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6"/>
  </p:notesMasterIdLst>
  <p:sldIdLst>
    <p:sldId id="256" r:id="rId2"/>
    <p:sldId id="338" r:id="rId3"/>
    <p:sldId id="33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1F46-0BB1-3942-B952-94C38FBAC161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4770-27D3-EF49-AB2F-F81F6D28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2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9F810D-FA7F-C049-A3DA-7742A254779B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FA3BBC0-DB19-8E4F-B988-5DAC8B7D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ird-party_administrator" TargetMode="External"/><Relationship Id="rId2" Type="http://schemas.openxmlformats.org/officeDocument/2006/relationships/hyperlink" Target="https://en.wikipedia.org/wiki/Health_insurance_in_the_United_St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59CD-2E91-D944-9FC7-30030583E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Automating the process of prior authorization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41B2-5239-6649-96C1-ECDE18A6B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3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413-6804-E540-8D39-6348DE08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prior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7A66-0D71-1B46-9997-F95E7735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/>
              <a:t>Prior authorization</a:t>
            </a:r>
            <a:r>
              <a:rPr lang="en-US" sz="2000" dirty="0"/>
              <a:t> (PA) is a requirement that your physician obtain approval from your health insurance plan to prescribe a specific medication for you.</a:t>
            </a:r>
            <a:br>
              <a:rPr lang="en-US" sz="2000" dirty="0"/>
            </a:br>
            <a:r>
              <a:rPr lang="en-US" sz="2000" dirty="0"/>
              <a:t>It is a check run by some </a:t>
            </a:r>
            <a:r>
              <a:rPr lang="en-US" sz="2000" dirty="0">
                <a:hlinkClick r:id="rId2" tooltip="Health insurance in the United States"/>
              </a:rPr>
              <a:t>insurance companies</a:t>
            </a:r>
            <a:r>
              <a:rPr lang="en-US" sz="2000" dirty="0"/>
              <a:t> or </a:t>
            </a:r>
            <a:r>
              <a:rPr lang="en-US" sz="2000" dirty="0">
                <a:hlinkClick r:id="rId3" tooltip="Third-party administrator"/>
              </a:rPr>
              <a:t>third party payers</a:t>
            </a:r>
            <a:r>
              <a:rPr lang="en-US" sz="2000" dirty="0"/>
              <a:t> before they will agree to cover certain prescribed medications or medical procedure.</a:t>
            </a:r>
          </a:p>
          <a:p>
            <a:pPr marL="0" indent="0">
              <a:buNone/>
            </a:pPr>
            <a:r>
              <a:rPr lang="en-US" sz="2000" dirty="0"/>
              <a:t>It’s a long process and frustrating for the patient who has to wait many days to get their drugs, or worst get denied of it. </a:t>
            </a:r>
          </a:p>
          <a:p>
            <a:pPr marL="0" indent="0">
              <a:buNone/>
            </a:pPr>
            <a:r>
              <a:rPr lang="en-US" sz="2000" dirty="0"/>
              <a:t>Basically a request by provider to the insurer to cover a drug under the plan. </a:t>
            </a:r>
          </a:p>
          <a:p>
            <a:pPr marL="0" indent="0">
              <a:buNone/>
            </a:pPr>
            <a:r>
              <a:rPr lang="en-US" sz="2000" b="1" dirty="0"/>
              <a:t>Why needed ?</a:t>
            </a:r>
          </a:p>
          <a:p>
            <a:pPr marL="0" indent="0">
              <a:buNone/>
            </a:pPr>
            <a:r>
              <a:rPr lang="en-US" sz="2000" dirty="0"/>
              <a:t>cost savings for the insurance company by preventing unnecessary procedures as well as the prescribing of expensive brand name drugs when an appropriate generic is available.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577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5C7D-C376-B34B-8E4D-08EE5633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automation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A2F5-FC69-DB4D-AE5D-CA75C4EA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Automating prior</a:t>
            </a:r>
            <a:r>
              <a:rPr lang="en-US" dirty="0"/>
              <a:t> authorization </a:t>
            </a:r>
            <a:r>
              <a:rPr lang="en-US" b="1" dirty="0"/>
              <a:t>process</a:t>
            </a:r>
            <a:r>
              <a:rPr lang="en-US" dirty="0"/>
              <a:t> to save provider time. </a:t>
            </a:r>
            <a:r>
              <a:rPr lang="en-US" b="1" dirty="0"/>
              <a:t>Prior</a:t>
            </a:r>
            <a:r>
              <a:rPr lang="en-US" dirty="0"/>
              <a:t> authorization is a headache for patients and providers. It's a time-consuming </a:t>
            </a:r>
            <a:r>
              <a:rPr lang="en-US" b="1" dirty="0"/>
              <a:t>process</a:t>
            </a:r>
            <a:r>
              <a:rPr lang="en-US" dirty="0"/>
              <a:t>: physician offices spend hours getting OKs from health plans to cover medications and specific medical </a:t>
            </a:r>
            <a:r>
              <a:rPr lang="en-US" b="1" dirty="0"/>
              <a:t>procedures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59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F0CC-9243-6C44-983B-EC2B4326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C826-4B68-294F-885C-E21E828C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400" dirty="0"/>
              <a:t>5.6 lacs data points with 27 features and a response variable named status</a:t>
            </a:r>
          </a:p>
          <a:p>
            <a:r>
              <a:rPr lang="en-US" sz="4400" dirty="0"/>
              <a:t>It was mentioned to consider only status column with values approved or reject, so removed the data with status as overturned. After removing 5.3 lacs observations.</a:t>
            </a:r>
          </a:p>
          <a:p>
            <a:r>
              <a:rPr lang="en-US" sz="4400" dirty="0"/>
              <a:t>There are many categorical features with large no of categories. To encode them we will use feature hashing technique. </a:t>
            </a:r>
          </a:p>
          <a:p>
            <a:r>
              <a:rPr lang="en-US" sz="4400" dirty="0"/>
              <a:t>Before encoding we drop few observations which are less frequent in these categories. </a:t>
            </a:r>
          </a:p>
          <a:p>
            <a:r>
              <a:rPr lang="en-US" sz="4400" dirty="0"/>
              <a:t>Use label encoding for small categorical features.</a:t>
            </a:r>
          </a:p>
          <a:p>
            <a:r>
              <a:rPr lang="en-US" sz="4400" dirty="0"/>
              <a:t>After applying feature hashing technique and dropping some less useful features, no of features increased to 272, and no of observations decreased to 3 lacs. </a:t>
            </a:r>
          </a:p>
          <a:p>
            <a:r>
              <a:rPr lang="en-US" sz="4400" dirty="0"/>
              <a:t>Apply standard scaler to these processed features.</a:t>
            </a:r>
          </a:p>
          <a:p>
            <a:r>
              <a:rPr lang="en-US" sz="4400" dirty="0" err="1"/>
              <a:t>Xgb</a:t>
            </a:r>
            <a:r>
              <a:rPr lang="en-US" sz="4400" dirty="0"/>
              <a:t> gave 75% accuracy</a:t>
            </a:r>
          </a:p>
          <a:p>
            <a:r>
              <a:rPr lang="en-US" sz="4400" dirty="0"/>
              <a:t>It is required to  have at-least these many features of each type: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en-US" sz="4400" dirty="0"/>
              <a:t>At least 2 Numeric Variables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en-US" sz="4400" dirty="0"/>
              <a:t>At least 5 Categorical Variables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en-US" sz="4400" dirty="0"/>
              <a:t>At least 2 Text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98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{10DA4B52-4E4A-1446-9A1B-F0063D2EDAA4}tf10001120</Template>
  <TotalTime>21176</TotalTime>
  <Words>178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Automating the process of prior authorization using Machine Learning</vt:lpstr>
      <vt:lpstr>What is prior authorization</vt:lpstr>
      <vt:lpstr>How will automation help?</vt:lpstr>
      <vt:lpstr>Data info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2019-04-26T17:58:22Z</dcterms:created>
  <dcterms:modified xsi:type="dcterms:W3CDTF">2019-06-11T11:05:06Z</dcterms:modified>
</cp:coreProperties>
</file>