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1" r:id="rId3"/>
    <p:sldId id="262" r:id="rId4"/>
    <p:sldId id="259" r:id="rId5"/>
    <p:sldId id="263" r:id="rId6"/>
    <p:sldId id="265" r:id="rId7"/>
    <p:sldId id="266" r:id="rId8"/>
    <p:sldId id="264" r:id="rId9"/>
    <p:sldId id="267" r:id="rId10"/>
    <p:sldId id="268" r:id="rId11"/>
    <p:sldId id="260" r:id="rId12"/>
    <p:sldId id="270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1A6C0-8FC2-4409-A8E6-E17910AA8DB3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745A7-5AB8-4787-800D-1AB484DD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0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745A7-5AB8-4787-800D-1AB484DD503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7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745A7-5AB8-4787-800D-1AB484DD503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1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33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3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2pPr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2pPr>
            <a:lvl3pPr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3pPr>
            <a:lvl4pPr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4pPr>
            <a:lvl5pPr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4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6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2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6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3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C51C-31B3-40F6-BACF-1AC48870204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8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7 ExtraBold" panose="020B0803030302020204" pitchFamily="34" charset="-127"/>
          <a:ea typeface="에스코어 드림 7 ExtraBold" panose="020B08030303020202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ilqiqmQy-k?start=36&amp;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IjCkkzpDIc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0054-353D-4661-87DE-F83AA090D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47362-76AF-42C6-8E08-5323E160B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4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4438-86C4-4325-9BCB-E42C46A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1BA32-6F43-4879-8A37-CE15DA8C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변수의 </a:t>
            </a:r>
            <a:r>
              <a:rPr lang="ko-KR" altLang="en-US" u="sng" dirty="0"/>
              <a:t>종류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313143D-9CE3-48A2-8317-79A37C0FB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65309"/>
              </p:ext>
            </p:extLst>
          </p:nvPr>
        </p:nvGraphicFramePr>
        <p:xfrm>
          <a:off x="2032000" y="3274330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74413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940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8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int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-2, -1, 0, 1, 3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float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2.6, 1.604, 23.199929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string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“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슈팅게임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”, “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안녕하세요＂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3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bool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true(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참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), false(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거짓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12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9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446A0-104F-4D50-BEE2-BE3DBA94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842E4-4167-45E8-B583-566EFBDA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u="sng" dirty="0"/>
              <a:t>계산하다</a:t>
            </a:r>
            <a:r>
              <a:rPr lang="ko-KR" altLang="en-US" dirty="0"/>
              <a:t>의 뜻을 지니고 있음</a:t>
            </a:r>
            <a:endParaRPr lang="en-US" altLang="ko-KR" dirty="0"/>
          </a:p>
          <a:p>
            <a:pPr lvl="1"/>
            <a:r>
              <a:rPr lang="ko-KR" altLang="en-US" dirty="0"/>
              <a:t> 종류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사칙연산 </a:t>
            </a:r>
            <a:r>
              <a:rPr lang="en-US" altLang="ko-KR" dirty="0"/>
              <a:t>(+, -, *, /)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비교연산 </a:t>
            </a:r>
            <a:r>
              <a:rPr lang="en-US" altLang="ko-KR" dirty="0"/>
              <a:t>(==, !=, &lt;, &gt;)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논리연산 </a:t>
            </a:r>
            <a:r>
              <a:rPr lang="en-US" altLang="ko-KR" dirty="0"/>
              <a:t>(&amp;&amp;, ||, !)</a:t>
            </a:r>
          </a:p>
        </p:txBody>
      </p:sp>
    </p:spTree>
    <p:extLst>
      <p:ext uri="{BB962C8B-B14F-4D97-AF65-F5344CB8AC3E}">
        <p14:creationId xmlns:p14="http://schemas.microsoft.com/office/powerpoint/2010/main" val="332849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8458F-E459-4146-AF3B-306367B7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B3AC-7355-438E-9912-06F51AF0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사칙연산</a:t>
            </a:r>
            <a:endParaRPr lang="en-US" altLang="ko-KR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6D44E9B-246B-4BCC-8C9D-4D32BCED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40820"/>
              </p:ext>
            </p:extLst>
          </p:nvPr>
        </p:nvGraphicFramePr>
        <p:xfrm>
          <a:off x="2032000" y="3274330"/>
          <a:ext cx="8128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74413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940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8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+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*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3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/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%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나누고 나머지 값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4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59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8458F-E459-4146-AF3B-306367B7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B3AC-7355-438E-9912-06F51AF0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비교연산</a:t>
            </a:r>
            <a:endParaRPr lang="en-US" altLang="ko-KR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6D44E9B-246B-4BCC-8C9D-4D32BCED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68522"/>
              </p:ext>
            </p:extLst>
          </p:nvPr>
        </p:nvGraphicFramePr>
        <p:xfrm>
          <a:off x="2032000" y="3274330"/>
          <a:ext cx="8128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74413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940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8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==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같은가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!=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</a:t>
                      </a:r>
                      <a:r>
                        <a:rPr lang="ko-KR" altLang="en-US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다른가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&lt;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보다 작은가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3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&gt;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보다 큰가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&lt;=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보다 작거나 같은가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4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&gt;=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보다 크거나 같은가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990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853E16-8BCC-43B3-8549-8B0838903212}"/>
              </a:ext>
            </a:extLst>
          </p:cNvPr>
          <p:cNvSpPr txBox="1"/>
          <p:nvPr/>
        </p:nvSpPr>
        <p:spPr>
          <a:xfrm>
            <a:off x="4399961" y="2683642"/>
            <a:ext cx="3392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</a:t>
            </a:r>
            <a:r>
              <a:rPr lang="ko-KR" altLang="en-US" sz="28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비교연산자</a:t>
            </a:r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7872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8458F-E459-4146-AF3B-306367B7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B3AC-7355-438E-9912-06F51AF0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논리연산</a:t>
            </a:r>
            <a:endParaRPr lang="en-US" altLang="ko-KR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6D44E9B-246B-4BCC-8C9D-4D32BCED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99966"/>
              </p:ext>
            </p:extLst>
          </p:nvPr>
        </p:nvGraphicFramePr>
        <p:xfrm>
          <a:off x="2032000" y="3651139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74413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940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8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&amp;&amp;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모두 참인가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 (AND)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||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또는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참인가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 (OR)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!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의 반대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(NOT)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316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853E16-8BCC-43B3-8549-8B0838903212}"/>
              </a:ext>
            </a:extLst>
          </p:cNvPr>
          <p:cNvSpPr txBox="1"/>
          <p:nvPr/>
        </p:nvSpPr>
        <p:spPr>
          <a:xfrm>
            <a:off x="4399961" y="2683642"/>
            <a:ext cx="3392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</a:t>
            </a:r>
            <a:r>
              <a:rPr lang="ko-KR" altLang="en-US" sz="28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논리연산자</a:t>
            </a:r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84BB8-669B-41CF-808A-36F90FD5D3ED}"/>
              </a:ext>
            </a:extLst>
          </p:cNvPr>
          <p:cNvSpPr txBox="1"/>
          <p:nvPr/>
        </p:nvSpPr>
        <p:spPr>
          <a:xfrm>
            <a:off x="2374769" y="5224833"/>
            <a:ext cx="339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주의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 NOT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연산자는 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!A</a:t>
            </a:r>
          </a:p>
          <a:p>
            <a:pPr algn="ctr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단독으로 사용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34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5DA5D-80BC-4CC2-847B-2CE72311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92ADF-B6D6-49F9-9D2A-6D307A17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AF8FD-03D3-4458-AEF3-00643913CE01}"/>
              </a:ext>
            </a:extLst>
          </p:cNvPr>
          <p:cNvSpPr txBox="1"/>
          <p:nvPr/>
        </p:nvSpPr>
        <p:spPr>
          <a:xfrm>
            <a:off x="1996125" y="3019487"/>
            <a:ext cx="3392078" cy="16312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if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 </a:t>
            </a:r>
            <a:r>
              <a:rPr lang="ko-KR" altLang="en-US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1;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50488-3C0A-40C6-94D0-1D62F71798BA}"/>
              </a:ext>
            </a:extLst>
          </p:cNvPr>
          <p:cNvSpPr txBox="1"/>
          <p:nvPr/>
        </p:nvSpPr>
        <p:spPr>
          <a:xfrm>
            <a:off x="6242115" y="3622729"/>
            <a:ext cx="566551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⇨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만족하면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2332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5DA5D-80BC-4CC2-847B-2CE72311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92ADF-B6D6-49F9-9D2A-6D307A17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AF8FD-03D3-4458-AEF3-00643913CE01}"/>
              </a:ext>
            </a:extLst>
          </p:cNvPr>
          <p:cNvSpPr txBox="1"/>
          <p:nvPr/>
        </p:nvSpPr>
        <p:spPr>
          <a:xfrm>
            <a:off x="1996125" y="2796763"/>
            <a:ext cx="3392078" cy="2862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if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 </a:t>
            </a:r>
            <a:r>
              <a:rPr lang="ko-KR" altLang="en-US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1;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else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 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AF01D-33FF-4E8C-A6D6-11EF399D00FE}"/>
              </a:ext>
            </a:extLst>
          </p:cNvPr>
          <p:cNvSpPr txBox="1"/>
          <p:nvPr/>
        </p:nvSpPr>
        <p:spPr>
          <a:xfrm>
            <a:off x="6204407" y="3622729"/>
            <a:ext cx="566551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⇨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만족하면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	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그렇지 않으면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73368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5DA5D-80BC-4CC2-847B-2CE72311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92ADF-B6D6-49F9-9D2A-6D307A17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AF8FD-03D3-4458-AEF3-00643913CE01}"/>
              </a:ext>
            </a:extLst>
          </p:cNvPr>
          <p:cNvSpPr txBox="1"/>
          <p:nvPr/>
        </p:nvSpPr>
        <p:spPr>
          <a:xfrm>
            <a:off x="2623796" y="2218472"/>
            <a:ext cx="3392078" cy="40934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if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 </a:t>
            </a:r>
            <a:r>
              <a:rPr lang="ko-KR" altLang="en-US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en-US" altLang="ko-KR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1;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else if ( </a:t>
            </a:r>
            <a:r>
              <a:rPr lang="ko-KR" altLang="en-US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en-US" altLang="ko-KR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else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 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AF01D-33FF-4E8C-A6D6-11EF399D00FE}"/>
              </a:ext>
            </a:extLst>
          </p:cNvPr>
          <p:cNvSpPr txBox="1"/>
          <p:nvPr/>
        </p:nvSpPr>
        <p:spPr>
          <a:xfrm>
            <a:off x="6355236" y="3622729"/>
            <a:ext cx="5665510" cy="121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⇨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en-US" altLang="ko-KR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만족하면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</a:p>
          <a:p>
            <a:pPr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en-US" altLang="ko-KR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만족하면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그렇지 않으면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80581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DCCE4-89CA-42B9-BFE9-4D1E4BCA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A42EE-8E84-4F26-9CB7-F7A0ABEA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A5951-59C9-46B1-9280-08F2FF07ADF9}"/>
              </a:ext>
            </a:extLst>
          </p:cNvPr>
          <p:cNvSpPr txBox="1"/>
          <p:nvPr/>
        </p:nvSpPr>
        <p:spPr>
          <a:xfrm>
            <a:off x="2062899" y="3034857"/>
            <a:ext cx="3392078" cy="16312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while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 </a:t>
            </a:r>
            <a:r>
              <a:rPr lang="ko-KR" altLang="en-US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295F1-CC11-4DE0-862E-AB378D517593}"/>
              </a:ext>
            </a:extLst>
          </p:cNvPr>
          <p:cNvSpPr txBox="1"/>
          <p:nvPr/>
        </p:nvSpPr>
        <p:spPr>
          <a:xfrm>
            <a:off x="6096000" y="3429000"/>
            <a:ext cx="566551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⇨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만족할 때마다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58144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DCCE4-89CA-42B9-BFE9-4D1E4BCA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A42EE-8E84-4F26-9CB7-F7A0ABEA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A5951-59C9-46B1-9280-08F2FF07ADF9}"/>
              </a:ext>
            </a:extLst>
          </p:cNvPr>
          <p:cNvSpPr txBox="1"/>
          <p:nvPr/>
        </p:nvSpPr>
        <p:spPr>
          <a:xfrm>
            <a:off x="2119460" y="3063138"/>
            <a:ext cx="3392078" cy="16312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for ( int 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= 0; </a:t>
            </a:r>
            <a:r>
              <a:rPr lang="en-US" altLang="ko-KR" sz="2000" dirty="0" err="1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</a:t>
            </a:r>
            <a:r>
              <a:rPr lang="en-US" altLang="ko-KR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&lt; 100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 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++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DC162-E3A2-4BD2-8A5E-EFFAE4419A04}"/>
              </a:ext>
            </a:extLst>
          </p:cNvPr>
          <p:cNvSpPr txBox="1"/>
          <p:nvPr/>
        </p:nvSpPr>
        <p:spPr>
          <a:xfrm>
            <a:off x="6096000" y="3590669"/>
            <a:ext cx="566551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⇨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만족하면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  <a:endParaRPr lang="en-US" altLang="ko-KR" sz="2400" dirty="0">
              <a:solidFill>
                <a:prstClr val="whit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⇨ 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100</a:t>
            </a:r>
            <a:r>
              <a:rPr lang="ko-KR" altLang="en-US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번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실행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endParaRPr lang="ko-KR" altLang="en-US" sz="2400" dirty="0">
              <a:solidFill>
                <a:prstClr val="whit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88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05560-0C34-4EB5-A9EC-B6BE57B0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C23C-C111-4C4A-8B5F-29298D39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스크립트란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직접 컴포넌트</a:t>
            </a:r>
            <a:r>
              <a:rPr lang="en-US" altLang="ko-KR" dirty="0"/>
              <a:t>(Component)</a:t>
            </a:r>
            <a:r>
              <a:rPr lang="ko-KR" altLang="en-US" dirty="0"/>
              <a:t>를 제어할 수 있는 소스코드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나만의 컴포넌트를 만들 수 있다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 프로그래밍</a:t>
            </a:r>
            <a:r>
              <a:rPr lang="en-US" altLang="ko-KR" dirty="0"/>
              <a:t>(</a:t>
            </a:r>
            <a:r>
              <a:rPr lang="ko-KR" altLang="en-US" dirty="0"/>
              <a:t>코딩</a:t>
            </a:r>
            <a:r>
              <a:rPr lang="en-US" altLang="ko-KR" dirty="0"/>
              <a:t>)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1"/>
            <a:r>
              <a:rPr lang="en-US" altLang="ko-KR" dirty="0"/>
              <a:t> C#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36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5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29EC5F-989A-4C7B-9599-E7C1B7CA5271}"/>
              </a:ext>
            </a:extLst>
          </p:cNvPr>
          <p:cNvSpPr txBox="1"/>
          <p:nvPr/>
        </p:nvSpPr>
        <p:spPr>
          <a:xfrm>
            <a:off x="2334705" y="3825352"/>
            <a:ext cx="566551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ko-KR" altLang="en-US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함수이름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0FDED5-97FF-4FA6-85E4-A05DE1C351F8}"/>
                  </a:ext>
                </a:extLst>
              </p:cNvPr>
              <p:cNvSpPr txBox="1"/>
              <p:nvPr/>
            </p:nvSpPr>
            <p:spPr>
              <a:xfrm>
                <a:off x="1356675" y="4770765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𝑎𝑎𝑎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0FDED5-97FF-4FA6-85E4-A05DE1C3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75" y="4770765"/>
                <a:ext cx="339207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8B889E-4484-42EB-918D-F359186D6415}"/>
                  </a:ext>
                </a:extLst>
              </p:cNvPr>
              <p:cNvSpPr txBox="1"/>
              <p:nvPr/>
            </p:nvSpPr>
            <p:spPr>
              <a:xfrm>
                <a:off x="1356675" y="5615791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h𝑎𝑛𝑑𝑜𝑛𝑔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8B889E-4484-42EB-918D-F359186D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75" y="5615791"/>
                <a:ext cx="33920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C765A38-FD85-4819-93EB-756C41C20DD9}"/>
              </a:ext>
            </a:extLst>
          </p:cNvPr>
          <p:cNvSpPr txBox="1"/>
          <p:nvPr/>
        </p:nvSpPr>
        <p:spPr>
          <a:xfrm>
            <a:off x="5791984" y="5032375"/>
            <a:ext cx="566551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 err="1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aaa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(x)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이든</a:t>
            </a:r>
            <a:endParaRPr lang="en-US" altLang="ko-KR" sz="2400" dirty="0">
              <a:solidFill>
                <a:prstClr val="whit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 err="1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handong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(x)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이든 상관없다</a:t>
            </a:r>
          </a:p>
        </p:txBody>
      </p:sp>
    </p:spTree>
    <p:extLst>
      <p:ext uri="{BB962C8B-B14F-4D97-AF65-F5344CB8AC3E}">
        <p14:creationId xmlns:p14="http://schemas.microsoft.com/office/powerpoint/2010/main" val="197469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29EC5F-989A-4C7B-9599-E7C1B7CA5271}"/>
              </a:ext>
            </a:extLst>
          </p:cNvPr>
          <p:cNvSpPr txBox="1"/>
          <p:nvPr/>
        </p:nvSpPr>
        <p:spPr>
          <a:xfrm>
            <a:off x="2711777" y="3825547"/>
            <a:ext cx="566551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ko-KR" altLang="en-US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5BDCC-1B2D-433D-A65A-E4BFE1A3B49E}"/>
              </a:ext>
            </a:extLst>
          </p:cNvPr>
          <p:cNvSpPr txBox="1"/>
          <p:nvPr/>
        </p:nvSpPr>
        <p:spPr>
          <a:xfrm>
            <a:off x="3263245" y="4496986"/>
            <a:ext cx="5665510" cy="121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f(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f(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f(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endParaRPr lang="ko-KR" altLang="en-US" sz="2400" dirty="0">
              <a:solidFill>
                <a:prstClr val="whit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80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29EC5F-989A-4C7B-9599-E7C1B7CA5271}"/>
              </a:ext>
            </a:extLst>
          </p:cNvPr>
          <p:cNvSpPr txBox="1"/>
          <p:nvPr/>
        </p:nvSpPr>
        <p:spPr>
          <a:xfrm>
            <a:off x="3833566" y="3844328"/>
            <a:ext cx="566551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ko-KR" altLang="en-US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5BDCC-1B2D-433D-A65A-E4BFE1A3B49E}"/>
              </a:ext>
            </a:extLst>
          </p:cNvPr>
          <p:cNvSpPr txBox="1"/>
          <p:nvPr/>
        </p:nvSpPr>
        <p:spPr>
          <a:xfrm>
            <a:off x="3263245" y="4496986"/>
            <a:ext cx="5665510" cy="121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f(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 = 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 + 2</a:t>
            </a: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f(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 = 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 + 2</a:t>
            </a: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(-1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 = 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-1 + 2</a:t>
            </a:r>
            <a:endParaRPr lang="ko-KR" altLang="en-US" sz="24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65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3F0B8E-2F0B-4210-90A5-16C3AD8E0C50}"/>
              </a:ext>
            </a:extLst>
          </p:cNvPr>
          <p:cNvSpPr txBox="1"/>
          <p:nvPr/>
        </p:nvSpPr>
        <p:spPr>
          <a:xfrm>
            <a:off x="4399961" y="4509155"/>
            <a:ext cx="3392078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( x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return ( x + 2 )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30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3F0B8E-2F0B-4210-90A5-16C3AD8E0C50}"/>
              </a:ext>
            </a:extLst>
          </p:cNvPr>
          <p:cNvSpPr txBox="1"/>
          <p:nvPr/>
        </p:nvSpPr>
        <p:spPr>
          <a:xfrm>
            <a:off x="4399961" y="4509155"/>
            <a:ext cx="3392078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 f (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return ( x + 2 )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064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3F0B8E-2F0B-4210-90A5-16C3AD8E0C50}"/>
              </a:ext>
            </a:extLst>
          </p:cNvPr>
          <p:cNvSpPr txBox="1"/>
          <p:nvPr/>
        </p:nvSpPr>
        <p:spPr>
          <a:xfrm>
            <a:off x="4399961" y="4509155"/>
            <a:ext cx="3392078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 f ( x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return (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 + 2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521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3F0B8E-2F0B-4210-90A5-16C3AD8E0C50}"/>
              </a:ext>
            </a:extLst>
          </p:cNvPr>
          <p:cNvSpPr txBox="1"/>
          <p:nvPr/>
        </p:nvSpPr>
        <p:spPr>
          <a:xfrm>
            <a:off x="4399961" y="4509155"/>
            <a:ext cx="3392078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f ( x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return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( x + 2 )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001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3F0B8E-2F0B-4210-90A5-16C3AD8E0C50}"/>
              </a:ext>
            </a:extLst>
          </p:cNvPr>
          <p:cNvSpPr txBox="1"/>
          <p:nvPr/>
        </p:nvSpPr>
        <p:spPr>
          <a:xfrm>
            <a:off x="4399961" y="4509155"/>
            <a:ext cx="3392078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 f ( </a:t>
            </a:r>
            <a:r>
              <a:rPr lang="en-US" altLang="ko-KR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 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return ( </a:t>
            </a:r>
            <a:r>
              <a:rPr lang="ko-KR" altLang="en-US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결과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07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DEE93-DCDA-44F4-9138-579A272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pic>
        <p:nvPicPr>
          <p:cNvPr id="4" name="온라인 미디어 3" title="[오버워치 리그] 이적한 류제홍 선수! 첫 출전에서 어땠을까!? (밴쿠버 타이탄즈 류제홍 선수의 시점)">
            <a:hlinkClick r:id="" action="ppaction://media"/>
            <a:extLst>
              <a:ext uri="{FF2B5EF4-FFF2-40B4-BE49-F238E27FC236}">
                <a16:creationId xmlns:a16="http://schemas.microsoft.com/office/drawing/2014/main" id="{C797919E-9DB3-4B12-AA67-E6E6FF1F102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64362" y="1378946"/>
            <a:ext cx="8663275" cy="4895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475305-594C-4A0D-9D76-8C4F03E02859}"/>
              </a:ext>
            </a:extLst>
          </p:cNvPr>
          <p:cNvSpPr txBox="1"/>
          <p:nvPr/>
        </p:nvSpPr>
        <p:spPr>
          <a:xfrm>
            <a:off x="2845521" y="6398841"/>
            <a:ext cx="705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아나</a:t>
            </a:r>
            <a:r>
              <a:rPr lang="ko-KR" altLang="en-US" dirty="0" err="1"/>
              <a:t>가</a:t>
            </a:r>
            <a:r>
              <a:rPr lang="ko-KR" altLang="en-US" dirty="0"/>
              <a:t> 가지고 있는 </a:t>
            </a:r>
            <a:r>
              <a:rPr lang="ko-KR" altLang="en-US" dirty="0">
                <a:solidFill>
                  <a:srgbClr val="FF0000"/>
                </a:solidFill>
              </a:rPr>
              <a:t>변수</a:t>
            </a:r>
            <a:r>
              <a:rPr lang="ko-KR" altLang="en-US" dirty="0"/>
              <a:t>들은 무엇이 있을까</a:t>
            </a:r>
            <a:r>
              <a:rPr lang="en-US" altLang="ko-KR" dirty="0"/>
              <a:t>? 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r>
              <a:rPr lang="ko-KR" altLang="en-US" dirty="0"/>
              <a:t>는 무엇이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42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05560-0C34-4EB5-A9EC-B6BE57B0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C23C-C111-4C4A-8B5F-29298D39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컴포넌트 </a:t>
            </a:r>
            <a:r>
              <a:rPr lang="en-US" altLang="ko-KR" dirty="0"/>
              <a:t>(Component)</a:t>
            </a:r>
          </a:p>
          <a:p>
            <a:pPr lvl="1"/>
            <a:r>
              <a:rPr lang="en-US" altLang="ko-KR" dirty="0"/>
              <a:t> Transform: </a:t>
            </a:r>
            <a:r>
              <a:rPr lang="ko-KR" altLang="en-US" dirty="0"/>
              <a:t>오브젝트의 위치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</a:t>
            </a:r>
            <a:r>
              <a:rPr lang="ko-KR" altLang="en-US" dirty="0"/>
              <a:t> 크기를 제어하는 컴포넌트</a:t>
            </a:r>
            <a:endParaRPr lang="en-US" altLang="ko-KR" dirty="0"/>
          </a:p>
          <a:p>
            <a:pPr lvl="1"/>
            <a:r>
              <a:rPr lang="en-US" altLang="ko-KR" dirty="0"/>
              <a:t> Sprite Renderer: </a:t>
            </a:r>
            <a:r>
              <a:rPr lang="ko-KR" altLang="en-US" dirty="0"/>
              <a:t>오브젝트 이미지 출력해주는 컴포넌트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컴포넌트 추가하는 방법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스크립트 </a:t>
            </a:r>
            <a:r>
              <a:rPr lang="en-US" altLang="ko-KR" dirty="0"/>
              <a:t>(Script)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스크립트 </a:t>
            </a:r>
            <a:r>
              <a:rPr lang="en-US" altLang="ko-KR" dirty="0"/>
              <a:t>= </a:t>
            </a:r>
            <a:r>
              <a:rPr lang="ko-KR" altLang="en-US" dirty="0"/>
              <a:t>컴포넌트</a:t>
            </a:r>
            <a:endParaRPr lang="en-US" altLang="ko-KR" dirty="0"/>
          </a:p>
          <a:p>
            <a:pPr lvl="1"/>
            <a:r>
              <a:rPr lang="en-US" altLang="ko-KR" dirty="0"/>
              <a:t> Start: </a:t>
            </a:r>
            <a:r>
              <a:rPr lang="ko-KR" altLang="en-US" dirty="0"/>
              <a:t>처음에 한 번만 실행</a:t>
            </a:r>
            <a:endParaRPr lang="en-US" altLang="ko-KR" dirty="0"/>
          </a:p>
          <a:p>
            <a:pPr lvl="1"/>
            <a:r>
              <a:rPr lang="en-US" altLang="ko-KR" dirty="0"/>
              <a:t> Update: </a:t>
            </a:r>
            <a:r>
              <a:rPr lang="ko-KR" altLang="en-US" dirty="0"/>
              <a:t>여러 번 실행</a:t>
            </a:r>
          </a:p>
        </p:txBody>
      </p:sp>
    </p:spTree>
    <p:extLst>
      <p:ext uri="{BB962C8B-B14F-4D97-AF65-F5344CB8AC3E}">
        <p14:creationId xmlns:p14="http://schemas.microsoft.com/office/powerpoint/2010/main" val="81758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66BC-142E-4FBE-BF87-DEC0DB6E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6FB1F-BEAE-4468-B1F3-28610103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UI</a:t>
            </a:r>
            <a:r>
              <a:rPr lang="ko-KR" altLang="en-US" dirty="0"/>
              <a:t>로 쉽게 찾을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471B3-248F-4CCE-892B-10EFEF5D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16" y="2106526"/>
            <a:ext cx="1552792" cy="828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A92CE2-45F4-4976-A799-5A8389657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800" y="3251876"/>
            <a:ext cx="1238423" cy="704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CEF978-60B3-4A2E-A32E-FEFD6471A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800" y="4273383"/>
            <a:ext cx="1276528" cy="857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F45EA7-72E4-49E6-955B-87FA71493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589" y="5330688"/>
            <a:ext cx="1171739" cy="9812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62535C-A00A-46A1-B66E-3786DE16D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67489"/>
            <a:ext cx="5730836" cy="300464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F2A1A33-0E04-4954-8B81-6869DB4CAA31}"/>
              </a:ext>
            </a:extLst>
          </p:cNvPr>
          <p:cNvSpPr/>
          <p:nvPr/>
        </p:nvSpPr>
        <p:spPr>
          <a:xfrm>
            <a:off x="6958371" y="3739796"/>
            <a:ext cx="738909" cy="56899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A3A87-2752-4C5D-9C60-62AC51A516BB}"/>
              </a:ext>
            </a:extLst>
          </p:cNvPr>
          <p:cNvSpPr txBox="1"/>
          <p:nvPr/>
        </p:nvSpPr>
        <p:spPr>
          <a:xfrm>
            <a:off x="10060230" y="2197755"/>
            <a:ext cx="118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현재체력</a:t>
            </a:r>
            <a:endParaRPr lang="en-US" altLang="ko-KR" dirty="0"/>
          </a:p>
          <a:p>
            <a:pPr algn="ctr"/>
            <a:r>
              <a:rPr lang="ko-KR" altLang="en-US" dirty="0"/>
              <a:t>최대체력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3E8D9F-825A-4F72-86DD-121610DCBAF0}"/>
              </a:ext>
            </a:extLst>
          </p:cNvPr>
          <p:cNvSpPr txBox="1"/>
          <p:nvPr/>
        </p:nvSpPr>
        <p:spPr>
          <a:xfrm>
            <a:off x="9812477" y="3159967"/>
            <a:ext cx="1905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스킬쿨타임</a:t>
            </a:r>
            <a:endParaRPr lang="en-US" altLang="ko-KR" dirty="0"/>
          </a:p>
          <a:p>
            <a:pPr algn="ctr"/>
            <a:r>
              <a:rPr lang="ko-KR" altLang="en-US" dirty="0" err="1"/>
              <a:t>현재스킬쿨타임</a:t>
            </a:r>
            <a:endParaRPr lang="en-US" altLang="ko-KR" dirty="0"/>
          </a:p>
          <a:p>
            <a:pPr algn="ctr"/>
            <a:r>
              <a:rPr lang="ko-KR" altLang="en-US" dirty="0"/>
              <a:t>사용가능 여부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11DB96-AE4B-40C1-A286-CFA0F1BC9B1A}"/>
              </a:ext>
            </a:extLst>
          </p:cNvPr>
          <p:cNvSpPr txBox="1"/>
          <p:nvPr/>
        </p:nvSpPr>
        <p:spPr>
          <a:xfrm>
            <a:off x="9698831" y="4364614"/>
            <a:ext cx="190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총알 수</a:t>
            </a:r>
            <a:endParaRPr lang="en-US" altLang="ko-KR" dirty="0"/>
          </a:p>
          <a:p>
            <a:pPr algn="ctr"/>
            <a:r>
              <a:rPr lang="ko-KR" altLang="en-US" dirty="0"/>
              <a:t>최대 총알 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9BA9A-DA61-4B6C-A976-23DAF4D98DC6}"/>
              </a:ext>
            </a:extLst>
          </p:cNvPr>
          <p:cNvSpPr txBox="1"/>
          <p:nvPr/>
        </p:nvSpPr>
        <p:spPr>
          <a:xfrm>
            <a:off x="9639408" y="5330688"/>
            <a:ext cx="225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 </a:t>
            </a:r>
            <a:r>
              <a:rPr lang="ko-KR" altLang="en-US" dirty="0" err="1"/>
              <a:t>궁극기</a:t>
            </a:r>
            <a:r>
              <a:rPr lang="ko-KR" altLang="en-US" dirty="0"/>
              <a:t> 게이지</a:t>
            </a:r>
            <a:endParaRPr lang="en-US" altLang="ko-KR" dirty="0"/>
          </a:p>
          <a:p>
            <a:pPr algn="ctr"/>
            <a:r>
              <a:rPr lang="ko-KR" altLang="en-US" dirty="0"/>
              <a:t>최대 </a:t>
            </a:r>
            <a:r>
              <a:rPr lang="ko-KR" altLang="en-US" dirty="0" err="1"/>
              <a:t>궁극기</a:t>
            </a:r>
            <a:r>
              <a:rPr lang="ko-KR" altLang="en-US" dirty="0"/>
              <a:t> 게이지</a:t>
            </a:r>
            <a:endParaRPr lang="en-US" altLang="ko-KR" dirty="0"/>
          </a:p>
          <a:p>
            <a:pPr algn="ctr"/>
            <a:r>
              <a:rPr lang="ko-KR" altLang="en-US" dirty="0"/>
              <a:t>사용가능 여부</a:t>
            </a:r>
          </a:p>
        </p:txBody>
      </p:sp>
    </p:spTree>
    <p:extLst>
      <p:ext uri="{BB962C8B-B14F-4D97-AF65-F5344CB8AC3E}">
        <p14:creationId xmlns:p14="http://schemas.microsoft.com/office/powerpoint/2010/main" val="1744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66BC-142E-4FBE-BF87-DEC0DB6E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6FB1F-BEAE-4468-B1F3-28610103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보이지 않는 곳에서도 변수가 존재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34BB4-30DA-4C8A-AF26-DE648E4950A3}"/>
              </a:ext>
            </a:extLst>
          </p:cNvPr>
          <p:cNvSpPr txBox="1"/>
          <p:nvPr/>
        </p:nvSpPr>
        <p:spPr>
          <a:xfrm>
            <a:off x="4802908" y="3251200"/>
            <a:ext cx="2761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아나 총알 공격력</a:t>
            </a:r>
            <a:endParaRPr lang="en-US" altLang="ko-KR" dirty="0"/>
          </a:p>
          <a:p>
            <a:pPr algn="ctr"/>
            <a:r>
              <a:rPr lang="ko-KR" altLang="en-US" dirty="0"/>
              <a:t>아나 총알 </a:t>
            </a:r>
            <a:r>
              <a:rPr lang="ko-KR" altLang="en-US" dirty="0" err="1"/>
              <a:t>치유량</a:t>
            </a:r>
            <a:endParaRPr lang="en-US" altLang="ko-KR" dirty="0"/>
          </a:p>
          <a:p>
            <a:pPr algn="ctr"/>
            <a:r>
              <a:rPr lang="ko-KR" altLang="en-US" dirty="0"/>
              <a:t>재장전 시간</a:t>
            </a:r>
            <a:endParaRPr lang="en-US" altLang="ko-KR" dirty="0"/>
          </a:p>
          <a:p>
            <a:pPr algn="ctr"/>
            <a:r>
              <a:rPr lang="ko-KR" altLang="en-US" dirty="0"/>
              <a:t>투사체 속도</a:t>
            </a:r>
            <a:endParaRPr lang="en-US" altLang="ko-KR" dirty="0"/>
          </a:p>
          <a:p>
            <a:pPr algn="ctr"/>
            <a:r>
              <a:rPr lang="ko-KR" altLang="en-US" dirty="0"/>
              <a:t>반동</a:t>
            </a:r>
            <a:endParaRPr lang="en-US" altLang="ko-KR" dirty="0"/>
          </a:p>
          <a:p>
            <a:pPr algn="ctr"/>
            <a:r>
              <a:rPr lang="ko-KR" altLang="en-US" dirty="0"/>
              <a:t>이동 속도</a:t>
            </a:r>
            <a:endParaRPr lang="en-US" altLang="ko-KR" dirty="0"/>
          </a:p>
          <a:p>
            <a:pPr algn="ctr"/>
            <a:r>
              <a:rPr lang="ko-KR" altLang="en-US" dirty="0"/>
              <a:t>치명타 판정</a:t>
            </a:r>
            <a:endParaRPr lang="en-US" altLang="ko-KR" dirty="0"/>
          </a:p>
          <a:p>
            <a:pPr algn="ctr"/>
            <a:r>
              <a:rPr lang="ko-KR" altLang="en-US" dirty="0" err="1"/>
              <a:t>역할군</a:t>
            </a:r>
            <a:endParaRPr lang="en-US" altLang="ko-KR" dirty="0"/>
          </a:p>
          <a:p>
            <a:pPr algn="ctr"/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342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6F44-BD84-4884-A03A-DF2C7A6C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A227D-BFE2-48E0-B62A-94E14713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많은 함수들도 존재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F515CA-B5ED-4699-830A-D97D86F2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06" y="3120261"/>
            <a:ext cx="3208529" cy="233105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C27EB7E-0E31-4456-90B4-730E1AED5EC4}"/>
              </a:ext>
            </a:extLst>
          </p:cNvPr>
          <p:cNvSpPr/>
          <p:nvPr/>
        </p:nvSpPr>
        <p:spPr>
          <a:xfrm>
            <a:off x="6006914" y="4001294"/>
            <a:ext cx="738909" cy="56899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17ED4-54BF-4AFB-9979-DADCFE5FEB23}"/>
              </a:ext>
            </a:extLst>
          </p:cNvPr>
          <p:cNvSpPr txBox="1"/>
          <p:nvPr/>
        </p:nvSpPr>
        <p:spPr>
          <a:xfrm>
            <a:off x="7484248" y="3038763"/>
            <a:ext cx="2761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총쏘기</a:t>
            </a:r>
            <a:endParaRPr lang="en-US" altLang="ko-KR" dirty="0"/>
          </a:p>
          <a:p>
            <a:pPr algn="ctr"/>
            <a:r>
              <a:rPr lang="ko-KR" altLang="en-US" dirty="0"/>
              <a:t>움직이기</a:t>
            </a:r>
            <a:endParaRPr lang="en-US" altLang="ko-KR" dirty="0"/>
          </a:p>
          <a:p>
            <a:pPr algn="ctr"/>
            <a:r>
              <a:rPr lang="ko-KR" altLang="en-US" dirty="0"/>
              <a:t>앉기</a:t>
            </a:r>
            <a:endParaRPr lang="en-US" altLang="ko-KR" dirty="0"/>
          </a:p>
          <a:p>
            <a:pPr algn="ctr"/>
            <a:r>
              <a:rPr lang="ko-KR" altLang="en-US" dirty="0"/>
              <a:t>점프</a:t>
            </a:r>
            <a:endParaRPr lang="en-US" altLang="ko-KR" dirty="0"/>
          </a:p>
          <a:p>
            <a:pPr algn="ctr"/>
            <a:r>
              <a:rPr lang="ko-KR" altLang="en-US" dirty="0"/>
              <a:t>스킬 사용</a:t>
            </a:r>
            <a:endParaRPr lang="en-US" altLang="ko-KR" dirty="0"/>
          </a:p>
          <a:p>
            <a:pPr algn="ctr"/>
            <a:r>
              <a:rPr lang="ko-KR" altLang="en-US" dirty="0" err="1"/>
              <a:t>궁극기</a:t>
            </a:r>
            <a:r>
              <a:rPr lang="ko-KR" altLang="en-US" dirty="0"/>
              <a:t> 사용</a:t>
            </a:r>
            <a:endParaRPr lang="en-US" altLang="ko-KR" dirty="0"/>
          </a:p>
          <a:p>
            <a:pPr algn="ctr"/>
            <a:r>
              <a:rPr lang="ko-KR" altLang="en-US" dirty="0"/>
              <a:t>죽음</a:t>
            </a:r>
            <a:endParaRPr lang="en-US" altLang="ko-KR" dirty="0"/>
          </a:p>
          <a:p>
            <a:pPr algn="ctr"/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87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6F44-BD84-4884-A03A-DF2C7A6C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A227D-BFE2-48E0-B62A-94E14713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대부분 많은 함수들은 </a:t>
            </a:r>
            <a:r>
              <a:rPr lang="ko-KR" altLang="en-US" dirty="0">
                <a:solidFill>
                  <a:schemeClr val="accent1"/>
                </a:solidFill>
              </a:rPr>
              <a:t>조건</a:t>
            </a:r>
            <a:r>
              <a:rPr lang="ko-KR" altLang="en-US" dirty="0"/>
              <a:t>을 동반한다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F515CA-B5ED-4699-830A-D97D86F2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39" y="3120260"/>
            <a:ext cx="3208529" cy="233105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C27EB7E-0E31-4456-90B4-730E1AED5EC4}"/>
              </a:ext>
            </a:extLst>
          </p:cNvPr>
          <p:cNvSpPr/>
          <p:nvPr/>
        </p:nvSpPr>
        <p:spPr>
          <a:xfrm>
            <a:off x="5646809" y="4001294"/>
            <a:ext cx="738909" cy="56899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17ED4-54BF-4AFB-9979-DADCFE5FEB23}"/>
              </a:ext>
            </a:extLst>
          </p:cNvPr>
          <p:cNvSpPr txBox="1"/>
          <p:nvPr/>
        </p:nvSpPr>
        <p:spPr>
          <a:xfrm>
            <a:off x="6493946" y="3408627"/>
            <a:ext cx="5329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특정 키를 누를 때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=&gt;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움직이기</a:t>
            </a:r>
            <a:r>
              <a:rPr lang="en-US" altLang="ko-KR" dirty="0"/>
              <a:t>, </a:t>
            </a:r>
            <a:r>
              <a:rPr lang="ko-KR" altLang="en-US" dirty="0"/>
              <a:t>앉기</a:t>
            </a:r>
            <a:endParaRPr lang="en-US" altLang="ko-KR" dirty="0"/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총알이 남아있고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특정 키를 누를 때 </a:t>
            </a:r>
            <a:r>
              <a:rPr lang="en-US" altLang="ko-KR" dirty="0"/>
              <a:t>=&gt; </a:t>
            </a:r>
            <a:r>
              <a:rPr lang="ko-KR" altLang="en-US" dirty="0" err="1"/>
              <a:t>총쏘기</a:t>
            </a:r>
            <a:endParaRPr lang="en-US" altLang="ko-KR" dirty="0"/>
          </a:p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스킬쿨이</a:t>
            </a:r>
            <a:r>
              <a:rPr lang="ko-KR" altLang="en-US" dirty="0">
                <a:solidFill>
                  <a:schemeClr val="accent1"/>
                </a:solidFill>
              </a:rPr>
              <a:t> 돌 때 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=&gt; </a:t>
            </a:r>
            <a:r>
              <a:rPr lang="ko-KR" altLang="en-US" dirty="0"/>
              <a:t>스킬 사용</a:t>
            </a:r>
            <a:endParaRPr lang="en-US" altLang="ko-KR" dirty="0"/>
          </a:p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궁극기</a:t>
            </a:r>
            <a:r>
              <a:rPr lang="ko-KR" altLang="en-US" dirty="0">
                <a:solidFill>
                  <a:schemeClr val="accent1"/>
                </a:solidFill>
              </a:rPr>
              <a:t> 게이지 </a:t>
            </a:r>
            <a:r>
              <a:rPr lang="en-US" altLang="ko-KR" dirty="0">
                <a:solidFill>
                  <a:schemeClr val="accent1"/>
                </a:solidFill>
              </a:rPr>
              <a:t>100%</a:t>
            </a:r>
            <a:r>
              <a:rPr lang="ko-KR" altLang="en-US" dirty="0">
                <a:solidFill>
                  <a:schemeClr val="accent1"/>
                </a:solidFill>
              </a:rPr>
              <a:t>일 때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궁극기</a:t>
            </a:r>
            <a:r>
              <a:rPr lang="ko-KR" altLang="en-US" dirty="0"/>
              <a:t> 사용</a:t>
            </a:r>
            <a:endParaRPr lang="en-US" altLang="ko-KR" dirty="0"/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체력이 </a:t>
            </a:r>
            <a:r>
              <a:rPr lang="en-US" altLang="ko-KR" dirty="0">
                <a:solidFill>
                  <a:schemeClr val="accent1"/>
                </a:solidFill>
              </a:rPr>
              <a:t>0</a:t>
            </a:r>
            <a:r>
              <a:rPr lang="ko-KR" altLang="en-US" dirty="0">
                <a:solidFill>
                  <a:schemeClr val="accent1"/>
                </a:solidFill>
              </a:rPr>
              <a:t>이면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죽음</a:t>
            </a:r>
            <a:endParaRPr lang="en-US" altLang="ko-KR" dirty="0"/>
          </a:p>
          <a:p>
            <a:pPr algn="ctr"/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003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6F44-BD84-4884-A03A-DF2C7A6C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A227D-BFE2-48E0-B62A-94E14713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대부분 많은 함수들은 </a:t>
            </a:r>
            <a:r>
              <a:rPr lang="ko-KR" altLang="en-US" dirty="0">
                <a:solidFill>
                  <a:schemeClr val="accent1"/>
                </a:solidFill>
              </a:rPr>
              <a:t>변수를 변화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143008-41A4-4257-A13F-6D8F4246F939}"/>
              </a:ext>
            </a:extLst>
          </p:cNvPr>
          <p:cNvSpPr/>
          <p:nvPr/>
        </p:nvSpPr>
        <p:spPr>
          <a:xfrm>
            <a:off x="721598" y="3916216"/>
            <a:ext cx="217592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높이</a:t>
            </a:r>
            <a:r>
              <a:rPr lang="ko-KR" altLang="en-US" sz="1200" dirty="0"/>
              <a:t> 일시적으로 </a:t>
            </a:r>
            <a:r>
              <a:rPr lang="ko-KR" altLang="en-US" sz="1200" dirty="0">
                <a:solidFill>
                  <a:schemeClr val="accent1"/>
                </a:solidFill>
              </a:rPr>
              <a:t>상승</a:t>
            </a:r>
            <a:r>
              <a:rPr lang="ko-KR" altLang="en-US" sz="1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E5CBE-6F6B-4BB9-88B4-8CEEB7C7A30A}"/>
              </a:ext>
            </a:extLst>
          </p:cNvPr>
          <p:cNvSpPr txBox="1"/>
          <p:nvPr/>
        </p:nvSpPr>
        <p:spPr>
          <a:xfrm>
            <a:off x="1486397" y="354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1E98F2-C1A7-41EE-BE18-3A261179DBB8}"/>
              </a:ext>
            </a:extLst>
          </p:cNvPr>
          <p:cNvSpPr/>
          <p:nvPr/>
        </p:nvSpPr>
        <p:spPr>
          <a:xfrm>
            <a:off x="3386289" y="3916216"/>
            <a:ext cx="217592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높이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chemeClr val="accent1"/>
                </a:solidFill>
              </a:rPr>
              <a:t>하락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이동속도 감소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C06A7-343B-4EF1-B151-18B3AE5CB39D}"/>
              </a:ext>
            </a:extLst>
          </p:cNvPr>
          <p:cNvSpPr txBox="1"/>
          <p:nvPr/>
        </p:nvSpPr>
        <p:spPr>
          <a:xfrm>
            <a:off x="4151088" y="354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앉기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8C2A29-09AE-4C62-89AA-9F13FD4A6780}"/>
              </a:ext>
            </a:extLst>
          </p:cNvPr>
          <p:cNvSpPr/>
          <p:nvPr/>
        </p:nvSpPr>
        <p:spPr>
          <a:xfrm>
            <a:off x="6217911" y="3916216"/>
            <a:ext cx="217592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총알 개수 감소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346F4-EB53-44CF-8C2D-31A8B9B3DCEC}"/>
              </a:ext>
            </a:extLst>
          </p:cNvPr>
          <p:cNvSpPr txBox="1"/>
          <p:nvPr/>
        </p:nvSpPr>
        <p:spPr>
          <a:xfrm>
            <a:off x="6867293" y="3546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총쏘기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103FE0-DA3F-4424-91C8-0C2B7945D53C}"/>
              </a:ext>
            </a:extLst>
          </p:cNvPr>
          <p:cNvSpPr/>
          <p:nvPr/>
        </p:nvSpPr>
        <p:spPr>
          <a:xfrm>
            <a:off x="9043221" y="3916216"/>
            <a:ext cx="217592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accent1"/>
                </a:solidFill>
              </a:rPr>
              <a:t>궁극기</a:t>
            </a:r>
            <a:r>
              <a:rPr lang="ko-KR" altLang="en-US" sz="1200" dirty="0">
                <a:solidFill>
                  <a:schemeClr val="accent1"/>
                </a:solidFill>
              </a:rPr>
              <a:t> 게이지 </a:t>
            </a:r>
            <a:r>
              <a:rPr lang="en-US" altLang="ko-KR" sz="1200" dirty="0">
                <a:solidFill>
                  <a:schemeClr val="accent1"/>
                </a:solidFill>
              </a:rPr>
              <a:t>=</a:t>
            </a:r>
            <a:r>
              <a:rPr lang="ko-KR" altLang="en-US" sz="1200" dirty="0">
                <a:solidFill>
                  <a:schemeClr val="accent1"/>
                </a:solidFill>
              </a:rPr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0</a:t>
            </a:r>
          </a:p>
          <a:p>
            <a:pPr algn="ctr"/>
            <a:r>
              <a:rPr lang="ko-KR" altLang="en-US" sz="1200" dirty="0" err="1">
                <a:solidFill>
                  <a:schemeClr val="accent1"/>
                </a:solidFill>
              </a:rPr>
              <a:t>궁극기</a:t>
            </a:r>
            <a:r>
              <a:rPr lang="ko-KR" altLang="en-US" sz="1200" dirty="0">
                <a:solidFill>
                  <a:schemeClr val="accent1"/>
                </a:solidFill>
              </a:rPr>
              <a:t>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4C0FD-6313-4834-81C9-567D74DE6481}"/>
              </a:ext>
            </a:extLst>
          </p:cNvPr>
          <p:cNvSpPr txBox="1"/>
          <p:nvPr/>
        </p:nvSpPr>
        <p:spPr>
          <a:xfrm>
            <a:off x="9408872" y="354688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궁극기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21832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DE826-3334-4F0A-BF3D-72C3E13A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7DBC4-5AAE-46A2-9898-B86BD304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게임은 </a:t>
            </a:r>
            <a:r>
              <a:rPr lang="ko-KR" altLang="en-US" dirty="0">
                <a:solidFill>
                  <a:srgbClr val="FF0000"/>
                </a:solidFill>
              </a:rPr>
              <a:t>규칙</a:t>
            </a:r>
            <a:r>
              <a:rPr lang="ko-KR" altLang="en-US" dirty="0"/>
              <a:t>을 통한 </a:t>
            </a:r>
            <a:r>
              <a:rPr lang="ko-KR" altLang="en-US" dirty="0">
                <a:solidFill>
                  <a:schemeClr val="accent1"/>
                </a:solidFill>
              </a:rPr>
              <a:t>상호작용</a:t>
            </a:r>
            <a:r>
              <a:rPr lang="ko-KR" altLang="en-US" dirty="0"/>
              <a:t>을 통해 </a:t>
            </a:r>
            <a:r>
              <a:rPr lang="ko-KR" altLang="en-US" dirty="0">
                <a:solidFill>
                  <a:srgbClr val="FF0000"/>
                </a:solidFill>
              </a:rPr>
              <a:t>재미</a:t>
            </a:r>
            <a:r>
              <a:rPr lang="ko-KR" altLang="en-US" dirty="0"/>
              <a:t>를 느낌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변수</a:t>
            </a:r>
            <a:r>
              <a:rPr lang="ko-KR" altLang="en-US" dirty="0"/>
              <a:t>는 게임 내에서 중요한 재료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함수</a:t>
            </a:r>
            <a:r>
              <a:rPr lang="ko-KR" altLang="en-US" dirty="0"/>
              <a:t>는 </a:t>
            </a:r>
            <a:r>
              <a:rPr lang="ko-KR" altLang="en-US" u="sng" dirty="0"/>
              <a:t>연산</a:t>
            </a:r>
            <a:r>
              <a:rPr lang="en-US" altLang="ko-KR" u="sng" dirty="0"/>
              <a:t>,</a:t>
            </a:r>
            <a:r>
              <a:rPr lang="ko-KR" altLang="en-US" u="sng" dirty="0"/>
              <a:t> 조건</a:t>
            </a:r>
            <a:r>
              <a:rPr lang="en-US" altLang="ko-KR" u="sng" dirty="0"/>
              <a:t>, </a:t>
            </a:r>
            <a:r>
              <a:rPr lang="ko-KR" altLang="en-US" u="sng" dirty="0"/>
              <a:t>반복</a:t>
            </a:r>
            <a:r>
              <a:rPr lang="ko-KR" altLang="en-US" dirty="0"/>
              <a:t>을 통해 </a:t>
            </a:r>
            <a:r>
              <a:rPr lang="ko-KR" altLang="en-US" dirty="0">
                <a:solidFill>
                  <a:schemeClr val="accent1"/>
                </a:solidFill>
              </a:rPr>
              <a:t>변수를 변화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ko-KR" altLang="en-US" dirty="0"/>
              <a:t> 프로그래밍 </a:t>
            </a:r>
            <a:r>
              <a:rPr lang="en-US" altLang="ko-KR" dirty="0"/>
              <a:t>5</a:t>
            </a:r>
            <a:r>
              <a:rPr lang="ko-KR" altLang="en-US" dirty="0"/>
              <a:t>가지 패턴만 알아도 대부분의 게임 구현 가능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다만 복잡한 게임을 만들기 위해 많은 코드 수가 필수불가결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코드 수를 확 줄여주는 프로그래밍 방법 중 하나가 </a:t>
            </a:r>
            <a:r>
              <a:rPr lang="en-US" altLang="ko-KR" dirty="0"/>
              <a:t>OOP(Object-Oriented Programming)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7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00AB1-D53E-47D4-87E1-78452614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</a:t>
            </a:r>
          </a:p>
        </p:txBody>
      </p:sp>
      <p:pic>
        <p:nvPicPr>
          <p:cNvPr id="4" name="온라인 미디어 3" title="게임 시스템 기획의 기본원리">
            <a:hlinkClick r:id="" action="ppaction://media"/>
            <a:extLst>
              <a:ext uri="{FF2B5EF4-FFF2-40B4-BE49-F238E27FC236}">
                <a16:creationId xmlns:a16="http://schemas.microsoft.com/office/drawing/2014/main" id="{F90B7EC8-75D6-4764-88EB-9DBD7685100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52713" y="1339961"/>
            <a:ext cx="7167538" cy="53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6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E45B5-8B06-4759-ADCC-C9C19CBA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E18EE-E522-4A8E-B32C-9F3A26CD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5</a:t>
            </a:r>
            <a:r>
              <a:rPr lang="ko-KR" altLang="en-US" dirty="0"/>
              <a:t>가지 주요 문법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39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4438-86C4-4325-9BCB-E42C46A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1BA32-6F43-4879-8A37-CE15DA8C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(value)</a:t>
            </a:r>
            <a:r>
              <a:rPr lang="ko-KR" altLang="en-US" dirty="0"/>
              <a:t>을 담는 그릇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9F2C8-A500-497F-BDD7-5D3656DD0ADF}"/>
              </a:ext>
            </a:extLst>
          </p:cNvPr>
          <p:cNvSpPr txBox="1"/>
          <p:nvPr/>
        </p:nvSpPr>
        <p:spPr>
          <a:xfrm>
            <a:off x="3348086" y="4001294"/>
            <a:ext cx="549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 </a:t>
            </a:r>
            <a:r>
              <a:rPr lang="en-US" altLang="ko-KR" sz="36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abc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= 4;</a:t>
            </a:r>
          </a:p>
        </p:txBody>
      </p:sp>
    </p:spTree>
    <p:extLst>
      <p:ext uri="{BB962C8B-B14F-4D97-AF65-F5344CB8AC3E}">
        <p14:creationId xmlns:p14="http://schemas.microsoft.com/office/powerpoint/2010/main" val="365069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4438-86C4-4325-9BCB-E42C46A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1BA32-6F43-4879-8A37-CE15DA8C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(value)</a:t>
            </a:r>
            <a:r>
              <a:rPr lang="ko-KR" altLang="en-US" dirty="0"/>
              <a:t>을 담는 그릇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9F2C8-A500-497F-BDD7-5D3656DD0ADF}"/>
              </a:ext>
            </a:extLst>
          </p:cNvPr>
          <p:cNvSpPr txBox="1"/>
          <p:nvPr/>
        </p:nvSpPr>
        <p:spPr>
          <a:xfrm>
            <a:off x="3348086" y="4001294"/>
            <a:ext cx="549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 </a:t>
            </a:r>
            <a:r>
              <a:rPr lang="en-US" altLang="ko-KR" sz="3600" dirty="0" err="1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abc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= 4;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B1D54-0EE6-4A1E-9C94-40D1208A2C19}"/>
              </a:ext>
            </a:extLst>
          </p:cNvPr>
          <p:cNvSpPr txBox="1"/>
          <p:nvPr/>
        </p:nvSpPr>
        <p:spPr>
          <a:xfrm>
            <a:off x="4985203" y="4647625"/>
            <a:ext cx="206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변수</a:t>
            </a:r>
            <a:endParaRPr lang="en-US" altLang="ko-KR" sz="20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98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4438-86C4-4325-9BCB-E42C46A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1BA32-6F43-4879-8A37-CE15DA8C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(value)</a:t>
            </a:r>
            <a:r>
              <a:rPr lang="ko-KR" altLang="en-US" dirty="0"/>
              <a:t>을 담는 그릇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9F2C8-A500-497F-BDD7-5D3656DD0ADF}"/>
              </a:ext>
            </a:extLst>
          </p:cNvPr>
          <p:cNvSpPr txBox="1"/>
          <p:nvPr/>
        </p:nvSpPr>
        <p:spPr>
          <a:xfrm>
            <a:off x="3348086" y="4001294"/>
            <a:ext cx="549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 </a:t>
            </a:r>
            <a:r>
              <a:rPr lang="en-US" altLang="ko-KR" sz="36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abc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= </a:t>
            </a:r>
            <a:r>
              <a:rPr lang="en-US" altLang="ko-KR" sz="3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B1D54-0EE6-4A1E-9C94-40D1208A2C19}"/>
              </a:ext>
            </a:extLst>
          </p:cNvPr>
          <p:cNvSpPr txBox="1"/>
          <p:nvPr/>
        </p:nvSpPr>
        <p:spPr>
          <a:xfrm>
            <a:off x="6020585" y="4647625"/>
            <a:ext cx="206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값</a:t>
            </a:r>
            <a:endParaRPr lang="en-US" altLang="ko-KR" sz="20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87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4438-86C4-4325-9BCB-E42C46A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1BA32-6F43-4879-8A37-CE15DA8C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(value)</a:t>
            </a:r>
            <a:r>
              <a:rPr lang="ko-KR" altLang="en-US" dirty="0"/>
              <a:t>을 담는 그릇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9F2C8-A500-497F-BDD7-5D3656DD0ADF}"/>
              </a:ext>
            </a:extLst>
          </p:cNvPr>
          <p:cNvSpPr txBox="1"/>
          <p:nvPr/>
        </p:nvSpPr>
        <p:spPr>
          <a:xfrm>
            <a:off x="3348086" y="4001294"/>
            <a:ext cx="549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abc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= 4;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B1D54-0EE6-4A1E-9C94-40D1208A2C19}"/>
              </a:ext>
            </a:extLst>
          </p:cNvPr>
          <p:cNvSpPr txBox="1"/>
          <p:nvPr/>
        </p:nvSpPr>
        <p:spPr>
          <a:xfrm>
            <a:off x="4108512" y="4647625"/>
            <a:ext cx="206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자료형</a:t>
            </a:r>
            <a:endParaRPr lang="en-US" altLang="ko-KR" sz="2000" dirty="0">
              <a:solidFill>
                <a:schemeClr val="accen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0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4438-86C4-4325-9BCB-E42C46A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1BA32-6F43-4879-8A37-CE15DA8C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변수의 </a:t>
            </a:r>
            <a:r>
              <a:rPr lang="ko-KR" altLang="en-US" u="sng" dirty="0"/>
              <a:t>종류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88C655-0777-4FA2-B4C6-841F6719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36" y="2917141"/>
            <a:ext cx="2150917" cy="14076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FB6BA4-E666-44BE-B95A-CE628D9C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429" y="2917141"/>
            <a:ext cx="2300237" cy="14076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8D5C44-A428-4C1B-A902-341EA1E95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242" y="2837186"/>
            <a:ext cx="2150918" cy="14876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2D73BA-AF2E-4A14-9133-523CD0F63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062" y="5085219"/>
            <a:ext cx="2624969" cy="14076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79A093-A1CD-4B50-8A6A-944DAA493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3290" y="4943323"/>
            <a:ext cx="1716207" cy="15697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339411-E0EA-44DC-8F7F-B4A98BC76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4289" y="4859613"/>
            <a:ext cx="2410822" cy="165341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EC4F25E-E610-483E-AB43-DED04D69BB8F}"/>
              </a:ext>
            </a:extLst>
          </p:cNvPr>
          <p:cNvSpPr/>
          <p:nvPr/>
        </p:nvSpPr>
        <p:spPr>
          <a:xfrm>
            <a:off x="2586551" y="4451259"/>
            <a:ext cx="326331" cy="3523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CCFC138-5F67-4377-9C8A-E254B41DA92D}"/>
              </a:ext>
            </a:extLst>
          </p:cNvPr>
          <p:cNvSpPr/>
          <p:nvPr/>
        </p:nvSpPr>
        <p:spPr>
          <a:xfrm>
            <a:off x="6152380" y="4451259"/>
            <a:ext cx="326331" cy="3523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9FC3981-872E-401A-9890-EB764F6A1FB9}"/>
              </a:ext>
            </a:extLst>
          </p:cNvPr>
          <p:cNvSpPr/>
          <p:nvPr/>
        </p:nvSpPr>
        <p:spPr>
          <a:xfrm>
            <a:off x="9796535" y="4449535"/>
            <a:ext cx="326331" cy="3523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8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1094</Words>
  <Application>Microsoft Office PowerPoint</Application>
  <PresentationFormat>와이드스크린</PresentationFormat>
  <Paragraphs>329</Paragraphs>
  <Slides>36</Slides>
  <Notes>2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맑은 고딕</vt:lpstr>
      <vt:lpstr>에스코어 드림 5 Medium</vt:lpstr>
      <vt:lpstr>에스코어 드림 6 Bold</vt:lpstr>
      <vt:lpstr>에스코어 드림 7 ExtraBold</vt:lpstr>
      <vt:lpstr>Arial</vt:lpstr>
      <vt:lpstr>Calibri</vt:lpstr>
      <vt:lpstr>Cambria Math</vt:lpstr>
      <vt:lpstr>Office Theme</vt:lpstr>
      <vt:lpstr>Programming</vt:lpstr>
      <vt:lpstr>스크립트</vt:lpstr>
      <vt:lpstr>정리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퀴즈</vt:lpstr>
      <vt:lpstr>퀴즈</vt:lpstr>
      <vt:lpstr>퀴즈</vt:lpstr>
      <vt:lpstr>퀴즈</vt:lpstr>
      <vt:lpstr>퀴즈</vt:lpstr>
      <vt:lpstr>퀴즈</vt:lpstr>
      <vt:lpstr>정리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유니티 강의3</dc:title>
  <dc:creator>Son Chan-woo</dc:creator>
  <cp:lastModifiedBy>Son Chan-woo</cp:lastModifiedBy>
  <cp:revision>45</cp:revision>
  <dcterms:created xsi:type="dcterms:W3CDTF">2019-10-30T04:32:41Z</dcterms:created>
  <dcterms:modified xsi:type="dcterms:W3CDTF">2020-12-19T10:07:15Z</dcterms:modified>
</cp:coreProperties>
</file>