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9"/>
  </p:notesMasterIdLst>
  <p:sldIdLst>
    <p:sldId id="256" r:id="rId2"/>
    <p:sldId id="261" r:id="rId3"/>
    <p:sldId id="262" r:id="rId4"/>
    <p:sldId id="259" r:id="rId5"/>
    <p:sldId id="263" r:id="rId6"/>
    <p:sldId id="265" r:id="rId7"/>
    <p:sldId id="266" r:id="rId8"/>
    <p:sldId id="264" r:id="rId9"/>
    <p:sldId id="267" r:id="rId10"/>
    <p:sldId id="268" r:id="rId11"/>
    <p:sldId id="260" r:id="rId12"/>
    <p:sldId id="270" r:id="rId13"/>
    <p:sldId id="269" r:id="rId14"/>
    <p:sldId id="271" r:id="rId15"/>
    <p:sldId id="272" r:id="rId16"/>
    <p:sldId id="273" r:id="rId17"/>
    <p:sldId id="274" r:id="rId18"/>
    <p:sldId id="276" r:id="rId19"/>
    <p:sldId id="275" r:id="rId20"/>
    <p:sldId id="278" r:id="rId21"/>
    <p:sldId id="279" r:id="rId22"/>
    <p:sldId id="280" r:id="rId23"/>
    <p:sldId id="281" r:id="rId24"/>
    <p:sldId id="282" r:id="rId25"/>
    <p:sldId id="283" r:id="rId26"/>
    <p:sldId id="285" r:id="rId27"/>
    <p:sldId id="284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4" r:id="rId36"/>
    <p:sldId id="293" r:id="rId37"/>
    <p:sldId id="295" r:id="rId3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7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D1A6C0-8FC2-4409-A8E6-E17910AA8DB3}" type="datetimeFigureOut">
              <a:rPr lang="ko-KR" altLang="en-US" smtClean="0"/>
              <a:t>2020-12-18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C745A7-5AB8-4787-800D-1AB484DD50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60060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C745A7-5AB8-4787-800D-1AB484DD503D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7371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C745A7-5AB8-4787-800D-1AB484DD503D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17113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FC51C-31B3-40F6-BACF-1AC488702042}" type="datetimeFigureOut">
              <a:rPr lang="ko-KR" altLang="en-US" smtClean="0"/>
              <a:t>2020-12-18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57106-0AE9-492E-9E4E-035682B698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45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FC51C-31B3-40F6-BACF-1AC488702042}" type="datetimeFigureOut">
              <a:rPr lang="ko-KR" altLang="en-US" smtClean="0"/>
              <a:t>2020-12-18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57106-0AE9-492E-9E4E-035682B698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6335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FC51C-31B3-40F6-BACF-1AC488702042}" type="datetimeFigureOut">
              <a:rPr lang="ko-KR" altLang="en-US" smtClean="0"/>
              <a:t>2020-12-18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57106-0AE9-492E-9E4E-035682B698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9730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에스코어 드림 6 Bold" panose="020B0703030302020204" pitchFamily="34" charset="-127"/>
                <a:ea typeface="에스코어 드림 6 Bold" panose="020B0703030302020204" pitchFamily="34" charset="-127"/>
              </a:defRPr>
            </a:lvl1pPr>
            <a:lvl2pPr>
              <a:defRPr>
                <a:latin typeface="에스코어 드림 6 Bold" panose="020B0703030302020204" pitchFamily="34" charset="-127"/>
                <a:ea typeface="에스코어 드림 6 Bold" panose="020B0703030302020204" pitchFamily="34" charset="-127"/>
              </a:defRPr>
            </a:lvl2pPr>
            <a:lvl3pPr>
              <a:defRPr>
                <a:latin typeface="에스코어 드림 6 Bold" panose="020B0703030302020204" pitchFamily="34" charset="-127"/>
                <a:ea typeface="에스코어 드림 6 Bold" panose="020B0703030302020204" pitchFamily="34" charset="-127"/>
              </a:defRPr>
            </a:lvl3pPr>
            <a:lvl4pPr>
              <a:defRPr>
                <a:latin typeface="에스코어 드림 6 Bold" panose="020B0703030302020204" pitchFamily="34" charset="-127"/>
                <a:ea typeface="에스코어 드림 6 Bold" panose="020B0703030302020204" pitchFamily="34" charset="-127"/>
              </a:defRPr>
            </a:lvl4pPr>
            <a:lvl5pPr>
              <a:defRPr>
                <a:latin typeface="에스코어 드림 6 Bold" panose="020B0703030302020204" pitchFamily="34" charset="-127"/>
                <a:ea typeface="에스코어 드림 6 Bold" panose="020B0703030302020204" pitchFamily="34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FC51C-31B3-40F6-BACF-1AC488702042}" type="datetimeFigureOut">
              <a:rPr lang="ko-KR" altLang="en-US" smtClean="0"/>
              <a:t>2020-12-18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57106-0AE9-492E-9E4E-035682B698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141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FC51C-31B3-40F6-BACF-1AC488702042}" type="datetimeFigureOut">
              <a:rPr lang="ko-KR" altLang="en-US" smtClean="0"/>
              <a:t>2020-12-18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57106-0AE9-492E-9E4E-035682B698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0068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FC51C-31B3-40F6-BACF-1AC488702042}" type="datetimeFigureOut">
              <a:rPr lang="ko-KR" altLang="en-US" smtClean="0"/>
              <a:t>2020-12-18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57106-0AE9-492E-9E4E-035682B698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831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FC51C-31B3-40F6-BACF-1AC488702042}" type="datetimeFigureOut">
              <a:rPr lang="ko-KR" altLang="en-US" smtClean="0"/>
              <a:t>2020-12-18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57106-0AE9-492E-9E4E-035682B698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7020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FC51C-31B3-40F6-BACF-1AC488702042}" type="datetimeFigureOut">
              <a:rPr lang="ko-KR" altLang="en-US" smtClean="0"/>
              <a:t>2020-12-18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57106-0AE9-492E-9E4E-035682B698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7691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FC51C-31B3-40F6-BACF-1AC488702042}" type="datetimeFigureOut">
              <a:rPr lang="ko-KR" altLang="en-US" smtClean="0"/>
              <a:t>2020-12-18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57106-0AE9-492E-9E4E-035682B698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0058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FC51C-31B3-40F6-BACF-1AC488702042}" type="datetimeFigureOut">
              <a:rPr lang="ko-KR" altLang="en-US" smtClean="0"/>
              <a:t>2020-12-18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57106-0AE9-492E-9E4E-035682B698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1459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FC51C-31B3-40F6-BACF-1AC488702042}" type="datetimeFigureOut">
              <a:rPr lang="ko-KR" altLang="en-US" smtClean="0"/>
              <a:t>2020-12-18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57106-0AE9-492E-9E4E-035682B698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8637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8FC51C-31B3-40F6-BACF-1AC488702042}" type="datetimeFigureOut">
              <a:rPr lang="ko-KR" altLang="en-US" smtClean="0"/>
              <a:t>2020-12-18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657106-0AE9-492E-9E4E-035682B698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8282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에스코어 드림 7 ExtraBold" panose="020B0803030302020204" pitchFamily="34" charset="-127"/>
          <a:ea typeface="에스코어 드림 7 ExtraBold" panose="020B0803030302020204" pitchFamily="34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에스코어 드림 5 Medium" panose="020B0503030302020204" pitchFamily="34" charset="-127"/>
          <a:ea typeface="에스코어 드림 5 Medium" panose="020B0503030302020204" pitchFamily="34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에스코어 드림 5 Medium" panose="020B0503030302020204" pitchFamily="34" charset="-127"/>
          <a:ea typeface="에스코어 드림 5 Medium" panose="020B0503030302020204" pitchFamily="34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에스코어 드림 5 Medium" panose="020B0503030302020204" pitchFamily="34" charset="-127"/>
          <a:ea typeface="에스코어 드림 5 Medium" panose="020B0503030302020204" pitchFamily="34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에스코어 드림 5 Medium" panose="020B0503030302020204" pitchFamily="34" charset="-127"/>
          <a:ea typeface="에스코어 드림 5 Medium" panose="020B0503030302020204" pitchFamily="34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에스코어 드림 5 Medium" panose="020B0503030302020204" pitchFamily="34" charset="-127"/>
          <a:ea typeface="에스코어 드림 5 Medium" panose="020B0503030302020204" pitchFamily="34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ZilqiqmQy-k?start=36&amp;feature=oembed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iIjCkkzpDIc?feature=oembed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BD0054-353D-4661-87DE-F83AA090D0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Programming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EC47362-76AF-42C6-8E08-5323E160BE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23408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154438-86C4-4325-9BCB-E42C46A7B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프로그래밍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51BA32-6F43-4879-8A37-CE15DA8C6B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자료형</a:t>
            </a:r>
            <a:endParaRPr lang="en-US" altLang="ko-KR" dirty="0"/>
          </a:p>
          <a:p>
            <a:pPr lvl="1"/>
            <a:r>
              <a:rPr lang="en-US" altLang="ko-KR" dirty="0"/>
              <a:t> </a:t>
            </a:r>
            <a:r>
              <a:rPr lang="ko-KR" altLang="en-US" dirty="0"/>
              <a:t>변수의 </a:t>
            </a:r>
            <a:r>
              <a:rPr lang="ko-KR" altLang="en-US" u="sng" dirty="0"/>
              <a:t>종류</a:t>
            </a:r>
            <a:r>
              <a:rPr lang="ko-KR" altLang="en-US" dirty="0"/>
              <a:t> </a:t>
            </a:r>
            <a:endParaRPr lang="en-US" altLang="ko-KR" dirty="0"/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E313143D-9CE3-48A2-8317-79A37C0FB3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7965309"/>
              </p:ext>
            </p:extLst>
          </p:nvPr>
        </p:nvGraphicFramePr>
        <p:xfrm>
          <a:off x="2032000" y="3274330"/>
          <a:ext cx="8128000" cy="1854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747441308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694011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자료형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값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1384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int</a:t>
                      </a:r>
                      <a:endParaRPr lang="ko-KR" altLang="en-US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-2, -1, 0, 1, 3</a:t>
                      </a:r>
                      <a:endParaRPr lang="ko-KR" altLang="en-US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42673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float</a:t>
                      </a:r>
                      <a:endParaRPr lang="ko-KR" altLang="en-US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2.6, 1.604, 23.199929</a:t>
                      </a:r>
                      <a:endParaRPr lang="ko-KR" altLang="en-US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8292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string</a:t>
                      </a:r>
                      <a:endParaRPr lang="ko-KR" altLang="en-US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“</a:t>
                      </a:r>
                      <a:r>
                        <a:rPr lang="ko-KR" altLang="en-US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슈팅게임</a:t>
                      </a:r>
                      <a:r>
                        <a:rPr lang="en-US" altLang="ko-KR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”, “</a:t>
                      </a:r>
                      <a:r>
                        <a:rPr lang="ko-KR" altLang="en-US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안녕하세요＂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1031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bool</a:t>
                      </a:r>
                      <a:endParaRPr lang="ko-KR" altLang="en-US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true(</a:t>
                      </a:r>
                      <a:r>
                        <a:rPr lang="ko-KR" altLang="en-US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참</a:t>
                      </a:r>
                      <a:r>
                        <a:rPr lang="en-US" altLang="ko-KR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), false(</a:t>
                      </a:r>
                      <a:r>
                        <a:rPr lang="ko-KR" altLang="en-US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거짓</a:t>
                      </a:r>
                      <a:r>
                        <a:rPr lang="en-US" altLang="ko-KR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)</a:t>
                      </a:r>
                      <a:endParaRPr lang="ko-KR" altLang="en-US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59126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3953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4446A0-104F-4D50-BEE2-BE3DBA948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프로그래밍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D842E4-4167-45E8-B583-566EFBDA2D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연산</a:t>
            </a:r>
            <a:endParaRPr lang="en-US" altLang="ko-KR" dirty="0"/>
          </a:p>
          <a:p>
            <a:pPr lvl="1"/>
            <a:r>
              <a:rPr lang="en-US" altLang="ko-KR" dirty="0"/>
              <a:t> </a:t>
            </a:r>
            <a:r>
              <a:rPr lang="ko-KR" altLang="en-US" u="sng" dirty="0"/>
              <a:t>계산하다</a:t>
            </a:r>
            <a:r>
              <a:rPr lang="ko-KR" altLang="en-US" dirty="0"/>
              <a:t>의 뜻을 지니고 있음</a:t>
            </a:r>
            <a:endParaRPr lang="en-US" altLang="ko-KR" dirty="0"/>
          </a:p>
          <a:p>
            <a:pPr lvl="1"/>
            <a:r>
              <a:rPr lang="ko-KR" altLang="en-US" dirty="0"/>
              <a:t> 종류</a:t>
            </a:r>
            <a:endParaRPr lang="en-US" altLang="ko-KR" dirty="0"/>
          </a:p>
          <a:p>
            <a:pPr lvl="2"/>
            <a:r>
              <a:rPr lang="en-US" altLang="ko-KR" dirty="0"/>
              <a:t> </a:t>
            </a:r>
            <a:r>
              <a:rPr lang="ko-KR" altLang="en-US" dirty="0"/>
              <a:t>사칙연산 </a:t>
            </a:r>
            <a:r>
              <a:rPr lang="en-US" altLang="ko-KR" dirty="0"/>
              <a:t>(+, -, *, /)</a:t>
            </a:r>
          </a:p>
          <a:p>
            <a:pPr lvl="2"/>
            <a:r>
              <a:rPr lang="en-US" altLang="ko-KR" dirty="0"/>
              <a:t> </a:t>
            </a:r>
            <a:r>
              <a:rPr lang="ko-KR" altLang="en-US" dirty="0"/>
              <a:t>비교연산 </a:t>
            </a:r>
            <a:r>
              <a:rPr lang="en-US" altLang="ko-KR" dirty="0"/>
              <a:t>(==, !=, &lt;, &gt;)</a:t>
            </a:r>
          </a:p>
          <a:p>
            <a:pPr lvl="2"/>
            <a:r>
              <a:rPr lang="en-US" altLang="ko-KR" dirty="0"/>
              <a:t> </a:t>
            </a:r>
            <a:r>
              <a:rPr lang="ko-KR" altLang="en-US" dirty="0"/>
              <a:t>논리연산 </a:t>
            </a:r>
            <a:r>
              <a:rPr lang="en-US" altLang="ko-KR" dirty="0"/>
              <a:t>(&amp;&amp;, ||, !)</a:t>
            </a:r>
          </a:p>
        </p:txBody>
      </p:sp>
    </p:spTree>
    <p:extLst>
      <p:ext uri="{BB962C8B-B14F-4D97-AF65-F5344CB8AC3E}">
        <p14:creationId xmlns:p14="http://schemas.microsoft.com/office/powerpoint/2010/main" val="33284958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68458F-E459-4146-AF3B-306367B78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프로그래밍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2EB3AC-7355-438E-9912-06F51AF00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연산</a:t>
            </a:r>
            <a:endParaRPr lang="en-US" altLang="ko-KR" dirty="0"/>
          </a:p>
          <a:p>
            <a:pPr lvl="1"/>
            <a:r>
              <a:rPr lang="en-US" altLang="ko-KR" dirty="0"/>
              <a:t> </a:t>
            </a:r>
            <a:r>
              <a:rPr lang="ko-KR" altLang="en-US" dirty="0"/>
              <a:t>사칙연산</a:t>
            </a:r>
            <a:endParaRPr lang="en-US" altLang="ko-KR" dirty="0"/>
          </a:p>
        </p:txBody>
      </p:sp>
      <p:graphicFrame>
        <p:nvGraphicFramePr>
          <p:cNvPr id="4" name="표 6">
            <a:extLst>
              <a:ext uri="{FF2B5EF4-FFF2-40B4-BE49-F238E27FC236}">
                <a16:creationId xmlns:a16="http://schemas.microsoft.com/office/drawing/2014/main" id="{16D44E9B-246B-4BCC-8C9D-4D32BCED0C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3040820"/>
              </p:ext>
            </p:extLst>
          </p:nvPr>
        </p:nvGraphicFramePr>
        <p:xfrm>
          <a:off x="2032000" y="3274330"/>
          <a:ext cx="8128000" cy="22250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747441308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694011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연산자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뜻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1384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+</a:t>
                      </a:r>
                      <a:endParaRPr lang="ko-KR" altLang="en-US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더하기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42673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-</a:t>
                      </a:r>
                      <a:endParaRPr lang="ko-KR" altLang="en-US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빼기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8292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*</a:t>
                      </a:r>
                      <a:endParaRPr lang="ko-KR" altLang="en-US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곱하기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1031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/</a:t>
                      </a:r>
                      <a:endParaRPr lang="ko-KR" altLang="en-US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나누기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5912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%</a:t>
                      </a:r>
                      <a:endParaRPr lang="ko-KR" altLang="en-US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나누고 나머지 값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36465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75901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68458F-E459-4146-AF3B-306367B78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프로그래밍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2EB3AC-7355-438E-9912-06F51AF00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연산</a:t>
            </a:r>
            <a:endParaRPr lang="en-US" altLang="ko-KR" dirty="0"/>
          </a:p>
          <a:p>
            <a:pPr lvl="1"/>
            <a:r>
              <a:rPr lang="en-US" altLang="ko-KR" dirty="0"/>
              <a:t> </a:t>
            </a:r>
            <a:r>
              <a:rPr lang="ko-KR" altLang="en-US" dirty="0"/>
              <a:t>비교연산</a:t>
            </a:r>
            <a:endParaRPr lang="en-US" altLang="ko-KR" dirty="0"/>
          </a:p>
        </p:txBody>
      </p:sp>
      <p:graphicFrame>
        <p:nvGraphicFramePr>
          <p:cNvPr id="4" name="표 6">
            <a:extLst>
              <a:ext uri="{FF2B5EF4-FFF2-40B4-BE49-F238E27FC236}">
                <a16:creationId xmlns:a16="http://schemas.microsoft.com/office/drawing/2014/main" id="{16D44E9B-246B-4BCC-8C9D-4D32BCED0C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5168522"/>
              </p:ext>
            </p:extLst>
          </p:nvPr>
        </p:nvGraphicFramePr>
        <p:xfrm>
          <a:off x="2032000" y="3274330"/>
          <a:ext cx="8128000" cy="25958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747441308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694011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연산자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뜻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1384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==</a:t>
                      </a:r>
                      <a:endParaRPr lang="ko-KR" altLang="en-US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A</a:t>
                      </a:r>
                      <a:r>
                        <a:rPr lang="ko-KR" altLang="en-US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와 </a:t>
                      </a:r>
                      <a:r>
                        <a:rPr lang="en-US" altLang="ko-KR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B</a:t>
                      </a:r>
                      <a:r>
                        <a:rPr lang="ko-KR" altLang="en-US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가 같은가</a:t>
                      </a:r>
                      <a:r>
                        <a:rPr lang="en-US" altLang="ko-KR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?</a:t>
                      </a:r>
                      <a:endParaRPr lang="ko-KR" altLang="en-US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42673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!=</a:t>
                      </a:r>
                      <a:endParaRPr lang="ko-KR" altLang="en-US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A</a:t>
                      </a:r>
                      <a:r>
                        <a:rPr lang="ko-KR" altLang="en-US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와 </a:t>
                      </a:r>
                      <a:r>
                        <a:rPr lang="en-US" altLang="ko-KR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B</a:t>
                      </a:r>
                      <a:r>
                        <a:rPr lang="ko-KR" altLang="en-US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가 </a:t>
                      </a:r>
                      <a:r>
                        <a:rPr lang="ko-KR" altLang="en-US" dirty="0" err="1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다른가</a:t>
                      </a:r>
                      <a:r>
                        <a:rPr lang="en-US" altLang="ko-KR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?</a:t>
                      </a:r>
                      <a:endParaRPr lang="ko-KR" altLang="en-US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8292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&lt;</a:t>
                      </a:r>
                      <a:endParaRPr lang="ko-KR" altLang="en-US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A</a:t>
                      </a:r>
                      <a:r>
                        <a:rPr lang="ko-KR" altLang="en-US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가 </a:t>
                      </a:r>
                      <a:r>
                        <a:rPr lang="en-US" altLang="ko-KR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B</a:t>
                      </a:r>
                      <a:r>
                        <a:rPr lang="ko-KR" altLang="en-US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보다 작은가</a:t>
                      </a:r>
                      <a:r>
                        <a:rPr lang="en-US" altLang="ko-KR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?</a:t>
                      </a:r>
                      <a:endParaRPr lang="ko-KR" altLang="en-US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1031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&gt;</a:t>
                      </a:r>
                      <a:endParaRPr lang="ko-KR" altLang="en-US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A</a:t>
                      </a:r>
                      <a:r>
                        <a:rPr lang="ko-KR" altLang="en-US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가 </a:t>
                      </a:r>
                      <a:r>
                        <a:rPr lang="en-US" altLang="ko-KR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B</a:t>
                      </a:r>
                      <a:r>
                        <a:rPr lang="ko-KR" altLang="en-US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보다 큰가</a:t>
                      </a:r>
                      <a:r>
                        <a:rPr lang="en-US" altLang="ko-KR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?</a:t>
                      </a:r>
                      <a:endParaRPr lang="ko-KR" altLang="en-US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5912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&lt;=</a:t>
                      </a:r>
                      <a:endParaRPr lang="ko-KR" altLang="en-US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A</a:t>
                      </a:r>
                      <a:r>
                        <a:rPr lang="ko-KR" altLang="en-US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가 </a:t>
                      </a:r>
                      <a:r>
                        <a:rPr lang="en-US" altLang="ko-KR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B</a:t>
                      </a:r>
                      <a:r>
                        <a:rPr lang="ko-KR" altLang="en-US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보다 작거나 같은가</a:t>
                      </a:r>
                      <a:r>
                        <a:rPr lang="en-US" altLang="ko-KR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?</a:t>
                      </a:r>
                      <a:endParaRPr lang="ko-KR" altLang="en-US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3646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&gt;=</a:t>
                      </a:r>
                      <a:endParaRPr lang="ko-KR" altLang="en-US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A</a:t>
                      </a:r>
                      <a:r>
                        <a:rPr lang="ko-KR" altLang="en-US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가 </a:t>
                      </a:r>
                      <a:r>
                        <a:rPr lang="en-US" altLang="ko-KR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B</a:t>
                      </a:r>
                      <a:r>
                        <a:rPr lang="ko-KR" altLang="en-US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보다 크거나 같은가</a:t>
                      </a:r>
                      <a:r>
                        <a:rPr lang="en-US" altLang="ko-KR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?</a:t>
                      </a:r>
                      <a:endParaRPr lang="ko-KR" altLang="en-US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949905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1853E16-8BCC-43B3-8549-8B0838903212}"/>
              </a:ext>
            </a:extLst>
          </p:cNvPr>
          <p:cNvSpPr txBox="1"/>
          <p:nvPr/>
        </p:nvSpPr>
        <p:spPr>
          <a:xfrm>
            <a:off x="4399961" y="2683642"/>
            <a:ext cx="33920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A</a:t>
            </a:r>
            <a:r>
              <a:rPr lang="ko-KR" altLang="en-US" sz="2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 </a:t>
            </a:r>
            <a:r>
              <a:rPr lang="ko-KR" altLang="en-US" sz="2800" dirty="0">
                <a:solidFill>
                  <a:schemeClr val="accent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비교연산자</a:t>
            </a:r>
            <a:r>
              <a:rPr lang="ko-KR" altLang="en-US" sz="2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</a:t>
            </a:r>
            <a:r>
              <a:rPr lang="en-US" altLang="ko-KR" sz="2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1787293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68458F-E459-4146-AF3B-306367B78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프로그래밍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2EB3AC-7355-438E-9912-06F51AF00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연산</a:t>
            </a:r>
            <a:endParaRPr lang="en-US" altLang="ko-KR" dirty="0"/>
          </a:p>
          <a:p>
            <a:pPr lvl="1"/>
            <a:r>
              <a:rPr lang="en-US" altLang="ko-KR" dirty="0"/>
              <a:t> </a:t>
            </a:r>
            <a:r>
              <a:rPr lang="ko-KR" altLang="en-US" dirty="0"/>
              <a:t>논리연산</a:t>
            </a:r>
            <a:endParaRPr lang="en-US" altLang="ko-KR" dirty="0"/>
          </a:p>
        </p:txBody>
      </p:sp>
      <p:graphicFrame>
        <p:nvGraphicFramePr>
          <p:cNvPr id="4" name="표 6">
            <a:extLst>
              <a:ext uri="{FF2B5EF4-FFF2-40B4-BE49-F238E27FC236}">
                <a16:creationId xmlns:a16="http://schemas.microsoft.com/office/drawing/2014/main" id="{16D44E9B-246B-4BCC-8C9D-4D32BCED0C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4099966"/>
              </p:ext>
            </p:extLst>
          </p:nvPr>
        </p:nvGraphicFramePr>
        <p:xfrm>
          <a:off x="2032000" y="3651139"/>
          <a:ext cx="8128000" cy="14833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747441308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694011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연산자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뜻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1384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&amp;&amp;</a:t>
                      </a:r>
                      <a:endParaRPr lang="ko-KR" altLang="en-US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A</a:t>
                      </a:r>
                      <a:r>
                        <a:rPr lang="ko-KR" altLang="en-US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와 </a:t>
                      </a:r>
                      <a:r>
                        <a:rPr lang="en-US" altLang="ko-KR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B</a:t>
                      </a:r>
                      <a:r>
                        <a:rPr lang="ko-KR" altLang="en-US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가 모두 참인가</a:t>
                      </a:r>
                      <a:r>
                        <a:rPr lang="en-US" altLang="ko-KR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? (AND)</a:t>
                      </a:r>
                      <a:endParaRPr lang="ko-KR" altLang="en-US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42673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||</a:t>
                      </a:r>
                      <a:endParaRPr lang="ko-KR" altLang="en-US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A</a:t>
                      </a:r>
                      <a:r>
                        <a:rPr lang="ko-KR" altLang="en-US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 또는 </a:t>
                      </a:r>
                      <a:r>
                        <a:rPr lang="en-US" altLang="ko-KR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B</a:t>
                      </a:r>
                      <a:r>
                        <a:rPr lang="ko-KR" altLang="en-US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가 참인가</a:t>
                      </a:r>
                      <a:r>
                        <a:rPr lang="en-US" altLang="ko-KR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? (OR)</a:t>
                      </a:r>
                      <a:endParaRPr lang="ko-KR" altLang="en-US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8292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!</a:t>
                      </a:r>
                      <a:endParaRPr lang="ko-KR" altLang="en-US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A</a:t>
                      </a:r>
                      <a:r>
                        <a:rPr lang="ko-KR" altLang="en-US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의 반대 </a:t>
                      </a:r>
                      <a:r>
                        <a:rPr lang="en-US" altLang="ko-KR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(NOT)</a:t>
                      </a:r>
                      <a:endParaRPr lang="ko-KR" altLang="en-US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103169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1853E16-8BCC-43B3-8549-8B0838903212}"/>
              </a:ext>
            </a:extLst>
          </p:cNvPr>
          <p:cNvSpPr txBox="1"/>
          <p:nvPr/>
        </p:nvSpPr>
        <p:spPr>
          <a:xfrm>
            <a:off x="4399961" y="2683642"/>
            <a:ext cx="33920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A</a:t>
            </a:r>
            <a:r>
              <a:rPr lang="ko-KR" altLang="en-US" sz="2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 </a:t>
            </a:r>
            <a:r>
              <a:rPr lang="ko-KR" altLang="en-US" sz="2800" dirty="0">
                <a:solidFill>
                  <a:schemeClr val="accent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논리연산자</a:t>
            </a:r>
            <a:r>
              <a:rPr lang="ko-KR" altLang="en-US" sz="2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</a:t>
            </a:r>
            <a:r>
              <a:rPr lang="en-US" altLang="ko-KR" sz="2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B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084BB8-669B-41CF-808A-36F90FD5D3ED}"/>
              </a:ext>
            </a:extLst>
          </p:cNvPr>
          <p:cNvSpPr txBox="1"/>
          <p:nvPr/>
        </p:nvSpPr>
        <p:spPr>
          <a:xfrm>
            <a:off x="2374769" y="5224833"/>
            <a:ext cx="33920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주의</a:t>
            </a:r>
            <a:r>
              <a:rPr lang="en-US" altLang="ko-KR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) NOT</a:t>
            </a:r>
            <a:r>
              <a:rPr lang="ko-KR" altLang="en-US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연산자는 </a:t>
            </a:r>
            <a:endParaRPr lang="en-US" altLang="ko-KR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pPr algn="ctr"/>
            <a:r>
              <a:rPr lang="en-US" altLang="ko-KR" dirty="0">
                <a:solidFill>
                  <a:srgbClr val="FF0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!A</a:t>
            </a:r>
          </a:p>
          <a:p>
            <a:pPr algn="ctr"/>
            <a:r>
              <a:rPr lang="ko-KR" altLang="en-US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단독으로 사용</a:t>
            </a:r>
            <a:endParaRPr lang="en-US" altLang="ko-KR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843417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45DA5D-80BC-4CC2-847B-2CE723117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프로그래밍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F92ADF-B6D6-49F9-9D2A-6D307A17A0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err="1"/>
              <a:t>조건문</a:t>
            </a:r>
            <a:endParaRPr lang="en-US" altLang="ko-KR" dirty="0"/>
          </a:p>
          <a:p>
            <a:pPr lvl="1"/>
            <a:r>
              <a:rPr lang="en-US" altLang="ko-KR" dirty="0"/>
              <a:t> </a:t>
            </a:r>
            <a:r>
              <a:rPr lang="ko-KR" altLang="en-US" dirty="0"/>
              <a:t>예시</a:t>
            </a: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8AF8FD-03D3-4458-AEF3-00643913CE01}"/>
              </a:ext>
            </a:extLst>
          </p:cNvPr>
          <p:cNvSpPr txBox="1"/>
          <p:nvPr/>
        </p:nvSpPr>
        <p:spPr>
          <a:xfrm>
            <a:off x="1996125" y="3019487"/>
            <a:ext cx="3392078" cy="1631216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if</a:t>
            </a:r>
            <a:r>
              <a:rPr lang="ko-KR" altLang="en-US" sz="2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</a:t>
            </a:r>
            <a:r>
              <a:rPr lang="en-US" altLang="ko-KR" sz="2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( </a:t>
            </a:r>
            <a:r>
              <a:rPr lang="ko-KR" altLang="en-US" sz="2000" dirty="0">
                <a:solidFill>
                  <a:schemeClr val="accent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조건</a:t>
            </a:r>
            <a:r>
              <a:rPr lang="en-US" altLang="ko-KR" sz="2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)</a:t>
            </a:r>
          </a:p>
          <a:p>
            <a:r>
              <a:rPr lang="en-US" altLang="ko-KR" sz="2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{</a:t>
            </a:r>
          </a:p>
          <a:p>
            <a:r>
              <a:rPr lang="en-US" altLang="ko-KR" sz="2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	</a:t>
            </a:r>
            <a:r>
              <a:rPr lang="ko-KR" altLang="en-US" sz="2000" dirty="0">
                <a:solidFill>
                  <a:srgbClr val="FF0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명령</a:t>
            </a:r>
            <a:r>
              <a:rPr lang="en-US" altLang="ko-KR" sz="2000" dirty="0">
                <a:solidFill>
                  <a:srgbClr val="FF0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1;</a:t>
            </a:r>
          </a:p>
          <a:p>
            <a:r>
              <a:rPr lang="en-US" altLang="ko-KR" sz="2000" dirty="0">
                <a:solidFill>
                  <a:srgbClr val="FF0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	</a:t>
            </a:r>
            <a:r>
              <a:rPr lang="ko-KR" altLang="en-US" sz="2000" dirty="0">
                <a:solidFill>
                  <a:srgbClr val="FF0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명령 </a:t>
            </a:r>
            <a:r>
              <a:rPr lang="en-US" altLang="ko-KR" sz="2000" dirty="0">
                <a:solidFill>
                  <a:srgbClr val="FF0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2;</a:t>
            </a:r>
          </a:p>
          <a:p>
            <a:r>
              <a:rPr lang="en-US" altLang="ko-KR" sz="2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B50488-3C0A-40C6-94D0-1D62F71798BA}"/>
              </a:ext>
            </a:extLst>
          </p:cNvPr>
          <p:cNvSpPr txBox="1"/>
          <p:nvPr/>
        </p:nvSpPr>
        <p:spPr>
          <a:xfrm>
            <a:off x="6242115" y="3622729"/>
            <a:ext cx="566551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latinLnBrk="1">
              <a:lnSpc>
                <a:spcPct val="90000"/>
              </a:lnSpc>
              <a:spcBef>
                <a:spcPts val="500"/>
              </a:spcBef>
            </a:pPr>
            <a:r>
              <a:rPr lang="en-US" altLang="ko-KR" sz="2400" dirty="0">
                <a:solidFill>
                  <a:prstClr val="white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⇨</a:t>
            </a:r>
            <a:r>
              <a:rPr lang="ko-KR" altLang="en-US" sz="2400" dirty="0">
                <a:solidFill>
                  <a:prstClr val="white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</a:t>
            </a:r>
            <a:r>
              <a:rPr lang="ko-KR" altLang="en-US" sz="2400" dirty="0">
                <a:solidFill>
                  <a:schemeClr val="accent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조건</a:t>
            </a:r>
            <a:r>
              <a:rPr lang="ko-KR" altLang="en-US" sz="2400" dirty="0">
                <a:solidFill>
                  <a:prstClr val="white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을 만족하면 </a:t>
            </a:r>
            <a:r>
              <a:rPr lang="ko-KR" altLang="en-US" sz="2400" dirty="0">
                <a:solidFill>
                  <a:srgbClr val="FF0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명령</a:t>
            </a:r>
            <a:r>
              <a:rPr lang="en-US" altLang="ko-KR" sz="2400" dirty="0">
                <a:solidFill>
                  <a:srgbClr val="FF0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1</a:t>
            </a:r>
            <a:r>
              <a:rPr lang="en-US" altLang="ko-KR" sz="2400" dirty="0">
                <a:solidFill>
                  <a:prstClr val="white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, </a:t>
            </a:r>
            <a:r>
              <a:rPr lang="ko-KR" altLang="en-US" sz="2400" dirty="0">
                <a:solidFill>
                  <a:srgbClr val="FF0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명령</a:t>
            </a:r>
            <a:r>
              <a:rPr lang="en-US" altLang="ko-KR" sz="2400" dirty="0">
                <a:solidFill>
                  <a:srgbClr val="FF0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2</a:t>
            </a:r>
            <a:r>
              <a:rPr lang="en-US" altLang="ko-KR" sz="2400" dirty="0">
                <a:solidFill>
                  <a:prstClr val="white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</a:t>
            </a:r>
            <a:r>
              <a:rPr lang="ko-KR" altLang="en-US" sz="2400" dirty="0">
                <a:solidFill>
                  <a:prstClr val="white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실행</a:t>
            </a:r>
          </a:p>
        </p:txBody>
      </p:sp>
    </p:spTree>
    <p:extLst>
      <p:ext uri="{BB962C8B-B14F-4D97-AF65-F5344CB8AC3E}">
        <p14:creationId xmlns:p14="http://schemas.microsoft.com/office/powerpoint/2010/main" val="2233290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45DA5D-80BC-4CC2-847B-2CE723117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프로그래밍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F92ADF-B6D6-49F9-9D2A-6D307A17A0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err="1"/>
              <a:t>조건문</a:t>
            </a:r>
            <a:endParaRPr lang="en-US" altLang="ko-KR" dirty="0"/>
          </a:p>
          <a:p>
            <a:pPr lvl="1"/>
            <a:r>
              <a:rPr lang="en-US" altLang="ko-KR" dirty="0"/>
              <a:t> </a:t>
            </a:r>
            <a:r>
              <a:rPr lang="ko-KR" altLang="en-US" dirty="0"/>
              <a:t>예시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8AF8FD-03D3-4458-AEF3-00643913CE01}"/>
              </a:ext>
            </a:extLst>
          </p:cNvPr>
          <p:cNvSpPr txBox="1"/>
          <p:nvPr/>
        </p:nvSpPr>
        <p:spPr>
          <a:xfrm>
            <a:off x="1996125" y="2796763"/>
            <a:ext cx="3392078" cy="286232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if</a:t>
            </a:r>
            <a:r>
              <a:rPr lang="ko-KR" altLang="en-US" sz="2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</a:t>
            </a:r>
            <a:r>
              <a:rPr lang="en-US" altLang="ko-KR" sz="2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( </a:t>
            </a:r>
            <a:r>
              <a:rPr lang="ko-KR" altLang="en-US" sz="2000" dirty="0">
                <a:solidFill>
                  <a:schemeClr val="accent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조건</a:t>
            </a:r>
            <a:r>
              <a:rPr lang="en-US" altLang="ko-KR" sz="2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)</a:t>
            </a:r>
          </a:p>
          <a:p>
            <a:r>
              <a:rPr lang="en-US" altLang="ko-KR" sz="2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{</a:t>
            </a:r>
          </a:p>
          <a:p>
            <a:r>
              <a:rPr lang="en-US" altLang="ko-KR" sz="2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	</a:t>
            </a:r>
            <a:r>
              <a:rPr lang="ko-KR" altLang="en-US" sz="2000" dirty="0">
                <a:solidFill>
                  <a:srgbClr val="FF0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명령</a:t>
            </a:r>
            <a:r>
              <a:rPr lang="en-US" altLang="ko-KR" sz="2000" dirty="0">
                <a:solidFill>
                  <a:srgbClr val="FF0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1;</a:t>
            </a:r>
          </a:p>
          <a:p>
            <a:r>
              <a:rPr lang="en-US" altLang="ko-KR" sz="2000" dirty="0">
                <a:solidFill>
                  <a:srgbClr val="FF0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	</a:t>
            </a:r>
            <a:r>
              <a:rPr lang="ko-KR" altLang="en-US" sz="2000" dirty="0">
                <a:solidFill>
                  <a:srgbClr val="FF0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명령 </a:t>
            </a:r>
            <a:r>
              <a:rPr lang="en-US" altLang="ko-KR" sz="2000" dirty="0">
                <a:solidFill>
                  <a:srgbClr val="FF0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2;</a:t>
            </a:r>
          </a:p>
          <a:p>
            <a:r>
              <a:rPr lang="en-US" altLang="ko-KR" sz="2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}</a:t>
            </a:r>
          </a:p>
          <a:p>
            <a:r>
              <a:rPr lang="en-US" altLang="ko-KR" sz="2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else</a:t>
            </a:r>
          </a:p>
          <a:p>
            <a:r>
              <a:rPr lang="en-US" altLang="ko-KR" sz="2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{</a:t>
            </a:r>
          </a:p>
          <a:p>
            <a:r>
              <a:rPr lang="en-US" altLang="ko-KR" sz="2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	</a:t>
            </a:r>
            <a:r>
              <a:rPr lang="ko-KR" altLang="en-US" sz="2000" dirty="0">
                <a:solidFill>
                  <a:srgbClr val="FF0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명령 </a:t>
            </a:r>
            <a:r>
              <a:rPr lang="en-US" altLang="ko-KR" sz="2000" dirty="0">
                <a:solidFill>
                  <a:srgbClr val="FF0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3</a:t>
            </a:r>
            <a:r>
              <a:rPr lang="en-US" altLang="ko-KR" sz="2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; </a:t>
            </a:r>
          </a:p>
          <a:p>
            <a:r>
              <a:rPr lang="en-US" altLang="ko-KR" sz="2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FAF01D-33FF-4E8C-A6D6-11EF399D00FE}"/>
              </a:ext>
            </a:extLst>
          </p:cNvPr>
          <p:cNvSpPr txBox="1"/>
          <p:nvPr/>
        </p:nvSpPr>
        <p:spPr>
          <a:xfrm>
            <a:off x="6204407" y="3622729"/>
            <a:ext cx="5665510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latinLnBrk="1">
              <a:lnSpc>
                <a:spcPct val="90000"/>
              </a:lnSpc>
              <a:spcBef>
                <a:spcPts val="500"/>
              </a:spcBef>
            </a:pPr>
            <a:r>
              <a:rPr lang="en-US" altLang="ko-KR" sz="2400" dirty="0">
                <a:solidFill>
                  <a:prstClr val="white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⇨</a:t>
            </a:r>
            <a:r>
              <a:rPr lang="ko-KR" altLang="en-US" sz="2400" dirty="0">
                <a:solidFill>
                  <a:prstClr val="white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</a:t>
            </a:r>
            <a:r>
              <a:rPr lang="ko-KR" altLang="en-US" sz="2400" dirty="0">
                <a:solidFill>
                  <a:schemeClr val="accent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조건</a:t>
            </a:r>
            <a:r>
              <a:rPr lang="ko-KR" altLang="en-US" sz="2400" dirty="0">
                <a:solidFill>
                  <a:prstClr val="white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을 만족하면 </a:t>
            </a:r>
            <a:r>
              <a:rPr lang="ko-KR" altLang="en-US" sz="2400" dirty="0">
                <a:solidFill>
                  <a:srgbClr val="FF0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명령</a:t>
            </a:r>
            <a:r>
              <a:rPr lang="en-US" altLang="ko-KR" sz="2400" dirty="0">
                <a:solidFill>
                  <a:srgbClr val="FF0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1</a:t>
            </a:r>
            <a:r>
              <a:rPr lang="en-US" altLang="ko-KR" sz="2400" dirty="0">
                <a:solidFill>
                  <a:prstClr val="white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, </a:t>
            </a:r>
            <a:r>
              <a:rPr lang="ko-KR" altLang="en-US" sz="2400" dirty="0">
                <a:solidFill>
                  <a:srgbClr val="FF0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명령</a:t>
            </a:r>
            <a:r>
              <a:rPr lang="en-US" altLang="ko-KR" sz="2400" dirty="0">
                <a:solidFill>
                  <a:srgbClr val="FF0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2</a:t>
            </a:r>
            <a:r>
              <a:rPr lang="en-US" altLang="ko-KR" sz="2400" dirty="0">
                <a:solidFill>
                  <a:prstClr val="white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</a:t>
            </a:r>
            <a:r>
              <a:rPr lang="ko-KR" altLang="en-US" sz="2400" dirty="0">
                <a:solidFill>
                  <a:prstClr val="white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실행</a:t>
            </a:r>
            <a:r>
              <a:rPr lang="en-US" altLang="ko-KR" sz="2400" dirty="0">
                <a:solidFill>
                  <a:prstClr val="white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, 	</a:t>
            </a:r>
            <a:r>
              <a:rPr lang="ko-KR" altLang="en-US" sz="2400" dirty="0">
                <a:solidFill>
                  <a:prstClr val="white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그렇지 않으면 </a:t>
            </a:r>
            <a:r>
              <a:rPr lang="ko-KR" altLang="en-US" sz="2400" dirty="0">
                <a:solidFill>
                  <a:srgbClr val="FF0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명령</a:t>
            </a:r>
            <a:r>
              <a:rPr lang="en-US" altLang="ko-KR" sz="2400" dirty="0">
                <a:solidFill>
                  <a:srgbClr val="FF0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3</a:t>
            </a:r>
            <a:r>
              <a:rPr lang="en-US" altLang="ko-KR" sz="2400" dirty="0">
                <a:solidFill>
                  <a:prstClr val="white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</a:t>
            </a:r>
            <a:r>
              <a:rPr lang="ko-KR" altLang="en-US" sz="2400" dirty="0">
                <a:solidFill>
                  <a:prstClr val="white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실행</a:t>
            </a:r>
          </a:p>
        </p:txBody>
      </p:sp>
    </p:spTree>
    <p:extLst>
      <p:ext uri="{BB962C8B-B14F-4D97-AF65-F5344CB8AC3E}">
        <p14:creationId xmlns:p14="http://schemas.microsoft.com/office/powerpoint/2010/main" val="7336870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45DA5D-80BC-4CC2-847B-2CE723117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프로그래밍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F92ADF-B6D6-49F9-9D2A-6D307A17A0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err="1"/>
              <a:t>조건문</a:t>
            </a:r>
            <a:endParaRPr lang="en-US" altLang="ko-KR" dirty="0"/>
          </a:p>
          <a:p>
            <a:pPr lvl="1"/>
            <a:r>
              <a:rPr lang="en-US" altLang="ko-KR" dirty="0"/>
              <a:t> </a:t>
            </a:r>
            <a:r>
              <a:rPr lang="ko-KR" altLang="en-US" dirty="0"/>
              <a:t>예시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8AF8FD-03D3-4458-AEF3-00643913CE01}"/>
              </a:ext>
            </a:extLst>
          </p:cNvPr>
          <p:cNvSpPr txBox="1"/>
          <p:nvPr/>
        </p:nvSpPr>
        <p:spPr>
          <a:xfrm>
            <a:off x="2623796" y="2218472"/>
            <a:ext cx="3392078" cy="409342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if</a:t>
            </a:r>
            <a:r>
              <a:rPr lang="ko-KR" altLang="en-US" sz="2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</a:t>
            </a:r>
            <a:r>
              <a:rPr lang="en-US" altLang="ko-KR" sz="2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( </a:t>
            </a:r>
            <a:r>
              <a:rPr lang="ko-KR" altLang="en-US" sz="2000" dirty="0">
                <a:solidFill>
                  <a:schemeClr val="accent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조건</a:t>
            </a:r>
            <a:r>
              <a:rPr lang="en-US" altLang="ko-KR" sz="2000" dirty="0">
                <a:solidFill>
                  <a:schemeClr val="accent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1</a:t>
            </a:r>
            <a:r>
              <a:rPr lang="en-US" altLang="ko-KR" sz="2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)</a:t>
            </a:r>
          </a:p>
          <a:p>
            <a:r>
              <a:rPr lang="en-US" altLang="ko-KR" sz="2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{</a:t>
            </a:r>
          </a:p>
          <a:p>
            <a:r>
              <a:rPr lang="en-US" altLang="ko-KR" sz="2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	</a:t>
            </a:r>
            <a:r>
              <a:rPr lang="ko-KR" altLang="en-US" sz="2000" dirty="0">
                <a:solidFill>
                  <a:srgbClr val="FF0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명령</a:t>
            </a:r>
            <a:r>
              <a:rPr lang="en-US" altLang="ko-KR" sz="2000" dirty="0">
                <a:solidFill>
                  <a:srgbClr val="FF0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1;</a:t>
            </a:r>
          </a:p>
          <a:p>
            <a:r>
              <a:rPr lang="en-US" altLang="ko-KR" sz="2000" dirty="0">
                <a:solidFill>
                  <a:srgbClr val="FF0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	</a:t>
            </a:r>
            <a:r>
              <a:rPr lang="ko-KR" altLang="en-US" sz="2000" dirty="0">
                <a:solidFill>
                  <a:srgbClr val="FF0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명령 </a:t>
            </a:r>
            <a:r>
              <a:rPr lang="en-US" altLang="ko-KR" sz="2000" dirty="0">
                <a:solidFill>
                  <a:srgbClr val="FF0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2;</a:t>
            </a:r>
          </a:p>
          <a:p>
            <a:r>
              <a:rPr lang="en-US" altLang="ko-KR" sz="2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}</a:t>
            </a:r>
          </a:p>
          <a:p>
            <a:r>
              <a:rPr lang="en-US" altLang="ko-KR" sz="2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else if ( </a:t>
            </a:r>
            <a:r>
              <a:rPr lang="ko-KR" altLang="en-US" sz="2000" dirty="0">
                <a:solidFill>
                  <a:schemeClr val="accent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조건</a:t>
            </a:r>
            <a:r>
              <a:rPr lang="en-US" altLang="ko-KR" sz="2000" dirty="0">
                <a:solidFill>
                  <a:schemeClr val="accent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2</a:t>
            </a:r>
            <a:r>
              <a:rPr lang="en-US" altLang="ko-KR" sz="2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)</a:t>
            </a:r>
          </a:p>
          <a:p>
            <a:r>
              <a:rPr lang="en-US" altLang="ko-KR" sz="2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{</a:t>
            </a:r>
          </a:p>
          <a:p>
            <a:r>
              <a:rPr lang="en-US" altLang="ko-KR" sz="2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	</a:t>
            </a:r>
            <a:r>
              <a:rPr lang="ko-KR" altLang="en-US" sz="2000" dirty="0">
                <a:solidFill>
                  <a:srgbClr val="FF0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명령 </a:t>
            </a:r>
            <a:r>
              <a:rPr lang="en-US" altLang="ko-KR" sz="2000" dirty="0">
                <a:solidFill>
                  <a:srgbClr val="FF0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4</a:t>
            </a:r>
            <a:r>
              <a:rPr lang="en-US" altLang="ko-KR" sz="2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;</a:t>
            </a:r>
          </a:p>
          <a:p>
            <a:r>
              <a:rPr lang="en-US" altLang="ko-KR" sz="2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}</a:t>
            </a:r>
          </a:p>
          <a:p>
            <a:r>
              <a:rPr lang="en-US" altLang="ko-KR" sz="2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else</a:t>
            </a:r>
          </a:p>
          <a:p>
            <a:r>
              <a:rPr lang="en-US" altLang="ko-KR" sz="2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{</a:t>
            </a:r>
          </a:p>
          <a:p>
            <a:r>
              <a:rPr lang="en-US" altLang="ko-KR" sz="2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	</a:t>
            </a:r>
            <a:r>
              <a:rPr lang="ko-KR" altLang="en-US" sz="2000" dirty="0">
                <a:solidFill>
                  <a:srgbClr val="FF0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명령 </a:t>
            </a:r>
            <a:r>
              <a:rPr lang="en-US" altLang="ko-KR" sz="2000" dirty="0">
                <a:solidFill>
                  <a:srgbClr val="FF0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3</a:t>
            </a:r>
            <a:r>
              <a:rPr lang="en-US" altLang="ko-KR" sz="2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; </a:t>
            </a:r>
          </a:p>
          <a:p>
            <a:r>
              <a:rPr lang="en-US" altLang="ko-KR" sz="2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FAF01D-33FF-4E8C-A6D6-11EF399D00FE}"/>
              </a:ext>
            </a:extLst>
          </p:cNvPr>
          <p:cNvSpPr txBox="1"/>
          <p:nvPr/>
        </p:nvSpPr>
        <p:spPr>
          <a:xfrm>
            <a:off x="6355236" y="3622729"/>
            <a:ext cx="5665510" cy="1217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latinLnBrk="1">
              <a:lnSpc>
                <a:spcPct val="90000"/>
              </a:lnSpc>
              <a:spcBef>
                <a:spcPts val="500"/>
              </a:spcBef>
            </a:pPr>
            <a:r>
              <a:rPr lang="en-US" altLang="ko-KR" sz="2400" dirty="0">
                <a:solidFill>
                  <a:prstClr val="white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⇨</a:t>
            </a:r>
            <a:r>
              <a:rPr lang="ko-KR" altLang="en-US" sz="2400" dirty="0">
                <a:solidFill>
                  <a:prstClr val="white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</a:t>
            </a:r>
            <a:r>
              <a:rPr lang="ko-KR" altLang="en-US" sz="2400" dirty="0">
                <a:solidFill>
                  <a:schemeClr val="accent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조건</a:t>
            </a:r>
            <a:r>
              <a:rPr lang="en-US" altLang="ko-KR" sz="2400" dirty="0">
                <a:solidFill>
                  <a:schemeClr val="accent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1</a:t>
            </a:r>
            <a:r>
              <a:rPr lang="ko-KR" altLang="en-US" sz="2400" dirty="0">
                <a:solidFill>
                  <a:prstClr val="white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을 만족하면 </a:t>
            </a:r>
            <a:r>
              <a:rPr lang="ko-KR" altLang="en-US" sz="2400" dirty="0">
                <a:solidFill>
                  <a:srgbClr val="FF0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명령</a:t>
            </a:r>
            <a:r>
              <a:rPr lang="en-US" altLang="ko-KR" sz="2400" dirty="0">
                <a:solidFill>
                  <a:srgbClr val="FF0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1</a:t>
            </a:r>
            <a:r>
              <a:rPr lang="en-US" altLang="ko-KR" sz="2400" dirty="0">
                <a:solidFill>
                  <a:prstClr val="white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, </a:t>
            </a:r>
            <a:r>
              <a:rPr lang="ko-KR" altLang="en-US" sz="2400" dirty="0">
                <a:solidFill>
                  <a:srgbClr val="FF0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명령</a:t>
            </a:r>
            <a:r>
              <a:rPr lang="en-US" altLang="ko-KR" sz="2400" dirty="0">
                <a:solidFill>
                  <a:srgbClr val="FF0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2</a:t>
            </a:r>
            <a:r>
              <a:rPr lang="en-US" altLang="ko-KR" sz="2400" dirty="0">
                <a:solidFill>
                  <a:prstClr val="white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</a:t>
            </a:r>
            <a:r>
              <a:rPr lang="ko-KR" altLang="en-US" sz="2400" dirty="0">
                <a:solidFill>
                  <a:prstClr val="white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실행</a:t>
            </a:r>
            <a:r>
              <a:rPr lang="en-US" altLang="ko-KR" sz="2400" dirty="0">
                <a:solidFill>
                  <a:prstClr val="white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,</a:t>
            </a:r>
          </a:p>
          <a:p>
            <a:pPr defTabSz="914400" latinLnBrk="1">
              <a:lnSpc>
                <a:spcPct val="90000"/>
              </a:lnSpc>
              <a:spcBef>
                <a:spcPts val="500"/>
              </a:spcBef>
            </a:pPr>
            <a:r>
              <a:rPr lang="en-US" altLang="ko-KR" sz="2400" dirty="0">
                <a:solidFill>
                  <a:prstClr val="white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	</a:t>
            </a:r>
            <a:r>
              <a:rPr lang="ko-KR" altLang="en-US" sz="2400" dirty="0">
                <a:solidFill>
                  <a:schemeClr val="accent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조건</a:t>
            </a:r>
            <a:r>
              <a:rPr lang="en-US" altLang="ko-KR" sz="2400" dirty="0">
                <a:solidFill>
                  <a:schemeClr val="accent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2</a:t>
            </a:r>
            <a:r>
              <a:rPr lang="ko-KR" altLang="en-US" sz="2400" dirty="0">
                <a:solidFill>
                  <a:prstClr val="white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를 만족하면 </a:t>
            </a:r>
            <a:r>
              <a:rPr lang="ko-KR" altLang="en-US" sz="2400" dirty="0">
                <a:solidFill>
                  <a:srgbClr val="FF0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명령</a:t>
            </a:r>
            <a:r>
              <a:rPr lang="en-US" altLang="ko-KR" sz="2400" dirty="0">
                <a:solidFill>
                  <a:srgbClr val="FF0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4 </a:t>
            </a:r>
            <a:r>
              <a:rPr lang="ko-KR" altLang="en-US" sz="2400" dirty="0">
                <a:solidFill>
                  <a:prstClr val="white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실행</a:t>
            </a:r>
            <a:r>
              <a:rPr lang="en-US" altLang="ko-KR" sz="2400" dirty="0">
                <a:solidFill>
                  <a:prstClr val="white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,</a:t>
            </a:r>
          </a:p>
          <a:p>
            <a:pPr algn="ctr" defTabSz="914400" latinLnBrk="1">
              <a:lnSpc>
                <a:spcPct val="90000"/>
              </a:lnSpc>
              <a:spcBef>
                <a:spcPts val="500"/>
              </a:spcBef>
            </a:pPr>
            <a:r>
              <a:rPr lang="en-US" altLang="ko-KR" sz="2400" dirty="0">
                <a:solidFill>
                  <a:prstClr val="white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</a:t>
            </a:r>
            <a:r>
              <a:rPr lang="ko-KR" altLang="en-US" sz="2400" dirty="0">
                <a:solidFill>
                  <a:prstClr val="white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그렇지 않으면 </a:t>
            </a:r>
            <a:r>
              <a:rPr lang="ko-KR" altLang="en-US" sz="2400" dirty="0">
                <a:solidFill>
                  <a:srgbClr val="FF0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명령</a:t>
            </a:r>
            <a:r>
              <a:rPr lang="en-US" altLang="ko-KR" sz="2400" dirty="0">
                <a:solidFill>
                  <a:srgbClr val="FF0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3</a:t>
            </a:r>
            <a:r>
              <a:rPr lang="en-US" altLang="ko-KR" sz="2400" dirty="0">
                <a:solidFill>
                  <a:prstClr val="white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</a:t>
            </a:r>
            <a:r>
              <a:rPr lang="ko-KR" altLang="en-US" sz="2400" dirty="0">
                <a:solidFill>
                  <a:prstClr val="white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실행</a:t>
            </a:r>
          </a:p>
        </p:txBody>
      </p:sp>
    </p:spTree>
    <p:extLst>
      <p:ext uri="{BB962C8B-B14F-4D97-AF65-F5344CB8AC3E}">
        <p14:creationId xmlns:p14="http://schemas.microsoft.com/office/powerpoint/2010/main" val="8058168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0DCCE4-89CA-42B9-BFE9-4D1E4BCA1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프로그래밍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2A42EE-8E84-4F26-9CB7-F7A0ABEA31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err="1"/>
              <a:t>반복문</a:t>
            </a:r>
            <a:endParaRPr lang="en-US" altLang="ko-KR" dirty="0"/>
          </a:p>
          <a:p>
            <a:pPr lvl="1"/>
            <a:r>
              <a:rPr lang="en-US" altLang="ko-KR" dirty="0"/>
              <a:t> </a:t>
            </a:r>
            <a:r>
              <a:rPr lang="ko-KR" altLang="en-US" dirty="0"/>
              <a:t>예시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FA5951-59C9-46B1-9280-08F2FF07ADF9}"/>
              </a:ext>
            </a:extLst>
          </p:cNvPr>
          <p:cNvSpPr txBox="1"/>
          <p:nvPr/>
        </p:nvSpPr>
        <p:spPr>
          <a:xfrm>
            <a:off x="2062899" y="3034857"/>
            <a:ext cx="3392078" cy="1631216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while</a:t>
            </a:r>
            <a:r>
              <a:rPr lang="ko-KR" altLang="en-US" sz="2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</a:t>
            </a:r>
            <a:r>
              <a:rPr lang="en-US" altLang="ko-KR" sz="2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( </a:t>
            </a:r>
            <a:r>
              <a:rPr lang="ko-KR" altLang="en-US" sz="2000" dirty="0">
                <a:solidFill>
                  <a:schemeClr val="accent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조건</a:t>
            </a:r>
            <a:r>
              <a:rPr lang="ko-KR" altLang="en-US" sz="2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</a:t>
            </a:r>
            <a:r>
              <a:rPr lang="en-US" altLang="ko-KR" sz="2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)</a:t>
            </a:r>
          </a:p>
          <a:p>
            <a:r>
              <a:rPr lang="en-US" altLang="ko-KR" sz="2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{</a:t>
            </a:r>
          </a:p>
          <a:p>
            <a:r>
              <a:rPr lang="en-US" altLang="ko-KR" sz="2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	</a:t>
            </a:r>
            <a:r>
              <a:rPr lang="ko-KR" altLang="en-US" sz="2000" dirty="0">
                <a:solidFill>
                  <a:srgbClr val="FF0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명령 </a:t>
            </a:r>
            <a:r>
              <a:rPr lang="en-US" altLang="ko-KR" sz="2000" dirty="0">
                <a:solidFill>
                  <a:srgbClr val="FF0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1</a:t>
            </a:r>
            <a:r>
              <a:rPr lang="en-US" altLang="ko-KR" sz="2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;</a:t>
            </a:r>
          </a:p>
          <a:p>
            <a:r>
              <a:rPr lang="en-US" altLang="ko-KR" sz="2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	</a:t>
            </a:r>
            <a:r>
              <a:rPr lang="ko-KR" altLang="en-US" sz="2000" dirty="0">
                <a:solidFill>
                  <a:srgbClr val="FF0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명령 </a:t>
            </a:r>
            <a:r>
              <a:rPr lang="en-US" altLang="ko-KR" sz="2000" dirty="0">
                <a:solidFill>
                  <a:srgbClr val="FF0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2</a:t>
            </a:r>
            <a:r>
              <a:rPr lang="en-US" altLang="ko-KR" sz="2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;</a:t>
            </a:r>
          </a:p>
          <a:p>
            <a:r>
              <a:rPr lang="en-US" altLang="ko-KR" sz="2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D295F1-CC11-4DE0-862E-AB378D517593}"/>
              </a:ext>
            </a:extLst>
          </p:cNvPr>
          <p:cNvSpPr txBox="1"/>
          <p:nvPr/>
        </p:nvSpPr>
        <p:spPr>
          <a:xfrm>
            <a:off x="6096000" y="3429000"/>
            <a:ext cx="5665510" cy="821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 latinLnBrk="1">
              <a:lnSpc>
                <a:spcPct val="90000"/>
              </a:lnSpc>
              <a:spcBef>
                <a:spcPts val="500"/>
              </a:spcBef>
            </a:pPr>
            <a:r>
              <a:rPr lang="en-US" altLang="ko-KR" sz="2400" dirty="0">
                <a:solidFill>
                  <a:prstClr val="white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⇨</a:t>
            </a:r>
            <a:r>
              <a:rPr lang="ko-KR" altLang="en-US" sz="2400" dirty="0">
                <a:solidFill>
                  <a:prstClr val="white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</a:t>
            </a:r>
            <a:r>
              <a:rPr lang="ko-KR" altLang="en-US" sz="2400" dirty="0">
                <a:solidFill>
                  <a:schemeClr val="accent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조건</a:t>
            </a:r>
            <a:r>
              <a:rPr lang="ko-KR" altLang="en-US" sz="2400" dirty="0">
                <a:solidFill>
                  <a:prstClr val="white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을 만족할 때마다 </a:t>
            </a:r>
            <a:r>
              <a:rPr lang="ko-KR" altLang="en-US" sz="2400" dirty="0">
                <a:solidFill>
                  <a:srgbClr val="FF0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명령</a:t>
            </a:r>
            <a:r>
              <a:rPr lang="en-US" altLang="ko-KR" sz="2400" dirty="0">
                <a:solidFill>
                  <a:srgbClr val="FF0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1</a:t>
            </a:r>
            <a:r>
              <a:rPr lang="en-US" altLang="ko-KR" sz="2400" dirty="0">
                <a:solidFill>
                  <a:prstClr val="white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, </a:t>
            </a:r>
            <a:r>
              <a:rPr lang="ko-KR" altLang="en-US" sz="2400" dirty="0">
                <a:solidFill>
                  <a:srgbClr val="FF0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명령</a:t>
            </a:r>
            <a:r>
              <a:rPr lang="en-US" altLang="ko-KR" sz="2400" dirty="0">
                <a:solidFill>
                  <a:srgbClr val="FF0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2</a:t>
            </a:r>
            <a:r>
              <a:rPr lang="en-US" altLang="ko-KR" sz="2400" dirty="0">
                <a:solidFill>
                  <a:prstClr val="white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</a:t>
            </a:r>
          </a:p>
          <a:p>
            <a:pPr algn="ctr" defTabSz="914400" latinLnBrk="1">
              <a:lnSpc>
                <a:spcPct val="90000"/>
              </a:lnSpc>
              <a:spcBef>
                <a:spcPts val="500"/>
              </a:spcBef>
            </a:pPr>
            <a:r>
              <a:rPr lang="ko-KR" altLang="en-US" sz="2400" dirty="0">
                <a:solidFill>
                  <a:prstClr val="white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실행</a:t>
            </a:r>
          </a:p>
        </p:txBody>
      </p:sp>
    </p:spTree>
    <p:extLst>
      <p:ext uri="{BB962C8B-B14F-4D97-AF65-F5344CB8AC3E}">
        <p14:creationId xmlns:p14="http://schemas.microsoft.com/office/powerpoint/2010/main" val="35814480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0DCCE4-89CA-42B9-BFE9-4D1E4BCA1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프로그래밍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2A42EE-8E84-4F26-9CB7-F7A0ABEA31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err="1"/>
              <a:t>반복문</a:t>
            </a:r>
            <a:endParaRPr lang="en-US" altLang="ko-KR" dirty="0"/>
          </a:p>
          <a:p>
            <a:pPr lvl="1"/>
            <a:r>
              <a:rPr lang="en-US" altLang="ko-KR" dirty="0"/>
              <a:t> </a:t>
            </a:r>
            <a:r>
              <a:rPr lang="ko-KR" altLang="en-US" dirty="0"/>
              <a:t>예시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FA5951-59C9-46B1-9280-08F2FF07ADF9}"/>
              </a:ext>
            </a:extLst>
          </p:cNvPr>
          <p:cNvSpPr txBox="1"/>
          <p:nvPr/>
        </p:nvSpPr>
        <p:spPr>
          <a:xfrm>
            <a:off x="2119460" y="3063138"/>
            <a:ext cx="3392078" cy="1631216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for ( int </a:t>
            </a:r>
            <a:r>
              <a:rPr lang="en-US" altLang="ko-KR" sz="2000" dirty="0" err="1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i</a:t>
            </a:r>
            <a:r>
              <a:rPr lang="en-US" altLang="ko-KR" sz="2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= 0; </a:t>
            </a:r>
            <a:r>
              <a:rPr lang="en-US" altLang="ko-KR" sz="2000" dirty="0" err="1">
                <a:solidFill>
                  <a:schemeClr val="accent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i</a:t>
            </a:r>
            <a:r>
              <a:rPr lang="en-US" altLang="ko-KR" sz="2000" dirty="0">
                <a:solidFill>
                  <a:schemeClr val="accent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&lt; 100</a:t>
            </a:r>
            <a:r>
              <a:rPr lang="en-US" altLang="ko-KR" sz="2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; </a:t>
            </a:r>
            <a:r>
              <a:rPr lang="en-US" altLang="ko-KR" sz="2000" dirty="0" err="1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i</a:t>
            </a:r>
            <a:r>
              <a:rPr lang="en-US" altLang="ko-KR" sz="2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++ )</a:t>
            </a:r>
          </a:p>
          <a:p>
            <a:r>
              <a:rPr lang="en-US" altLang="ko-KR" sz="2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{</a:t>
            </a:r>
          </a:p>
          <a:p>
            <a:r>
              <a:rPr lang="en-US" altLang="ko-KR" sz="2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	</a:t>
            </a:r>
            <a:r>
              <a:rPr lang="ko-KR" altLang="en-US" sz="2000" dirty="0">
                <a:solidFill>
                  <a:srgbClr val="FF0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명령 </a:t>
            </a:r>
            <a:r>
              <a:rPr lang="en-US" altLang="ko-KR" sz="2000" dirty="0">
                <a:solidFill>
                  <a:srgbClr val="FF0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1</a:t>
            </a:r>
            <a:r>
              <a:rPr lang="en-US" altLang="ko-KR" sz="2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;</a:t>
            </a:r>
          </a:p>
          <a:p>
            <a:r>
              <a:rPr lang="en-US" altLang="ko-KR" sz="2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	</a:t>
            </a:r>
            <a:r>
              <a:rPr lang="ko-KR" altLang="en-US" sz="2000" dirty="0">
                <a:solidFill>
                  <a:srgbClr val="FF0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명령 </a:t>
            </a:r>
            <a:r>
              <a:rPr lang="en-US" altLang="ko-KR" sz="2000" dirty="0">
                <a:solidFill>
                  <a:srgbClr val="FF0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2</a:t>
            </a:r>
            <a:r>
              <a:rPr lang="en-US" altLang="ko-KR" sz="2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;</a:t>
            </a:r>
          </a:p>
          <a:p>
            <a:r>
              <a:rPr lang="en-US" altLang="ko-KR" sz="2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6DC162-E3A2-4BD2-8A5E-EFFAE4419A04}"/>
              </a:ext>
            </a:extLst>
          </p:cNvPr>
          <p:cNvSpPr txBox="1"/>
          <p:nvPr/>
        </p:nvSpPr>
        <p:spPr>
          <a:xfrm>
            <a:off x="6096000" y="3590669"/>
            <a:ext cx="5665510" cy="821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 latinLnBrk="1">
              <a:lnSpc>
                <a:spcPct val="90000"/>
              </a:lnSpc>
              <a:spcBef>
                <a:spcPts val="500"/>
              </a:spcBef>
            </a:pPr>
            <a:r>
              <a:rPr lang="en-US" altLang="ko-KR" sz="2400" dirty="0">
                <a:solidFill>
                  <a:prstClr val="white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⇨</a:t>
            </a:r>
            <a:r>
              <a:rPr lang="ko-KR" altLang="en-US" sz="2400" dirty="0">
                <a:solidFill>
                  <a:prstClr val="white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</a:t>
            </a:r>
            <a:r>
              <a:rPr lang="ko-KR" altLang="en-US" sz="2400" dirty="0">
                <a:solidFill>
                  <a:schemeClr val="accent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조건</a:t>
            </a:r>
            <a:r>
              <a:rPr lang="ko-KR" altLang="en-US" sz="2400" dirty="0">
                <a:solidFill>
                  <a:prstClr val="white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을 만족하면 </a:t>
            </a:r>
            <a:r>
              <a:rPr lang="ko-KR" altLang="en-US" sz="2400" dirty="0">
                <a:solidFill>
                  <a:srgbClr val="FF0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명령</a:t>
            </a:r>
            <a:r>
              <a:rPr lang="en-US" altLang="ko-KR" sz="2400" dirty="0">
                <a:solidFill>
                  <a:srgbClr val="FF0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1</a:t>
            </a:r>
            <a:r>
              <a:rPr lang="en-US" altLang="ko-KR" sz="2400" dirty="0">
                <a:solidFill>
                  <a:prstClr val="white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, </a:t>
            </a:r>
            <a:r>
              <a:rPr lang="ko-KR" altLang="en-US" sz="2400" dirty="0">
                <a:solidFill>
                  <a:srgbClr val="FF0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명령</a:t>
            </a:r>
            <a:r>
              <a:rPr lang="en-US" altLang="ko-KR" sz="2400" dirty="0">
                <a:solidFill>
                  <a:srgbClr val="FF0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2</a:t>
            </a:r>
            <a:r>
              <a:rPr lang="en-US" altLang="ko-KR" sz="2400" dirty="0">
                <a:solidFill>
                  <a:prstClr val="white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</a:t>
            </a:r>
            <a:r>
              <a:rPr lang="ko-KR" altLang="en-US" sz="2400" dirty="0">
                <a:solidFill>
                  <a:prstClr val="white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실행</a:t>
            </a:r>
            <a:endParaRPr lang="en-US" altLang="ko-KR" sz="2400" dirty="0">
              <a:solidFill>
                <a:prstClr val="white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pPr algn="ctr" defTabSz="914400" latinLnBrk="1">
              <a:lnSpc>
                <a:spcPct val="90000"/>
              </a:lnSpc>
              <a:spcBef>
                <a:spcPts val="500"/>
              </a:spcBef>
            </a:pPr>
            <a:r>
              <a:rPr lang="en-US" altLang="ko-KR" sz="2400" dirty="0">
                <a:solidFill>
                  <a:prstClr val="white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⇨  </a:t>
            </a:r>
            <a:r>
              <a:rPr lang="ko-KR" altLang="en-US" sz="2400" dirty="0">
                <a:solidFill>
                  <a:srgbClr val="FF0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명령</a:t>
            </a:r>
            <a:r>
              <a:rPr lang="en-US" altLang="ko-KR" sz="2400" dirty="0">
                <a:solidFill>
                  <a:srgbClr val="FF0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1</a:t>
            </a:r>
            <a:r>
              <a:rPr lang="en-US" altLang="ko-KR" sz="2400" dirty="0">
                <a:solidFill>
                  <a:prstClr val="white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, </a:t>
            </a:r>
            <a:r>
              <a:rPr lang="ko-KR" altLang="en-US" sz="2400" dirty="0">
                <a:solidFill>
                  <a:srgbClr val="FF0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명령</a:t>
            </a:r>
            <a:r>
              <a:rPr lang="en-US" altLang="ko-KR" sz="2400" dirty="0">
                <a:solidFill>
                  <a:srgbClr val="FF0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2</a:t>
            </a:r>
            <a:r>
              <a:rPr lang="en-US" altLang="ko-KR" sz="2400" dirty="0">
                <a:solidFill>
                  <a:prstClr val="white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</a:t>
            </a:r>
            <a:r>
              <a:rPr lang="en-US" altLang="ko-KR" sz="2400" dirty="0">
                <a:solidFill>
                  <a:schemeClr val="accent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100</a:t>
            </a:r>
            <a:r>
              <a:rPr lang="ko-KR" altLang="en-US" sz="2400" dirty="0">
                <a:solidFill>
                  <a:schemeClr val="accent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번</a:t>
            </a:r>
            <a:r>
              <a:rPr lang="ko-KR" altLang="en-US" sz="2400" dirty="0">
                <a:solidFill>
                  <a:prstClr val="white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실행</a:t>
            </a:r>
            <a:r>
              <a:rPr lang="en-US" altLang="ko-KR" sz="2400" dirty="0">
                <a:solidFill>
                  <a:prstClr val="white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	</a:t>
            </a:r>
            <a:endParaRPr lang="ko-KR" altLang="en-US" sz="2400" dirty="0">
              <a:solidFill>
                <a:prstClr val="white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74883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005560-0C34-4EB5-A9EC-B6BE57B05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스크립트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BBC23C-C111-4C4A-8B5F-29298D392C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스크립트란</a:t>
            </a:r>
            <a:r>
              <a:rPr lang="en-US" altLang="ko-KR" dirty="0"/>
              <a:t>?</a:t>
            </a:r>
          </a:p>
          <a:p>
            <a:pPr lvl="1"/>
            <a:r>
              <a:rPr lang="en-US" altLang="ko-KR" dirty="0"/>
              <a:t> </a:t>
            </a:r>
            <a:r>
              <a:rPr lang="ko-KR" altLang="en-US" dirty="0"/>
              <a:t>직접 컴포넌트</a:t>
            </a:r>
            <a:r>
              <a:rPr lang="en-US" altLang="ko-KR" dirty="0"/>
              <a:t>(Component)</a:t>
            </a:r>
            <a:r>
              <a:rPr lang="ko-KR" altLang="en-US" dirty="0"/>
              <a:t>를 제어할 수 있는 소스코드</a:t>
            </a:r>
            <a:r>
              <a:rPr lang="en-US" altLang="ko-KR" dirty="0"/>
              <a:t>(</a:t>
            </a:r>
            <a:r>
              <a:rPr lang="ko-KR" altLang="en-US" dirty="0"/>
              <a:t>프로그램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 </a:t>
            </a:r>
            <a:r>
              <a:rPr lang="ko-KR" altLang="en-US" dirty="0"/>
              <a:t>나만의 컴포넌트를 만들 수 있다</a:t>
            </a:r>
            <a:r>
              <a:rPr lang="en-US" altLang="ko-KR" dirty="0"/>
              <a:t>!</a:t>
            </a:r>
          </a:p>
          <a:p>
            <a:pPr lvl="1"/>
            <a:r>
              <a:rPr lang="ko-KR" altLang="en-US" dirty="0"/>
              <a:t> 프로그래밍</a:t>
            </a:r>
            <a:r>
              <a:rPr lang="en-US" altLang="ko-KR" dirty="0"/>
              <a:t>(</a:t>
            </a:r>
            <a:r>
              <a:rPr lang="ko-KR" altLang="en-US" dirty="0"/>
              <a:t>코딩</a:t>
            </a:r>
            <a:r>
              <a:rPr lang="en-US" altLang="ko-KR" dirty="0"/>
              <a:t>) </a:t>
            </a:r>
            <a:r>
              <a:rPr lang="ko-KR" altLang="en-US" dirty="0"/>
              <a:t>필요</a:t>
            </a:r>
            <a:endParaRPr lang="en-US" altLang="ko-KR" dirty="0"/>
          </a:p>
          <a:p>
            <a:pPr lvl="1"/>
            <a:r>
              <a:rPr lang="en-US" altLang="ko-KR" dirty="0"/>
              <a:t> C# </a:t>
            </a:r>
            <a:r>
              <a:rPr lang="ko-KR" altLang="en-US" dirty="0"/>
              <a:t>프로그래밍</a:t>
            </a:r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03690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33502D-EB52-457C-923F-99E8CFD44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프로그래밍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14AB1A-3D12-4488-AA94-0BF00EA818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함수</a:t>
            </a:r>
            <a:endParaRPr lang="en-US" altLang="ko-KR" dirty="0"/>
          </a:p>
          <a:p>
            <a:pPr lvl="1"/>
            <a:r>
              <a:rPr lang="en-US" altLang="ko-KR" dirty="0"/>
              <a:t> </a:t>
            </a:r>
            <a:r>
              <a:rPr lang="ko-KR" altLang="en-US" dirty="0">
                <a:solidFill>
                  <a:schemeClr val="accent1"/>
                </a:solidFill>
              </a:rPr>
              <a:t>입력</a:t>
            </a:r>
            <a:r>
              <a:rPr lang="ko-KR" altLang="en-US" dirty="0"/>
              <a:t>에 대한 작업 </a:t>
            </a:r>
            <a:r>
              <a:rPr lang="ko-KR" altLang="en-US" dirty="0">
                <a:solidFill>
                  <a:schemeClr val="accent1"/>
                </a:solidFill>
              </a:rPr>
              <a:t>결과</a:t>
            </a:r>
            <a:r>
              <a:rPr lang="ko-KR" altLang="en-US" dirty="0"/>
              <a:t>가 나오는 일종의 계산기</a:t>
            </a:r>
            <a:endParaRPr lang="en-US" altLang="ko-KR" dirty="0"/>
          </a:p>
          <a:p>
            <a:pPr marL="457200" lvl="1" indent="0">
              <a:buNone/>
            </a:pP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AB879A3-651A-493B-8B30-AED5C094459B}"/>
                  </a:ext>
                </a:extLst>
              </p:cNvPr>
              <p:cNvSpPr txBox="1"/>
              <p:nvPr/>
            </p:nvSpPr>
            <p:spPr>
              <a:xfrm>
                <a:off x="4399961" y="3167390"/>
                <a:ext cx="3392078" cy="52322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panose="02040503050406030204" pitchFamily="18" charset="0"/>
                          <a:ea typeface="에스코어 드림 6 Bold" panose="020B0703030302020204" pitchFamily="34" charset="-127"/>
                        </a:rPr>
                        <m:t>𝑓</m:t>
                      </m:r>
                      <m:d>
                        <m:d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  <a:ea typeface="에스코어 드림 6 Bold" panose="020B0703030302020204" pitchFamily="34" charset="-127"/>
                            </a:rPr>
                          </m:ctrlPr>
                        </m:d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  <a:ea typeface="에스코어 드림 6 Bold" panose="020B0703030302020204" pitchFamily="34" charset="-127"/>
                            </a:rPr>
                            <m:t>𝑥</m:t>
                          </m:r>
                        </m:e>
                      </m:d>
                      <m:r>
                        <a:rPr lang="en-US" altLang="ko-KR" sz="2800" b="0" i="1" smtClean="0">
                          <a:latin typeface="Cambria Math" panose="02040503050406030204" pitchFamily="18" charset="0"/>
                          <a:ea typeface="에스코어 드림 6 Bold" panose="020B0703030302020204" pitchFamily="34" charset="-127"/>
                        </a:rPr>
                        <m:t>=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  <a:ea typeface="에스코어 드림 6 Bold" panose="020B0703030302020204" pitchFamily="34" charset="-127"/>
                        </a:rPr>
                        <m:t>𝑥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  <a:ea typeface="에스코어 드림 6 Bold" panose="020B0703030302020204" pitchFamily="34" charset="-127"/>
                        </a:rPr>
                        <m:t>+2</m:t>
                      </m:r>
                    </m:oMath>
                  </m:oMathPara>
                </a14:m>
                <a:endParaRPr lang="en-US" altLang="ko-KR" sz="2800" dirty="0">
                  <a:latin typeface="에스코어 드림 6 Bold" panose="020B0703030302020204" pitchFamily="34" charset="-127"/>
                  <a:ea typeface="에스코어 드림 6 Bold" panose="020B0703030302020204" pitchFamily="34" charset="-127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AB879A3-651A-493B-8B30-AED5C09445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9961" y="3167390"/>
                <a:ext cx="3392078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91512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33502D-EB52-457C-923F-99E8CFD44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프로그래밍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14AB1A-3D12-4488-AA94-0BF00EA818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함수</a:t>
            </a:r>
            <a:endParaRPr lang="en-US" altLang="ko-KR" dirty="0"/>
          </a:p>
          <a:p>
            <a:pPr lvl="1"/>
            <a:r>
              <a:rPr lang="en-US" altLang="ko-KR" dirty="0"/>
              <a:t> </a:t>
            </a:r>
            <a:r>
              <a:rPr lang="ko-KR" altLang="en-US" dirty="0">
                <a:solidFill>
                  <a:schemeClr val="accent1"/>
                </a:solidFill>
              </a:rPr>
              <a:t>입력</a:t>
            </a:r>
            <a:r>
              <a:rPr lang="ko-KR" altLang="en-US" dirty="0"/>
              <a:t>에 대한 작업 </a:t>
            </a:r>
            <a:r>
              <a:rPr lang="ko-KR" altLang="en-US" dirty="0">
                <a:solidFill>
                  <a:schemeClr val="accent1"/>
                </a:solidFill>
              </a:rPr>
              <a:t>결과</a:t>
            </a:r>
            <a:r>
              <a:rPr lang="ko-KR" altLang="en-US" dirty="0"/>
              <a:t>가 나오는 일종의 계산기</a:t>
            </a:r>
            <a:endParaRPr lang="en-US" altLang="ko-KR" dirty="0"/>
          </a:p>
          <a:p>
            <a:pPr marL="457200" lvl="1" indent="0">
              <a:buNone/>
            </a:pP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AB879A3-651A-493B-8B30-AED5C094459B}"/>
                  </a:ext>
                </a:extLst>
              </p:cNvPr>
              <p:cNvSpPr txBox="1"/>
              <p:nvPr/>
            </p:nvSpPr>
            <p:spPr>
              <a:xfrm>
                <a:off x="4399961" y="3167390"/>
                <a:ext cx="3392078" cy="52322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에스코어 드림 6 Bold" panose="020B0703030302020204" pitchFamily="34" charset="-127"/>
                        </a:rPr>
                        <m:t>𝑓</m:t>
                      </m:r>
                      <m:d>
                        <m:d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  <a:ea typeface="에스코어 드림 6 Bold" panose="020B0703030302020204" pitchFamily="34" charset="-127"/>
                            </a:rPr>
                          </m:ctrlPr>
                        </m:d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  <a:ea typeface="에스코어 드림 6 Bold" panose="020B0703030302020204" pitchFamily="34" charset="-127"/>
                            </a:rPr>
                            <m:t>𝑥</m:t>
                          </m:r>
                        </m:e>
                      </m:d>
                      <m:r>
                        <a:rPr lang="en-US" altLang="ko-KR" sz="2800" b="0" i="1" smtClean="0">
                          <a:latin typeface="Cambria Math" panose="02040503050406030204" pitchFamily="18" charset="0"/>
                          <a:ea typeface="에스코어 드림 6 Bold" panose="020B0703030302020204" pitchFamily="34" charset="-127"/>
                        </a:rPr>
                        <m:t>=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  <a:ea typeface="에스코어 드림 6 Bold" panose="020B0703030302020204" pitchFamily="34" charset="-127"/>
                        </a:rPr>
                        <m:t>𝑥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  <a:ea typeface="에스코어 드림 6 Bold" panose="020B0703030302020204" pitchFamily="34" charset="-127"/>
                        </a:rPr>
                        <m:t>+2</m:t>
                      </m:r>
                    </m:oMath>
                  </m:oMathPara>
                </a14:m>
                <a:endParaRPr lang="en-US" altLang="ko-KR" sz="2800" dirty="0">
                  <a:latin typeface="에스코어 드림 6 Bold" panose="020B0703030302020204" pitchFamily="34" charset="-127"/>
                  <a:ea typeface="에스코어 드림 6 Bold" panose="020B0703030302020204" pitchFamily="34" charset="-127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AB879A3-651A-493B-8B30-AED5C09445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9961" y="3167390"/>
                <a:ext cx="3392078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2A29EC5F-989A-4C7B-9599-E7C1B7CA5271}"/>
              </a:ext>
            </a:extLst>
          </p:cNvPr>
          <p:cNvSpPr txBox="1"/>
          <p:nvPr/>
        </p:nvSpPr>
        <p:spPr>
          <a:xfrm>
            <a:off x="2334705" y="3825352"/>
            <a:ext cx="5665510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 latinLnBrk="1">
              <a:lnSpc>
                <a:spcPct val="90000"/>
              </a:lnSpc>
              <a:spcBef>
                <a:spcPts val="500"/>
              </a:spcBef>
            </a:pPr>
            <a:r>
              <a:rPr lang="ko-KR" altLang="en-US" sz="1600" dirty="0">
                <a:solidFill>
                  <a:srgbClr val="FF0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함수이름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90FDED5-97FF-4FA6-85E4-A05DE1C351F8}"/>
                  </a:ext>
                </a:extLst>
              </p:cNvPr>
              <p:cNvSpPr txBox="1"/>
              <p:nvPr/>
            </p:nvSpPr>
            <p:spPr>
              <a:xfrm>
                <a:off x="1356675" y="4770765"/>
                <a:ext cx="3392078" cy="52322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에스코어 드림 6 Bold" panose="020B0703030302020204" pitchFamily="34" charset="-127"/>
                        </a:rPr>
                        <m:t>𝑎𝑎𝑎</m:t>
                      </m:r>
                      <m:d>
                        <m:d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  <a:ea typeface="에스코어 드림 6 Bold" panose="020B0703030302020204" pitchFamily="34" charset="-127"/>
                            </a:rPr>
                          </m:ctrlPr>
                        </m:d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  <a:ea typeface="에스코어 드림 6 Bold" panose="020B0703030302020204" pitchFamily="34" charset="-127"/>
                            </a:rPr>
                            <m:t>𝑥</m:t>
                          </m:r>
                        </m:e>
                      </m:d>
                      <m:r>
                        <a:rPr lang="en-US" altLang="ko-KR" sz="2800" b="0" i="1" smtClean="0">
                          <a:latin typeface="Cambria Math" panose="02040503050406030204" pitchFamily="18" charset="0"/>
                          <a:ea typeface="에스코어 드림 6 Bold" panose="020B0703030302020204" pitchFamily="34" charset="-127"/>
                        </a:rPr>
                        <m:t>=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  <a:ea typeface="에스코어 드림 6 Bold" panose="020B0703030302020204" pitchFamily="34" charset="-127"/>
                        </a:rPr>
                        <m:t>𝑥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  <a:ea typeface="에스코어 드림 6 Bold" panose="020B0703030302020204" pitchFamily="34" charset="-127"/>
                        </a:rPr>
                        <m:t>+2</m:t>
                      </m:r>
                    </m:oMath>
                  </m:oMathPara>
                </a14:m>
                <a:endParaRPr lang="en-US" altLang="ko-KR" sz="2800" dirty="0">
                  <a:latin typeface="에스코어 드림 6 Bold" panose="020B0703030302020204" pitchFamily="34" charset="-127"/>
                  <a:ea typeface="에스코어 드림 6 Bold" panose="020B0703030302020204" pitchFamily="34" charset="-127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90FDED5-97FF-4FA6-85E4-A05DE1C351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6675" y="4770765"/>
                <a:ext cx="3392078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18B889E-4484-42EB-918D-F359186D6415}"/>
                  </a:ext>
                </a:extLst>
              </p:cNvPr>
              <p:cNvSpPr txBox="1"/>
              <p:nvPr/>
            </p:nvSpPr>
            <p:spPr>
              <a:xfrm>
                <a:off x="1356675" y="5615791"/>
                <a:ext cx="3392078" cy="52322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에스코어 드림 6 Bold" panose="020B0703030302020204" pitchFamily="34" charset="-127"/>
                        </a:rPr>
                        <m:t>h𝑎𝑛𝑑𝑜𝑛𝑔</m:t>
                      </m:r>
                      <m:d>
                        <m:d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  <a:ea typeface="에스코어 드림 6 Bold" panose="020B0703030302020204" pitchFamily="34" charset="-127"/>
                            </a:rPr>
                          </m:ctrlPr>
                        </m:d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  <a:ea typeface="에스코어 드림 6 Bold" panose="020B0703030302020204" pitchFamily="34" charset="-127"/>
                            </a:rPr>
                            <m:t>𝑥</m:t>
                          </m:r>
                        </m:e>
                      </m:d>
                      <m:r>
                        <a:rPr lang="en-US" altLang="ko-KR" sz="2800" b="0" i="1" smtClean="0">
                          <a:latin typeface="Cambria Math" panose="02040503050406030204" pitchFamily="18" charset="0"/>
                          <a:ea typeface="에스코어 드림 6 Bold" panose="020B0703030302020204" pitchFamily="34" charset="-127"/>
                        </a:rPr>
                        <m:t>=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  <a:ea typeface="에스코어 드림 6 Bold" panose="020B0703030302020204" pitchFamily="34" charset="-127"/>
                        </a:rPr>
                        <m:t>𝑥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  <a:ea typeface="에스코어 드림 6 Bold" panose="020B0703030302020204" pitchFamily="34" charset="-127"/>
                        </a:rPr>
                        <m:t>+2</m:t>
                      </m:r>
                    </m:oMath>
                  </m:oMathPara>
                </a14:m>
                <a:endParaRPr lang="en-US" altLang="ko-KR" sz="2800" dirty="0">
                  <a:latin typeface="에스코어 드림 6 Bold" panose="020B0703030302020204" pitchFamily="34" charset="-127"/>
                  <a:ea typeface="에스코어 드림 6 Bold" panose="020B0703030302020204" pitchFamily="34" charset="-127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18B889E-4484-42EB-918D-F359186D64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6675" y="5615791"/>
                <a:ext cx="3392078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9C765A38-FD85-4819-93EB-756C41C20DD9}"/>
              </a:ext>
            </a:extLst>
          </p:cNvPr>
          <p:cNvSpPr txBox="1"/>
          <p:nvPr/>
        </p:nvSpPr>
        <p:spPr>
          <a:xfrm>
            <a:off x="5791984" y="5032375"/>
            <a:ext cx="5665510" cy="821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 latinLnBrk="1">
              <a:lnSpc>
                <a:spcPct val="90000"/>
              </a:lnSpc>
              <a:spcBef>
                <a:spcPts val="500"/>
              </a:spcBef>
            </a:pPr>
            <a:r>
              <a:rPr lang="en-US" altLang="ko-KR" sz="2400" dirty="0" err="1">
                <a:solidFill>
                  <a:srgbClr val="FF0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aaa</a:t>
            </a:r>
            <a:r>
              <a:rPr lang="en-US" altLang="ko-KR" sz="2400" dirty="0">
                <a:solidFill>
                  <a:prstClr val="white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(x)</a:t>
            </a:r>
            <a:r>
              <a:rPr lang="ko-KR" altLang="en-US" sz="2400" dirty="0">
                <a:solidFill>
                  <a:prstClr val="white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이든</a:t>
            </a:r>
            <a:endParaRPr lang="en-US" altLang="ko-KR" sz="2400" dirty="0">
              <a:solidFill>
                <a:prstClr val="white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pPr algn="ctr" defTabSz="914400" latinLnBrk="1">
              <a:lnSpc>
                <a:spcPct val="90000"/>
              </a:lnSpc>
              <a:spcBef>
                <a:spcPts val="500"/>
              </a:spcBef>
            </a:pPr>
            <a:r>
              <a:rPr lang="en-US" altLang="ko-KR" sz="2400" dirty="0" err="1">
                <a:solidFill>
                  <a:srgbClr val="FF0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handong</a:t>
            </a:r>
            <a:r>
              <a:rPr lang="en-US" altLang="ko-KR" sz="2400" dirty="0">
                <a:solidFill>
                  <a:prstClr val="white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(x) </a:t>
            </a:r>
            <a:r>
              <a:rPr lang="ko-KR" altLang="en-US" sz="2400" dirty="0">
                <a:solidFill>
                  <a:prstClr val="white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이든 상관없다</a:t>
            </a:r>
          </a:p>
        </p:txBody>
      </p:sp>
    </p:spTree>
    <p:extLst>
      <p:ext uri="{BB962C8B-B14F-4D97-AF65-F5344CB8AC3E}">
        <p14:creationId xmlns:p14="http://schemas.microsoft.com/office/powerpoint/2010/main" val="19746944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33502D-EB52-457C-923F-99E8CFD44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프로그래밍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14AB1A-3D12-4488-AA94-0BF00EA818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함수</a:t>
            </a:r>
            <a:endParaRPr lang="en-US" altLang="ko-KR" dirty="0"/>
          </a:p>
          <a:p>
            <a:pPr lvl="1"/>
            <a:r>
              <a:rPr lang="en-US" altLang="ko-KR" dirty="0"/>
              <a:t> </a:t>
            </a:r>
            <a:r>
              <a:rPr lang="ko-KR" altLang="en-US" dirty="0">
                <a:solidFill>
                  <a:schemeClr val="accent1"/>
                </a:solidFill>
              </a:rPr>
              <a:t>입력</a:t>
            </a:r>
            <a:r>
              <a:rPr lang="ko-KR" altLang="en-US" dirty="0"/>
              <a:t>에 대한 작업 </a:t>
            </a:r>
            <a:r>
              <a:rPr lang="ko-KR" altLang="en-US" dirty="0">
                <a:solidFill>
                  <a:schemeClr val="accent1"/>
                </a:solidFill>
              </a:rPr>
              <a:t>결과</a:t>
            </a:r>
            <a:r>
              <a:rPr lang="ko-KR" altLang="en-US" dirty="0"/>
              <a:t>가 나오는 일종의 계산기</a:t>
            </a:r>
            <a:endParaRPr lang="en-US" altLang="ko-KR" dirty="0"/>
          </a:p>
          <a:p>
            <a:pPr marL="457200" lvl="1" indent="0">
              <a:buNone/>
            </a:pP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AB879A3-651A-493B-8B30-AED5C094459B}"/>
                  </a:ext>
                </a:extLst>
              </p:cNvPr>
              <p:cNvSpPr txBox="1"/>
              <p:nvPr/>
            </p:nvSpPr>
            <p:spPr>
              <a:xfrm>
                <a:off x="4399961" y="3167390"/>
                <a:ext cx="3392078" cy="52322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에스코어 드림 6 Bold" panose="020B0703030302020204" pitchFamily="34" charset="-127"/>
                        </a:rPr>
                        <m:t>𝑓</m:t>
                      </m:r>
                      <m:d>
                        <m:d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  <a:ea typeface="에스코어 드림 6 Bold" panose="020B0703030302020204" pitchFamily="34" charset="-127"/>
                            </a:rPr>
                          </m:ctrlPr>
                        </m:dPr>
                        <m:e>
                          <m:r>
                            <a:rPr lang="en-US" altLang="ko-KR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에스코어 드림 6 Bold" panose="020B0703030302020204" pitchFamily="34" charset="-127"/>
                            </a:rPr>
                            <m:t>𝑥</m:t>
                          </m:r>
                        </m:e>
                      </m:d>
                      <m:r>
                        <a:rPr lang="en-US" altLang="ko-KR" sz="2800" b="0" i="1" smtClean="0">
                          <a:latin typeface="Cambria Math" panose="02040503050406030204" pitchFamily="18" charset="0"/>
                          <a:ea typeface="에스코어 드림 6 Bold" panose="020B0703030302020204" pitchFamily="34" charset="-127"/>
                        </a:rPr>
                        <m:t>=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  <a:ea typeface="에스코어 드림 6 Bold" panose="020B0703030302020204" pitchFamily="34" charset="-127"/>
                        </a:rPr>
                        <m:t>𝑥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  <a:ea typeface="에스코어 드림 6 Bold" panose="020B0703030302020204" pitchFamily="34" charset="-127"/>
                        </a:rPr>
                        <m:t>+2</m:t>
                      </m:r>
                    </m:oMath>
                  </m:oMathPara>
                </a14:m>
                <a:endParaRPr lang="en-US" altLang="ko-KR" sz="2800" dirty="0">
                  <a:latin typeface="에스코어 드림 6 Bold" panose="020B0703030302020204" pitchFamily="34" charset="-127"/>
                  <a:ea typeface="에스코어 드림 6 Bold" panose="020B0703030302020204" pitchFamily="34" charset="-127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AB879A3-651A-493B-8B30-AED5C09445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9961" y="3167390"/>
                <a:ext cx="3392078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2A29EC5F-989A-4C7B-9599-E7C1B7CA5271}"/>
              </a:ext>
            </a:extLst>
          </p:cNvPr>
          <p:cNvSpPr txBox="1"/>
          <p:nvPr/>
        </p:nvSpPr>
        <p:spPr>
          <a:xfrm>
            <a:off x="2711777" y="3825547"/>
            <a:ext cx="5665510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 latinLnBrk="1">
              <a:lnSpc>
                <a:spcPct val="90000"/>
              </a:lnSpc>
              <a:spcBef>
                <a:spcPts val="500"/>
              </a:spcBef>
            </a:pPr>
            <a:r>
              <a:rPr lang="ko-KR" altLang="en-US" sz="1600" dirty="0">
                <a:solidFill>
                  <a:srgbClr val="FF0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입력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45BDCC-1B2D-433D-A65A-E4BFE1A3B49E}"/>
              </a:ext>
            </a:extLst>
          </p:cNvPr>
          <p:cNvSpPr txBox="1"/>
          <p:nvPr/>
        </p:nvSpPr>
        <p:spPr>
          <a:xfrm>
            <a:off x="3263245" y="4496986"/>
            <a:ext cx="5665510" cy="1217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 latinLnBrk="1">
              <a:lnSpc>
                <a:spcPct val="90000"/>
              </a:lnSpc>
              <a:spcBef>
                <a:spcPts val="500"/>
              </a:spcBef>
            </a:pPr>
            <a:r>
              <a:rPr lang="en-US" altLang="ko-KR" sz="2400" dirty="0">
                <a:solidFill>
                  <a:prstClr val="white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f(</a:t>
            </a:r>
            <a:r>
              <a:rPr lang="en-US" altLang="ko-KR" sz="2400" dirty="0">
                <a:solidFill>
                  <a:srgbClr val="FF0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0</a:t>
            </a:r>
            <a:r>
              <a:rPr lang="en-US" altLang="ko-KR" sz="2400" dirty="0">
                <a:solidFill>
                  <a:prstClr val="white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)</a:t>
            </a:r>
          </a:p>
          <a:p>
            <a:pPr algn="ctr" defTabSz="914400" latinLnBrk="1">
              <a:lnSpc>
                <a:spcPct val="90000"/>
              </a:lnSpc>
              <a:spcBef>
                <a:spcPts val="500"/>
              </a:spcBef>
            </a:pPr>
            <a:r>
              <a:rPr lang="en-US" altLang="ko-KR" sz="2400" dirty="0">
                <a:solidFill>
                  <a:prstClr val="white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f(</a:t>
            </a:r>
            <a:r>
              <a:rPr lang="en-US" altLang="ko-KR" sz="2400" dirty="0">
                <a:solidFill>
                  <a:srgbClr val="FF0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3</a:t>
            </a:r>
            <a:r>
              <a:rPr lang="en-US" altLang="ko-KR" sz="2400" dirty="0">
                <a:solidFill>
                  <a:prstClr val="white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)</a:t>
            </a:r>
          </a:p>
          <a:p>
            <a:pPr algn="ctr" defTabSz="914400" latinLnBrk="1">
              <a:lnSpc>
                <a:spcPct val="90000"/>
              </a:lnSpc>
              <a:spcBef>
                <a:spcPts val="500"/>
              </a:spcBef>
            </a:pPr>
            <a:r>
              <a:rPr lang="en-US" altLang="ko-KR" sz="2400" dirty="0">
                <a:solidFill>
                  <a:prstClr val="white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f(</a:t>
            </a:r>
            <a:r>
              <a:rPr lang="en-US" altLang="ko-KR" sz="2400" dirty="0">
                <a:solidFill>
                  <a:srgbClr val="FF0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-1</a:t>
            </a:r>
            <a:r>
              <a:rPr lang="en-US" altLang="ko-KR" sz="2400" dirty="0">
                <a:solidFill>
                  <a:prstClr val="white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)</a:t>
            </a:r>
            <a:endParaRPr lang="ko-KR" altLang="en-US" sz="2400" dirty="0">
              <a:solidFill>
                <a:prstClr val="white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708068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33502D-EB52-457C-923F-99E8CFD44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프로그래밍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14AB1A-3D12-4488-AA94-0BF00EA818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함수</a:t>
            </a:r>
            <a:endParaRPr lang="en-US" altLang="ko-KR" dirty="0"/>
          </a:p>
          <a:p>
            <a:pPr lvl="1"/>
            <a:r>
              <a:rPr lang="en-US" altLang="ko-KR" dirty="0"/>
              <a:t> </a:t>
            </a:r>
            <a:r>
              <a:rPr lang="ko-KR" altLang="en-US" dirty="0">
                <a:solidFill>
                  <a:schemeClr val="accent1"/>
                </a:solidFill>
              </a:rPr>
              <a:t>입력</a:t>
            </a:r>
            <a:r>
              <a:rPr lang="ko-KR" altLang="en-US" dirty="0"/>
              <a:t>에 대한 작업 </a:t>
            </a:r>
            <a:r>
              <a:rPr lang="ko-KR" altLang="en-US" dirty="0">
                <a:solidFill>
                  <a:schemeClr val="accent1"/>
                </a:solidFill>
              </a:rPr>
              <a:t>결과</a:t>
            </a:r>
            <a:r>
              <a:rPr lang="ko-KR" altLang="en-US" dirty="0"/>
              <a:t>가 나오는 일종의 계산기</a:t>
            </a:r>
            <a:endParaRPr lang="en-US" altLang="ko-KR" dirty="0"/>
          </a:p>
          <a:p>
            <a:pPr marL="457200" lvl="1" indent="0">
              <a:buNone/>
            </a:pP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AB879A3-651A-493B-8B30-AED5C094459B}"/>
                  </a:ext>
                </a:extLst>
              </p:cNvPr>
              <p:cNvSpPr txBox="1"/>
              <p:nvPr/>
            </p:nvSpPr>
            <p:spPr>
              <a:xfrm>
                <a:off x="4399961" y="3167390"/>
                <a:ext cx="3392078" cy="52322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에스코어 드림 6 Bold" panose="020B0703030302020204" pitchFamily="34" charset="-127"/>
                        </a:rPr>
                        <m:t>𝑓</m:t>
                      </m:r>
                      <m:d>
                        <m:dPr>
                          <m:ctrlP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에스코어 드림 6 Bold" panose="020B0703030302020204" pitchFamily="34" charset="-127"/>
                            </a:rPr>
                          </m:ctrlPr>
                        </m:dPr>
                        <m:e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에스코어 드림 6 Bold" panose="020B0703030302020204" pitchFamily="34" charset="-127"/>
                            </a:rPr>
                            <m:t>𝑥</m:t>
                          </m:r>
                        </m:e>
                      </m:d>
                      <m:r>
                        <a:rPr lang="en-US" altLang="ko-KR" sz="2800" b="0" i="1" smtClean="0">
                          <a:latin typeface="Cambria Math" panose="02040503050406030204" pitchFamily="18" charset="0"/>
                          <a:ea typeface="에스코어 드림 6 Bold" panose="020B0703030302020204" pitchFamily="34" charset="-127"/>
                        </a:rPr>
                        <m:t>=</m:t>
                      </m:r>
                      <m:r>
                        <a:rPr lang="en-US" altLang="ko-KR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에스코어 드림 6 Bold" panose="020B0703030302020204" pitchFamily="34" charset="-127"/>
                        </a:rPr>
                        <m:t>𝑥</m:t>
                      </m:r>
                      <m:r>
                        <a:rPr lang="en-US" altLang="ko-KR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에스코어 드림 6 Bold" panose="020B0703030302020204" pitchFamily="34" charset="-127"/>
                        </a:rPr>
                        <m:t>+2</m:t>
                      </m:r>
                    </m:oMath>
                  </m:oMathPara>
                </a14:m>
                <a:endParaRPr lang="en-US" altLang="ko-KR" sz="2800" dirty="0">
                  <a:latin typeface="에스코어 드림 6 Bold" panose="020B0703030302020204" pitchFamily="34" charset="-127"/>
                  <a:ea typeface="에스코어 드림 6 Bold" panose="020B0703030302020204" pitchFamily="34" charset="-127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AB879A3-651A-493B-8B30-AED5C09445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9961" y="3167390"/>
                <a:ext cx="3392078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2A29EC5F-989A-4C7B-9599-E7C1B7CA5271}"/>
              </a:ext>
            </a:extLst>
          </p:cNvPr>
          <p:cNvSpPr txBox="1"/>
          <p:nvPr/>
        </p:nvSpPr>
        <p:spPr>
          <a:xfrm>
            <a:off x="3833566" y="3844328"/>
            <a:ext cx="5665510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 latinLnBrk="1">
              <a:lnSpc>
                <a:spcPct val="90000"/>
              </a:lnSpc>
              <a:spcBef>
                <a:spcPts val="500"/>
              </a:spcBef>
            </a:pPr>
            <a:r>
              <a:rPr lang="ko-KR" altLang="en-US" sz="1600" dirty="0">
                <a:solidFill>
                  <a:srgbClr val="FF0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결과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45BDCC-1B2D-433D-A65A-E4BFE1A3B49E}"/>
              </a:ext>
            </a:extLst>
          </p:cNvPr>
          <p:cNvSpPr txBox="1"/>
          <p:nvPr/>
        </p:nvSpPr>
        <p:spPr>
          <a:xfrm>
            <a:off x="3263245" y="4496986"/>
            <a:ext cx="5665510" cy="1217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 latinLnBrk="1">
              <a:lnSpc>
                <a:spcPct val="90000"/>
              </a:lnSpc>
              <a:spcBef>
                <a:spcPts val="500"/>
              </a:spcBef>
            </a:pPr>
            <a:r>
              <a:rPr lang="en-US" altLang="ko-KR" sz="2400" dirty="0">
                <a:solidFill>
                  <a:prstClr val="white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f(</a:t>
            </a:r>
            <a:r>
              <a:rPr lang="en-US" altLang="ko-KR" sz="2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0</a:t>
            </a:r>
            <a:r>
              <a:rPr lang="en-US" altLang="ko-KR" sz="2400" dirty="0">
                <a:solidFill>
                  <a:prstClr val="white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) = </a:t>
            </a:r>
            <a:r>
              <a:rPr lang="en-US" altLang="ko-KR" sz="2400" dirty="0">
                <a:solidFill>
                  <a:srgbClr val="FF0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0 + 2</a:t>
            </a:r>
          </a:p>
          <a:p>
            <a:pPr algn="ctr" defTabSz="914400" latinLnBrk="1">
              <a:lnSpc>
                <a:spcPct val="90000"/>
              </a:lnSpc>
              <a:spcBef>
                <a:spcPts val="500"/>
              </a:spcBef>
            </a:pPr>
            <a:r>
              <a:rPr lang="en-US" altLang="ko-KR" sz="2400" dirty="0">
                <a:solidFill>
                  <a:prstClr val="white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f(</a:t>
            </a:r>
            <a:r>
              <a:rPr lang="en-US" altLang="ko-KR" sz="2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3</a:t>
            </a:r>
            <a:r>
              <a:rPr lang="en-US" altLang="ko-KR" sz="2400" dirty="0">
                <a:solidFill>
                  <a:prstClr val="white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) = </a:t>
            </a:r>
            <a:r>
              <a:rPr lang="en-US" altLang="ko-KR" sz="2400" dirty="0">
                <a:solidFill>
                  <a:srgbClr val="FF0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3 + 2</a:t>
            </a:r>
          </a:p>
          <a:p>
            <a:pPr algn="ctr" defTabSz="914400" latinLnBrk="1">
              <a:lnSpc>
                <a:spcPct val="90000"/>
              </a:lnSpc>
              <a:spcBef>
                <a:spcPts val="500"/>
              </a:spcBef>
            </a:pPr>
            <a:r>
              <a:rPr lang="en-US" altLang="ko-KR" sz="2400" dirty="0">
                <a:solidFill>
                  <a:prstClr val="white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f</a:t>
            </a:r>
            <a:r>
              <a:rPr lang="en-US" altLang="ko-KR" sz="2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(-1</a:t>
            </a:r>
            <a:r>
              <a:rPr lang="en-US" altLang="ko-KR" sz="2400" dirty="0">
                <a:solidFill>
                  <a:prstClr val="white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) = </a:t>
            </a:r>
            <a:r>
              <a:rPr lang="en-US" altLang="ko-KR" sz="2400" dirty="0">
                <a:solidFill>
                  <a:srgbClr val="FF0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-1 + 2</a:t>
            </a:r>
            <a:endParaRPr lang="ko-KR" altLang="en-US" sz="2400" dirty="0">
              <a:solidFill>
                <a:srgbClr val="FF0000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386525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33502D-EB52-457C-923F-99E8CFD44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프로그래밍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14AB1A-3D12-4488-AA94-0BF00EA818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함수</a:t>
            </a:r>
            <a:endParaRPr lang="en-US" altLang="ko-KR" dirty="0"/>
          </a:p>
          <a:p>
            <a:pPr lvl="1"/>
            <a:r>
              <a:rPr lang="en-US" altLang="ko-KR" dirty="0"/>
              <a:t> </a:t>
            </a:r>
            <a:r>
              <a:rPr lang="ko-KR" altLang="en-US" dirty="0">
                <a:solidFill>
                  <a:schemeClr val="accent1"/>
                </a:solidFill>
              </a:rPr>
              <a:t>입력</a:t>
            </a:r>
            <a:r>
              <a:rPr lang="ko-KR" altLang="en-US" dirty="0"/>
              <a:t>에 대한 작업 </a:t>
            </a:r>
            <a:r>
              <a:rPr lang="ko-KR" altLang="en-US" dirty="0">
                <a:solidFill>
                  <a:schemeClr val="accent1"/>
                </a:solidFill>
              </a:rPr>
              <a:t>결과</a:t>
            </a:r>
            <a:r>
              <a:rPr lang="ko-KR" altLang="en-US" dirty="0"/>
              <a:t>가 나오는 일종의 계산기</a:t>
            </a:r>
            <a:endParaRPr lang="en-US" altLang="ko-KR" dirty="0"/>
          </a:p>
          <a:p>
            <a:pPr marL="457200" lvl="1" indent="0">
              <a:buNone/>
            </a:pP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AB879A3-651A-493B-8B30-AED5C094459B}"/>
                  </a:ext>
                </a:extLst>
              </p:cNvPr>
              <p:cNvSpPr txBox="1"/>
              <p:nvPr/>
            </p:nvSpPr>
            <p:spPr>
              <a:xfrm>
                <a:off x="4399961" y="3167390"/>
                <a:ext cx="3392078" cy="52322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에스코어 드림 6 Bold" panose="020B0703030302020204" pitchFamily="34" charset="-127"/>
                        </a:rPr>
                        <m:t>𝑓</m:t>
                      </m:r>
                      <m:d>
                        <m:dPr>
                          <m:ctrlP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에스코어 드림 6 Bold" panose="020B0703030302020204" pitchFamily="34" charset="-127"/>
                            </a:rPr>
                          </m:ctrlPr>
                        </m:dPr>
                        <m:e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에스코어 드림 6 Bold" panose="020B0703030302020204" pitchFamily="34" charset="-127"/>
                            </a:rPr>
                            <m:t>𝑥</m:t>
                          </m:r>
                        </m:e>
                      </m:d>
                      <m:r>
                        <a:rPr lang="en-US" altLang="ko-KR" sz="2800" b="0" i="1" smtClean="0">
                          <a:latin typeface="Cambria Math" panose="02040503050406030204" pitchFamily="18" charset="0"/>
                          <a:ea typeface="에스코어 드림 6 Bold" panose="020B0703030302020204" pitchFamily="34" charset="-127"/>
                        </a:rPr>
                        <m:t>=</m:t>
                      </m:r>
                      <m:r>
                        <a:rPr lang="en-US" altLang="ko-K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에스코어 드림 6 Bold" panose="020B0703030302020204" pitchFamily="34" charset="-127"/>
                        </a:rPr>
                        <m:t>𝑥</m:t>
                      </m:r>
                      <m:r>
                        <a:rPr lang="en-US" altLang="ko-K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에스코어 드림 6 Bold" panose="020B0703030302020204" pitchFamily="34" charset="-127"/>
                        </a:rPr>
                        <m:t>+2</m:t>
                      </m:r>
                    </m:oMath>
                  </m:oMathPara>
                </a14:m>
                <a:endParaRPr lang="en-US" altLang="ko-KR" sz="2800" dirty="0">
                  <a:latin typeface="에스코어 드림 6 Bold" panose="020B0703030302020204" pitchFamily="34" charset="-127"/>
                  <a:ea typeface="에스코어 드림 6 Bold" panose="020B0703030302020204" pitchFamily="34" charset="-127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AB879A3-651A-493B-8B30-AED5C09445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9961" y="3167390"/>
                <a:ext cx="3392078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D53F0B8E-2F0B-4210-90A5-16C3AD8E0C50}"/>
              </a:ext>
            </a:extLst>
          </p:cNvPr>
          <p:cNvSpPr txBox="1"/>
          <p:nvPr/>
        </p:nvSpPr>
        <p:spPr>
          <a:xfrm>
            <a:off x="4399961" y="4509155"/>
            <a:ext cx="3392078" cy="132343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int </a:t>
            </a:r>
            <a:r>
              <a:rPr lang="en-US" altLang="ko-KR" sz="2000" dirty="0">
                <a:solidFill>
                  <a:srgbClr val="FF0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f</a:t>
            </a:r>
            <a:r>
              <a:rPr lang="en-US" altLang="ko-KR" sz="2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( x )</a:t>
            </a:r>
          </a:p>
          <a:p>
            <a:r>
              <a:rPr lang="en-US" altLang="ko-KR" sz="2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{</a:t>
            </a:r>
          </a:p>
          <a:p>
            <a:r>
              <a:rPr lang="en-US" altLang="ko-KR" sz="2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	return ( x + 2 )</a:t>
            </a:r>
          </a:p>
          <a:p>
            <a:r>
              <a:rPr lang="en-US" altLang="ko-KR" sz="2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393090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33502D-EB52-457C-923F-99E8CFD44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프로그래밍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14AB1A-3D12-4488-AA94-0BF00EA818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함수</a:t>
            </a:r>
            <a:endParaRPr lang="en-US" altLang="ko-KR" dirty="0"/>
          </a:p>
          <a:p>
            <a:pPr lvl="1"/>
            <a:r>
              <a:rPr lang="en-US" altLang="ko-KR" dirty="0"/>
              <a:t> </a:t>
            </a:r>
            <a:r>
              <a:rPr lang="ko-KR" altLang="en-US" dirty="0">
                <a:solidFill>
                  <a:schemeClr val="accent1"/>
                </a:solidFill>
              </a:rPr>
              <a:t>입력</a:t>
            </a:r>
            <a:r>
              <a:rPr lang="ko-KR" altLang="en-US" dirty="0"/>
              <a:t>에 대한 작업 </a:t>
            </a:r>
            <a:r>
              <a:rPr lang="ko-KR" altLang="en-US" dirty="0">
                <a:solidFill>
                  <a:schemeClr val="accent1"/>
                </a:solidFill>
              </a:rPr>
              <a:t>결과</a:t>
            </a:r>
            <a:r>
              <a:rPr lang="ko-KR" altLang="en-US" dirty="0"/>
              <a:t>가 나오는 일종의 계산기</a:t>
            </a:r>
            <a:endParaRPr lang="en-US" altLang="ko-KR" dirty="0"/>
          </a:p>
          <a:p>
            <a:pPr marL="457200" lvl="1" indent="0">
              <a:buNone/>
            </a:pP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AB879A3-651A-493B-8B30-AED5C094459B}"/>
                  </a:ext>
                </a:extLst>
              </p:cNvPr>
              <p:cNvSpPr txBox="1"/>
              <p:nvPr/>
            </p:nvSpPr>
            <p:spPr>
              <a:xfrm>
                <a:off x="4399961" y="3167390"/>
                <a:ext cx="3392078" cy="52322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에스코어 드림 6 Bold" panose="020B0703030302020204" pitchFamily="34" charset="-127"/>
                        </a:rPr>
                        <m:t>𝑓</m:t>
                      </m:r>
                      <m:d>
                        <m:dPr>
                          <m:ctrlP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에스코어 드림 6 Bold" panose="020B0703030302020204" pitchFamily="34" charset="-127"/>
                            </a:rPr>
                          </m:ctrlPr>
                        </m:dPr>
                        <m:e>
                          <m:r>
                            <a:rPr lang="en-US" altLang="ko-KR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에스코어 드림 6 Bold" panose="020B0703030302020204" pitchFamily="34" charset="-127"/>
                            </a:rPr>
                            <m:t>𝑥</m:t>
                          </m:r>
                        </m:e>
                      </m:d>
                      <m:r>
                        <a:rPr lang="en-US" altLang="ko-KR" sz="2800" b="0" i="1" smtClean="0">
                          <a:latin typeface="Cambria Math" panose="02040503050406030204" pitchFamily="18" charset="0"/>
                          <a:ea typeface="에스코어 드림 6 Bold" panose="020B0703030302020204" pitchFamily="34" charset="-127"/>
                        </a:rPr>
                        <m:t>=</m:t>
                      </m:r>
                      <m:r>
                        <a:rPr lang="en-US" altLang="ko-K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에스코어 드림 6 Bold" panose="020B0703030302020204" pitchFamily="34" charset="-127"/>
                        </a:rPr>
                        <m:t>𝑥</m:t>
                      </m:r>
                      <m:r>
                        <a:rPr lang="en-US" altLang="ko-K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에스코어 드림 6 Bold" panose="020B0703030302020204" pitchFamily="34" charset="-127"/>
                        </a:rPr>
                        <m:t>+2</m:t>
                      </m:r>
                    </m:oMath>
                  </m:oMathPara>
                </a14:m>
                <a:endParaRPr lang="en-US" altLang="ko-KR" sz="2800" dirty="0">
                  <a:latin typeface="에스코어 드림 6 Bold" panose="020B0703030302020204" pitchFamily="34" charset="-127"/>
                  <a:ea typeface="에스코어 드림 6 Bold" panose="020B0703030302020204" pitchFamily="34" charset="-127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AB879A3-651A-493B-8B30-AED5C09445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9961" y="3167390"/>
                <a:ext cx="3392078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D53F0B8E-2F0B-4210-90A5-16C3AD8E0C50}"/>
              </a:ext>
            </a:extLst>
          </p:cNvPr>
          <p:cNvSpPr txBox="1"/>
          <p:nvPr/>
        </p:nvSpPr>
        <p:spPr>
          <a:xfrm>
            <a:off x="4399961" y="4509155"/>
            <a:ext cx="3392078" cy="132343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int f ( </a:t>
            </a:r>
            <a:r>
              <a:rPr lang="en-US" altLang="ko-KR" sz="2000" dirty="0">
                <a:solidFill>
                  <a:srgbClr val="FF0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x</a:t>
            </a:r>
            <a:r>
              <a:rPr lang="en-US" altLang="ko-KR" sz="2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)</a:t>
            </a:r>
          </a:p>
          <a:p>
            <a:r>
              <a:rPr lang="en-US" altLang="ko-KR" sz="2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{</a:t>
            </a:r>
          </a:p>
          <a:p>
            <a:r>
              <a:rPr lang="en-US" altLang="ko-KR" sz="2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	return ( x + 2 )</a:t>
            </a:r>
          </a:p>
          <a:p>
            <a:r>
              <a:rPr lang="en-US" altLang="ko-KR" sz="2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330646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33502D-EB52-457C-923F-99E8CFD44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프로그래밍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14AB1A-3D12-4488-AA94-0BF00EA818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함수</a:t>
            </a:r>
            <a:endParaRPr lang="en-US" altLang="ko-KR" dirty="0"/>
          </a:p>
          <a:p>
            <a:pPr lvl="1"/>
            <a:r>
              <a:rPr lang="en-US" altLang="ko-KR" dirty="0"/>
              <a:t> </a:t>
            </a:r>
            <a:r>
              <a:rPr lang="ko-KR" altLang="en-US" dirty="0">
                <a:solidFill>
                  <a:schemeClr val="accent1"/>
                </a:solidFill>
              </a:rPr>
              <a:t>입력</a:t>
            </a:r>
            <a:r>
              <a:rPr lang="ko-KR" altLang="en-US" dirty="0"/>
              <a:t>에 대한 작업 </a:t>
            </a:r>
            <a:r>
              <a:rPr lang="ko-KR" altLang="en-US" dirty="0">
                <a:solidFill>
                  <a:schemeClr val="accent1"/>
                </a:solidFill>
              </a:rPr>
              <a:t>결과</a:t>
            </a:r>
            <a:r>
              <a:rPr lang="ko-KR" altLang="en-US" dirty="0"/>
              <a:t>가 나오는 일종의 계산기</a:t>
            </a:r>
            <a:endParaRPr lang="en-US" altLang="ko-KR" dirty="0"/>
          </a:p>
          <a:p>
            <a:pPr marL="457200" lvl="1" indent="0">
              <a:buNone/>
            </a:pP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AB879A3-651A-493B-8B30-AED5C094459B}"/>
                  </a:ext>
                </a:extLst>
              </p:cNvPr>
              <p:cNvSpPr txBox="1"/>
              <p:nvPr/>
            </p:nvSpPr>
            <p:spPr>
              <a:xfrm>
                <a:off x="4399961" y="3167390"/>
                <a:ext cx="3392078" cy="52322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에스코어 드림 6 Bold" panose="020B0703030302020204" pitchFamily="34" charset="-127"/>
                        </a:rPr>
                        <m:t>𝑓</m:t>
                      </m:r>
                      <m:d>
                        <m:dPr>
                          <m:ctrlP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에스코어 드림 6 Bold" panose="020B0703030302020204" pitchFamily="34" charset="-127"/>
                            </a:rPr>
                          </m:ctrlPr>
                        </m:dPr>
                        <m:e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에스코어 드림 6 Bold" panose="020B0703030302020204" pitchFamily="34" charset="-127"/>
                            </a:rPr>
                            <m:t>𝑥</m:t>
                          </m:r>
                        </m:e>
                      </m:d>
                      <m:r>
                        <a:rPr lang="en-US" altLang="ko-KR" sz="2800" b="0" i="1" smtClean="0">
                          <a:latin typeface="Cambria Math" panose="02040503050406030204" pitchFamily="18" charset="0"/>
                          <a:ea typeface="에스코어 드림 6 Bold" panose="020B0703030302020204" pitchFamily="34" charset="-127"/>
                        </a:rPr>
                        <m:t>=</m:t>
                      </m:r>
                      <m:r>
                        <a:rPr lang="en-US" altLang="ko-KR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에스코어 드림 6 Bold" panose="020B0703030302020204" pitchFamily="34" charset="-127"/>
                        </a:rPr>
                        <m:t>𝑥</m:t>
                      </m:r>
                      <m:r>
                        <a:rPr lang="en-US" altLang="ko-KR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에스코어 드림 6 Bold" panose="020B0703030302020204" pitchFamily="34" charset="-127"/>
                        </a:rPr>
                        <m:t>+2</m:t>
                      </m:r>
                    </m:oMath>
                  </m:oMathPara>
                </a14:m>
                <a:endParaRPr lang="en-US" altLang="ko-KR" sz="2800" dirty="0">
                  <a:latin typeface="에스코어 드림 6 Bold" panose="020B0703030302020204" pitchFamily="34" charset="-127"/>
                  <a:ea typeface="에스코어 드림 6 Bold" panose="020B0703030302020204" pitchFamily="34" charset="-127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AB879A3-651A-493B-8B30-AED5C09445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9961" y="3167390"/>
                <a:ext cx="3392078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D53F0B8E-2F0B-4210-90A5-16C3AD8E0C50}"/>
              </a:ext>
            </a:extLst>
          </p:cNvPr>
          <p:cNvSpPr txBox="1"/>
          <p:nvPr/>
        </p:nvSpPr>
        <p:spPr>
          <a:xfrm>
            <a:off x="4399961" y="4509155"/>
            <a:ext cx="3392078" cy="132343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int f ( x )</a:t>
            </a:r>
          </a:p>
          <a:p>
            <a:r>
              <a:rPr lang="en-US" altLang="ko-KR" sz="2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{</a:t>
            </a:r>
          </a:p>
          <a:p>
            <a:r>
              <a:rPr lang="en-US" altLang="ko-KR" sz="2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	return ( </a:t>
            </a:r>
            <a:r>
              <a:rPr lang="en-US" altLang="ko-KR" sz="2000" dirty="0">
                <a:solidFill>
                  <a:srgbClr val="FF0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x + 2</a:t>
            </a:r>
            <a:r>
              <a:rPr lang="en-US" altLang="ko-KR" sz="2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)</a:t>
            </a:r>
          </a:p>
          <a:p>
            <a:r>
              <a:rPr lang="en-US" altLang="ko-KR" sz="2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085218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33502D-EB52-457C-923F-99E8CFD44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프로그래밍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14AB1A-3D12-4488-AA94-0BF00EA818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함수</a:t>
            </a:r>
            <a:endParaRPr lang="en-US" altLang="ko-KR" dirty="0"/>
          </a:p>
          <a:p>
            <a:pPr lvl="1"/>
            <a:r>
              <a:rPr lang="en-US" altLang="ko-KR" dirty="0"/>
              <a:t> </a:t>
            </a:r>
            <a:r>
              <a:rPr lang="ko-KR" altLang="en-US" dirty="0">
                <a:solidFill>
                  <a:schemeClr val="accent1"/>
                </a:solidFill>
              </a:rPr>
              <a:t>입력</a:t>
            </a:r>
            <a:r>
              <a:rPr lang="ko-KR" altLang="en-US" dirty="0"/>
              <a:t>에 대한 작업 </a:t>
            </a:r>
            <a:r>
              <a:rPr lang="ko-KR" altLang="en-US" dirty="0">
                <a:solidFill>
                  <a:schemeClr val="accent1"/>
                </a:solidFill>
              </a:rPr>
              <a:t>결과</a:t>
            </a:r>
            <a:r>
              <a:rPr lang="ko-KR" altLang="en-US" dirty="0"/>
              <a:t>가 나오는 일종의 계산기</a:t>
            </a:r>
            <a:endParaRPr lang="en-US" altLang="ko-KR" dirty="0"/>
          </a:p>
          <a:p>
            <a:pPr marL="457200" lvl="1" indent="0">
              <a:buNone/>
            </a:pP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AB879A3-651A-493B-8B30-AED5C094459B}"/>
                  </a:ext>
                </a:extLst>
              </p:cNvPr>
              <p:cNvSpPr txBox="1"/>
              <p:nvPr/>
            </p:nvSpPr>
            <p:spPr>
              <a:xfrm>
                <a:off x="4399961" y="3167390"/>
                <a:ext cx="3392078" cy="52322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에스코어 드림 6 Bold" panose="020B0703030302020204" pitchFamily="34" charset="-127"/>
                        </a:rPr>
                        <m:t>𝑓</m:t>
                      </m:r>
                      <m:d>
                        <m:dPr>
                          <m:ctrlP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에스코어 드림 6 Bold" panose="020B0703030302020204" pitchFamily="34" charset="-127"/>
                            </a:rPr>
                          </m:ctrlPr>
                        </m:dPr>
                        <m:e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에스코어 드림 6 Bold" panose="020B0703030302020204" pitchFamily="34" charset="-127"/>
                            </a:rPr>
                            <m:t>𝑥</m:t>
                          </m:r>
                        </m:e>
                      </m:d>
                      <m:r>
                        <a:rPr lang="en-US" altLang="ko-KR" sz="2800" b="0" i="1" smtClean="0">
                          <a:latin typeface="Cambria Math" panose="02040503050406030204" pitchFamily="18" charset="0"/>
                          <a:ea typeface="에스코어 드림 6 Bold" panose="020B0703030302020204" pitchFamily="34" charset="-127"/>
                        </a:rPr>
                        <m:t>=</m:t>
                      </m:r>
                      <m:r>
                        <a:rPr lang="en-US" altLang="ko-K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에스코어 드림 6 Bold" panose="020B0703030302020204" pitchFamily="34" charset="-127"/>
                        </a:rPr>
                        <m:t>𝑥</m:t>
                      </m:r>
                      <m:r>
                        <a:rPr lang="en-US" altLang="ko-K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에스코어 드림 6 Bold" panose="020B0703030302020204" pitchFamily="34" charset="-127"/>
                        </a:rPr>
                        <m:t>+2</m:t>
                      </m:r>
                    </m:oMath>
                  </m:oMathPara>
                </a14:m>
                <a:endParaRPr lang="en-US" altLang="ko-KR" sz="2800" dirty="0">
                  <a:latin typeface="에스코어 드림 6 Bold" panose="020B0703030302020204" pitchFamily="34" charset="-127"/>
                  <a:ea typeface="에스코어 드림 6 Bold" panose="020B0703030302020204" pitchFamily="34" charset="-127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AB879A3-651A-493B-8B30-AED5C09445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9961" y="3167390"/>
                <a:ext cx="3392078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D53F0B8E-2F0B-4210-90A5-16C3AD8E0C50}"/>
              </a:ext>
            </a:extLst>
          </p:cNvPr>
          <p:cNvSpPr txBox="1"/>
          <p:nvPr/>
        </p:nvSpPr>
        <p:spPr>
          <a:xfrm>
            <a:off x="4399961" y="4509155"/>
            <a:ext cx="3392078" cy="132343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FF0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int</a:t>
            </a:r>
            <a:r>
              <a:rPr lang="en-US" altLang="ko-KR" sz="2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f ( x )</a:t>
            </a:r>
          </a:p>
          <a:p>
            <a:r>
              <a:rPr lang="en-US" altLang="ko-KR" sz="2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{</a:t>
            </a:r>
          </a:p>
          <a:p>
            <a:r>
              <a:rPr lang="en-US" altLang="ko-KR" sz="2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	</a:t>
            </a:r>
            <a:r>
              <a:rPr lang="en-US" altLang="ko-KR" sz="2000" dirty="0">
                <a:solidFill>
                  <a:srgbClr val="FF0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return</a:t>
            </a:r>
            <a:r>
              <a:rPr lang="en-US" altLang="ko-KR" sz="2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( x + 2 )</a:t>
            </a:r>
          </a:p>
          <a:p>
            <a:r>
              <a:rPr lang="en-US" altLang="ko-KR" sz="2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230018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33502D-EB52-457C-923F-99E8CFD44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프로그래밍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14AB1A-3D12-4488-AA94-0BF00EA818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함수</a:t>
            </a:r>
            <a:endParaRPr lang="en-US" altLang="ko-KR" dirty="0"/>
          </a:p>
          <a:p>
            <a:pPr lvl="1"/>
            <a:r>
              <a:rPr lang="en-US" altLang="ko-KR" dirty="0"/>
              <a:t> </a:t>
            </a:r>
            <a:r>
              <a:rPr lang="ko-KR" altLang="en-US" dirty="0">
                <a:solidFill>
                  <a:schemeClr val="accent1"/>
                </a:solidFill>
              </a:rPr>
              <a:t>입력</a:t>
            </a:r>
            <a:r>
              <a:rPr lang="ko-KR" altLang="en-US" dirty="0"/>
              <a:t>에 대한 작업 </a:t>
            </a:r>
            <a:r>
              <a:rPr lang="ko-KR" altLang="en-US" dirty="0">
                <a:solidFill>
                  <a:schemeClr val="accent1"/>
                </a:solidFill>
              </a:rPr>
              <a:t>결과</a:t>
            </a:r>
            <a:r>
              <a:rPr lang="ko-KR" altLang="en-US" dirty="0"/>
              <a:t>가 나오는 일종의 계산기</a:t>
            </a:r>
            <a:endParaRPr lang="en-US" altLang="ko-KR" dirty="0"/>
          </a:p>
          <a:p>
            <a:pPr marL="457200" lvl="1" indent="0">
              <a:buNone/>
            </a:pP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AB879A3-651A-493B-8B30-AED5C094459B}"/>
                  </a:ext>
                </a:extLst>
              </p:cNvPr>
              <p:cNvSpPr txBox="1"/>
              <p:nvPr/>
            </p:nvSpPr>
            <p:spPr>
              <a:xfrm>
                <a:off x="4399961" y="3167390"/>
                <a:ext cx="3392078" cy="52322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에스코어 드림 6 Bold" panose="020B0703030302020204" pitchFamily="34" charset="-127"/>
                        </a:rPr>
                        <m:t>𝑓</m:t>
                      </m:r>
                      <m:d>
                        <m:dPr>
                          <m:ctrlP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에스코어 드림 6 Bold" panose="020B0703030302020204" pitchFamily="34" charset="-127"/>
                            </a:rPr>
                          </m:ctrlPr>
                        </m:dPr>
                        <m:e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에스코어 드림 6 Bold" panose="020B0703030302020204" pitchFamily="34" charset="-127"/>
                            </a:rPr>
                            <m:t>𝑥</m:t>
                          </m:r>
                        </m:e>
                      </m:d>
                      <m:r>
                        <a:rPr lang="en-US" altLang="ko-KR" sz="2800" b="0" i="1" smtClean="0">
                          <a:latin typeface="Cambria Math" panose="02040503050406030204" pitchFamily="18" charset="0"/>
                          <a:ea typeface="에스코어 드림 6 Bold" panose="020B0703030302020204" pitchFamily="34" charset="-127"/>
                        </a:rPr>
                        <m:t>=</m:t>
                      </m:r>
                      <m:r>
                        <a:rPr lang="en-US" altLang="ko-K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에스코어 드림 6 Bold" panose="020B0703030302020204" pitchFamily="34" charset="-127"/>
                        </a:rPr>
                        <m:t>𝑥</m:t>
                      </m:r>
                      <m:r>
                        <a:rPr lang="en-US" altLang="ko-K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에스코어 드림 6 Bold" panose="020B0703030302020204" pitchFamily="34" charset="-127"/>
                        </a:rPr>
                        <m:t>+2</m:t>
                      </m:r>
                    </m:oMath>
                  </m:oMathPara>
                </a14:m>
                <a:endParaRPr lang="en-US" altLang="ko-KR" sz="2800" dirty="0">
                  <a:latin typeface="에스코어 드림 6 Bold" panose="020B0703030302020204" pitchFamily="34" charset="-127"/>
                  <a:ea typeface="에스코어 드림 6 Bold" panose="020B0703030302020204" pitchFamily="34" charset="-127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AB879A3-651A-493B-8B30-AED5C09445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9961" y="3167390"/>
                <a:ext cx="3392078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D53F0B8E-2F0B-4210-90A5-16C3AD8E0C50}"/>
              </a:ext>
            </a:extLst>
          </p:cNvPr>
          <p:cNvSpPr txBox="1"/>
          <p:nvPr/>
        </p:nvSpPr>
        <p:spPr>
          <a:xfrm>
            <a:off x="4399961" y="4509155"/>
            <a:ext cx="3392078" cy="193899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int f ( </a:t>
            </a:r>
            <a:r>
              <a:rPr lang="en-US" altLang="ko-KR" sz="2000" dirty="0">
                <a:solidFill>
                  <a:schemeClr val="accent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x</a:t>
            </a:r>
            <a:r>
              <a:rPr lang="en-US" altLang="ko-KR" sz="2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)</a:t>
            </a:r>
          </a:p>
          <a:p>
            <a:r>
              <a:rPr lang="en-US" altLang="ko-KR" sz="2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{</a:t>
            </a:r>
          </a:p>
          <a:p>
            <a:r>
              <a:rPr lang="en-US" altLang="ko-KR" sz="2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	</a:t>
            </a:r>
            <a:r>
              <a:rPr lang="ko-KR" altLang="en-US" sz="2000" dirty="0">
                <a:solidFill>
                  <a:srgbClr val="FF0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명령</a:t>
            </a:r>
            <a:r>
              <a:rPr lang="en-US" altLang="ko-KR" sz="2000" dirty="0">
                <a:solidFill>
                  <a:srgbClr val="FF0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1</a:t>
            </a:r>
            <a:r>
              <a:rPr lang="en-US" altLang="ko-KR" sz="2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;</a:t>
            </a:r>
          </a:p>
          <a:p>
            <a:r>
              <a:rPr lang="en-US" altLang="ko-KR" sz="2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	</a:t>
            </a:r>
            <a:r>
              <a:rPr lang="ko-KR" altLang="en-US" sz="2000" dirty="0">
                <a:solidFill>
                  <a:srgbClr val="FF0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명령</a:t>
            </a:r>
            <a:r>
              <a:rPr lang="en-US" altLang="ko-KR" sz="2000" dirty="0">
                <a:solidFill>
                  <a:srgbClr val="FF0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2</a:t>
            </a:r>
            <a:r>
              <a:rPr lang="en-US" altLang="ko-KR" sz="2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; </a:t>
            </a:r>
          </a:p>
          <a:p>
            <a:r>
              <a:rPr lang="en-US" altLang="ko-KR" sz="2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	return ( </a:t>
            </a:r>
            <a:r>
              <a:rPr lang="ko-KR" altLang="en-US" sz="2000" dirty="0">
                <a:solidFill>
                  <a:schemeClr val="accent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결과</a:t>
            </a:r>
            <a:r>
              <a:rPr lang="ko-KR" altLang="en-US" sz="2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</a:t>
            </a:r>
            <a:r>
              <a:rPr lang="en-US" altLang="ko-KR" sz="2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)</a:t>
            </a:r>
          </a:p>
          <a:p>
            <a:r>
              <a:rPr lang="en-US" altLang="ko-KR" sz="2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630798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8DEE93-DCDA-44F4-9138-579A272A2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퀴즈</a:t>
            </a:r>
          </a:p>
        </p:txBody>
      </p:sp>
      <p:pic>
        <p:nvPicPr>
          <p:cNvPr id="4" name="온라인 미디어 3" title="[오버워치 리그] 이적한 류제홍 선수! 첫 출전에서 어땠을까!? (밴쿠버 타이탄즈 류제홍 선수의 시점)">
            <a:hlinkClick r:id="" action="ppaction://media"/>
            <a:extLst>
              <a:ext uri="{FF2B5EF4-FFF2-40B4-BE49-F238E27FC236}">
                <a16:creationId xmlns:a16="http://schemas.microsoft.com/office/drawing/2014/main" id="{C797919E-9DB3-4B12-AA67-E6E6FF1F1027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764362" y="1378946"/>
            <a:ext cx="8663275" cy="489508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D475305-594C-4A0D-9D76-8C4F03E02859}"/>
              </a:ext>
            </a:extLst>
          </p:cNvPr>
          <p:cNvSpPr txBox="1"/>
          <p:nvPr/>
        </p:nvSpPr>
        <p:spPr>
          <a:xfrm>
            <a:off x="2845521" y="6398841"/>
            <a:ext cx="7055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solidFill>
                  <a:schemeClr val="accent1"/>
                </a:solidFill>
              </a:rPr>
              <a:t>아나</a:t>
            </a:r>
            <a:r>
              <a:rPr lang="ko-KR" altLang="en-US" dirty="0" err="1"/>
              <a:t>가</a:t>
            </a:r>
            <a:r>
              <a:rPr lang="ko-KR" altLang="en-US" dirty="0"/>
              <a:t> 가지고 있는 </a:t>
            </a:r>
            <a:r>
              <a:rPr lang="ko-KR" altLang="en-US" dirty="0">
                <a:solidFill>
                  <a:srgbClr val="FF0000"/>
                </a:solidFill>
              </a:rPr>
              <a:t>변수</a:t>
            </a:r>
            <a:r>
              <a:rPr lang="ko-KR" altLang="en-US" dirty="0"/>
              <a:t>들은 무엇이 있을까</a:t>
            </a:r>
            <a:r>
              <a:rPr lang="en-US" altLang="ko-KR" dirty="0"/>
              <a:t>? </a:t>
            </a:r>
            <a:r>
              <a:rPr lang="ko-KR" altLang="en-US" dirty="0">
                <a:solidFill>
                  <a:srgbClr val="FF0000"/>
                </a:solidFill>
              </a:rPr>
              <a:t>함수</a:t>
            </a:r>
            <a:r>
              <a:rPr lang="ko-KR" altLang="en-US" dirty="0"/>
              <a:t>는 무엇이 있을까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2420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005560-0C34-4EB5-A9EC-B6BE57B05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BBC23C-C111-4C4A-8B5F-29298D392C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컴포넌트 </a:t>
            </a:r>
            <a:r>
              <a:rPr lang="en-US" altLang="ko-KR" dirty="0"/>
              <a:t>(Component)</a:t>
            </a:r>
          </a:p>
          <a:p>
            <a:pPr lvl="1"/>
            <a:r>
              <a:rPr lang="en-US" altLang="ko-KR" dirty="0"/>
              <a:t> Transform: </a:t>
            </a:r>
            <a:r>
              <a:rPr lang="ko-KR" altLang="en-US" dirty="0"/>
              <a:t>오브젝트의 위치</a:t>
            </a:r>
            <a:r>
              <a:rPr lang="en-US" altLang="ko-KR" dirty="0"/>
              <a:t>, </a:t>
            </a:r>
            <a:r>
              <a:rPr lang="ko-KR" altLang="en-US" dirty="0"/>
              <a:t>회전</a:t>
            </a:r>
            <a:r>
              <a:rPr lang="en-US" altLang="ko-KR" dirty="0"/>
              <a:t>,</a:t>
            </a:r>
            <a:r>
              <a:rPr lang="ko-KR" altLang="en-US" dirty="0"/>
              <a:t> 크기를 제어하는 컴포넌트</a:t>
            </a:r>
            <a:endParaRPr lang="en-US" altLang="ko-KR" dirty="0"/>
          </a:p>
          <a:p>
            <a:pPr lvl="1"/>
            <a:r>
              <a:rPr lang="en-US" altLang="ko-KR" dirty="0"/>
              <a:t> Sprite Renderer: </a:t>
            </a:r>
            <a:r>
              <a:rPr lang="ko-KR" altLang="en-US" dirty="0"/>
              <a:t>오브젝트 이미지 출력해주는 컴포넌트</a:t>
            </a:r>
            <a:endParaRPr lang="en-US" altLang="ko-KR" dirty="0"/>
          </a:p>
          <a:p>
            <a:pPr lvl="1"/>
            <a:r>
              <a:rPr lang="en-US" altLang="ko-KR" dirty="0"/>
              <a:t> </a:t>
            </a:r>
            <a:r>
              <a:rPr lang="ko-KR" altLang="en-US" dirty="0"/>
              <a:t>컴포넌트 추가하는 방법</a:t>
            </a:r>
            <a:endParaRPr lang="en-US" altLang="ko-KR" dirty="0"/>
          </a:p>
          <a:p>
            <a:r>
              <a:rPr lang="en-US" altLang="ko-KR" dirty="0"/>
              <a:t> </a:t>
            </a:r>
            <a:r>
              <a:rPr lang="ko-KR" altLang="en-US" dirty="0"/>
              <a:t>스크립트 </a:t>
            </a:r>
            <a:r>
              <a:rPr lang="en-US" altLang="ko-KR" dirty="0"/>
              <a:t>(Script)</a:t>
            </a:r>
          </a:p>
          <a:p>
            <a:pPr lvl="1"/>
            <a:r>
              <a:rPr lang="en-US" altLang="ko-KR" dirty="0"/>
              <a:t> </a:t>
            </a:r>
            <a:r>
              <a:rPr lang="ko-KR" altLang="en-US" dirty="0"/>
              <a:t>스크립트 </a:t>
            </a:r>
            <a:r>
              <a:rPr lang="en-US" altLang="ko-KR" dirty="0"/>
              <a:t>= </a:t>
            </a:r>
            <a:r>
              <a:rPr lang="ko-KR" altLang="en-US" dirty="0"/>
              <a:t>컴포넌트</a:t>
            </a:r>
            <a:endParaRPr lang="en-US" altLang="ko-KR" dirty="0"/>
          </a:p>
          <a:p>
            <a:pPr lvl="1"/>
            <a:r>
              <a:rPr lang="en-US" altLang="ko-KR" dirty="0"/>
              <a:t> Start: </a:t>
            </a:r>
            <a:r>
              <a:rPr lang="ko-KR" altLang="en-US" dirty="0"/>
              <a:t>처음에 한 번만 실행</a:t>
            </a:r>
            <a:endParaRPr lang="en-US" altLang="ko-KR" dirty="0"/>
          </a:p>
          <a:p>
            <a:pPr lvl="1"/>
            <a:r>
              <a:rPr lang="en-US" altLang="ko-KR" dirty="0"/>
              <a:t> Update: </a:t>
            </a:r>
            <a:r>
              <a:rPr lang="ko-KR" altLang="en-US" dirty="0"/>
              <a:t>여러 번 실행</a:t>
            </a:r>
          </a:p>
        </p:txBody>
      </p:sp>
    </p:spTree>
    <p:extLst>
      <p:ext uri="{BB962C8B-B14F-4D97-AF65-F5344CB8AC3E}">
        <p14:creationId xmlns:p14="http://schemas.microsoft.com/office/powerpoint/2010/main" val="8175807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AF66BC-142E-4FBE-BF87-DEC0DB6ED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퀴즈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B6FB1F-BEAE-4468-B1F3-28610103C1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UI</a:t>
            </a:r>
            <a:r>
              <a:rPr lang="ko-KR" altLang="en-US" dirty="0"/>
              <a:t>로 쉽게 찾을 수 있음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3A471B3-248F-4CCE-892B-10EFEF5D83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6616" y="2106526"/>
            <a:ext cx="1552792" cy="82879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CA92CE2-45F4-4976-A799-5A83896579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3800" y="3251876"/>
            <a:ext cx="1238423" cy="70494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6CEF978-60B3-4A2E-A32E-FEFD6471A9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43800" y="4273383"/>
            <a:ext cx="1276528" cy="85737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DF45EA7-72E4-49E6-955B-87FA71493B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48589" y="5330688"/>
            <a:ext cx="1171739" cy="981212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1B62535C-A00A-46A1-B66E-3786DE16DBE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200" y="2667489"/>
            <a:ext cx="5730836" cy="3004647"/>
          </a:xfrm>
          <a:prstGeom prst="rect">
            <a:avLst/>
          </a:prstGeom>
        </p:spPr>
      </p:pic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3F2A1A33-0E04-4954-8B81-6869DB4CAA31}"/>
              </a:ext>
            </a:extLst>
          </p:cNvPr>
          <p:cNvSpPr/>
          <p:nvPr/>
        </p:nvSpPr>
        <p:spPr>
          <a:xfrm>
            <a:off x="6958371" y="3739796"/>
            <a:ext cx="738909" cy="568994"/>
          </a:xfrm>
          <a:prstGeom prst="rightArrow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03A3A87-2752-4C5D-9C60-62AC51A516BB}"/>
              </a:ext>
            </a:extLst>
          </p:cNvPr>
          <p:cNvSpPr txBox="1"/>
          <p:nvPr/>
        </p:nvSpPr>
        <p:spPr>
          <a:xfrm>
            <a:off x="10060230" y="2197755"/>
            <a:ext cx="118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현재체력</a:t>
            </a:r>
            <a:endParaRPr lang="en-US" altLang="ko-KR" dirty="0"/>
          </a:p>
          <a:p>
            <a:pPr algn="ctr"/>
            <a:r>
              <a:rPr lang="ko-KR" altLang="en-US" dirty="0"/>
              <a:t>최대체력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23E8D9F-825A-4F72-86DD-121610DCBAF0}"/>
              </a:ext>
            </a:extLst>
          </p:cNvPr>
          <p:cNvSpPr txBox="1"/>
          <p:nvPr/>
        </p:nvSpPr>
        <p:spPr>
          <a:xfrm>
            <a:off x="9812477" y="3159967"/>
            <a:ext cx="19050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/>
              <a:t>스킬쿨타임</a:t>
            </a:r>
            <a:endParaRPr lang="en-US" altLang="ko-KR" dirty="0"/>
          </a:p>
          <a:p>
            <a:pPr algn="ctr"/>
            <a:r>
              <a:rPr lang="ko-KR" altLang="en-US" dirty="0" err="1"/>
              <a:t>현재스킬쿨타임</a:t>
            </a:r>
            <a:endParaRPr lang="en-US" altLang="ko-KR" dirty="0"/>
          </a:p>
          <a:p>
            <a:pPr algn="ctr"/>
            <a:r>
              <a:rPr lang="ko-KR" altLang="en-US" dirty="0"/>
              <a:t>사용가능 여부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311DB96-AE4B-40C1-A286-CFA0F1BC9B1A}"/>
              </a:ext>
            </a:extLst>
          </p:cNvPr>
          <p:cNvSpPr txBox="1"/>
          <p:nvPr/>
        </p:nvSpPr>
        <p:spPr>
          <a:xfrm>
            <a:off x="9698831" y="4364614"/>
            <a:ext cx="19050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현재 총알 수</a:t>
            </a:r>
            <a:endParaRPr lang="en-US" altLang="ko-KR" dirty="0"/>
          </a:p>
          <a:p>
            <a:pPr algn="ctr"/>
            <a:r>
              <a:rPr lang="ko-KR" altLang="en-US" dirty="0"/>
              <a:t>최대 총알 수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529BA9A-DA61-4B6C-A976-23DAF4D98DC6}"/>
              </a:ext>
            </a:extLst>
          </p:cNvPr>
          <p:cNvSpPr txBox="1"/>
          <p:nvPr/>
        </p:nvSpPr>
        <p:spPr>
          <a:xfrm>
            <a:off x="9639408" y="5330688"/>
            <a:ext cx="22511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현 </a:t>
            </a:r>
            <a:r>
              <a:rPr lang="ko-KR" altLang="en-US" dirty="0" err="1"/>
              <a:t>궁극기</a:t>
            </a:r>
            <a:r>
              <a:rPr lang="ko-KR" altLang="en-US" dirty="0"/>
              <a:t> 게이지</a:t>
            </a:r>
            <a:endParaRPr lang="en-US" altLang="ko-KR" dirty="0"/>
          </a:p>
          <a:p>
            <a:pPr algn="ctr"/>
            <a:r>
              <a:rPr lang="ko-KR" altLang="en-US" dirty="0"/>
              <a:t>최대 </a:t>
            </a:r>
            <a:r>
              <a:rPr lang="ko-KR" altLang="en-US" dirty="0" err="1"/>
              <a:t>궁극기</a:t>
            </a:r>
            <a:r>
              <a:rPr lang="ko-KR" altLang="en-US" dirty="0"/>
              <a:t> 게이지</a:t>
            </a:r>
            <a:endParaRPr lang="en-US" altLang="ko-KR" dirty="0"/>
          </a:p>
          <a:p>
            <a:pPr algn="ctr"/>
            <a:r>
              <a:rPr lang="ko-KR" altLang="en-US" dirty="0"/>
              <a:t>사용가능 여부</a:t>
            </a:r>
          </a:p>
        </p:txBody>
      </p:sp>
    </p:spTree>
    <p:extLst>
      <p:ext uri="{BB962C8B-B14F-4D97-AF65-F5344CB8AC3E}">
        <p14:creationId xmlns:p14="http://schemas.microsoft.com/office/powerpoint/2010/main" val="1744706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AF66BC-142E-4FBE-BF87-DEC0DB6ED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퀴즈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B6FB1F-BEAE-4468-B1F3-28610103C1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보이지 않는 곳에서도 변수가 존재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D34BB4-30DA-4C8A-AF26-DE648E4950A3}"/>
              </a:ext>
            </a:extLst>
          </p:cNvPr>
          <p:cNvSpPr txBox="1"/>
          <p:nvPr/>
        </p:nvSpPr>
        <p:spPr>
          <a:xfrm>
            <a:off x="4802908" y="3251200"/>
            <a:ext cx="276167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아나 총알 공격력</a:t>
            </a:r>
            <a:endParaRPr lang="en-US" altLang="ko-KR" dirty="0"/>
          </a:p>
          <a:p>
            <a:pPr algn="ctr"/>
            <a:r>
              <a:rPr lang="ko-KR" altLang="en-US" dirty="0"/>
              <a:t>아나 총알 </a:t>
            </a:r>
            <a:r>
              <a:rPr lang="ko-KR" altLang="en-US" dirty="0" err="1"/>
              <a:t>치유량</a:t>
            </a:r>
            <a:endParaRPr lang="en-US" altLang="ko-KR" dirty="0"/>
          </a:p>
          <a:p>
            <a:pPr algn="ctr"/>
            <a:r>
              <a:rPr lang="ko-KR" altLang="en-US" dirty="0"/>
              <a:t>재장전 시간</a:t>
            </a:r>
            <a:endParaRPr lang="en-US" altLang="ko-KR" dirty="0"/>
          </a:p>
          <a:p>
            <a:pPr algn="ctr"/>
            <a:r>
              <a:rPr lang="ko-KR" altLang="en-US" dirty="0"/>
              <a:t>투사체 속도</a:t>
            </a:r>
            <a:endParaRPr lang="en-US" altLang="ko-KR" dirty="0"/>
          </a:p>
          <a:p>
            <a:pPr algn="ctr"/>
            <a:r>
              <a:rPr lang="ko-KR" altLang="en-US" dirty="0"/>
              <a:t>반동</a:t>
            </a:r>
            <a:endParaRPr lang="en-US" altLang="ko-KR" dirty="0"/>
          </a:p>
          <a:p>
            <a:pPr algn="ctr"/>
            <a:r>
              <a:rPr lang="ko-KR" altLang="en-US" dirty="0"/>
              <a:t>이동 속도</a:t>
            </a:r>
            <a:endParaRPr lang="en-US" altLang="ko-KR" dirty="0"/>
          </a:p>
          <a:p>
            <a:pPr algn="ctr"/>
            <a:r>
              <a:rPr lang="ko-KR" altLang="en-US" dirty="0"/>
              <a:t>치명타 판정</a:t>
            </a:r>
            <a:endParaRPr lang="en-US" altLang="ko-KR" dirty="0"/>
          </a:p>
          <a:p>
            <a:pPr algn="ctr"/>
            <a:r>
              <a:rPr lang="ko-KR" altLang="en-US" dirty="0" err="1"/>
              <a:t>역할군</a:t>
            </a:r>
            <a:endParaRPr lang="en-US" altLang="ko-KR" dirty="0"/>
          </a:p>
          <a:p>
            <a:pPr algn="ctr"/>
            <a:r>
              <a:rPr lang="ko-KR" altLang="en-US" dirty="0"/>
              <a:t>등등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834288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FD6F44-BD84-4884-A03A-DF2C7A6CD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퀴즈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0A227D-BFE2-48E0-B62A-94E14713C4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많은 함수들도 존재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8F515CA-B5ED-4699-830A-D97D86F26D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0506" y="3120261"/>
            <a:ext cx="3208529" cy="2331059"/>
          </a:xfrm>
          <a:prstGeom prst="rect">
            <a:avLst/>
          </a:prstGeom>
        </p:spPr>
      </p:pic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5C27EB7E-0E31-4456-90B4-730E1AED5EC4}"/>
              </a:ext>
            </a:extLst>
          </p:cNvPr>
          <p:cNvSpPr/>
          <p:nvPr/>
        </p:nvSpPr>
        <p:spPr>
          <a:xfrm>
            <a:off x="6006914" y="4001294"/>
            <a:ext cx="738909" cy="568994"/>
          </a:xfrm>
          <a:prstGeom prst="rightArrow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F17ED4-54BF-4AFB-9979-DADCFE5FEB23}"/>
              </a:ext>
            </a:extLst>
          </p:cNvPr>
          <p:cNvSpPr txBox="1"/>
          <p:nvPr/>
        </p:nvSpPr>
        <p:spPr>
          <a:xfrm>
            <a:off x="7484248" y="3038763"/>
            <a:ext cx="276167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/>
              <a:t>총쏘기</a:t>
            </a:r>
            <a:endParaRPr lang="en-US" altLang="ko-KR" dirty="0"/>
          </a:p>
          <a:p>
            <a:pPr algn="ctr"/>
            <a:r>
              <a:rPr lang="ko-KR" altLang="en-US" dirty="0"/>
              <a:t>움직이기</a:t>
            </a:r>
            <a:endParaRPr lang="en-US" altLang="ko-KR" dirty="0"/>
          </a:p>
          <a:p>
            <a:pPr algn="ctr"/>
            <a:r>
              <a:rPr lang="ko-KR" altLang="en-US" dirty="0"/>
              <a:t>앉기</a:t>
            </a:r>
            <a:endParaRPr lang="en-US" altLang="ko-KR" dirty="0"/>
          </a:p>
          <a:p>
            <a:pPr algn="ctr"/>
            <a:r>
              <a:rPr lang="ko-KR" altLang="en-US" dirty="0"/>
              <a:t>점프</a:t>
            </a:r>
            <a:endParaRPr lang="en-US" altLang="ko-KR" dirty="0"/>
          </a:p>
          <a:p>
            <a:pPr algn="ctr"/>
            <a:r>
              <a:rPr lang="ko-KR" altLang="en-US" dirty="0"/>
              <a:t>스킬 사용</a:t>
            </a:r>
            <a:endParaRPr lang="en-US" altLang="ko-KR" dirty="0"/>
          </a:p>
          <a:p>
            <a:pPr algn="ctr"/>
            <a:r>
              <a:rPr lang="ko-KR" altLang="en-US" dirty="0" err="1"/>
              <a:t>궁극기</a:t>
            </a:r>
            <a:r>
              <a:rPr lang="ko-KR" altLang="en-US" dirty="0"/>
              <a:t> 사용</a:t>
            </a:r>
            <a:endParaRPr lang="en-US" altLang="ko-KR" dirty="0"/>
          </a:p>
          <a:p>
            <a:pPr algn="ctr"/>
            <a:r>
              <a:rPr lang="ko-KR" altLang="en-US" dirty="0"/>
              <a:t>죽음</a:t>
            </a:r>
            <a:endParaRPr lang="en-US" altLang="ko-KR" dirty="0"/>
          </a:p>
          <a:p>
            <a:pPr algn="ctr"/>
            <a:r>
              <a:rPr lang="ko-KR" altLang="en-US" dirty="0"/>
              <a:t>등등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887166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FD6F44-BD84-4884-A03A-DF2C7A6CD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퀴즈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0A227D-BFE2-48E0-B62A-94E14713C4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대부분 많은 함수들은 </a:t>
            </a:r>
            <a:r>
              <a:rPr lang="ko-KR" altLang="en-US" dirty="0">
                <a:solidFill>
                  <a:schemeClr val="accent1"/>
                </a:solidFill>
              </a:rPr>
              <a:t>조건</a:t>
            </a:r>
            <a:r>
              <a:rPr lang="ko-KR" altLang="en-US" dirty="0"/>
              <a:t>을 동반한다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8F515CA-B5ED-4699-830A-D97D86F26D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7039" y="3120260"/>
            <a:ext cx="3208529" cy="2331059"/>
          </a:xfrm>
          <a:prstGeom prst="rect">
            <a:avLst/>
          </a:prstGeom>
        </p:spPr>
      </p:pic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5C27EB7E-0E31-4456-90B4-730E1AED5EC4}"/>
              </a:ext>
            </a:extLst>
          </p:cNvPr>
          <p:cNvSpPr/>
          <p:nvPr/>
        </p:nvSpPr>
        <p:spPr>
          <a:xfrm>
            <a:off x="5646809" y="4001294"/>
            <a:ext cx="738909" cy="568994"/>
          </a:xfrm>
          <a:prstGeom prst="rightArrow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F17ED4-54BF-4AFB-9979-DADCFE5FEB23}"/>
              </a:ext>
            </a:extLst>
          </p:cNvPr>
          <p:cNvSpPr txBox="1"/>
          <p:nvPr/>
        </p:nvSpPr>
        <p:spPr>
          <a:xfrm>
            <a:off x="6493946" y="3408627"/>
            <a:ext cx="532938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accent1"/>
                </a:solidFill>
              </a:rPr>
              <a:t>특정 키를 누를 때</a:t>
            </a:r>
            <a:r>
              <a:rPr lang="en-US" altLang="ko-KR" dirty="0">
                <a:solidFill>
                  <a:schemeClr val="accent1"/>
                </a:solidFill>
              </a:rPr>
              <a:t> </a:t>
            </a:r>
            <a:r>
              <a:rPr lang="en-US" altLang="ko-KR" dirty="0"/>
              <a:t>=&gt; </a:t>
            </a:r>
            <a:r>
              <a:rPr lang="ko-KR" altLang="en-US" dirty="0"/>
              <a:t>점프</a:t>
            </a:r>
            <a:r>
              <a:rPr lang="en-US" altLang="ko-KR" dirty="0"/>
              <a:t>, </a:t>
            </a:r>
            <a:r>
              <a:rPr lang="ko-KR" altLang="en-US" dirty="0"/>
              <a:t>움직이기</a:t>
            </a:r>
            <a:r>
              <a:rPr lang="en-US" altLang="ko-KR" dirty="0"/>
              <a:t>, </a:t>
            </a:r>
            <a:r>
              <a:rPr lang="ko-KR" altLang="en-US" dirty="0"/>
              <a:t>앉기</a:t>
            </a:r>
            <a:endParaRPr lang="en-US" altLang="ko-KR" dirty="0"/>
          </a:p>
          <a:p>
            <a:pPr algn="ctr"/>
            <a:r>
              <a:rPr lang="ko-KR" altLang="en-US" dirty="0">
                <a:solidFill>
                  <a:schemeClr val="accent1"/>
                </a:solidFill>
              </a:rPr>
              <a:t>총알이 남아있고</a:t>
            </a:r>
            <a:r>
              <a:rPr lang="en-US" altLang="ko-KR" dirty="0">
                <a:solidFill>
                  <a:schemeClr val="accent1"/>
                </a:solidFill>
              </a:rPr>
              <a:t>, </a:t>
            </a:r>
            <a:r>
              <a:rPr lang="ko-KR" altLang="en-US" dirty="0">
                <a:solidFill>
                  <a:schemeClr val="accent1"/>
                </a:solidFill>
              </a:rPr>
              <a:t>특정 키를 누를 때 </a:t>
            </a:r>
            <a:r>
              <a:rPr lang="en-US" altLang="ko-KR" dirty="0"/>
              <a:t>=&gt; </a:t>
            </a:r>
            <a:r>
              <a:rPr lang="ko-KR" altLang="en-US" dirty="0" err="1"/>
              <a:t>총쏘기</a:t>
            </a:r>
            <a:endParaRPr lang="en-US" altLang="ko-KR" dirty="0"/>
          </a:p>
          <a:p>
            <a:pPr algn="ctr"/>
            <a:r>
              <a:rPr lang="ko-KR" altLang="en-US" dirty="0" err="1">
                <a:solidFill>
                  <a:schemeClr val="accent1"/>
                </a:solidFill>
              </a:rPr>
              <a:t>스킬쿨이</a:t>
            </a:r>
            <a:r>
              <a:rPr lang="ko-KR" altLang="en-US" dirty="0">
                <a:solidFill>
                  <a:schemeClr val="accent1"/>
                </a:solidFill>
              </a:rPr>
              <a:t> 돌 때 </a:t>
            </a:r>
            <a:r>
              <a:rPr lang="en-US" altLang="ko-KR" dirty="0">
                <a:solidFill>
                  <a:schemeClr val="accent1"/>
                </a:solidFill>
              </a:rPr>
              <a:t> </a:t>
            </a:r>
            <a:r>
              <a:rPr lang="en-US" altLang="ko-KR" dirty="0"/>
              <a:t>=&gt; </a:t>
            </a:r>
            <a:r>
              <a:rPr lang="ko-KR" altLang="en-US" dirty="0"/>
              <a:t>스킬 사용</a:t>
            </a:r>
            <a:endParaRPr lang="en-US" altLang="ko-KR" dirty="0"/>
          </a:p>
          <a:p>
            <a:pPr algn="ctr"/>
            <a:r>
              <a:rPr lang="ko-KR" altLang="en-US" dirty="0" err="1">
                <a:solidFill>
                  <a:schemeClr val="accent1"/>
                </a:solidFill>
              </a:rPr>
              <a:t>궁극기</a:t>
            </a:r>
            <a:r>
              <a:rPr lang="ko-KR" altLang="en-US" dirty="0">
                <a:solidFill>
                  <a:schemeClr val="accent1"/>
                </a:solidFill>
              </a:rPr>
              <a:t> 게이지 </a:t>
            </a:r>
            <a:r>
              <a:rPr lang="en-US" altLang="ko-KR" dirty="0">
                <a:solidFill>
                  <a:schemeClr val="accent1"/>
                </a:solidFill>
              </a:rPr>
              <a:t>100%</a:t>
            </a:r>
            <a:r>
              <a:rPr lang="ko-KR" altLang="en-US" dirty="0">
                <a:solidFill>
                  <a:schemeClr val="accent1"/>
                </a:solidFill>
              </a:rPr>
              <a:t>일 때</a:t>
            </a:r>
            <a:r>
              <a:rPr lang="ko-KR" altLang="en-US" dirty="0"/>
              <a:t> </a:t>
            </a:r>
            <a:r>
              <a:rPr lang="en-US" altLang="ko-KR" dirty="0"/>
              <a:t>=&gt; </a:t>
            </a:r>
            <a:r>
              <a:rPr lang="ko-KR" altLang="en-US" dirty="0" err="1"/>
              <a:t>궁극기</a:t>
            </a:r>
            <a:r>
              <a:rPr lang="ko-KR" altLang="en-US" dirty="0"/>
              <a:t> 사용</a:t>
            </a:r>
            <a:endParaRPr lang="en-US" altLang="ko-KR" dirty="0"/>
          </a:p>
          <a:p>
            <a:pPr algn="ctr"/>
            <a:r>
              <a:rPr lang="ko-KR" altLang="en-US" dirty="0">
                <a:solidFill>
                  <a:schemeClr val="accent1"/>
                </a:solidFill>
              </a:rPr>
              <a:t>체력이 </a:t>
            </a:r>
            <a:r>
              <a:rPr lang="en-US" altLang="ko-KR" dirty="0">
                <a:solidFill>
                  <a:schemeClr val="accent1"/>
                </a:solidFill>
              </a:rPr>
              <a:t>0</a:t>
            </a:r>
            <a:r>
              <a:rPr lang="ko-KR" altLang="en-US" dirty="0">
                <a:solidFill>
                  <a:schemeClr val="accent1"/>
                </a:solidFill>
              </a:rPr>
              <a:t>이면</a:t>
            </a:r>
            <a:r>
              <a:rPr lang="ko-KR" altLang="en-US" dirty="0"/>
              <a:t> </a:t>
            </a:r>
            <a:r>
              <a:rPr lang="en-US" altLang="ko-KR" dirty="0"/>
              <a:t>=&gt; </a:t>
            </a:r>
            <a:r>
              <a:rPr lang="ko-KR" altLang="en-US" dirty="0"/>
              <a:t>죽음</a:t>
            </a:r>
            <a:endParaRPr lang="en-US" altLang="ko-KR" dirty="0"/>
          </a:p>
          <a:p>
            <a:pPr algn="ctr"/>
            <a:r>
              <a:rPr lang="ko-KR" altLang="en-US" dirty="0"/>
              <a:t>등등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9003271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FD6F44-BD84-4884-A03A-DF2C7A6CD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퀴즈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0A227D-BFE2-48E0-B62A-94E14713C4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대부분 많은 함수들은 </a:t>
            </a:r>
            <a:r>
              <a:rPr lang="ko-KR" altLang="en-US" dirty="0">
                <a:solidFill>
                  <a:schemeClr val="accent1"/>
                </a:solidFill>
              </a:rPr>
              <a:t>변수를 변화</a:t>
            </a:r>
            <a:r>
              <a:rPr lang="ko-KR" altLang="en-US" dirty="0"/>
              <a:t>시킨다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7143008-41A4-4257-A13F-6D8F4246F939}"/>
              </a:ext>
            </a:extLst>
          </p:cNvPr>
          <p:cNvSpPr/>
          <p:nvPr/>
        </p:nvSpPr>
        <p:spPr>
          <a:xfrm>
            <a:off x="721598" y="3916216"/>
            <a:ext cx="2175928" cy="914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accent1"/>
                </a:solidFill>
              </a:rPr>
              <a:t>높이</a:t>
            </a:r>
            <a:r>
              <a:rPr lang="ko-KR" altLang="en-US" sz="1200" dirty="0"/>
              <a:t> 일시적으로 </a:t>
            </a:r>
            <a:r>
              <a:rPr lang="ko-KR" altLang="en-US" sz="1200" dirty="0">
                <a:solidFill>
                  <a:schemeClr val="accent1"/>
                </a:solidFill>
              </a:rPr>
              <a:t>상승</a:t>
            </a:r>
            <a:r>
              <a:rPr lang="ko-KR" altLang="en-US" sz="1200" dirty="0"/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FE5CBE-6F6B-4BB9-88B4-8CEEB7C7A30A}"/>
              </a:ext>
            </a:extLst>
          </p:cNvPr>
          <p:cNvSpPr txBox="1"/>
          <p:nvPr/>
        </p:nvSpPr>
        <p:spPr>
          <a:xfrm>
            <a:off x="1486397" y="354688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점프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41E98F2-C1A7-41EE-BE18-3A261179DBB8}"/>
              </a:ext>
            </a:extLst>
          </p:cNvPr>
          <p:cNvSpPr/>
          <p:nvPr/>
        </p:nvSpPr>
        <p:spPr>
          <a:xfrm>
            <a:off x="3386289" y="3916216"/>
            <a:ext cx="2175928" cy="914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accent1"/>
                </a:solidFill>
              </a:rPr>
              <a:t>높이</a:t>
            </a:r>
            <a:r>
              <a:rPr lang="ko-KR" altLang="en-US" sz="1200" dirty="0"/>
              <a:t> </a:t>
            </a:r>
            <a:r>
              <a:rPr lang="ko-KR" altLang="en-US" sz="1200" dirty="0">
                <a:solidFill>
                  <a:schemeClr val="accent1"/>
                </a:solidFill>
              </a:rPr>
              <a:t>하락</a:t>
            </a:r>
            <a:endParaRPr lang="en-US" altLang="ko-KR" sz="1200" dirty="0">
              <a:solidFill>
                <a:schemeClr val="accent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accent1"/>
                </a:solidFill>
              </a:rPr>
              <a:t>이동속도 감소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9C06A7-343B-4EF1-B151-18B3AE5CB39D}"/>
              </a:ext>
            </a:extLst>
          </p:cNvPr>
          <p:cNvSpPr txBox="1"/>
          <p:nvPr/>
        </p:nvSpPr>
        <p:spPr>
          <a:xfrm>
            <a:off x="4151088" y="354688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앉기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B8C2A29-09AE-4C62-89AA-9F13FD4A6780}"/>
              </a:ext>
            </a:extLst>
          </p:cNvPr>
          <p:cNvSpPr/>
          <p:nvPr/>
        </p:nvSpPr>
        <p:spPr>
          <a:xfrm>
            <a:off x="6217911" y="3916216"/>
            <a:ext cx="2175928" cy="914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accent1"/>
                </a:solidFill>
              </a:rPr>
              <a:t>총알 개수 감소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17346F4-EB53-44CF-8C2D-31A8B9B3DCEC}"/>
              </a:ext>
            </a:extLst>
          </p:cNvPr>
          <p:cNvSpPr txBox="1"/>
          <p:nvPr/>
        </p:nvSpPr>
        <p:spPr>
          <a:xfrm>
            <a:off x="6867293" y="354688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총쏘기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6103FE0-DA3F-4424-91C8-0C2B7945D53C}"/>
              </a:ext>
            </a:extLst>
          </p:cNvPr>
          <p:cNvSpPr/>
          <p:nvPr/>
        </p:nvSpPr>
        <p:spPr>
          <a:xfrm>
            <a:off x="9043221" y="3916216"/>
            <a:ext cx="2175928" cy="914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accent1"/>
                </a:solidFill>
              </a:rPr>
              <a:t>궁극기</a:t>
            </a:r>
            <a:r>
              <a:rPr lang="ko-KR" altLang="en-US" sz="1200" dirty="0">
                <a:solidFill>
                  <a:schemeClr val="accent1"/>
                </a:solidFill>
              </a:rPr>
              <a:t> 게이지 </a:t>
            </a:r>
            <a:r>
              <a:rPr lang="en-US" altLang="ko-KR" sz="1200" dirty="0">
                <a:solidFill>
                  <a:schemeClr val="accent1"/>
                </a:solidFill>
              </a:rPr>
              <a:t>=</a:t>
            </a:r>
            <a:r>
              <a:rPr lang="ko-KR" altLang="en-US" sz="1200" dirty="0">
                <a:solidFill>
                  <a:schemeClr val="accent1"/>
                </a:solidFill>
              </a:rPr>
              <a:t> </a:t>
            </a:r>
            <a:r>
              <a:rPr lang="en-US" altLang="ko-KR" sz="1200" dirty="0">
                <a:solidFill>
                  <a:schemeClr val="accent1"/>
                </a:solidFill>
              </a:rPr>
              <a:t>0</a:t>
            </a:r>
          </a:p>
          <a:p>
            <a:pPr algn="ctr"/>
            <a:r>
              <a:rPr lang="ko-KR" altLang="en-US" sz="1200" dirty="0" err="1">
                <a:solidFill>
                  <a:schemeClr val="accent1"/>
                </a:solidFill>
              </a:rPr>
              <a:t>궁극기</a:t>
            </a:r>
            <a:r>
              <a:rPr lang="ko-KR" altLang="en-US" sz="1200" dirty="0">
                <a:solidFill>
                  <a:schemeClr val="accent1"/>
                </a:solidFill>
              </a:rPr>
              <a:t> 사용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834C0FD-6313-4834-81C9-567D74DE6481}"/>
              </a:ext>
            </a:extLst>
          </p:cNvPr>
          <p:cNvSpPr txBox="1"/>
          <p:nvPr/>
        </p:nvSpPr>
        <p:spPr>
          <a:xfrm>
            <a:off x="9408872" y="3546884"/>
            <a:ext cx="1444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궁극기</a:t>
            </a:r>
            <a:r>
              <a:rPr lang="ko-KR" altLang="en-US" dirty="0"/>
              <a:t> 사용</a:t>
            </a:r>
          </a:p>
        </p:txBody>
      </p:sp>
    </p:spTree>
    <p:extLst>
      <p:ext uri="{BB962C8B-B14F-4D97-AF65-F5344CB8AC3E}">
        <p14:creationId xmlns:p14="http://schemas.microsoft.com/office/powerpoint/2010/main" val="21832481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FD6F44-BD84-4884-A03A-DF2C7A6CD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퀴즈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0A227D-BFE2-48E0-B62A-94E14713C4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대부분 많은 함수들은 </a:t>
            </a:r>
            <a:r>
              <a:rPr lang="ko-KR" altLang="en-US" dirty="0">
                <a:solidFill>
                  <a:schemeClr val="accent1"/>
                </a:solidFill>
              </a:rPr>
              <a:t>변수를 변화</a:t>
            </a:r>
            <a:r>
              <a:rPr lang="ko-KR" altLang="en-US" dirty="0"/>
              <a:t>시킨다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7143008-41A4-4257-A13F-6D8F4246F939}"/>
              </a:ext>
            </a:extLst>
          </p:cNvPr>
          <p:cNvSpPr/>
          <p:nvPr/>
        </p:nvSpPr>
        <p:spPr>
          <a:xfrm>
            <a:off x="721598" y="3916216"/>
            <a:ext cx="2175928" cy="914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accent1"/>
                </a:solidFill>
              </a:rPr>
              <a:t>높이</a:t>
            </a:r>
            <a:r>
              <a:rPr lang="ko-KR" altLang="en-US" sz="1200" dirty="0"/>
              <a:t> 일시적으로 </a:t>
            </a:r>
            <a:r>
              <a:rPr lang="ko-KR" altLang="en-US" sz="1200" dirty="0">
                <a:solidFill>
                  <a:schemeClr val="accent1"/>
                </a:solidFill>
              </a:rPr>
              <a:t>상승</a:t>
            </a:r>
            <a:r>
              <a:rPr lang="ko-KR" altLang="en-US" sz="1200" dirty="0"/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FE5CBE-6F6B-4BB9-88B4-8CEEB7C7A30A}"/>
              </a:ext>
            </a:extLst>
          </p:cNvPr>
          <p:cNvSpPr txBox="1"/>
          <p:nvPr/>
        </p:nvSpPr>
        <p:spPr>
          <a:xfrm>
            <a:off x="1486397" y="354688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점프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41E98F2-C1A7-41EE-BE18-3A261179DBB8}"/>
              </a:ext>
            </a:extLst>
          </p:cNvPr>
          <p:cNvSpPr/>
          <p:nvPr/>
        </p:nvSpPr>
        <p:spPr>
          <a:xfrm>
            <a:off x="3386289" y="3916216"/>
            <a:ext cx="2175928" cy="914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accent1"/>
                </a:solidFill>
              </a:rPr>
              <a:t>높이</a:t>
            </a:r>
            <a:r>
              <a:rPr lang="ko-KR" altLang="en-US" sz="1200" dirty="0"/>
              <a:t> </a:t>
            </a:r>
            <a:r>
              <a:rPr lang="ko-KR" altLang="en-US" sz="1200" dirty="0">
                <a:solidFill>
                  <a:schemeClr val="accent1"/>
                </a:solidFill>
              </a:rPr>
              <a:t>하락</a:t>
            </a:r>
            <a:endParaRPr lang="en-US" altLang="ko-KR" sz="1200" dirty="0">
              <a:solidFill>
                <a:schemeClr val="accent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accent1"/>
                </a:solidFill>
              </a:rPr>
              <a:t>이동속도 감소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9C06A7-343B-4EF1-B151-18B3AE5CB39D}"/>
              </a:ext>
            </a:extLst>
          </p:cNvPr>
          <p:cNvSpPr txBox="1"/>
          <p:nvPr/>
        </p:nvSpPr>
        <p:spPr>
          <a:xfrm>
            <a:off x="4151088" y="354688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앉기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B8C2A29-09AE-4C62-89AA-9F13FD4A6780}"/>
              </a:ext>
            </a:extLst>
          </p:cNvPr>
          <p:cNvSpPr/>
          <p:nvPr/>
        </p:nvSpPr>
        <p:spPr>
          <a:xfrm>
            <a:off x="6217911" y="3916216"/>
            <a:ext cx="2175928" cy="914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accent1"/>
                </a:solidFill>
              </a:rPr>
              <a:t>총알 개수 감소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17346F4-EB53-44CF-8C2D-31A8B9B3DCEC}"/>
              </a:ext>
            </a:extLst>
          </p:cNvPr>
          <p:cNvSpPr txBox="1"/>
          <p:nvPr/>
        </p:nvSpPr>
        <p:spPr>
          <a:xfrm>
            <a:off x="6867293" y="354688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총쏘기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6103FE0-DA3F-4424-91C8-0C2B7945D53C}"/>
              </a:ext>
            </a:extLst>
          </p:cNvPr>
          <p:cNvSpPr/>
          <p:nvPr/>
        </p:nvSpPr>
        <p:spPr>
          <a:xfrm>
            <a:off x="9043221" y="3916216"/>
            <a:ext cx="2175928" cy="914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accent1"/>
                </a:solidFill>
              </a:rPr>
              <a:t>궁극기</a:t>
            </a:r>
            <a:r>
              <a:rPr lang="ko-KR" altLang="en-US" sz="1200" dirty="0">
                <a:solidFill>
                  <a:schemeClr val="accent1"/>
                </a:solidFill>
              </a:rPr>
              <a:t> 게이지 </a:t>
            </a:r>
            <a:r>
              <a:rPr lang="en-US" altLang="ko-KR" sz="1200" dirty="0">
                <a:solidFill>
                  <a:schemeClr val="accent1"/>
                </a:solidFill>
              </a:rPr>
              <a:t>=</a:t>
            </a:r>
            <a:r>
              <a:rPr lang="ko-KR" altLang="en-US" sz="1200" dirty="0">
                <a:solidFill>
                  <a:schemeClr val="accent1"/>
                </a:solidFill>
              </a:rPr>
              <a:t> </a:t>
            </a:r>
            <a:r>
              <a:rPr lang="en-US" altLang="ko-KR" sz="1200" dirty="0">
                <a:solidFill>
                  <a:schemeClr val="accent1"/>
                </a:solidFill>
              </a:rPr>
              <a:t>0</a:t>
            </a:r>
          </a:p>
          <a:p>
            <a:pPr algn="ctr"/>
            <a:r>
              <a:rPr lang="ko-KR" altLang="en-US" sz="1200" dirty="0" err="1">
                <a:solidFill>
                  <a:schemeClr val="accent1"/>
                </a:solidFill>
              </a:rPr>
              <a:t>궁극기</a:t>
            </a:r>
            <a:r>
              <a:rPr lang="ko-KR" altLang="en-US" sz="1200" dirty="0">
                <a:solidFill>
                  <a:schemeClr val="accent1"/>
                </a:solidFill>
              </a:rPr>
              <a:t> 사용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834C0FD-6313-4834-81C9-567D74DE6481}"/>
              </a:ext>
            </a:extLst>
          </p:cNvPr>
          <p:cNvSpPr txBox="1"/>
          <p:nvPr/>
        </p:nvSpPr>
        <p:spPr>
          <a:xfrm>
            <a:off x="9408872" y="3546884"/>
            <a:ext cx="1444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궁극기</a:t>
            </a:r>
            <a:r>
              <a:rPr lang="ko-KR" altLang="en-US" dirty="0"/>
              <a:t> 사용</a:t>
            </a:r>
          </a:p>
        </p:txBody>
      </p:sp>
    </p:spTree>
    <p:extLst>
      <p:ext uri="{BB962C8B-B14F-4D97-AF65-F5344CB8AC3E}">
        <p14:creationId xmlns:p14="http://schemas.microsoft.com/office/powerpoint/2010/main" val="311894648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9DE826-3334-4F0A-BF3D-72C3E13AE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67DBC4-5AAE-46A2-9898-B86BD3045A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게임은 </a:t>
            </a:r>
            <a:r>
              <a:rPr lang="ko-KR" altLang="en-US" dirty="0">
                <a:solidFill>
                  <a:srgbClr val="FF0000"/>
                </a:solidFill>
              </a:rPr>
              <a:t>규칙</a:t>
            </a:r>
            <a:r>
              <a:rPr lang="ko-KR" altLang="en-US" dirty="0"/>
              <a:t>을 통한 </a:t>
            </a:r>
            <a:r>
              <a:rPr lang="ko-KR" altLang="en-US" dirty="0">
                <a:solidFill>
                  <a:schemeClr val="accent1"/>
                </a:solidFill>
              </a:rPr>
              <a:t>상호작용</a:t>
            </a:r>
            <a:r>
              <a:rPr lang="ko-KR" altLang="en-US" dirty="0"/>
              <a:t>을 통해 </a:t>
            </a:r>
            <a:r>
              <a:rPr lang="ko-KR" altLang="en-US" dirty="0">
                <a:solidFill>
                  <a:srgbClr val="FF0000"/>
                </a:solidFill>
              </a:rPr>
              <a:t>재미</a:t>
            </a:r>
            <a:r>
              <a:rPr lang="ko-KR" altLang="en-US" dirty="0"/>
              <a:t>를 느낌</a:t>
            </a:r>
            <a:endParaRPr lang="en-US" altLang="ko-KR" dirty="0"/>
          </a:p>
          <a:p>
            <a:r>
              <a:rPr lang="ko-KR" altLang="en-US" dirty="0"/>
              <a:t> </a:t>
            </a:r>
            <a:r>
              <a:rPr lang="ko-KR" altLang="en-US" dirty="0">
                <a:solidFill>
                  <a:schemeClr val="accent1"/>
                </a:solidFill>
              </a:rPr>
              <a:t>변수</a:t>
            </a:r>
            <a:r>
              <a:rPr lang="ko-KR" altLang="en-US" dirty="0"/>
              <a:t>는 게임 내에서 중요한 재료</a:t>
            </a:r>
            <a:endParaRPr lang="en-US" altLang="ko-KR" dirty="0"/>
          </a:p>
          <a:p>
            <a:r>
              <a:rPr lang="en-US" altLang="ko-KR" dirty="0"/>
              <a:t> </a:t>
            </a:r>
            <a:r>
              <a:rPr lang="ko-KR" altLang="en-US" dirty="0">
                <a:solidFill>
                  <a:schemeClr val="accent1"/>
                </a:solidFill>
              </a:rPr>
              <a:t>함수</a:t>
            </a:r>
            <a:r>
              <a:rPr lang="ko-KR" altLang="en-US" dirty="0"/>
              <a:t>는 </a:t>
            </a:r>
            <a:r>
              <a:rPr lang="ko-KR" altLang="en-US" u="sng" dirty="0"/>
              <a:t>연산</a:t>
            </a:r>
            <a:r>
              <a:rPr lang="en-US" altLang="ko-KR" u="sng" dirty="0"/>
              <a:t>,</a:t>
            </a:r>
            <a:r>
              <a:rPr lang="ko-KR" altLang="en-US" u="sng" dirty="0"/>
              <a:t> 조건</a:t>
            </a:r>
            <a:r>
              <a:rPr lang="en-US" altLang="ko-KR" u="sng" dirty="0"/>
              <a:t>, </a:t>
            </a:r>
            <a:r>
              <a:rPr lang="ko-KR" altLang="en-US" u="sng" dirty="0"/>
              <a:t>반복</a:t>
            </a:r>
            <a:r>
              <a:rPr lang="ko-KR" altLang="en-US" dirty="0"/>
              <a:t>을 통해 </a:t>
            </a:r>
            <a:r>
              <a:rPr lang="ko-KR" altLang="en-US" dirty="0">
                <a:solidFill>
                  <a:schemeClr val="accent1"/>
                </a:solidFill>
              </a:rPr>
              <a:t>변수를 변화</a:t>
            </a:r>
            <a:r>
              <a:rPr lang="ko-KR" altLang="en-US" dirty="0"/>
              <a:t>시킨다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</a:p>
          <a:p>
            <a:r>
              <a:rPr lang="ko-KR" altLang="en-US" dirty="0"/>
              <a:t> 프로그래밍 </a:t>
            </a:r>
            <a:r>
              <a:rPr lang="en-US" altLang="ko-KR" dirty="0"/>
              <a:t>5</a:t>
            </a:r>
            <a:r>
              <a:rPr lang="ko-KR" altLang="en-US" dirty="0"/>
              <a:t>가지 패턴만 알아도 대부분의 게임 구현 가능</a:t>
            </a:r>
            <a:endParaRPr lang="en-US" altLang="ko-KR" dirty="0"/>
          </a:p>
          <a:p>
            <a:r>
              <a:rPr lang="en-US" altLang="ko-KR" dirty="0"/>
              <a:t> </a:t>
            </a:r>
            <a:r>
              <a:rPr lang="ko-KR" altLang="en-US" dirty="0"/>
              <a:t>다만 복잡한 게임을 만들기 위해 많은 코드 수가 필수불가결</a:t>
            </a:r>
            <a:endParaRPr lang="en-US" altLang="ko-KR" dirty="0"/>
          </a:p>
          <a:p>
            <a:r>
              <a:rPr lang="en-US" altLang="ko-KR" dirty="0"/>
              <a:t> </a:t>
            </a:r>
            <a:r>
              <a:rPr lang="ko-KR" altLang="en-US" dirty="0"/>
              <a:t>코드 수를 확 줄여주는 프로그래밍 방법 중 하나가 </a:t>
            </a:r>
            <a:r>
              <a:rPr lang="en-US" altLang="ko-KR" dirty="0"/>
              <a:t>OOP(Object-Oriented Programming)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778264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600AB1-D53E-47D4-87E1-784526148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마치며</a:t>
            </a:r>
          </a:p>
        </p:txBody>
      </p:sp>
      <p:pic>
        <p:nvPicPr>
          <p:cNvPr id="4" name="온라인 미디어 3" title="게임 시스템 기획의 기본원리">
            <a:hlinkClick r:id="" action="ppaction://media"/>
            <a:extLst>
              <a:ext uri="{FF2B5EF4-FFF2-40B4-BE49-F238E27FC236}">
                <a16:creationId xmlns:a16="http://schemas.microsoft.com/office/drawing/2014/main" id="{F90B7EC8-75D6-4764-88EB-9DBD76851009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652713" y="1339961"/>
            <a:ext cx="7167538" cy="537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269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2E45B5-8B06-4759-ADCC-C9C19CBA0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프로그래밍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4E18EE-E522-4A8E-B32C-9F3A26CD50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5</a:t>
            </a:r>
            <a:r>
              <a:rPr lang="ko-KR" altLang="en-US" dirty="0"/>
              <a:t>가지 주요 문법</a:t>
            </a:r>
            <a:endParaRPr lang="en-US" altLang="ko-KR" dirty="0"/>
          </a:p>
          <a:p>
            <a:pPr lvl="1"/>
            <a:r>
              <a:rPr lang="en-US" altLang="ko-KR" dirty="0"/>
              <a:t> </a:t>
            </a:r>
            <a:r>
              <a:rPr lang="ko-KR" altLang="en-US" dirty="0"/>
              <a:t>변수</a:t>
            </a:r>
            <a:endParaRPr lang="en-US" altLang="ko-KR" dirty="0"/>
          </a:p>
          <a:p>
            <a:pPr lvl="1"/>
            <a:r>
              <a:rPr lang="en-US" altLang="ko-KR" dirty="0"/>
              <a:t> </a:t>
            </a:r>
            <a:r>
              <a:rPr lang="ko-KR" altLang="en-US" dirty="0"/>
              <a:t>연산</a:t>
            </a:r>
            <a:endParaRPr lang="en-US" altLang="ko-KR" dirty="0"/>
          </a:p>
          <a:p>
            <a:pPr lvl="1"/>
            <a:r>
              <a:rPr lang="en-US" altLang="ko-KR" dirty="0"/>
              <a:t> </a:t>
            </a:r>
            <a:r>
              <a:rPr lang="ko-KR" altLang="en-US" dirty="0" err="1"/>
              <a:t>조건문</a:t>
            </a:r>
            <a:endParaRPr lang="en-US" altLang="ko-KR" dirty="0"/>
          </a:p>
          <a:p>
            <a:pPr lvl="1"/>
            <a:r>
              <a:rPr lang="en-US" altLang="ko-KR" dirty="0"/>
              <a:t> </a:t>
            </a:r>
            <a:r>
              <a:rPr lang="ko-KR" altLang="en-US" dirty="0" err="1"/>
              <a:t>반복문</a:t>
            </a:r>
            <a:endParaRPr lang="en-US" altLang="ko-KR" dirty="0"/>
          </a:p>
          <a:p>
            <a:pPr lvl="1"/>
            <a:r>
              <a:rPr lang="en-US" altLang="ko-KR" dirty="0"/>
              <a:t> </a:t>
            </a:r>
            <a:r>
              <a:rPr lang="ko-KR" altLang="en-US" dirty="0"/>
              <a:t>함수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86394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154438-86C4-4325-9BCB-E42C46A7B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프로그래밍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51BA32-6F43-4879-8A37-CE15DA8C6B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변수</a:t>
            </a:r>
            <a:endParaRPr lang="en-US" altLang="ko-KR" dirty="0"/>
          </a:p>
          <a:p>
            <a:pPr lvl="1"/>
            <a:r>
              <a:rPr lang="en-US" altLang="ko-KR" dirty="0"/>
              <a:t> </a:t>
            </a:r>
            <a:r>
              <a:rPr lang="ko-KR" altLang="en-US" dirty="0"/>
              <a:t>값</a:t>
            </a:r>
            <a:r>
              <a:rPr lang="en-US" altLang="ko-KR" dirty="0"/>
              <a:t>(value)</a:t>
            </a:r>
            <a:r>
              <a:rPr lang="ko-KR" altLang="en-US" dirty="0"/>
              <a:t>을 담는 그릇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</a:t>
            </a:r>
            <a:r>
              <a:rPr lang="ko-KR" altLang="en-US" dirty="0"/>
              <a:t>예시</a:t>
            </a: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59F2C8-A500-497F-BDD7-5D3656DD0ADF}"/>
              </a:ext>
            </a:extLst>
          </p:cNvPr>
          <p:cNvSpPr txBox="1"/>
          <p:nvPr/>
        </p:nvSpPr>
        <p:spPr>
          <a:xfrm>
            <a:off x="3348086" y="4001294"/>
            <a:ext cx="54958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int </a:t>
            </a:r>
            <a:r>
              <a:rPr lang="en-US" altLang="ko-KR" sz="3600" dirty="0" err="1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abc</a:t>
            </a:r>
            <a:r>
              <a:rPr lang="en-US" altLang="ko-KR" sz="36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= 4;</a:t>
            </a:r>
          </a:p>
        </p:txBody>
      </p:sp>
    </p:spTree>
    <p:extLst>
      <p:ext uri="{BB962C8B-B14F-4D97-AF65-F5344CB8AC3E}">
        <p14:creationId xmlns:p14="http://schemas.microsoft.com/office/powerpoint/2010/main" val="3650695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154438-86C4-4325-9BCB-E42C46A7B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프로그래밍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51BA32-6F43-4879-8A37-CE15DA8C6B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변수</a:t>
            </a:r>
            <a:endParaRPr lang="en-US" altLang="ko-KR" dirty="0"/>
          </a:p>
          <a:p>
            <a:pPr lvl="1"/>
            <a:r>
              <a:rPr lang="en-US" altLang="ko-KR" dirty="0"/>
              <a:t> </a:t>
            </a:r>
            <a:r>
              <a:rPr lang="ko-KR" altLang="en-US" dirty="0"/>
              <a:t>값</a:t>
            </a:r>
            <a:r>
              <a:rPr lang="en-US" altLang="ko-KR" dirty="0"/>
              <a:t>(value)</a:t>
            </a:r>
            <a:r>
              <a:rPr lang="ko-KR" altLang="en-US" dirty="0"/>
              <a:t>을 담는 그릇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</a:t>
            </a:r>
            <a:r>
              <a:rPr lang="ko-KR" altLang="en-US" dirty="0"/>
              <a:t>예시</a:t>
            </a: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59F2C8-A500-497F-BDD7-5D3656DD0ADF}"/>
              </a:ext>
            </a:extLst>
          </p:cNvPr>
          <p:cNvSpPr txBox="1"/>
          <p:nvPr/>
        </p:nvSpPr>
        <p:spPr>
          <a:xfrm>
            <a:off x="3348086" y="4001294"/>
            <a:ext cx="54958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int </a:t>
            </a:r>
            <a:r>
              <a:rPr lang="en-US" altLang="ko-KR" sz="3600" dirty="0" err="1">
                <a:solidFill>
                  <a:srgbClr val="FF0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abc</a:t>
            </a:r>
            <a:r>
              <a:rPr lang="en-US" altLang="ko-KR" sz="36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= 4;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CB1D54-0EE6-4A1E-9C94-40D1208A2C19}"/>
              </a:ext>
            </a:extLst>
          </p:cNvPr>
          <p:cNvSpPr txBox="1"/>
          <p:nvPr/>
        </p:nvSpPr>
        <p:spPr>
          <a:xfrm>
            <a:off x="4985203" y="4647625"/>
            <a:ext cx="20629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FF0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변수</a:t>
            </a:r>
            <a:endParaRPr lang="en-US" altLang="ko-KR" sz="2000" dirty="0">
              <a:solidFill>
                <a:srgbClr val="FF0000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159826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154438-86C4-4325-9BCB-E42C46A7B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프로그래밍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51BA32-6F43-4879-8A37-CE15DA8C6B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변수</a:t>
            </a:r>
            <a:endParaRPr lang="en-US" altLang="ko-KR" dirty="0"/>
          </a:p>
          <a:p>
            <a:pPr lvl="1"/>
            <a:r>
              <a:rPr lang="en-US" altLang="ko-KR" dirty="0"/>
              <a:t> </a:t>
            </a:r>
            <a:r>
              <a:rPr lang="ko-KR" altLang="en-US" dirty="0"/>
              <a:t>값</a:t>
            </a:r>
            <a:r>
              <a:rPr lang="en-US" altLang="ko-KR" dirty="0"/>
              <a:t>(value)</a:t>
            </a:r>
            <a:r>
              <a:rPr lang="ko-KR" altLang="en-US" dirty="0"/>
              <a:t>을 담는 그릇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</a:t>
            </a:r>
            <a:r>
              <a:rPr lang="ko-KR" altLang="en-US" dirty="0"/>
              <a:t>예시</a:t>
            </a: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59F2C8-A500-497F-BDD7-5D3656DD0ADF}"/>
              </a:ext>
            </a:extLst>
          </p:cNvPr>
          <p:cNvSpPr txBox="1"/>
          <p:nvPr/>
        </p:nvSpPr>
        <p:spPr>
          <a:xfrm>
            <a:off x="3348086" y="4001294"/>
            <a:ext cx="54958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int </a:t>
            </a:r>
            <a:r>
              <a:rPr lang="en-US" altLang="ko-KR" sz="3600" dirty="0" err="1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abc</a:t>
            </a:r>
            <a:r>
              <a:rPr lang="en-US" altLang="ko-KR" sz="36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= </a:t>
            </a:r>
            <a:r>
              <a:rPr lang="en-US" altLang="ko-KR" sz="3600" dirty="0">
                <a:solidFill>
                  <a:srgbClr val="FF0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4</a:t>
            </a:r>
            <a:r>
              <a:rPr lang="en-US" altLang="ko-KR" sz="36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CB1D54-0EE6-4A1E-9C94-40D1208A2C19}"/>
              </a:ext>
            </a:extLst>
          </p:cNvPr>
          <p:cNvSpPr txBox="1"/>
          <p:nvPr/>
        </p:nvSpPr>
        <p:spPr>
          <a:xfrm>
            <a:off x="6020585" y="4647625"/>
            <a:ext cx="20629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FF0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값</a:t>
            </a:r>
            <a:endParaRPr lang="en-US" altLang="ko-KR" sz="2000" dirty="0">
              <a:solidFill>
                <a:srgbClr val="FF0000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738704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154438-86C4-4325-9BCB-E42C46A7B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프로그래밍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51BA32-6F43-4879-8A37-CE15DA8C6B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변수</a:t>
            </a:r>
            <a:endParaRPr lang="en-US" altLang="ko-KR" dirty="0"/>
          </a:p>
          <a:p>
            <a:pPr lvl="1"/>
            <a:r>
              <a:rPr lang="en-US" altLang="ko-KR" dirty="0"/>
              <a:t> </a:t>
            </a:r>
            <a:r>
              <a:rPr lang="ko-KR" altLang="en-US" dirty="0"/>
              <a:t>값</a:t>
            </a:r>
            <a:r>
              <a:rPr lang="en-US" altLang="ko-KR" dirty="0"/>
              <a:t>(value)</a:t>
            </a:r>
            <a:r>
              <a:rPr lang="ko-KR" altLang="en-US" dirty="0"/>
              <a:t>을 담는 그릇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</a:t>
            </a:r>
            <a:r>
              <a:rPr lang="ko-KR" altLang="en-US" dirty="0"/>
              <a:t>예시</a:t>
            </a: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59F2C8-A500-497F-BDD7-5D3656DD0ADF}"/>
              </a:ext>
            </a:extLst>
          </p:cNvPr>
          <p:cNvSpPr txBox="1"/>
          <p:nvPr/>
        </p:nvSpPr>
        <p:spPr>
          <a:xfrm>
            <a:off x="3348086" y="4001294"/>
            <a:ext cx="54958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accent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int</a:t>
            </a:r>
            <a:r>
              <a:rPr lang="en-US" altLang="ko-KR" sz="36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</a:t>
            </a:r>
            <a:r>
              <a:rPr lang="en-US" altLang="ko-KR" sz="3600" dirty="0" err="1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abc</a:t>
            </a:r>
            <a:r>
              <a:rPr lang="en-US" altLang="ko-KR" sz="36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= 4;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CB1D54-0EE6-4A1E-9C94-40D1208A2C19}"/>
              </a:ext>
            </a:extLst>
          </p:cNvPr>
          <p:cNvSpPr txBox="1"/>
          <p:nvPr/>
        </p:nvSpPr>
        <p:spPr>
          <a:xfrm>
            <a:off x="4108512" y="4647625"/>
            <a:ext cx="20629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accent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자료형</a:t>
            </a:r>
            <a:endParaRPr lang="en-US" altLang="ko-KR" sz="2000" dirty="0">
              <a:solidFill>
                <a:schemeClr val="accent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13061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154438-86C4-4325-9BCB-E42C46A7B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프로그래밍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51BA32-6F43-4879-8A37-CE15DA8C6B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자료형</a:t>
            </a:r>
            <a:endParaRPr lang="en-US" altLang="ko-KR" dirty="0"/>
          </a:p>
          <a:p>
            <a:pPr lvl="1"/>
            <a:r>
              <a:rPr lang="en-US" altLang="ko-KR" dirty="0"/>
              <a:t> </a:t>
            </a:r>
            <a:r>
              <a:rPr lang="ko-KR" altLang="en-US" dirty="0"/>
              <a:t>변수의 </a:t>
            </a:r>
            <a:r>
              <a:rPr lang="ko-KR" altLang="en-US" u="sng" dirty="0"/>
              <a:t>종류</a:t>
            </a:r>
            <a:r>
              <a:rPr lang="ko-KR" altLang="en-US" dirty="0"/>
              <a:t> </a:t>
            </a: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A88C655-0777-4FA2-B4C6-841F67191A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5936" y="2917141"/>
            <a:ext cx="2150917" cy="140765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2FB6BA4-E666-44BE-B95A-CE628D9C8A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5429" y="2917141"/>
            <a:ext cx="2300237" cy="140765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58D5C44-A428-4C1B-A902-341EA1E95C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84242" y="2837186"/>
            <a:ext cx="2150918" cy="148761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E2D73BA-AF2E-4A14-9133-523CD0F634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03062" y="5085219"/>
            <a:ext cx="2624969" cy="140765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6379A093-A1CD-4B50-8A6A-944DAA493D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13290" y="4943323"/>
            <a:ext cx="1716207" cy="156970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3339411-E0EA-44DC-8F7F-B4A98BC7643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54289" y="4859613"/>
            <a:ext cx="2410822" cy="1653412"/>
          </a:xfrm>
          <a:prstGeom prst="rect">
            <a:avLst/>
          </a:prstGeom>
        </p:spPr>
      </p:pic>
      <p:sp>
        <p:nvSpPr>
          <p:cNvPr id="12" name="화살표: 아래쪽 11">
            <a:extLst>
              <a:ext uri="{FF2B5EF4-FFF2-40B4-BE49-F238E27FC236}">
                <a16:creationId xmlns:a16="http://schemas.microsoft.com/office/drawing/2014/main" id="{8EC4F25E-E610-483E-AB43-DED04D69BB8F}"/>
              </a:ext>
            </a:extLst>
          </p:cNvPr>
          <p:cNvSpPr/>
          <p:nvPr/>
        </p:nvSpPr>
        <p:spPr>
          <a:xfrm>
            <a:off x="2586551" y="4451259"/>
            <a:ext cx="326331" cy="352304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화살표: 아래쪽 12">
            <a:extLst>
              <a:ext uri="{FF2B5EF4-FFF2-40B4-BE49-F238E27FC236}">
                <a16:creationId xmlns:a16="http://schemas.microsoft.com/office/drawing/2014/main" id="{9CCFC138-5F67-4377-9C8A-E254B41DA92D}"/>
              </a:ext>
            </a:extLst>
          </p:cNvPr>
          <p:cNvSpPr/>
          <p:nvPr/>
        </p:nvSpPr>
        <p:spPr>
          <a:xfrm>
            <a:off x="6152380" y="4451259"/>
            <a:ext cx="326331" cy="352304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화살표: 아래쪽 13">
            <a:extLst>
              <a:ext uri="{FF2B5EF4-FFF2-40B4-BE49-F238E27FC236}">
                <a16:creationId xmlns:a16="http://schemas.microsoft.com/office/drawing/2014/main" id="{09FC3981-872E-401A-9890-EB764F6A1FB9}"/>
              </a:ext>
            </a:extLst>
          </p:cNvPr>
          <p:cNvSpPr/>
          <p:nvPr/>
        </p:nvSpPr>
        <p:spPr>
          <a:xfrm>
            <a:off x="9796535" y="4449535"/>
            <a:ext cx="326331" cy="352304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32857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1336</TotalTime>
  <Words>1123</Words>
  <Application>Microsoft Office PowerPoint</Application>
  <PresentationFormat>와이드스크린</PresentationFormat>
  <Paragraphs>341</Paragraphs>
  <Slides>37</Slides>
  <Notes>2</Notes>
  <HiddenSlides>0</HiddenSlides>
  <MMClips>2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37</vt:i4>
      </vt:variant>
    </vt:vector>
  </HeadingPairs>
  <TitlesOfParts>
    <vt:vector size="45" baseType="lpstr">
      <vt:lpstr>맑은 고딕</vt:lpstr>
      <vt:lpstr>에스코어 드림 5 Medium</vt:lpstr>
      <vt:lpstr>에스코어 드림 6 Bold</vt:lpstr>
      <vt:lpstr>에스코어 드림 7 ExtraBold</vt:lpstr>
      <vt:lpstr>Arial</vt:lpstr>
      <vt:lpstr>Calibri</vt:lpstr>
      <vt:lpstr>Cambria Math</vt:lpstr>
      <vt:lpstr>Office Theme</vt:lpstr>
      <vt:lpstr>Programming</vt:lpstr>
      <vt:lpstr>스크립트</vt:lpstr>
      <vt:lpstr>정리</vt:lpstr>
      <vt:lpstr>프로그래밍</vt:lpstr>
      <vt:lpstr>프로그래밍</vt:lpstr>
      <vt:lpstr>프로그래밍</vt:lpstr>
      <vt:lpstr>프로그래밍</vt:lpstr>
      <vt:lpstr>프로그래밍</vt:lpstr>
      <vt:lpstr>프로그래밍</vt:lpstr>
      <vt:lpstr>프로그래밍</vt:lpstr>
      <vt:lpstr>프로그래밍</vt:lpstr>
      <vt:lpstr>프로그래밍</vt:lpstr>
      <vt:lpstr>프로그래밍</vt:lpstr>
      <vt:lpstr>프로그래밍</vt:lpstr>
      <vt:lpstr>프로그래밍</vt:lpstr>
      <vt:lpstr>프로그래밍</vt:lpstr>
      <vt:lpstr>프로그래밍</vt:lpstr>
      <vt:lpstr>프로그래밍</vt:lpstr>
      <vt:lpstr>프로그래밍</vt:lpstr>
      <vt:lpstr>프로그래밍</vt:lpstr>
      <vt:lpstr>프로그래밍</vt:lpstr>
      <vt:lpstr>프로그래밍</vt:lpstr>
      <vt:lpstr>프로그래밍</vt:lpstr>
      <vt:lpstr>프로그래밍</vt:lpstr>
      <vt:lpstr>프로그래밍</vt:lpstr>
      <vt:lpstr>프로그래밍</vt:lpstr>
      <vt:lpstr>프로그래밍</vt:lpstr>
      <vt:lpstr>프로그래밍</vt:lpstr>
      <vt:lpstr>퀴즈</vt:lpstr>
      <vt:lpstr>퀴즈</vt:lpstr>
      <vt:lpstr>퀴즈</vt:lpstr>
      <vt:lpstr>퀴즈</vt:lpstr>
      <vt:lpstr>퀴즈</vt:lpstr>
      <vt:lpstr>퀴즈</vt:lpstr>
      <vt:lpstr>퀴즈</vt:lpstr>
      <vt:lpstr>정리</vt:lpstr>
      <vt:lpstr>마치며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유니티 강의3</dc:title>
  <dc:creator>Son Chan-woo</dc:creator>
  <cp:lastModifiedBy>Son Chan-woo</cp:lastModifiedBy>
  <cp:revision>44</cp:revision>
  <dcterms:created xsi:type="dcterms:W3CDTF">2019-10-30T04:32:41Z</dcterms:created>
  <dcterms:modified xsi:type="dcterms:W3CDTF">2020-12-18T09:55:49Z</dcterms:modified>
</cp:coreProperties>
</file>