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2"/>
  </p:notesMasterIdLst>
  <p:handoutMasterIdLst>
    <p:handoutMasterId r:id="rId13"/>
  </p:handoutMasterIdLst>
  <p:sldIdLst>
    <p:sldId id="282" r:id="rId5"/>
    <p:sldId id="292" r:id="rId6"/>
    <p:sldId id="293" r:id="rId7"/>
    <p:sldId id="295" r:id="rId8"/>
    <p:sldId id="297" r:id="rId9"/>
    <p:sldId id="294" r:id="rId10"/>
    <p:sldId id="29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433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6427F7-B48C-4828-AD2B-167E4956FD56}" v="8" dt="2020-04-23T01:13:00.720"/>
  </p1510:revLst>
</p1510:revInfo>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2" autoAdjust="0"/>
    <p:restoredTop sz="94574" autoAdjust="0"/>
  </p:normalViewPr>
  <p:slideViewPr>
    <p:cSldViewPr snapToGrid="0">
      <p:cViewPr varScale="1">
        <p:scale>
          <a:sx n="115" d="100"/>
          <a:sy n="115" d="100"/>
        </p:scale>
        <p:origin x="372" y="10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4/22/2020</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4/22/2020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tx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916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3572900" y="1511476"/>
            <a:ext cx="291600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6713800" y="1511475"/>
            <a:ext cx="291600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1764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290450" y="1512000"/>
            <a:ext cx="176400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4148900" y="1512000"/>
            <a:ext cx="176400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6007350" y="1507535"/>
            <a:ext cx="176400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7865800" y="1507535"/>
            <a:ext cx="1764000"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E801980-CBAE-4A50-886D-54D7BB2E19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a:lstStyle>
            <a:lvl1pPr>
              <a:defRPr sz="5400" cap="none">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3217260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FD1EE834-4B70-4715-8346-1C0298347EE0}"/>
              </a:ext>
            </a:extLst>
          </p:cNvPr>
          <p:cNvSpPr>
            <a:spLocks noGrp="1"/>
          </p:cNvSpPr>
          <p:nvPr>
            <p:ph idx="1"/>
          </p:nvPr>
        </p:nvSpPr>
        <p:spPr>
          <a:xfrm>
            <a:off x="432000" y="1046375"/>
            <a:ext cx="9198000" cy="5130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13996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p:nvPr>
        </p:nvSpPr>
        <p:spPr>
          <a:xfrm>
            <a:off x="432000" y="1046376"/>
            <a:ext cx="4435831" cy="5130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p:nvPr>
        </p:nvSpPr>
        <p:spPr>
          <a:xfrm>
            <a:off x="5194169" y="1046376"/>
            <a:ext cx="4435831" cy="5130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28349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p:nvPr>
        </p:nvSpPr>
        <p:spPr>
          <a:xfrm>
            <a:off x="43200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p:nvPr>
        </p:nvSpPr>
        <p:spPr>
          <a:xfrm>
            <a:off x="519516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p:nvPr>
        </p:nvSpPr>
        <p:spPr>
          <a:xfrm>
            <a:off x="432001" y="2096752"/>
            <a:ext cx="4434840" cy="409291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p:nvPr>
        </p:nvSpPr>
        <p:spPr>
          <a:xfrm>
            <a:off x="5195160" y="2096752"/>
            <a:ext cx="4434840" cy="409291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25328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p:nvPr>
        </p:nvSpPr>
        <p:spPr>
          <a:xfrm>
            <a:off x="3770722" y="457201"/>
            <a:ext cx="6023727" cy="5726784"/>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14757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1030756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115799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18115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Large Image">
    <p:bg>
      <p:bgPr>
        <a:solidFill>
          <a:schemeClr val="bg1"/>
        </a:solidFill>
        <a:effectLst/>
      </p:bgPr>
    </p:bg>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8" name="Picture Placeholder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a:lstStyle>
            <a:lvl1pPr algn="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445000" y="2908300"/>
            <a:ext cx="5184800" cy="3283700"/>
          </a:xfrm>
          <a:solidFill>
            <a:schemeClr val="bg1"/>
          </a:solidFill>
        </p:spPr>
        <p:txBody>
          <a:bodyPr lIns="180000" tIns="252000" rIns="25200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3823393" y="1343906"/>
            <a:ext cx="3736800" cy="3933645"/>
          </a:xfrm>
          <a:solidFill>
            <a:schemeClr val="bg1"/>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
        <p:nvSpPr>
          <p:cNvPr id="9" name="Picture Placeholder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6" name="Title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a:lstStyle/>
          <a:p>
            <a:r>
              <a:rPr lang="en-US" noProof="0"/>
              <a:t>Click to edit Master title style</a:t>
            </a:r>
          </a:p>
        </p:txBody>
      </p:sp>
      <p:sp>
        <p:nvSpPr>
          <p:cNvPr id="11" name="Subtitle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432296"/>
            <a:ext cx="4500000" cy="527076"/>
          </a:xfrm>
          <a:solidFill>
            <a:schemeClr val="tx1"/>
          </a:solidFill>
        </p:spPr>
        <p:txBody>
          <a:bodyPr lIns="180000" tIns="3600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4500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5129800" y="1433105"/>
            <a:ext cx="4500000" cy="525283"/>
          </a:xfrm>
          <a:solidFill>
            <a:schemeClr val="tx1"/>
          </a:solidFill>
        </p:spPr>
        <p:txBody>
          <a:bodyPr lIns="180000" tIns="36000" anchor="ctr"/>
          <a:lstStyle>
            <a:lvl1pPr marL="0" indent="0">
              <a:buNone/>
              <a:defRPr sz="2400" b="1" spc="-150">
                <a:solidFill>
                  <a:schemeClr val="bg1"/>
                </a:solidFill>
                <a:latin typeface="+mj-lt"/>
              </a:defRPr>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5129800" y="2020359"/>
            <a:ext cx="4500000" cy="417089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28F8443E-0D06-4057-933B-C87E884C5F7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74360" y="2112793"/>
            <a:ext cx="6798250" cy="1674470"/>
          </a:xfrm>
        </p:spPr>
        <p:txBody>
          <a:bodyPr anchor="ctr"/>
          <a:lstStyle>
            <a:lvl1pPr algn="ctr">
              <a:lnSpc>
                <a:spcPct val="100000"/>
              </a:lnSpc>
              <a:defRPr sz="6000" b="1" cap="all" spc="-300" baseline="0">
                <a:solidFill>
                  <a:schemeClr val="tx1"/>
                </a:solidFill>
                <a:latin typeface="+mj-lt"/>
              </a:defRPr>
            </a:lvl1pPr>
          </a:lstStyle>
          <a:p>
            <a:r>
              <a:rPr lang="en-US" noProof="0"/>
              <a:t>Thank you</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Text Placeholder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2174361" y="4035727"/>
            <a:ext cx="3329850" cy="382887"/>
          </a:xfrm>
        </p:spPr>
        <p:txBody>
          <a:bodyPr/>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2" name="Text Placeholder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6062268" y="4150118"/>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3" name="Text Placeholder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6062268" y="4540691"/>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4" name="Text Placeholder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6062268" y="4931263"/>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Tree>
    <p:extLst>
      <p:ext uri="{BB962C8B-B14F-4D97-AF65-F5344CB8AC3E}">
        <p14:creationId xmlns:p14="http://schemas.microsoft.com/office/powerpoint/2010/main" val="318901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9198116"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a:lnSpc>
                <a:spcPts val="1400"/>
              </a:lnSpc>
            </a:pPr>
            <a:r>
              <a:rPr lang="en-US" sz="1600" b="1" spc="-100" baseline="0" noProof="0" dirty="0">
                <a:solidFill>
                  <a:schemeClr val="tx1">
                    <a:lumMod val="50000"/>
                    <a:lumOff val="50000"/>
                  </a:schemeClr>
                </a:solidFill>
                <a:latin typeface="Corbel" panose="020B0503020204020204" pitchFamily="34" charset="0"/>
              </a:rPr>
              <a:t>FIRST UP</a:t>
            </a:r>
            <a:br>
              <a:rPr lang="en-US" sz="1600" b="1" spc="-100" baseline="0" noProof="0" dirty="0">
                <a:solidFill>
                  <a:schemeClr val="tx1">
                    <a:lumMod val="50000"/>
                    <a:lumOff val="50000"/>
                  </a:schemeClr>
                </a:solidFill>
                <a:latin typeface="Corbel" panose="020B0503020204020204" pitchFamily="34" charset="0"/>
              </a:rPr>
            </a:br>
            <a:r>
              <a:rPr lang="en-US" sz="1600" b="1" spc="-100" baseline="0" noProof="0" dirty="0">
                <a:solidFill>
                  <a:schemeClr val="accent1"/>
                </a:solidFill>
                <a:latin typeface="Corbel" panose="020B0503020204020204" pitchFamily="34" charset="0"/>
              </a:rPr>
              <a:t> </a:t>
            </a:r>
            <a:r>
              <a:rPr lang="en-US" sz="1600" b="1" spc="-100" baseline="0" noProof="0" dirty="0">
                <a:solidFill>
                  <a:schemeClr val="tx1"/>
                </a:solidFill>
                <a:latin typeface="Corbel" panose="020B0503020204020204" pitchFamily="34" charset="0"/>
              </a:rPr>
              <a:t>CONSULTANTS</a:t>
            </a:r>
          </a:p>
        </p:txBody>
      </p:sp>
      <p:sp>
        <p:nvSpPr>
          <p:cNvPr id="8" name="Rectangle 7">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64" r:id="rId8"/>
    <p:sldLayoutId id="2147483650" r:id="rId9"/>
    <p:sldLayoutId id="2147483656" r:id="rId10"/>
    <p:sldLayoutId id="2147483657" r:id="rId11"/>
    <p:sldLayoutId id="2147483654" r:id="rId12"/>
    <p:sldLayoutId id="2147483672" r:id="rId13"/>
    <p:sldLayoutId id="2147483666" r:id="rId14"/>
    <p:sldLayoutId id="2147483667" r:id="rId15"/>
    <p:sldLayoutId id="2147483668" r:id="rId16"/>
    <p:sldLayoutId id="2147483673" r:id="rId17"/>
    <p:sldLayoutId id="2147483675" r:id="rId18"/>
    <p:sldLayoutId id="2147483669" r:id="rId19"/>
    <p:sldLayoutId id="2147483655" r:id="rId20"/>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icture containing drawing&#10;&#10;Description automatically generated">
            <a:extLst>
              <a:ext uri="{FF2B5EF4-FFF2-40B4-BE49-F238E27FC236}">
                <a16:creationId xmlns:a16="http://schemas.microsoft.com/office/drawing/2014/main" id="{A784B4E5-F407-4A5C-A9FD-76D6AD1B3EF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1010" r="21010"/>
          <a:stretch>
            <a:fillRect/>
          </a:stretch>
        </p:blipFill>
        <p:spPr/>
      </p:pic>
      <p:sp>
        <p:nvSpPr>
          <p:cNvPr id="16" name="TextBox 15">
            <a:extLst>
              <a:ext uri="{FF2B5EF4-FFF2-40B4-BE49-F238E27FC236}">
                <a16:creationId xmlns:a16="http://schemas.microsoft.com/office/drawing/2014/main" id="{E2F2BFDF-E9F2-4569-A9F2-E1FFCB7FB82D}"/>
              </a:ext>
            </a:extLst>
          </p:cNvPr>
          <p:cNvSpPr txBox="1"/>
          <p:nvPr/>
        </p:nvSpPr>
        <p:spPr>
          <a:xfrm>
            <a:off x="5422694" y="6006492"/>
            <a:ext cx="1662546" cy="404658"/>
          </a:xfrm>
          <a:prstGeom prst="rect">
            <a:avLst/>
          </a:prstGeom>
          <a:noFill/>
        </p:spPr>
        <p:txBody>
          <a:bodyPr wrap="square" lIns="0" tIns="36000" rIns="0" bIns="0" rtlCol="0">
            <a:spAutoFit/>
          </a:bodyPr>
          <a:lstStyle/>
          <a:p>
            <a:pPr algn="r">
              <a:lnSpc>
                <a:spcPts val="1400"/>
              </a:lnSpc>
            </a:pPr>
            <a:r>
              <a:rPr lang="en-US" sz="1600" b="1" spc="-100" dirty="0">
                <a:solidFill>
                  <a:srgbClr val="F44336"/>
                </a:solidFill>
                <a:latin typeface="Corbel" panose="020B0503020204020204" pitchFamily="34" charset="0"/>
              </a:rPr>
              <a:t>Antoine  Gagne</a:t>
            </a:r>
            <a:br>
              <a:rPr lang="en-US" sz="1600" b="1" spc="-100" baseline="0" dirty="0">
                <a:solidFill>
                  <a:schemeClr val="tx1">
                    <a:lumMod val="50000"/>
                    <a:lumOff val="50000"/>
                  </a:schemeClr>
                </a:solidFill>
                <a:latin typeface="Corbel" panose="020B0503020204020204" pitchFamily="34" charset="0"/>
              </a:rPr>
            </a:br>
            <a:endParaRPr lang="en-US" sz="1600" b="1" spc="-100" baseline="0" dirty="0">
              <a:solidFill>
                <a:schemeClr val="tx1"/>
              </a:solidFill>
              <a:latin typeface="Corbel" panose="020B0503020204020204" pitchFamily="34" charset="0"/>
            </a:endParaRPr>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a:lstStyle/>
          <a:p>
            <a:r>
              <a:rPr lang="en-US" dirty="0"/>
              <a:t>Portfolio</a:t>
            </a:r>
            <a:br>
              <a:rPr lang="en-US" dirty="0"/>
            </a:br>
            <a:r>
              <a:rPr lang="en-US" dirty="0"/>
              <a:t>Entry 2</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solidFill>
            <a:srgbClr val="F44336"/>
          </a:solidFill>
        </p:spPr>
        <p:txBody>
          <a:bodyPr/>
          <a:lstStyle/>
          <a:p>
            <a:r>
              <a:rPr lang="en-US" dirty="0"/>
              <a:t>Advisor: Mrs. Campbell</a:t>
            </a:r>
          </a:p>
          <a:p>
            <a:r>
              <a:rPr lang="en-US" dirty="0"/>
              <a:t>Deadline: April 24</a:t>
            </a:r>
            <a:r>
              <a:rPr lang="en-US" baseline="30000" dirty="0"/>
              <a:t>th</a:t>
            </a:r>
            <a:r>
              <a:rPr lang="en-US" dirty="0"/>
              <a:t>, 2020</a:t>
            </a:r>
          </a:p>
        </p:txBody>
      </p:sp>
    </p:spTree>
    <p:extLst>
      <p:ext uri="{BB962C8B-B14F-4D97-AF65-F5344CB8AC3E}">
        <p14:creationId xmlns:p14="http://schemas.microsoft.com/office/powerpoint/2010/main" val="3899961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lose up of a logo&#10;&#10;Description automatically generated">
            <a:extLst>
              <a:ext uri="{FF2B5EF4-FFF2-40B4-BE49-F238E27FC236}">
                <a16:creationId xmlns:a16="http://schemas.microsoft.com/office/drawing/2014/main" id="{172FBB50-075A-4FD6-A921-D8CF66A82C6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34448" b="34448"/>
          <a:stretch>
            <a:fillRect/>
          </a:stretch>
        </p:blipFill>
        <p:spPr>
          <a:xfrm>
            <a:off x="69850" y="63500"/>
            <a:ext cx="9910763" cy="6727825"/>
          </a:xfr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286990" y="4346296"/>
            <a:ext cx="6798250" cy="1674470"/>
          </a:xfrm>
        </p:spPr>
        <p:txBody>
          <a:bodyPr anchor="b">
            <a:normAutofit/>
          </a:bodyPr>
          <a:lstStyle/>
          <a:p>
            <a:r>
              <a:rPr lang="en-US" dirty="0"/>
              <a:t>First Project </a:t>
            </a:r>
            <a:br>
              <a:rPr lang="en-US" dirty="0"/>
            </a:br>
            <a:r>
              <a:rPr lang="en-US" sz="4000" dirty="0"/>
              <a:t>Science Fair</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7326418" y="4650539"/>
            <a:ext cx="2456210" cy="1192038"/>
          </a:xfrm>
          <a:solidFill>
            <a:srgbClr val="F44336"/>
          </a:solidFill>
        </p:spPr>
        <p:txBody>
          <a:bodyPr anchor="ctr">
            <a:normAutofit/>
          </a:bodyPr>
          <a:lstStyle/>
          <a:p>
            <a:r>
              <a:rPr lang="en-US" dirty="0">
                <a:solidFill>
                  <a:schemeClr val="bg1"/>
                </a:solidFill>
              </a:rPr>
              <a:t>Science Fair Board (left) and Tensile Test Dumbbell (Right)</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1"/>
          </p:nvPr>
        </p:nvSpPr>
        <p:spPr>
          <a:xfrm>
            <a:off x="11447502" y="6401750"/>
            <a:ext cx="278418" cy="274324"/>
          </a:xfrm>
        </p:spPr>
        <p:txBody>
          <a:bodyPr anchor="ctr">
            <a:normAutofit/>
          </a:bodyPr>
          <a:lstStyle/>
          <a:p>
            <a:pPr>
              <a:spcAft>
                <a:spcPts val="600"/>
              </a:spcAft>
            </a:pPr>
            <a:fld id="{19B51A1E-902D-48AF-9020-955120F399B6}" type="slidenum">
              <a:rPr lang="en-US" smtClean="0"/>
              <a:pPr>
                <a:spcAft>
                  <a:spcPts val="600"/>
                </a:spcAft>
              </a:pPr>
              <a:t>2</a:t>
            </a:fld>
            <a:endParaRPr lang="en-US"/>
          </a:p>
        </p:txBody>
      </p:sp>
      <p:pic>
        <p:nvPicPr>
          <p:cNvPr id="8" name="Picture Placeholder 7" descr="A picture containing drawing&#10;&#10;Description automatically generated">
            <a:extLst>
              <a:ext uri="{FF2B5EF4-FFF2-40B4-BE49-F238E27FC236}">
                <a16:creationId xmlns:a16="http://schemas.microsoft.com/office/drawing/2014/main" id="{4048FD3B-51D5-4BA4-B8BB-F3325D07AB3F}"/>
              </a:ext>
            </a:extLst>
          </p:cNvPr>
          <p:cNvPicPr>
            <a:picLocks noChangeAspect="1"/>
          </p:cNvPicPr>
          <p:nvPr/>
        </p:nvPicPr>
        <p:blipFill>
          <a:blip r:embed="rId3">
            <a:extLst>
              <a:ext uri="{28A0092B-C50C-407E-A947-70E740481C1C}">
                <a14:useLocalDpi xmlns:a14="http://schemas.microsoft.com/office/drawing/2010/main" val="0"/>
              </a:ext>
            </a:extLst>
          </a:blip>
          <a:srcRect l="21010" r="21010"/>
          <a:stretch>
            <a:fillRect/>
          </a:stretch>
        </p:blipFill>
        <p:spPr>
          <a:xfrm>
            <a:off x="9980476" y="0"/>
            <a:ext cx="2211524" cy="6858000"/>
          </a:xfrm>
          <a:prstGeom prst="rect">
            <a:avLst/>
          </a:prstGeom>
        </p:spPr>
      </p:pic>
      <p:pic>
        <p:nvPicPr>
          <p:cNvPr id="12" name="Picture 11" descr="A picture containing indoor, man, sitting, suitcase&#10;&#10;Description automatically generated">
            <a:extLst>
              <a:ext uri="{FF2B5EF4-FFF2-40B4-BE49-F238E27FC236}">
                <a16:creationId xmlns:a16="http://schemas.microsoft.com/office/drawing/2014/main" id="{BBC6427F-6F72-45C1-BF1E-DFA5C387B6FF}"/>
              </a:ext>
            </a:extLst>
          </p:cNvPr>
          <p:cNvPicPr>
            <a:picLocks noChangeAspect="1"/>
          </p:cNvPicPr>
          <p:nvPr/>
        </p:nvPicPr>
        <p:blipFill rotWithShape="1">
          <a:blip r:embed="rId4">
            <a:extLst>
              <a:ext uri="{28A0092B-C50C-407E-A947-70E740481C1C}">
                <a14:useLocalDpi xmlns:a14="http://schemas.microsoft.com/office/drawing/2010/main" val="0"/>
              </a:ext>
            </a:extLst>
          </a:blip>
          <a:srcRect l="10388" r="11674"/>
          <a:stretch/>
        </p:blipFill>
        <p:spPr>
          <a:xfrm>
            <a:off x="636041" y="525751"/>
            <a:ext cx="3849072" cy="3703998"/>
          </a:xfrm>
          <a:prstGeom prst="rect">
            <a:avLst/>
          </a:prstGeom>
          <a:ln w="76200">
            <a:solidFill>
              <a:schemeClr val="bg1"/>
            </a:solidFill>
          </a:ln>
        </p:spPr>
      </p:pic>
      <p:pic>
        <p:nvPicPr>
          <p:cNvPr id="15" name="Picture 14">
            <a:extLst>
              <a:ext uri="{FF2B5EF4-FFF2-40B4-BE49-F238E27FC236}">
                <a16:creationId xmlns:a16="http://schemas.microsoft.com/office/drawing/2014/main" id="{B94A7663-1676-4E25-A598-ABE9FC3D70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0546" y="1042430"/>
            <a:ext cx="4721629" cy="2655916"/>
          </a:xfrm>
          <a:prstGeom prst="rect">
            <a:avLst/>
          </a:prstGeom>
          <a:ln w="76200">
            <a:solidFill>
              <a:schemeClr val="bg1"/>
            </a:solidFill>
          </a:ln>
        </p:spPr>
      </p:pic>
      <p:sp>
        <p:nvSpPr>
          <p:cNvPr id="16" name="TextBox 15">
            <a:extLst>
              <a:ext uri="{FF2B5EF4-FFF2-40B4-BE49-F238E27FC236}">
                <a16:creationId xmlns:a16="http://schemas.microsoft.com/office/drawing/2014/main" id="{018A7670-8E27-4CA7-AECE-2D74294ADB49}"/>
              </a:ext>
            </a:extLst>
          </p:cNvPr>
          <p:cNvSpPr txBox="1"/>
          <p:nvPr/>
        </p:nvSpPr>
        <p:spPr>
          <a:xfrm>
            <a:off x="6683433" y="5997092"/>
            <a:ext cx="3099195" cy="404658"/>
          </a:xfrm>
          <a:prstGeom prst="rect">
            <a:avLst/>
          </a:prstGeom>
          <a:noFill/>
        </p:spPr>
        <p:txBody>
          <a:bodyPr wrap="square" lIns="0" tIns="36000" rIns="0" bIns="0" rtlCol="0">
            <a:spAutoFit/>
          </a:bodyPr>
          <a:lstStyle/>
          <a:p>
            <a:pPr algn="r">
              <a:lnSpc>
                <a:spcPts val="1400"/>
              </a:lnSpc>
            </a:pPr>
            <a:r>
              <a:rPr lang="en-US" sz="1600" b="1" spc="-100" baseline="0" dirty="0">
                <a:solidFill>
                  <a:schemeClr val="bg1"/>
                </a:solidFill>
                <a:latin typeface="Corbel" panose="020B0503020204020204" pitchFamily="34" charset="0"/>
              </a:rPr>
              <a:t>Completed on</a:t>
            </a:r>
            <a:r>
              <a:rPr lang="en-US" sz="1600" b="1" spc="-100" dirty="0">
                <a:solidFill>
                  <a:schemeClr val="bg1"/>
                </a:solidFill>
                <a:latin typeface="Corbel" panose="020B0503020204020204" pitchFamily="34" charset="0"/>
              </a:rPr>
              <a:t>: February 8th, 2020 </a:t>
            </a:r>
            <a:br>
              <a:rPr lang="en-US" sz="1600" b="1" spc="-100" baseline="0" dirty="0">
                <a:solidFill>
                  <a:schemeClr val="tx1">
                    <a:lumMod val="50000"/>
                    <a:lumOff val="50000"/>
                  </a:schemeClr>
                </a:solidFill>
                <a:latin typeface="Corbel" panose="020B0503020204020204" pitchFamily="34" charset="0"/>
              </a:rPr>
            </a:br>
            <a:endParaRPr lang="en-US" sz="1600" b="1" spc="-100" baseline="0" dirty="0">
              <a:solidFill>
                <a:schemeClr val="tx1"/>
              </a:solidFill>
              <a:latin typeface="Corbel" panose="020B0503020204020204" pitchFamily="34" charset="0"/>
            </a:endParaRPr>
          </a:p>
        </p:txBody>
      </p:sp>
    </p:spTree>
    <p:extLst>
      <p:ext uri="{BB962C8B-B14F-4D97-AF65-F5344CB8AC3E}">
        <p14:creationId xmlns:p14="http://schemas.microsoft.com/office/powerpoint/2010/main" val="4091674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icture containing drawing&#10;&#10;Description automatically generated">
            <a:extLst>
              <a:ext uri="{FF2B5EF4-FFF2-40B4-BE49-F238E27FC236}">
                <a16:creationId xmlns:a16="http://schemas.microsoft.com/office/drawing/2014/main" id="{A784B4E5-F407-4A5C-A9FD-76D6AD1B3EF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1010" r="21010"/>
          <a:stretch>
            <a:fillRect/>
          </a:stretch>
        </p:blipFill>
        <p:spPr/>
      </p:pic>
      <p:sp>
        <p:nvSpPr>
          <p:cNvPr id="16" name="TextBox 15">
            <a:extLst>
              <a:ext uri="{FF2B5EF4-FFF2-40B4-BE49-F238E27FC236}">
                <a16:creationId xmlns:a16="http://schemas.microsoft.com/office/drawing/2014/main" id="{E2F2BFDF-E9F2-4569-A9F2-E1FFCB7FB82D}"/>
              </a:ext>
            </a:extLst>
          </p:cNvPr>
          <p:cNvSpPr txBox="1"/>
          <p:nvPr/>
        </p:nvSpPr>
        <p:spPr>
          <a:xfrm>
            <a:off x="311928" y="1750377"/>
            <a:ext cx="9231083" cy="3052562"/>
          </a:xfrm>
          <a:prstGeom prst="rect">
            <a:avLst/>
          </a:prstGeom>
          <a:noFill/>
        </p:spPr>
        <p:txBody>
          <a:bodyPr wrap="square" lIns="0" tIns="36000" rIns="0" bIns="0" rtlCol="0">
            <a:spAutoFit/>
          </a:bodyPr>
          <a:lstStyle/>
          <a:p>
            <a:r>
              <a:rPr lang="en-US" sz="2000" b="1" spc="-100" baseline="0" dirty="0">
                <a:latin typeface="Corbel" panose="020B0503020204020204" pitchFamily="34" charset="0"/>
              </a:rPr>
              <a:t>	This year for science fair, I decided to test the tensile strength of 3D printed parts. Through this project, I was introduced to the career field of material science. The project I did involved both material science and 3D printing. M</a:t>
            </a:r>
            <a:r>
              <a:rPr lang="en-US" sz="2000" b="1" spc="-100" dirty="0">
                <a:latin typeface="Corbel" panose="020B0503020204020204" pitchFamily="34" charset="0"/>
              </a:rPr>
              <a:t>y partner and I found a method of 3D printing that we thought would increase the tensile strength of the 3D printed parts. We 3D printed tensile strength dumbbells, half were printed using regular techniques, and the others were made with the new technique. Though our hypothesis was wrong, I learned a lot about material science. The thing that kick off my interest in material science was a visit to a heat treating facility with my dad. This inspired me to do this science fair project. After this project, my interest in material science has grown a lot.</a:t>
            </a:r>
            <a:br>
              <a:rPr lang="en-US" sz="1600" b="1" spc="-100" baseline="0" dirty="0">
                <a:latin typeface="Corbel" panose="020B0503020204020204" pitchFamily="34" charset="0"/>
              </a:rPr>
            </a:br>
            <a:endParaRPr lang="en-US" sz="1600" b="1" spc="-100" baseline="0" dirty="0">
              <a:latin typeface="Corbel" panose="020B0503020204020204" pitchFamily="34" charset="0"/>
            </a:endParaRPr>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286989" y="0"/>
            <a:ext cx="8591003" cy="1674470"/>
          </a:xfrm>
        </p:spPr>
        <p:txBody>
          <a:bodyPr/>
          <a:lstStyle/>
          <a:p>
            <a:pPr algn="l"/>
            <a:r>
              <a:rPr lang="en-US" dirty="0"/>
              <a:t>Project Description</a:t>
            </a:r>
            <a:br>
              <a:rPr lang="en-US" dirty="0"/>
            </a:br>
            <a:r>
              <a:rPr lang="en-US" sz="4000" dirty="0">
                <a:solidFill>
                  <a:srgbClr val="F44336"/>
                </a:solidFill>
              </a:rPr>
              <a:t>Science Fair</a:t>
            </a:r>
          </a:p>
        </p:txBody>
      </p:sp>
    </p:spTree>
    <p:extLst>
      <p:ext uri="{BB962C8B-B14F-4D97-AF65-F5344CB8AC3E}">
        <p14:creationId xmlns:p14="http://schemas.microsoft.com/office/powerpoint/2010/main" val="3156010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lose up of a logo&#10;&#10;Description automatically generated">
            <a:extLst>
              <a:ext uri="{FF2B5EF4-FFF2-40B4-BE49-F238E27FC236}">
                <a16:creationId xmlns:a16="http://schemas.microsoft.com/office/drawing/2014/main" id="{172FBB50-075A-4FD6-A921-D8CF66A82C6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34448" b="34448"/>
          <a:stretch>
            <a:fillRect/>
          </a:stretch>
        </p:blipFill>
        <p:spPr>
          <a:xfrm>
            <a:off x="69850" y="63500"/>
            <a:ext cx="9910763" cy="6727825"/>
          </a:xfr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286990" y="4346296"/>
            <a:ext cx="6798250" cy="1674470"/>
          </a:xfrm>
        </p:spPr>
        <p:txBody>
          <a:bodyPr anchor="b">
            <a:normAutofit/>
          </a:bodyPr>
          <a:lstStyle/>
          <a:p>
            <a:r>
              <a:rPr lang="en-US" dirty="0"/>
              <a:t>Second Project </a:t>
            </a:r>
            <a:br>
              <a:rPr lang="en-US" dirty="0"/>
            </a:br>
            <a:r>
              <a:rPr lang="en-US" sz="4000" dirty="0"/>
              <a:t>Budgeting project </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7326418" y="4650539"/>
            <a:ext cx="2456210" cy="1192038"/>
          </a:xfrm>
          <a:solidFill>
            <a:srgbClr val="F44336"/>
          </a:solidFill>
        </p:spPr>
        <p:txBody>
          <a:bodyPr anchor="ctr">
            <a:normAutofit/>
          </a:bodyPr>
          <a:lstStyle/>
          <a:p>
            <a:r>
              <a:rPr lang="en-US" dirty="0">
                <a:solidFill>
                  <a:schemeClr val="bg1"/>
                </a:solidFill>
              </a:rPr>
              <a:t>Screenshot of final breakdown of my budget from the project</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1"/>
          </p:nvPr>
        </p:nvSpPr>
        <p:spPr>
          <a:xfrm>
            <a:off x="11447502" y="6401750"/>
            <a:ext cx="278418" cy="274324"/>
          </a:xfrm>
        </p:spPr>
        <p:txBody>
          <a:bodyPr anchor="ctr">
            <a:normAutofit/>
          </a:bodyPr>
          <a:lstStyle/>
          <a:p>
            <a:pPr>
              <a:spcAft>
                <a:spcPts val="600"/>
              </a:spcAft>
            </a:pPr>
            <a:fld id="{19B51A1E-902D-48AF-9020-955120F399B6}" type="slidenum">
              <a:rPr lang="en-US" smtClean="0"/>
              <a:pPr>
                <a:spcAft>
                  <a:spcPts val="600"/>
                </a:spcAft>
              </a:pPr>
              <a:t>4</a:t>
            </a:fld>
            <a:endParaRPr lang="en-US"/>
          </a:p>
        </p:txBody>
      </p:sp>
      <p:pic>
        <p:nvPicPr>
          <p:cNvPr id="8" name="Picture Placeholder 7" descr="A picture containing drawing&#10;&#10;Description automatically generated">
            <a:extLst>
              <a:ext uri="{FF2B5EF4-FFF2-40B4-BE49-F238E27FC236}">
                <a16:creationId xmlns:a16="http://schemas.microsoft.com/office/drawing/2014/main" id="{4048FD3B-51D5-4BA4-B8BB-F3325D07AB3F}"/>
              </a:ext>
            </a:extLst>
          </p:cNvPr>
          <p:cNvPicPr>
            <a:picLocks noChangeAspect="1"/>
          </p:cNvPicPr>
          <p:nvPr/>
        </p:nvPicPr>
        <p:blipFill>
          <a:blip r:embed="rId3">
            <a:extLst>
              <a:ext uri="{28A0092B-C50C-407E-A947-70E740481C1C}">
                <a14:useLocalDpi xmlns:a14="http://schemas.microsoft.com/office/drawing/2010/main" val="0"/>
              </a:ext>
            </a:extLst>
          </a:blip>
          <a:srcRect l="21010" r="21010"/>
          <a:stretch>
            <a:fillRect/>
          </a:stretch>
        </p:blipFill>
        <p:spPr>
          <a:xfrm>
            <a:off x="9980476" y="0"/>
            <a:ext cx="2211524" cy="6858000"/>
          </a:xfrm>
          <a:prstGeom prst="rect">
            <a:avLst/>
          </a:prstGeom>
        </p:spPr>
      </p:pic>
      <p:sp>
        <p:nvSpPr>
          <p:cNvPr id="16" name="TextBox 15">
            <a:extLst>
              <a:ext uri="{FF2B5EF4-FFF2-40B4-BE49-F238E27FC236}">
                <a16:creationId xmlns:a16="http://schemas.microsoft.com/office/drawing/2014/main" id="{018A7670-8E27-4CA7-AECE-2D74294ADB49}"/>
              </a:ext>
            </a:extLst>
          </p:cNvPr>
          <p:cNvSpPr txBox="1"/>
          <p:nvPr/>
        </p:nvSpPr>
        <p:spPr>
          <a:xfrm>
            <a:off x="6683433" y="5997092"/>
            <a:ext cx="3099195" cy="404658"/>
          </a:xfrm>
          <a:prstGeom prst="rect">
            <a:avLst/>
          </a:prstGeom>
          <a:noFill/>
        </p:spPr>
        <p:txBody>
          <a:bodyPr wrap="square" lIns="0" tIns="36000" rIns="0" bIns="0" rtlCol="0">
            <a:spAutoFit/>
          </a:bodyPr>
          <a:lstStyle/>
          <a:p>
            <a:pPr algn="r">
              <a:lnSpc>
                <a:spcPts val="1400"/>
              </a:lnSpc>
            </a:pPr>
            <a:r>
              <a:rPr lang="en-US" sz="1600" b="1" spc="-100" baseline="0" dirty="0">
                <a:solidFill>
                  <a:schemeClr val="bg1"/>
                </a:solidFill>
                <a:latin typeface="Corbel" panose="020B0503020204020204" pitchFamily="34" charset="0"/>
              </a:rPr>
              <a:t>Completed on</a:t>
            </a:r>
            <a:r>
              <a:rPr lang="en-US" sz="1600" b="1" spc="-100" dirty="0">
                <a:solidFill>
                  <a:schemeClr val="bg1"/>
                </a:solidFill>
                <a:latin typeface="Corbel" panose="020B0503020204020204" pitchFamily="34" charset="0"/>
              </a:rPr>
              <a:t>: October 11th, 2019 </a:t>
            </a:r>
            <a:br>
              <a:rPr lang="en-US" sz="1600" b="1" spc="-100" baseline="0" dirty="0">
                <a:solidFill>
                  <a:schemeClr val="tx1">
                    <a:lumMod val="50000"/>
                    <a:lumOff val="50000"/>
                  </a:schemeClr>
                </a:solidFill>
                <a:latin typeface="Corbel" panose="020B0503020204020204" pitchFamily="34" charset="0"/>
              </a:rPr>
            </a:br>
            <a:endParaRPr lang="en-US" sz="1600" b="1" spc="-100" baseline="0" dirty="0">
              <a:solidFill>
                <a:schemeClr val="tx1"/>
              </a:solidFill>
              <a:latin typeface="Corbel" panose="020B0503020204020204" pitchFamily="34" charset="0"/>
            </a:endParaRPr>
          </a:p>
        </p:txBody>
      </p:sp>
      <p:pic>
        <p:nvPicPr>
          <p:cNvPr id="6" name="Picture 5">
            <a:extLst>
              <a:ext uri="{FF2B5EF4-FFF2-40B4-BE49-F238E27FC236}">
                <a16:creationId xmlns:a16="http://schemas.microsoft.com/office/drawing/2014/main" id="{27232EE3-27EB-4016-86A4-A8CA3DC485D7}"/>
              </a:ext>
            </a:extLst>
          </p:cNvPr>
          <p:cNvPicPr>
            <a:picLocks noChangeAspect="1"/>
          </p:cNvPicPr>
          <p:nvPr/>
        </p:nvPicPr>
        <p:blipFill>
          <a:blip r:embed="rId4"/>
          <a:stretch>
            <a:fillRect/>
          </a:stretch>
        </p:blipFill>
        <p:spPr>
          <a:xfrm>
            <a:off x="3923736" y="324446"/>
            <a:ext cx="2759697" cy="4122863"/>
          </a:xfrm>
          <a:prstGeom prst="rect">
            <a:avLst/>
          </a:prstGeom>
          <a:ln w="76200">
            <a:solidFill>
              <a:schemeClr val="bg1"/>
            </a:solidFill>
          </a:ln>
        </p:spPr>
      </p:pic>
    </p:spTree>
    <p:extLst>
      <p:ext uri="{BB962C8B-B14F-4D97-AF65-F5344CB8AC3E}">
        <p14:creationId xmlns:p14="http://schemas.microsoft.com/office/powerpoint/2010/main" val="3206981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icture containing drawing&#10;&#10;Description automatically generated">
            <a:extLst>
              <a:ext uri="{FF2B5EF4-FFF2-40B4-BE49-F238E27FC236}">
                <a16:creationId xmlns:a16="http://schemas.microsoft.com/office/drawing/2014/main" id="{A784B4E5-F407-4A5C-A9FD-76D6AD1B3EF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1010" r="21010"/>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286989" y="0"/>
            <a:ext cx="8591003" cy="1674470"/>
          </a:xfrm>
        </p:spPr>
        <p:txBody>
          <a:bodyPr/>
          <a:lstStyle/>
          <a:p>
            <a:pPr algn="l"/>
            <a:r>
              <a:rPr lang="en-US" dirty="0"/>
              <a:t>Project Description</a:t>
            </a:r>
            <a:br>
              <a:rPr lang="en-US" dirty="0"/>
            </a:br>
            <a:r>
              <a:rPr lang="en-US" sz="4000" dirty="0">
                <a:solidFill>
                  <a:srgbClr val="F44336"/>
                </a:solidFill>
              </a:rPr>
              <a:t>Budgeting Project</a:t>
            </a:r>
          </a:p>
        </p:txBody>
      </p:sp>
      <p:sp>
        <p:nvSpPr>
          <p:cNvPr id="5" name="TextBox 4">
            <a:extLst>
              <a:ext uri="{FF2B5EF4-FFF2-40B4-BE49-F238E27FC236}">
                <a16:creationId xmlns:a16="http://schemas.microsoft.com/office/drawing/2014/main" id="{1F258118-4131-4600-9577-21AC3FB8B0BA}"/>
              </a:ext>
            </a:extLst>
          </p:cNvPr>
          <p:cNvSpPr txBox="1"/>
          <p:nvPr/>
        </p:nvSpPr>
        <p:spPr>
          <a:xfrm>
            <a:off x="311928" y="1750377"/>
            <a:ext cx="9231083" cy="3052562"/>
          </a:xfrm>
          <a:prstGeom prst="rect">
            <a:avLst/>
          </a:prstGeom>
          <a:noFill/>
        </p:spPr>
        <p:txBody>
          <a:bodyPr wrap="square" lIns="0" tIns="36000" rIns="0" bIns="0" rtlCol="0">
            <a:spAutoFit/>
          </a:bodyPr>
          <a:lstStyle/>
          <a:p>
            <a:r>
              <a:rPr lang="en-US" sz="2000" b="1" spc="-100" baseline="0" dirty="0">
                <a:latin typeface="Corbel" panose="020B0503020204020204" pitchFamily="34" charset="0"/>
              </a:rPr>
              <a:t>	During the </a:t>
            </a:r>
            <a:r>
              <a:rPr lang="en-US" sz="2000" b="1" spc="-100" dirty="0">
                <a:latin typeface="Corbel" panose="020B0503020204020204" pitchFamily="34" charset="0"/>
              </a:rPr>
              <a:t>B</a:t>
            </a:r>
            <a:r>
              <a:rPr lang="en-US" sz="2000" b="1" spc="-100" baseline="0" dirty="0">
                <a:latin typeface="Corbel" panose="020B0503020204020204" pitchFamily="34" charset="0"/>
              </a:rPr>
              <a:t>udgeting </a:t>
            </a:r>
            <a:r>
              <a:rPr lang="en-US" sz="2000" b="1" spc="-100" dirty="0">
                <a:latin typeface="Corbel" panose="020B0503020204020204" pitchFamily="34" charset="0"/>
              </a:rPr>
              <a:t>P</a:t>
            </a:r>
            <a:r>
              <a:rPr lang="en-US" sz="2000" b="1" spc="-100" baseline="0" dirty="0">
                <a:latin typeface="Corbel" panose="020B0503020204020204" pitchFamily="34" charset="0"/>
              </a:rPr>
              <a:t>roject, </a:t>
            </a:r>
            <a:r>
              <a:rPr lang="en-US" sz="2000" b="1" spc="-100" dirty="0">
                <a:latin typeface="Corbel" panose="020B0503020204020204" pitchFamily="34" charset="0"/>
              </a:rPr>
              <a:t>I demonstrated my readiness not only for my future career, but also my adult life. The Budgeting Project was a project done in Financial Literacy meant to prepare us in terms of creating, managing, and maintaining a budget for our “future” lives. For this project, I chose to be an engineer for Lockheed Martin in Dallas, Texas. I went to college at Wright State University, and got a bachelors in engineering. In my future career, I want to be an engineer and designer (If I had to choose what I would design, it would probably be tooling and fixturing). Budgeting is an important skill to have, because you need to be able to design and test components within the budget of  your client. Overall, I believe this project helped me develop an important skill for my future career.</a:t>
            </a:r>
            <a:br>
              <a:rPr lang="en-US" sz="1600" b="1" spc="-100" baseline="0" dirty="0">
                <a:latin typeface="Corbel" panose="020B0503020204020204" pitchFamily="34" charset="0"/>
              </a:rPr>
            </a:br>
            <a:endParaRPr lang="en-US" sz="1600" b="1" spc="-100" baseline="0" dirty="0">
              <a:latin typeface="Corbel" panose="020B0503020204020204" pitchFamily="34" charset="0"/>
            </a:endParaRPr>
          </a:p>
        </p:txBody>
      </p:sp>
    </p:spTree>
    <p:extLst>
      <p:ext uri="{BB962C8B-B14F-4D97-AF65-F5344CB8AC3E}">
        <p14:creationId xmlns:p14="http://schemas.microsoft.com/office/powerpoint/2010/main" val="1764136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lose up of a logo&#10;&#10;Description automatically generated">
            <a:extLst>
              <a:ext uri="{FF2B5EF4-FFF2-40B4-BE49-F238E27FC236}">
                <a16:creationId xmlns:a16="http://schemas.microsoft.com/office/drawing/2014/main" id="{172FBB50-075A-4FD6-A921-D8CF66A82C6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34448" b="34448"/>
          <a:stretch>
            <a:fillRect/>
          </a:stretch>
        </p:blipFill>
        <p:spPr>
          <a:xfrm>
            <a:off x="69850" y="63500"/>
            <a:ext cx="9910763" cy="6727825"/>
          </a:xfr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286990" y="4346296"/>
            <a:ext cx="6798250" cy="1674470"/>
          </a:xfrm>
        </p:spPr>
        <p:txBody>
          <a:bodyPr anchor="b">
            <a:normAutofit/>
          </a:bodyPr>
          <a:lstStyle/>
          <a:p>
            <a:r>
              <a:rPr lang="en-US" dirty="0"/>
              <a:t>Third Project </a:t>
            </a:r>
            <a:br>
              <a:rPr lang="en-US" dirty="0"/>
            </a:br>
            <a:r>
              <a:rPr lang="en-US" sz="4000" dirty="0"/>
              <a:t>Kairos Speech</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7326418" y="4650539"/>
            <a:ext cx="2456210" cy="1192038"/>
          </a:xfrm>
          <a:solidFill>
            <a:srgbClr val="F44336"/>
          </a:solidFill>
        </p:spPr>
        <p:txBody>
          <a:bodyPr anchor="ctr">
            <a:normAutofit/>
          </a:bodyPr>
          <a:lstStyle/>
          <a:p>
            <a:r>
              <a:rPr lang="en-US" dirty="0">
                <a:solidFill>
                  <a:schemeClr val="bg1"/>
                </a:solidFill>
              </a:rPr>
              <a:t>Full Script for the Kairos Speech Written by Antoine Gagne (Me)</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1"/>
          </p:nvPr>
        </p:nvSpPr>
        <p:spPr>
          <a:xfrm>
            <a:off x="11447502" y="6401750"/>
            <a:ext cx="278418" cy="274324"/>
          </a:xfrm>
        </p:spPr>
        <p:txBody>
          <a:bodyPr anchor="ctr">
            <a:normAutofit/>
          </a:bodyPr>
          <a:lstStyle/>
          <a:p>
            <a:pPr>
              <a:spcAft>
                <a:spcPts val="600"/>
              </a:spcAft>
            </a:pPr>
            <a:fld id="{19B51A1E-902D-48AF-9020-955120F399B6}" type="slidenum">
              <a:rPr lang="en-US" smtClean="0"/>
              <a:pPr>
                <a:spcAft>
                  <a:spcPts val="600"/>
                </a:spcAft>
              </a:pPr>
              <a:t>6</a:t>
            </a:fld>
            <a:endParaRPr lang="en-US"/>
          </a:p>
        </p:txBody>
      </p:sp>
      <p:pic>
        <p:nvPicPr>
          <p:cNvPr id="8" name="Picture Placeholder 7" descr="A picture containing drawing&#10;&#10;Description automatically generated">
            <a:extLst>
              <a:ext uri="{FF2B5EF4-FFF2-40B4-BE49-F238E27FC236}">
                <a16:creationId xmlns:a16="http://schemas.microsoft.com/office/drawing/2014/main" id="{4048FD3B-51D5-4BA4-B8BB-F3325D07AB3F}"/>
              </a:ext>
            </a:extLst>
          </p:cNvPr>
          <p:cNvPicPr>
            <a:picLocks noChangeAspect="1"/>
          </p:cNvPicPr>
          <p:nvPr/>
        </p:nvPicPr>
        <p:blipFill>
          <a:blip r:embed="rId3">
            <a:extLst>
              <a:ext uri="{28A0092B-C50C-407E-A947-70E740481C1C}">
                <a14:useLocalDpi xmlns:a14="http://schemas.microsoft.com/office/drawing/2010/main" val="0"/>
              </a:ext>
            </a:extLst>
          </a:blip>
          <a:srcRect l="21010" r="21010"/>
          <a:stretch>
            <a:fillRect/>
          </a:stretch>
        </p:blipFill>
        <p:spPr>
          <a:xfrm>
            <a:off x="9980476" y="0"/>
            <a:ext cx="2211524" cy="6858000"/>
          </a:xfrm>
          <a:prstGeom prst="rect">
            <a:avLst/>
          </a:prstGeom>
        </p:spPr>
      </p:pic>
      <p:sp>
        <p:nvSpPr>
          <p:cNvPr id="16" name="TextBox 15">
            <a:extLst>
              <a:ext uri="{FF2B5EF4-FFF2-40B4-BE49-F238E27FC236}">
                <a16:creationId xmlns:a16="http://schemas.microsoft.com/office/drawing/2014/main" id="{018A7670-8E27-4CA7-AECE-2D74294ADB49}"/>
              </a:ext>
            </a:extLst>
          </p:cNvPr>
          <p:cNvSpPr txBox="1"/>
          <p:nvPr/>
        </p:nvSpPr>
        <p:spPr>
          <a:xfrm>
            <a:off x="6683433" y="5997092"/>
            <a:ext cx="3099195" cy="404658"/>
          </a:xfrm>
          <a:prstGeom prst="rect">
            <a:avLst/>
          </a:prstGeom>
          <a:noFill/>
        </p:spPr>
        <p:txBody>
          <a:bodyPr wrap="square" lIns="0" tIns="36000" rIns="0" bIns="0" rtlCol="0">
            <a:spAutoFit/>
          </a:bodyPr>
          <a:lstStyle/>
          <a:p>
            <a:pPr algn="r">
              <a:lnSpc>
                <a:spcPts val="1400"/>
              </a:lnSpc>
            </a:pPr>
            <a:r>
              <a:rPr lang="en-US" sz="1600" b="1" spc="-100" baseline="0" dirty="0">
                <a:solidFill>
                  <a:schemeClr val="bg1"/>
                </a:solidFill>
                <a:latin typeface="Corbel" panose="020B0503020204020204" pitchFamily="34" charset="0"/>
              </a:rPr>
              <a:t>Completed on</a:t>
            </a:r>
            <a:r>
              <a:rPr lang="en-US" sz="1600" b="1" spc="-100" dirty="0">
                <a:solidFill>
                  <a:schemeClr val="bg1"/>
                </a:solidFill>
                <a:latin typeface="Corbel" panose="020B0503020204020204" pitchFamily="34" charset="0"/>
              </a:rPr>
              <a:t>: March 26th, 2020 </a:t>
            </a:r>
            <a:br>
              <a:rPr lang="en-US" sz="1600" b="1" spc="-100" baseline="0" dirty="0">
                <a:solidFill>
                  <a:schemeClr val="tx1">
                    <a:lumMod val="50000"/>
                    <a:lumOff val="50000"/>
                  </a:schemeClr>
                </a:solidFill>
                <a:latin typeface="Corbel" panose="020B0503020204020204" pitchFamily="34" charset="0"/>
              </a:rPr>
            </a:br>
            <a:endParaRPr lang="en-US" sz="1600" b="1" spc="-100" baseline="0" dirty="0">
              <a:solidFill>
                <a:schemeClr val="tx1"/>
              </a:solidFill>
              <a:latin typeface="Corbel" panose="020B0503020204020204" pitchFamily="34" charset="0"/>
            </a:endParaRPr>
          </a:p>
        </p:txBody>
      </p:sp>
      <p:pic>
        <p:nvPicPr>
          <p:cNvPr id="7" name="Picture 6">
            <a:extLst>
              <a:ext uri="{FF2B5EF4-FFF2-40B4-BE49-F238E27FC236}">
                <a16:creationId xmlns:a16="http://schemas.microsoft.com/office/drawing/2014/main" id="{47981BA8-42CF-420B-8E65-5F444C71DAEF}"/>
              </a:ext>
            </a:extLst>
          </p:cNvPr>
          <p:cNvPicPr>
            <a:picLocks noChangeAspect="1"/>
          </p:cNvPicPr>
          <p:nvPr/>
        </p:nvPicPr>
        <p:blipFill>
          <a:blip r:embed="rId4"/>
          <a:stretch>
            <a:fillRect/>
          </a:stretch>
        </p:blipFill>
        <p:spPr>
          <a:xfrm>
            <a:off x="3826453" y="455940"/>
            <a:ext cx="2856980" cy="3890356"/>
          </a:xfrm>
          <a:prstGeom prst="rect">
            <a:avLst/>
          </a:prstGeom>
          <a:ln w="76200">
            <a:solidFill>
              <a:schemeClr val="bg1"/>
            </a:solidFill>
          </a:ln>
        </p:spPr>
      </p:pic>
    </p:spTree>
    <p:extLst>
      <p:ext uri="{BB962C8B-B14F-4D97-AF65-F5344CB8AC3E}">
        <p14:creationId xmlns:p14="http://schemas.microsoft.com/office/powerpoint/2010/main" val="1409030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icture containing drawing&#10;&#10;Description automatically generated">
            <a:extLst>
              <a:ext uri="{FF2B5EF4-FFF2-40B4-BE49-F238E27FC236}">
                <a16:creationId xmlns:a16="http://schemas.microsoft.com/office/drawing/2014/main" id="{A784B4E5-F407-4A5C-A9FD-76D6AD1B3EF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1010" r="21010"/>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286989" y="0"/>
            <a:ext cx="8591003" cy="1674470"/>
          </a:xfrm>
        </p:spPr>
        <p:txBody>
          <a:bodyPr/>
          <a:lstStyle/>
          <a:p>
            <a:pPr algn="l"/>
            <a:r>
              <a:rPr lang="en-US" dirty="0"/>
              <a:t>Project Description</a:t>
            </a:r>
            <a:br>
              <a:rPr lang="en-US" dirty="0"/>
            </a:br>
            <a:r>
              <a:rPr lang="en-US" sz="4000" dirty="0">
                <a:solidFill>
                  <a:srgbClr val="F44336"/>
                </a:solidFill>
              </a:rPr>
              <a:t>Kairos Speech</a:t>
            </a:r>
          </a:p>
        </p:txBody>
      </p:sp>
      <p:sp>
        <p:nvSpPr>
          <p:cNvPr id="6" name="TextBox 5">
            <a:extLst>
              <a:ext uri="{FF2B5EF4-FFF2-40B4-BE49-F238E27FC236}">
                <a16:creationId xmlns:a16="http://schemas.microsoft.com/office/drawing/2014/main" id="{94D0BB92-87AD-4576-9C1D-A94FC386B617}"/>
              </a:ext>
            </a:extLst>
          </p:cNvPr>
          <p:cNvSpPr txBox="1"/>
          <p:nvPr/>
        </p:nvSpPr>
        <p:spPr>
          <a:xfrm>
            <a:off x="311928" y="1750377"/>
            <a:ext cx="9231083" cy="3052562"/>
          </a:xfrm>
          <a:prstGeom prst="rect">
            <a:avLst/>
          </a:prstGeom>
          <a:noFill/>
        </p:spPr>
        <p:txBody>
          <a:bodyPr wrap="square" lIns="0" tIns="36000" rIns="0" bIns="0" rtlCol="0">
            <a:spAutoFit/>
          </a:bodyPr>
          <a:lstStyle/>
          <a:p>
            <a:r>
              <a:rPr lang="en-US" sz="2000" b="1" spc="-100" baseline="0" dirty="0">
                <a:latin typeface="Corbel" panose="020B0503020204020204" pitchFamily="34" charset="0"/>
              </a:rPr>
              <a:t>	For the Kair</a:t>
            </a:r>
            <a:r>
              <a:rPr lang="en-US" sz="2000" b="1" spc="-100" dirty="0">
                <a:latin typeface="Corbel" panose="020B0503020204020204" pitchFamily="34" charset="0"/>
              </a:rPr>
              <a:t>os Speech Project, I believe that I demonstrated the ability of clearly presenting an idea or solution to an audience. In my future career as an engineer/designer, I need to be able to clearly present my designs, or ideas to solve a problem. This project helped me a lot, as for this project, we needed to prepare a presentation explaining an issue to an intended audience (in this case, students in our grade). I decided to do mine on job automation, as I believe that it is a good thing, but many people are against it. Due to the Coronavirus situation, we had to do a recording of our presentation instead of presenting to the class. Overall, I believe that this project prepared me in terms of preparing a presentation to explain to others the pros and cons of certain situations or solutions.</a:t>
            </a:r>
            <a:br>
              <a:rPr lang="en-US" sz="1600" b="1" spc="-100" baseline="0" dirty="0">
                <a:latin typeface="Corbel" panose="020B0503020204020204" pitchFamily="34" charset="0"/>
              </a:rPr>
            </a:br>
            <a:endParaRPr lang="en-US" sz="1600" b="1" spc="-100" baseline="0" dirty="0">
              <a:latin typeface="Corbel" panose="020B0503020204020204" pitchFamily="34" charset="0"/>
            </a:endParaRPr>
          </a:p>
        </p:txBody>
      </p:sp>
    </p:spTree>
    <p:extLst>
      <p:ext uri="{BB962C8B-B14F-4D97-AF65-F5344CB8AC3E}">
        <p14:creationId xmlns:p14="http://schemas.microsoft.com/office/powerpoint/2010/main" val="3070840912"/>
      </p:ext>
    </p:extLst>
  </p:cSld>
  <p:clrMapOvr>
    <a:masterClrMapping/>
  </p:clrMapOvr>
</p:sld>
</file>

<file path=ppt/theme/theme1.xml><?xml version="1.0" encoding="utf-8"?>
<a:theme xmlns:a="http://schemas.openxmlformats.org/drawingml/2006/main" name="Office Them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C84B30EC-0085-4B02-B549-85261AA7A7FD}" vid="{B38EAA63-7B49-47D5-A9B8-CCF1CC9145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bb7440e3-8b52-4261-9d9e-dfdcd1a5f3c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B0B18AB28C6EF4D92EDB5BE86921B53" ma:contentTypeVersion="13" ma:contentTypeDescription="Create a new document." ma:contentTypeScope="" ma:versionID="c99f578d51f2d74529f175c11fb98c2e">
  <xsd:schema xmlns:xsd="http://www.w3.org/2001/XMLSchema" xmlns:xs="http://www.w3.org/2001/XMLSchema" xmlns:p="http://schemas.microsoft.com/office/2006/metadata/properties" xmlns:ns3="bb7440e3-8b52-4261-9d9e-dfdcd1a5f3c7" xmlns:ns4="4bb20557-e380-4fba-bee1-fba53eda56cb" targetNamespace="http://schemas.microsoft.com/office/2006/metadata/properties" ma:root="true" ma:fieldsID="3443e6a8887b2c82a3206808e2457dd0" ns3:_="" ns4:_="">
    <xsd:import namespace="bb7440e3-8b52-4261-9d9e-dfdcd1a5f3c7"/>
    <xsd:import namespace="4bb20557-e380-4fba-bee1-fba53eda56c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3:MediaServiceLocation" minOccurs="0"/>
                <xsd:element ref="ns3:MediaServiceEventHashCode" minOccurs="0"/>
                <xsd:element ref="ns3:MediaServiceGenerationTime"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7440e3-8b52-4261-9d9e-dfdcd1a5f3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bb20557-e380-4fba-bee1-fba53eda56c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19935D-ADE6-42ED-B568-839405AD6ABE}">
  <ds:schemaRefs>
    <ds:schemaRef ds:uri="4bb20557-e380-4fba-bee1-fba53eda56cb"/>
    <ds:schemaRef ds:uri="http://purl.org/dc/terms/"/>
    <ds:schemaRef ds:uri="http://purl.org/dc/dcmitype/"/>
    <ds:schemaRef ds:uri="http://schemas.microsoft.com/office/infopath/2007/PartnerControls"/>
    <ds:schemaRef ds:uri="http://schemas.openxmlformats.org/package/2006/metadata/core-properties"/>
    <ds:schemaRef ds:uri="http://schemas.microsoft.com/office/2006/documentManagement/types"/>
    <ds:schemaRef ds:uri="http://schemas.microsoft.com/office/2006/metadata/properties"/>
    <ds:schemaRef ds:uri="bb7440e3-8b52-4261-9d9e-dfdcd1a5f3c7"/>
    <ds:schemaRef ds:uri="http://www.w3.org/XML/1998/namespace"/>
    <ds:schemaRef ds:uri="http://purl.org/dc/elements/1.1/"/>
  </ds:schemaRefs>
</ds:datastoreItem>
</file>

<file path=customXml/itemProps2.xml><?xml version="1.0" encoding="utf-8"?>
<ds:datastoreItem xmlns:ds="http://schemas.openxmlformats.org/officeDocument/2006/customXml" ds:itemID="{1E1D8AE1-AF50-4238-9545-788684540ABB}">
  <ds:schemaRefs>
    <ds:schemaRef ds:uri="http://schemas.microsoft.com/sharepoint/v3/contenttype/forms"/>
  </ds:schemaRefs>
</ds:datastoreItem>
</file>

<file path=customXml/itemProps3.xml><?xml version="1.0" encoding="utf-8"?>
<ds:datastoreItem xmlns:ds="http://schemas.openxmlformats.org/officeDocument/2006/customXml" ds:itemID="{C861105B-EB2E-4CA8-B59C-67CEC0228D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b7440e3-8b52-4261-9d9e-dfdcd1a5f3c7"/>
    <ds:schemaRef ds:uri="4bb20557-e380-4fba-bee1-fba53eda56c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86</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Corbel</vt:lpstr>
      <vt:lpstr>Times New Roman</vt:lpstr>
      <vt:lpstr>Office Theme</vt:lpstr>
      <vt:lpstr>Portfolio Entry 2</vt:lpstr>
      <vt:lpstr>First Project  Science Fair</vt:lpstr>
      <vt:lpstr>Project Description Science Fair</vt:lpstr>
      <vt:lpstr>Second Project  Budgeting project </vt:lpstr>
      <vt:lpstr>Project Description Budgeting Project</vt:lpstr>
      <vt:lpstr>Third Project  Kairos Speech</vt:lpstr>
      <vt:lpstr>Project Description Kairos Speech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2020-04-17T14:55:07Z</dcterms:created>
  <dcterms:modified xsi:type="dcterms:W3CDTF">2020-04-23T01:18:12Z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0x0101002B0B18AB28C6EF4D92EDB5BE86921B53</vt:lpwstr>
  </property>
</Properties>
</file>