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71" r:id="rId3"/>
    <p:sldId id="259" r:id="rId4"/>
    <p:sldId id="262" r:id="rId5"/>
    <p:sldId id="260" r:id="rId6"/>
    <p:sldId id="263" r:id="rId7"/>
    <p:sldId id="264" r:id="rId8"/>
    <p:sldId id="265" r:id="rId9"/>
    <p:sldId id="270" r:id="rId10"/>
    <p:sldId id="269"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6E6"/>
    <a:srgbClr val="35462A"/>
    <a:srgbClr val="567044"/>
    <a:srgbClr val="6D5F81"/>
    <a:srgbClr val="6B9DD3"/>
    <a:srgbClr val="000002"/>
    <a:srgbClr val="636C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3DD459-0E09-46C9-A613-2C5317115702}" v="1099" dt="2024-01-13T04:18:20.298"/>
    <p1510:client id="{B5CAC2F5-1EC8-4AAF-B34A-56065F184E85}" v="609" dt="2024-01-13T04:18:06.2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DE8B11-9D2B-4235-81F6-DF2B58E472EA}" type="datetimeFigureOut">
              <a:rPr lang="en-IN" smtClean="0"/>
              <a:t>13-01-2024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B36D0B-CB2F-4A25-9E1F-124B130359C1}" type="slidenum">
              <a:rPr lang="en-IN" smtClean="0"/>
              <a:t>‹#›</a:t>
            </a:fld>
            <a:endParaRPr lang="en-IN"/>
          </a:p>
        </p:txBody>
      </p:sp>
    </p:spTree>
    <p:extLst>
      <p:ext uri="{BB962C8B-B14F-4D97-AF65-F5344CB8AC3E}">
        <p14:creationId xmlns:p14="http://schemas.microsoft.com/office/powerpoint/2010/main" val="1801510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485FD-8585-B773-5263-CBA03E130A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0C81A3-03BD-24E2-C766-CFDF59FA5E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9C5FCD-5637-08D5-140C-8ED43F095DC3}"/>
              </a:ext>
            </a:extLst>
          </p:cNvPr>
          <p:cNvSpPr>
            <a:spLocks noGrp="1"/>
          </p:cNvSpPr>
          <p:nvPr>
            <p:ph type="dt" sz="half" idx="10"/>
          </p:nvPr>
        </p:nvSpPr>
        <p:spPr/>
        <p:txBody>
          <a:bodyPr/>
          <a:lstStyle/>
          <a:p>
            <a:fld id="{EFFA891A-CD27-4E4F-9E2D-38BF87003372}" type="datetimeFigureOut">
              <a:rPr lang="en-IN" smtClean="0"/>
              <a:t>13-01-2024</a:t>
            </a:fld>
            <a:endParaRPr lang="en-IN"/>
          </a:p>
        </p:txBody>
      </p:sp>
      <p:sp>
        <p:nvSpPr>
          <p:cNvPr id="5" name="Footer Placeholder 4">
            <a:extLst>
              <a:ext uri="{FF2B5EF4-FFF2-40B4-BE49-F238E27FC236}">
                <a16:creationId xmlns:a16="http://schemas.microsoft.com/office/drawing/2014/main" id="{4AA3CF86-BB20-938F-5C84-72ED163AFD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789D02-47A0-B969-9D7A-6D17CEF3EF64}"/>
              </a:ext>
            </a:extLst>
          </p:cNvPr>
          <p:cNvSpPr>
            <a:spLocks noGrp="1"/>
          </p:cNvSpPr>
          <p:nvPr>
            <p:ph type="sldNum" sz="quarter" idx="12"/>
          </p:nvPr>
        </p:nvSpPr>
        <p:spPr/>
        <p:txBody>
          <a:bodyPr/>
          <a:lstStyle/>
          <a:p>
            <a:fld id="{0C84EF4E-DFD8-4F98-843C-64CDCBCC73C8}" type="slidenum">
              <a:rPr lang="en-IN" smtClean="0"/>
              <a:t>‹#›</a:t>
            </a:fld>
            <a:endParaRPr lang="en-IN"/>
          </a:p>
        </p:txBody>
      </p:sp>
    </p:spTree>
    <p:extLst>
      <p:ext uri="{BB962C8B-B14F-4D97-AF65-F5344CB8AC3E}">
        <p14:creationId xmlns:p14="http://schemas.microsoft.com/office/powerpoint/2010/main" val="3409813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D3D3-F5F6-CBEB-347D-6B06735EBE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1048A9-9ECA-4DCE-C3E1-6890F304DA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6FC3CF-CF00-9F6C-8148-0D1020ED1839}"/>
              </a:ext>
            </a:extLst>
          </p:cNvPr>
          <p:cNvSpPr>
            <a:spLocks noGrp="1"/>
          </p:cNvSpPr>
          <p:nvPr>
            <p:ph type="dt" sz="half" idx="10"/>
          </p:nvPr>
        </p:nvSpPr>
        <p:spPr/>
        <p:txBody>
          <a:bodyPr/>
          <a:lstStyle/>
          <a:p>
            <a:fld id="{EFFA891A-CD27-4E4F-9E2D-38BF87003372}" type="datetimeFigureOut">
              <a:rPr lang="en-IN" smtClean="0"/>
              <a:t>13-01-2024</a:t>
            </a:fld>
            <a:endParaRPr lang="en-IN"/>
          </a:p>
        </p:txBody>
      </p:sp>
      <p:sp>
        <p:nvSpPr>
          <p:cNvPr id="5" name="Footer Placeholder 4">
            <a:extLst>
              <a:ext uri="{FF2B5EF4-FFF2-40B4-BE49-F238E27FC236}">
                <a16:creationId xmlns:a16="http://schemas.microsoft.com/office/drawing/2014/main" id="{EEE75BED-5B29-2FF4-EDF3-4F07FF0E3A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4B4734-E324-933E-D9BA-5E3294E75CF0}"/>
              </a:ext>
            </a:extLst>
          </p:cNvPr>
          <p:cNvSpPr>
            <a:spLocks noGrp="1"/>
          </p:cNvSpPr>
          <p:nvPr>
            <p:ph type="sldNum" sz="quarter" idx="12"/>
          </p:nvPr>
        </p:nvSpPr>
        <p:spPr/>
        <p:txBody>
          <a:bodyPr/>
          <a:lstStyle/>
          <a:p>
            <a:fld id="{0C84EF4E-DFD8-4F98-843C-64CDCBCC73C8}" type="slidenum">
              <a:rPr lang="en-IN" smtClean="0"/>
              <a:t>‹#›</a:t>
            </a:fld>
            <a:endParaRPr lang="en-IN"/>
          </a:p>
        </p:txBody>
      </p:sp>
    </p:spTree>
    <p:extLst>
      <p:ext uri="{BB962C8B-B14F-4D97-AF65-F5344CB8AC3E}">
        <p14:creationId xmlns:p14="http://schemas.microsoft.com/office/powerpoint/2010/main" val="64301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DFA7DB-B2FE-AF34-CB3C-DC64ED2FEC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4C5562-88FE-17EB-B3A9-2E0696EA11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4E69C0-38E0-B5B3-1871-DE580902EDC1}"/>
              </a:ext>
            </a:extLst>
          </p:cNvPr>
          <p:cNvSpPr>
            <a:spLocks noGrp="1"/>
          </p:cNvSpPr>
          <p:nvPr>
            <p:ph type="dt" sz="half" idx="10"/>
          </p:nvPr>
        </p:nvSpPr>
        <p:spPr/>
        <p:txBody>
          <a:bodyPr/>
          <a:lstStyle/>
          <a:p>
            <a:fld id="{EFFA891A-CD27-4E4F-9E2D-38BF87003372}" type="datetimeFigureOut">
              <a:rPr lang="en-IN" smtClean="0"/>
              <a:t>13-01-2024</a:t>
            </a:fld>
            <a:endParaRPr lang="en-IN"/>
          </a:p>
        </p:txBody>
      </p:sp>
      <p:sp>
        <p:nvSpPr>
          <p:cNvPr id="5" name="Footer Placeholder 4">
            <a:extLst>
              <a:ext uri="{FF2B5EF4-FFF2-40B4-BE49-F238E27FC236}">
                <a16:creationId xmlns:a16="http://schemas.microsoft.com/office/drawing/2014/main" id="{02945D5F-7F6C-C6E9-98BB-59F05EF4CC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A5789B-93EE-8B2F-619D-7D5BCFD0E3D7}"/>
              </a:ext>
            </a:extLst>
          </p:cNvPr>
          <p:cNvSpPr>
            <a:spLocks noGrp="1"/>
          </p:cNvSpPr>
          <p:nvPr>
            <p:ph type="sldNum" sz="quarter" idx="12"/>
          </p:nvPr>
        </p:nvSpPr>
        <p:spPr/>
        <p:txBody>
          <a:bodyPr/>
          <a:lstStyle/>
          <a:p>
            <a:fld id="{0C84EF4E-DFD8-4F98-843C-64CDCBCC73C8}" type="slidenum">
              <a:rPr lang="en-IN" smtClean="0"/>
              <a:t>‹#›</a:t>
            </a:fld>
            <a:endParaRPr lang="en-IN"/>
          </a:p>
        </p:txBody>
      </p:sp>
    </p:spTree>
    <p:extLst>
      <p:ext uri="{BB962C8B-B14F-4D97-AF65-F5344CB8AC3E}">
        <p14:creationId xmlns:p14="http://schemas.microsoft.com/office/powerpoint/2010/main" val="276734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D5FC-5D56-B4B8-2263-7D48979E42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13B466-B889-703A-C232-F09F168428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3DDCA1-01DB-DDCD-74BA-07C7AB80D058}"/>
              </a:ext>
            </a:extLst>
          </p:cNvPr>
          <p:cNvSpPr>
            <a:spLocks noGrp="1"/>
          </p:cNvSpPr>
          <p:nvPr>
            <p:ph type="dt" sz="half" idx="10"/>
          </p:nvPr>
        </p:nvSpPr>
        <p:spPr/>
        <p:txBody>
          <a:bodyPr/>
          <a:lstStyle/>
          <a:p>
            <a:fld id="{EFFA891A-CD27-4E4F-9E2D-38BF87003372}" type="datetimeFigureOut">
              <a:rPr lang="en-IN" smtClean="0"/>
              <a:t>13-01-2024</a:t>
            </a:fld>
            <a:endParaRPr lang="en-IN"/>
          </a:p>
        </p:txBody>
      </p:sp>
      <p:sp>
        <p:nvSpPr>
          <p:cNvPr id="5" name="Footer Placeholder 4">
            <a:extLst>
              <a:ext uri="{FF2B5EF4-FFF2-40B4-BE49-F238E27FC236}">
                <a16:creationId xmlns:a16="http://schemas.microsoft.com/office/drawing/2014/main" id="{5E9CF36C-F304-25FA-78A5-945E43EC2D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7B0234-47D8-2A95-36EF-31E08C236F9E}"/>
              </a:ext>
            </a:extLst>
          </p:cNvPr>
          <p:cNvSpPr>
            <a:spLocks noGrp="1"/>
          </p:cNvSpPr>
          <p:nvPr>
            <p:ph type="sldNum" sz="quarter" idx="12"/>
          </p:nvPr>
        </p:nvSpPr>
        <p:spPr/>
        <p:txBody>
          <a:bodyPr/>
          <a:lstStyle/>
          <a:p>
            <a:fld id="{0C84EF4E-DFD8-4F98-843C-64CDCBCC73C8}" type="slidenum">
              <a:rPr lang="en-IN" smtClean="0"/>
              <a:t>‹#›</a:t>
            </a:fld>
            <a:endParaRPr lang="en-IN"/>
          </a:p>
        </p:txBody>
      </p:sp>
    </p:spTree>
    <p:extLst>
      <p:ext uri="{BB962C8B-B14F-4D97-AF65-F5344CB8AC3E}">
        <p14:creationId xmlns:p14="http://schemas.microsoft.com/office/powerpoint/2010/main" val="3747761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C306-99DF-BBC6-05E0-C03CD0EB3A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077347-C6EF-1832-B61D-F3A0DA97D9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9DF992-3B09-68E3-EA1A-6D6DCAADD966}"/>
              </a:ext>
            </a:extLst>
          </p:cNvPr>
          <p:cNvSpPr>
            <a:spLocks noGrp="1"/>
          </p:cNvSpPr>
          <p:nvPr>
            <p:ph type="dt" sz="half" idx="10"/>
          </p:nvPr>
        </p:nvSpPr>
        <p:spPr/>
        <p:txBody>
          <a:bodyPr/>
          <a:lstStyle/>
          <a:p>
            <a:fld id="{EFFA891A-CD27-4E4F-9E2D-38BF87003372}" type="datetimeFigureOut">
              <a:rPr lang="en-IN" smtClean="0"/>
              <a:t>13-01-2024</a:t>
            </a:fld>
            <a:endParaRPr lang="en-IN"/>
          </a:p>
        </p:txBody>
      </p:sp>
      <p:sp>
        <p:nvSpPr>
          <p:cNvPr id="5" name="Footer Placeholder 4">
            <a:extLst>
              <a:ext uri="{FF2B5EF4-FFF2-40B4-BE49-F238E27FC236}">
                <a16:creationId xmlns:a16="http://schemas.microsoft.com/office/drawing/2014/main" id="{37AF49B0-20A3-97CB-0C6B-FA8AE1FEAA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94B42A-845C-4726-1404-1D8A955DEC3A}"/>
              </a:ext>
            </a:extLst>
          </p:cNvPr>
          <p:cNvSpPr>
            <a:spLocks noGrp="1"/>
          </p:cNvSpPr>
          <p:nvPr>
            <p:ph type="sldNum" sz="quarter" idx="12"/>
          </p:nvPr>
        </p:nvSpPr>
        <p:spPr/>
        <p:txBody>
          <a:bodyPr/>
          <a:lstStyle/>
          <a:p>
            <a:fld id="{0C84EF4E-DFD8-4F98-843C-64CDCBCC73C8}" type="slidenum">
              <a:rPr lang="en-IN" smtClean="0"/>
              <a:t>‹#›</a:t>
            </a:fld>
            <a:endParaRPr lang="en-IN"/>
          </a:p>
        </p:txBody>
      </p:sp>
    </p:spTree>
    <p:extLst>
      <p:ext uri="{BB962C8B-B14F-4D97-AF65-F5344CB8AC3E}">
        <p14:creationId xmlns:p14="http://schemas.microsoft.com/office/powerpoint/2010/main" val="327058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8E6B-C34F-14CB-7002-ED035B184F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7CDC04-10B3-7775-59FB-DC1818AE24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320547-36C7-75F4-DB86-DA965F887E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8A75B8-7A00-5B06-0307-325F625CF436}"/>
              </a:ext>
            </a:extLst>
          </p:cNvPr>
          <p:cNvSpPr>
            <a:spLocks noGrp="1"/>
          </p:cNvSpPr>
          <p:nvPr>
            <p:ph type="dt" sz="half" idx="10"/>
          </p:nvPr>
        </p:nvSpPr>
        <p:spPr/>
        <p:txBody>
          <a:bodyPr/>
          <a:lstStyle/>
          <a:p>
            <a:fld id="{EFFA891A-CD27-4E4F-9E2D-38BF87003372}" type="datetimeFigureOut">
              <a:rPr lang="en-IN" smtClean="0"/>
              <a:t>13-01-2024</a:t>
            </a:fld>
            <a:endParaRPr lang="en-IN"/>
          </a:p>
        </p:txBody>
      </p:sp>
      <p:sp>
        <p:nvSpPr>
          <p:cNvPr id="6" name="Footer Placeholder 5">
            <a:extLst>
              <a:ext uri="{FF2B5EF4-FFF2-40B4-BE49-F238E27FC236}">
                <a16:creationId xmlns:a16="http://schemas.microsoft.com/office/drawing/2014/main" id="{FC0E9873-DC86-1815-5C07-7F901A688F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32DF10-3195-6FCA-54D7-7434E991C0C3}"/>
              </a:ext>
            </a:extLst>
          </p:cNvPr>
          <p:cNvSpPr>
            <a:spLocks noGrp="1"/>
          </p:cNvSpPr>
          <p:nvPr>
            <p:ph type="sldNum" sz="quarter" idx="12"/>
          </p:nvPr>
        </p:nvSpPr>
        <p:spPr/>
        <p:txBody>
          <a:bodyPr/>
          <a:lstStyle/>
          <a:p>
            <a:fld id="{0C84EF4E-DFD8-4F98-843C-64CDCBCC73C8}" type="slidenum">
              <a:rPr lang="en-IN" smtClean="0"/>
              <a:t>‹#›</a:t>
            </a:fld>
            <a:endParaRPr lang="en-IN"/>
          </a:p>
        </p:txBody>
      </p:sp>
    </p:spTree>
    <p:extLst>
      <p:ext uri="{BB962C8B-B14F-4D97-AF65-F5344CB8AC3E}">
        <p14:creationId xmlns:p14="http://schemas.microsoft.com/office/powerpoint/2010/main" val="1441307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F03F5-2354-DFF7-F087-CEEFEC2F1C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0C84CB-EDCB-A084-0391-B804BB5882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C598EB-2E5A-2C3A-B176-4E61AF5408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9FD217-67B8-F0DC-A74F-EB4AD27469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EE007E-F92E-7B13-A605-703D8DDDF5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90268D-F1B4-7910-8FE2-DB949951A310}"/>
              </a:ext>
            </a:extLst>
          </p:cNvPr>
          <p:cNvSpPr>
            <a:spLocks noGrp="1"/>
          </p:cNvSpPr>
          <p:nvPr>
            <p:ph type="dt" sz="half" idx="10"/>
          </p:nvPr>
        </p:nvSpPr>
        <p:spPr/>
        <p:txBody>
          <a:bodyPr/>
          <a:lstStyle/>
          <a:p>
            <a:fld id="{EFFA891A-CD27-4E4F-9E2D-38BF87003372}" type="datetimeFigureOut">
              <a:rPr lang="en-IN" smtClean="0"/>
              <a:t>13-01-2024</a:t>
            </a:fld>
            <a:endParaRPr lang="en-IN"/>
          </a:p>
        </p:txBody>
      </p:sp>
      <p:sp>
        <p:nvSpPr>
          <p:cNvPr id="8" name="Footer Placeholder 7">
            <a:extLst>
              <a:ext uri="{FF2B5EF4-FFF2-40B4-BE49-F238E27FC236}">
                <a16:creationId xmlns:a16="http://schemas.microsoft.com/office/drawing/2014/main" id="{210EE320-6C90-6568-235A-BE2D9DDFDB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4E9230-AB66-2EB3-0E3A-7896D6FACD88}"/>
              </a:ext>
            </a:extLst>
          </p:cNvPr>
          <p:cNvSpPr>
            <a:spLocks noGrp="1"/>
          </p:cNvSpPr>
          <p:nvPr>
            <p:ph type="sldNum" sz="quarter" idx="12"/>
          </p:nvPr>
        </p:nvSpPr>
        <p:spPr/>
        <p:txBody>
          <a:bodyPr/>
          <a:lstStyle/>
          <a:p>
            <a:fld id="{0C84EF4E-DFD8-4F98-843C-64CDCBCC73C8}" type="slidenum">
              <a:rPr lang="en-IN" smtClean="0"/>
              <a:t>‹#›</a:t>
            </a:fld>
            <a:endParaRPr lang="en-IN"/>
          </a:p>
        </p:txBody>
      </p:sp>
    </p:spTree>
    <p:extLst>
      <p:ext uri="{BB962C8B-B14F-4D97-AF65-F5344CB8AC3E}">
        <p14:creationId xmlns:p14="http://schemas.microsoft.com/office/powerpoint/2010/main" val="406042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8882-E770-5E4A-D3AD-38993FBAC9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74F2D4-9824-AA4E-84E0-B9C885C9DA7D}"/>
              </a:ext>
            </a:extLst>
          </p:cNvPr>
          <p:cNvSpPr>
            <a:spLocks noGrp="1"/>
          </p:cNvSpPr>
          <p:nvPr>
            <p:ph type="dt" sz="half" idx="10"/>
          </p:nvPr>
        </p:nvSpPr>
        <p:spPr/>
        <p:txBody>
          <a:bodyPr/>
          <a:lstStyle/>
          <a:p>
            <a:fld id="{EFFA891A-CD27-4E4F-9E2D-38BF87003372}" type="datetimeFigureOut">
              <a:rPr lang="en-IN" smtClean="0"/>
              <a:t>13-01-2024</a:t>
            </a:fld>
            <a:endParaRPr lang="en-IN"/>
          </a:p>
        </p:txBody>
      </p:sp>
      <p:sp>
        <p:nvSpPr>
          <p:cNvPr id="4" name="Footer Placeholder 3">
            <a:extLst>
              <a:ext uri="{FF2B5EF4-FFF2-40B4-BE49-F238E27FC236}">
                <a16:creationId xmlns:a16="http://schemas.microsoft.com/office/drawing/2014/main" id="{7DB572ED-8F74-8B39-E427-97F95A85FF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DE622F-C74E-0AD0-705A-E397218DBA06}"/>
              </a:ext>
            </a:extLst>
          </p:cNvPr>
          <p:cNvSpPr>
            <a:spLocks noGrp="1"/>
          </p:cNvSpPr>
          <p:nvPr>
            <p:ph type="sldNum" sz="quarter" idx="12"/>
          </p:nvPr>
        </p:nvSpPr>
        <p:spPr/>
        <p:txBody>
          <a:bodyPr/>
          <a:lstStyle/>
          <a:p>
            <a:fld id="{0C84EF4E-DFD8-4F98-843C-64CDCBCC73C8}" type="slidenum">
              <a:rPr lang="en-IN" smtClean="0"/>
              <a:t>‹#›</a:t>
            </a:fld>
            <a:endParaRPr lang="en-IN"/>
          </a:p>
        </p:txBody>
      </p:sp>
    </p:spTree>
    <p:extLst>
      <p:ext uri="{BB962C8B-B14F-4D97-AF65-F5344CB8AC3E}">
        <p14:creationId xmlns:p14="http://schemas.microsoft.com/office/powerpoint/2010/main" val="99983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7B14FE-8958-C048-C435-F4A1F569C306}"/>
              </a:ext>
            </a:extLst>
          </p:cNvPr>
          <p:cNvSpPr>
            <a:spLocks noGrp="1"/>
          </p:cNvSpPr>
          <p:nvPr>
            <p:ph type="dt" sz="half" idx="10"/>
          </p:nvPr>
        </p:nvSpPr>
        <p:spPr/>
        <p:txBody>
          <a:bodyPr/>
          <a:lstStyle/>
          <a:p>
            <a:fld id="{EFFA891A-CD27-4E4F-9E2D-38BF87003372}" type="datetimeFigureOut">
              <a:rPr lang="en-IN" smtClean="0"/>
              <a:t>13-01-2024</a:t>
            </a:fld>
            <a:endParaRPr lang="en-IN"/>
          </a:p>
        </p:txBody>
      </p:sp>
      <p:sp>
        <p:nvSpPr>
          <p:cNvPr id="3" name="Footer Placeholder 2">
            <a:extLst>
              <a:ext uri="{FF2B5EF4-FFF2-40B4-BE49-F238E27FC236}">
                <a16:creationId xmlns:a16="http://schemas.microsoft.com/office/drawing/2014/main" id="{D24A4F07-DC90-70E9-3AEE-426916BC68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BC7958-870B-4588-E453-F16044E1D156}"/>
              </a:ext>
            </a:extLst>
          </p:cNvPr>
          <p:cNvSpPr>
            <a:spLocks noGrp="1"/>
          </p:cNvSpPr>
          <p:nvPr>
            <p:ph type="sldNum" sz="quarter" idx="12"/>
          </p:nvPr>
        </p:nvSpPr>
        <p:spPr/>
        <p:txBody>
          <a:bodyPr/>
          <a:lstStyle/>
          <a:p>
            <a:fld id="{0C84EF4E-DFD8-4F98-843C-64CDCBCC73C8}" type="slidenum">
              <a:rPr lang="en-IN" smtClean="0"/>
              <a:t>‹#›</a:t>
            </a:fld>
            <a:endParaRPr lang="en-IN"/>
          </a:p>
        </p:txBody>
      </p:sp>
    </p:spTree>
    <p:extLst>
      <p:ext uri="{BB962C8B-B14F-4D97-AF65-F5344CB8AC3E}">
        <p14:creationId xmlns:p14="http://schemas.microsoft.com/office/powerpoint/2010/main" val="349111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1F527-E7CA-D112-3373-9500B1DDB6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7CFDF5-08AC-8EBF-D26B-5B5BAE7121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41A761-05EB-24A3-6953-641D2E4B80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1D5F27-4B91-04CB-4703-7869F5F91189}"/>
              </a:ext>
            </a:extLst>
          </p:cNvPr>
          <p:cNvSpPr>
            <a:spLocks noGrp="1"/>
          </p:cNvSpPr>
          <p:nvPr>
            <p:ph type="dt" sz="half" idx="10"/>
          </p:nvPr>
        </p:nvSpPr>
        <p:spPr/>
        <p:txBody>
          <a:bodyPr/>
          <a:lstStyle/>
          <a:p>
            <a:fld id="{EFFA891A-CD27-4E4F-9E2D-38BF87003372}" type="datetimeFigureOut">
              <a:rPr lang="en-IN" smtClean="0"/>
              <a:t>13-01-2024</a:t>
            </a:fld>
            <a:endParaRPr lang="en-IN"/>
          </a:p>
        </p:txBody>
      </p:sp>
      <p:sp>
        <p:nvSpPr>
          <p:cNvPr id="6" name="Footer Placeholder 5">
            <a:extLst>
              <a:ext uri="{FF2B5EF4-FFF2-40B4-BE49-F238E27FC236}">
                <a16:creationId xmlns:a16="http://schemas.microsoft.com/office/drawing/2014/main" id="{900E2739-2DE8-7B16-32CE-4F1D0F1646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5CC54D-3A1C-05E4-600C-33638062E7CE}"/>
              </a:ext>
            </a:extLst>
          </p:cNvPr>
          <p:cNvSpPr>
            <a:spLocks noGrp="1"/>
          </p:cNvSpPr>
          <p:nvPr>
            <p:ph type="sldNum" sz="quarter" idx="12"/>
          </p:nvPr>
        </p:nvSpPr>
        <p:spPr/>
        <p:txBody>
          <a:bodyPr/>
          <a:lstStyle/>
          <a:p>
            <a:fld id="{0C84EF4E-DFD8-4F98-843C-64CDCBCC73C8}" type="slidenum">
              <a:rPr lang="en-IN" smtClean="0"/>
              <a:t>‹#›</a:t>
            </a:fld>
            <a:endParaRPr lang="en-IN"/>
          </a:p>
        </p:txBody>
      </p:sp>
    </p:spTree>
    <p:extLst>
      <p:ext uri="{BB962C8B-B14F-4D97-AF65-F5344CB8AC3E}">
        <p14:creationId xmlns:p14="http://schemas.microsoft.com/office/powerpoint/2010/main" val="149030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EBB0-C45A-CF5E-5623-705174EBBD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98C053-0BFA-6D9C-678E-34372BE537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1D69A5-7E1A-EF72-F7D0-23EBA1CBE4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BA8CF7-AB34-E4AE-267D-AB4EB3D5EFE7}"/>
              </a:ext>
            </a:extLst>
          </p:cNvPr>
          <p:cNvSpPr>
            <a:spLocks noGrp="1"/>
          </p:cNvSpPr>
          <p:nvPr>
            <p:ph type="dt" sz="half" idx="10"/>
          </p:nvPr>
        </p:nvSpPr>
        <p:spPr/>
        <p:txBody>
          <a:bodyPr/>
          <a:lstStyle/>
          <a:p>
            <a:fld id="{EFFA891A-CD27-4E4F-9E2D-38BF87003372}" type="datetimeFigureOut">
              <a:rPr lang="en-IN" smtClean="0"/>
              <a:t>13-01-2024</a:t>
            </a:fld>
            <a:endParaRPr lang="en-IN"/>
          </a:p>
        </p:txBody>
      </p:sp>
      <p:sp>
        <p:nvSpPr>
          <p:cNvPr id="6" name="Footer Placeholder 5">
            <a:extLst>
              <a:ext uri="{FF2B5EF4-FFF2-40B4-BE49-F238E27FC236}">
                <a16:creationId xmlns:a16="http://schemas.microsoft.com/office/drawing/2014/main" id="{73977E4F-EA75-C3F8-615E-F6546DBDD3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B922E3-F47C-C454-B7D1-C807F18CE2F5}"/>
              </a:ext>
            </a:extLst>
          </p:cNvPr>
          <p:cNvSpPr>
            <a:spLocks noGrp="1"/>
          </p:cNvSpPr>
          <p:nvPr>
            <p:ph type="sldNum" sz="quarter" idx="12"/>
          </p:nvPr>
        </p:nvSpPr>
        <p:spPr/>
        <p:txBody>
          <a:bodyPr/>
          <a:lstStyle/>
          <a:p>
            <a:fld id="{0C84EF4E-DFD8-4F98-843C-64CDCBCC73C8}" type="slidenum">
              <a:rPr lang="en-IN" smtClean="0"/>
              <a:t>‹#›</a:t>
            </a:fld>
            <a:endParaRPr lang="en-IN"/>
          </a:p>
        </p:txBody>
      </p:sp>
    </p:spTree>
    <p:extLst>
      <p:ext uri="{BB962C8B-B14F-4D97-AF65-F5344CB8AC3E}">
        <p14:creationId xmlns:p14="http://schemas.microsoft.com/office/powerpoint/2010/main" val="1011165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0DD9B3-3722-4D68-0A1F-D3820D9419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775698-4553-E54C-A501-BA5FF5895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151000-A3F5-6883-D7FC-AF90CF3F13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A891A-CD27-4E4F-9E2D-38BF87003372}" type="datetimeFigureOut">
              <a:rPr lang="en-IN" smtClean="0"/>
              <a:t>13-01-2024</a:t>
            </a:fld>
            <a:endParaRPr lang="en-IN"/>
          </a:p>
        </p:txBody>
      </p:sp>
      <p:sp>
        <p:nvSpPr>
          <p:cNvPr id="5" name="Footer Placeholder 4">
            <a:extLst>
              <a:ext uri="{FF2B5EF4-FFF2-40B4-BE49-F238E27FC236}">
                <a16:creationId xmlns:a16="http://schemas.microsoft.com/office/drawing/2014/main" id="{B89D8300-E0B1-FC4B-C54D-AD93CC4ABB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E653EB-62E2-190A-A436-C1254113BF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4EF4E-DFD8-4F98-843C-64CDCBCC73C8}" type="slidenum">
              <a:rPr lang="en-IN" smtClean="0"/>
              <a:t>‹#›</a:t>
            </a:fld>
            <a:endParaRPr lang="en-IN"/>
          </a:p>
        </p:txBody>
      </p:sp>
    </p:spTree>
    <p:extLst>
      <p:ext uri="{BB962C8B-B14F-4D97-AF65-F5344CB8AC3E}">
        <p14:creationId xmlns:p14="http://schemas.microsoft.com/office/powerpoint/2010/main" val="3281891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microsoft.com/office/2007/relationships/hdphoto" Target="../media/hdphoto2.wdp"/><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5.emf"/><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hristmas Tree Farm Image">
            <a:extLst>
              <a:ext uri="{FF2B5EF4-FFF2-40B4-BE49-F238E27FC236}">
                <a16:creationId xmlns:a16="http://schemas.microsoft.com/office/drawing/2014/main" id="{4763D10A-D6CA-91C2-74F0-F298436E8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07591"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C2604A4-DACD-BA77-5E34-872800A36C3C}"/>
              </a:ext>
            </a:extLst>
          </p:cNvPr>
          <p:cNvSpPr/>
          <p:nvPr/>
        </p:nvSpPr>
        <p:spPr>
          <a:xfrm>
            <a:off x="6545036" y="367373"/>
            <a:ext cx="5127560" cy="4895849"/>
          </a:xfrm>
          <a:prstGeom prst="rect">
            <a:avLst/>
          </a:prstGeom>
          <a:solidFill>
            <a:srgbClr val="636CA3">
              <a:alpha val="29000"/>
            </a:srgb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 name="Group 13">
            <a:extLst>
              <a:ext uri="{FF2B5EF4-FFF2-40B4-BE49-F238E27FC236}">
                <a16:creationId xmlns:a16="http://schemas.microsoft.com/office/drawing/2014/main" id="{610D52F2-02BB-7361-E382-B70CDD74CDC3}"/>
              </a:ext>
            </a:extLst>
          </p:cNvPr>
          <p:cNvGrpSpPr/>
          <p:nvPr/>
        </p:nvGrpSpPr>
        <p:grpSpPr>
          <a:xfrm>
            <a:off x="6545036" y="5528194"/>
            <a:ext cx="5299788" cy="969499"/>
            <a:chOff x="6545036" y="5528194"/>
            <a:chExt cx="5299788" cy="969499"/>
          </a:xfrm>
        </p:grpSpPr>
        <p:sp>
          <p:nvSpPr>
            <p:cNvPr id="11" name="Rectangle 10">
              <a:extLst>
                <a:ext uri="{FF2B5EF4-FFF2-40B4-BE49-F238E27FC236}">
                  <a16:creationId xmlns:a16="http://schemas.microsoft.com/office/drawing/2014/main" id="{68D011B7-E511-3598-3406-FDE52C8646D4}"/>
                </a:ext>
              </a:extLst>
            </p:cNvPr>
            <p:cNvSpPr/>
            <p:nvPr/>
          </p:nvSpPr>
          <p:spPr>
            <a:xfrm>
              <a:off x="6545036" y="5528194"/>
              <a:ext cx="5127560" cy="969499"/>
            </a:xfrm>
            <a:prstGeom prst="rect">
              <a:avLst/>
            </a:prstGeom>
            <a:solidFill>
              <a:srgbClr val="636CA3">
                <a:alpha val="29000"/>
              </a:srgb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1F0BF304-86B0-B4DB-B710-DBC77D5E4590}"/>
                </a:ext>
              </a:extLst>
            </p:cNvPr>
            <p:cNvSpPr/>
            <p:nvPr/>
          </p:nvSpPr>
          <p:spPr>
            <a:xfrm>
              <a:off x="6545036" y="5536520"/>
              <a:ext cx="5299788" cy="954107"/>
            </a:xfrm>
            <a:prstGeom prst="rect">
              <a:avLst/>
            </a:prstGeom>
            <a:noFill/>
          </p:spPr>
          <p:txBody>
            <a:bodyPr wrap="square" lIns="91440" tIns="45720" rIns="91440" bIns="45720">
              <a:spAutoFit/>
            </a:bodyPr>
            <a:lstStyle/>
            <a:p>
              <a:pPr algn="ctr"/>
              <a:r>
                <a:rPr lang="en-US" sz="2800" b="1" cap="none" spc="50">
                  <a:ln w="0"/>
                  <a:solidFill>
                    <a:schemeClr val="bg2"/>
                  </a:solidFill>
                  <a:effectLst>
                    <a:innerShdw blurRad="63500" dist="50800" dir="13500000">
                      <a:srgbClr val="000000">
                        <a:alpha val="50000"/>
                      </a:srgbClr>
                    </a:innerShdw>
                  </a:effectLst>
                </a:rPr>
                <a:t>Presentation By</a:t>
              </a:r>
            </a:p>
            <a:p>
              <a:pPr algn="ctr"/>
              <a:r>
                <a:rPr lang="en-US" sz="2800" b="1" spc="50">
                  <a:ln w="0"/>
                  <a:solidFill>
                    <a:schemeClr val="bg2"/>
                  </a:solidFill>
                  <a:effectLst>
                    <a:innerShdw blurRad="63500" dist="50800" dir="13500000">
                      <a:srgbClr val="000000">
                        <a:alpha val="50000"/>
                      </a:srgbClr>
                    </a:innerShdw>
                  </a:effectLst>
                </a:rPr>
                <a:t>Gagneet Kaur </a:t>
              </a:r>
              <a:r>
                <a:rPr lang="en-US" sz="2800" b="1" cap="none" spc="50">
                  <a:ln w="0"/>
                  <a:solidFill>
                    <a:schemeClr val="bg2"/>
                  </a:solidFill>
                  <a:effectLst>
                    <a:innerShdw blurRad="63500" dist="50800" dir="13500000">
                      <a:srgbClr val="000000">
                        <a:alpha val="50000"/>
                      </a:srgbClr>
                    </a:innerShdw>
                  </a:effectLst>
                </a:rPr>
                <a:t>&amp; </a:t>
              </a:r>
              <a:r>
                <a:rPr lang="en-US" sz="2800" b="1" spc="50">
                  <a:ln w="0"/>
                  <a:solidFill>
                    <a:schemeClr val="bg2"/>
                  </a:solidFill>
                  <a:effectLst>
                    <a:innerShdw blurRad="63500" dist="50800" dir="13500000">
                      <a:srgbClr val="000000">
                        <a:alpha val="50000"/>
                      </a:srgbClr>
                    </a:innerShdw>
                  </a:effectLst>
                </a:rPr>
                <a:t>Khalid Quadri</a:t>
              </a:r>
              <a:endParaRPr lang="en-US" sz="2800" b="1" cap="none" spc="50">
                <a:ln w="0"/>
                <a:solidFill>
                  <a:schemeClr val="bg2"/>
                </a:solidFill>
                <a:effectLst>
                  <a:innerShdw blurRad="63500" dist="50800" dir="13500000">
                    <a:srgbClr val="000000">
                      <a:alpha val="50000"/>
                    </a:srgbClr>
                  </a:innerShdw>
                </a:effectLst>
              </a:endParaRPr>
            </a:p>
          </p:txBody>
        </p:sp>
      </p:grpSp>
      <p:sp>
        <p:nvSpPr>
          <p:cNvPr id="4" name="Rectangle 3">
            <a:extLst>
              <a:ext uri="{FF2B5EF4-FFF2-40B4-BE49-F238E27FC236}">
                <a16:creationId xmlns:a16="http://schemas.microsoft.com/office/drawing/2014/main" id="{92D50098-6D43-03B8-3A30-29852DACE57A}"/>
              </a:ext>
            </a:extLst>
          </p:cNvPr>
          <p:cNvSpPr/>
          <p:nvPr/>
        </p:nvSpPr>
        <p:spPr>
          <a:xfrm>
            <a:off x="6550090" y="640671"/>
            <a:ext cx="5122506" cy="4324261"/>
          </a:xfrm>
          <a:prstGeom prst="rect">
            <a:avLst/>
          </a:prstGeom>
          <a:noFill/>
          <a:effectLst>
            <a:softEdge rad="76200"/>
          </a:effectLst>
        </p:spPr>
        <p:txBody>
          <a:bodyPr wrap="square" lIns="91440" tIns="45720" rIns="91440" bIns="45720">
            <a:spAutoFit/>
          </a:bodyPr>
          <a:lstStyle/>
          <a:p>
            <a:pPr algn="ctr"/>
            <a:r>
              <a:rPr lang="en-IN" sz="5500" b="1">
                <a:ln w="10160">
                  <a:solidFill>
                    <a:schemeClr val="accent4">
                      <a:lumMod val="60000"/>
                      <a:lumOff val="40000"/>
                    </a:schemeClr>
                  </a:solidFill>
                  <a:prstDash val="solid"/>
                </a:ln>
                <a:solidFill>
                  <a:schemeClr val="bg1">
                    <a:lumMod val="95000"/>
                  </a:schemeClr>
                </a:solidFill>
                <a:effectLst>
                  <a:outerShdw blurRad="38100" dist="22860" dir="5400000" algn="tl" rotWithShape="0">
                    <a:srgbClr val="000000">
                      <a:alpha val="30000"/>
                    </a:srgbClr>
                  </a:outerShdw>
                </a:effectLst>
              </a:rPr>
              <a:t>Optimizing </a:t>
            </a:r>
          </a:p>
          <a:p>
            <a:pPr algn="ctr"/>
            <a:r>
              <a:rPr lang="en-IN" sz="5500" b="1">
                <a:ln w="10160">
                  <a:solidFill>
                    <a:schemeClr val="accent4">
                      <a:lumMod val="60000"/>
                      <a:lumOff val="40000"/>
                    </a:schemeClr>
                  </a:solidFill>
                  <a:prstDash val="solid"/>
                </a:ln>
                <a:solidFill>
                  <a:schemeClr val="bg1">
                    <a:lumMod val="95000"/>
                  </a:schemeClr>
                </a:solidFill>
                <a:effectLst>
                  <a:outerShdw blurRad="38100" dist="22860" dir="5400000" algn="tl" rotWithShape="0">
                    <a:srgbClr val="000000">
                      <a:alpha val="30000"/>
                    </a:srgbClr>
                  </a:outerShdw>
                </a:effectLst>
              </a:rPr>
              <a:t>Sales Strategies</a:t>
            </a:r>
          </a:p>
          <a:p>
            <a:pPr algn="ctr"/>
            <a:r>
              <a:rPr lang="en-IN" sz="5500" b="1">
                <a:ln w="10160">
                  <a:solidFill>
                    <a:schemeClr val="accent4">
                      <a:lumMod val="60000"/>
                      <a:lumOff val="40000"/>
                    </a:schemeClr>
                  </a:solidFill>
                  <a:prstDash val="solid"/>
                </a:ln>
                <a:solidFill>
                  <a:schemeClr val="bg1">
                    <a:lumMod val="95000"/>
                  </a:schemeClr>
                </a:solidFill>
                <a:effectLst>
                  <a:outerShdw blurRad="38100" dist="22860" dir="5400000" algn="tl" rotWithShape="0">
                    <a:srgbClr val="000000">
                      <a:alpha val="30000"/>
                    </a:srgbClr>
                  </a:outerShdw>
                </a:effectLst>
              </a:rPr>
              <a:t>for </a:t>
            </a:r>
            <a:br>
              <a:rPr lang="en-IN" sz="5500" b="1">
                <a:ln w="10160">
                  <a:solidFill>
                    <a:schemeClr val="accent4">
                      <a:lumMod val="60000"/>
                      <a:lumOff val="40000"/>
                    </a:schemeClr>
                  </a:solidFill>
                  <a:prstDash val="solid"/>
                </a:ln>
                <a:solidFill>
                  <a:schemeClr val="bg1">
                    <a:lumMod val="95000"/>
                  </a:schemeClr>
                </a:solidFill>
                <a:effectLst>
                  <a:outerShdw blurRad="38100" dist="22860" dir="5400000" algn="tl" rotWithShape="0">
                    <a:srgbClr val="000000">
                      <a:alpha val="30000"/>
                    </a:srgbClr>
                  </a:outerShdw>
                </a:effectLst>
              </a:rPr>
            </a:br>
            <a:r>
              <a:rPr lang="en-IN" sz="5500" b="1">
                <a:ln w="10160">
                  <a:solidFill>
                    <a:schemeClr val="accent4">
                      <a:lumMod val="60000"/>
                      <a:lumOff val="40000"/>
                    </a:schemeClr>
                  </a:solidFill>
                  <a:prstDash val="solid"/>
                </a:ln>
                <a:solidFill>
                  <a:schemeClr val="bg1">
                    <a:lumMod val="95000"/>
                  </a:schemeClr>
                </a:solidFill>
                <a:effectLst>
                  <a:outerShdw blurRad="38100" dist="22860" dir="5400000" algn="tl" rotWithShape="0">
                    <a:srgbClr val="000000">
                      <a:alpha val="30000"/>
                    </a:srgbClr>
                  </a:outerShdw>
                </a:effectLst>
              </a:rPr>
              <a:t>Christmas Tree Business</a:t>
            </a:r>
          </a:p>
        </p:txBody>
      </p:sp>
    </p:spTree>
    <p:extLst>
      <p:ext uri="{BB962C8B-B14F-4D97-AF65-F5344CB8AC3E}">
        <p14:creationId xmlns:p14="http://schemas.microsoft.com/office/powerpoint/2010/main" val="1620068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ristmas Tree Farm Image">
            <a:extLst>
              <a:ext uri="{FF2B5EF4-FFF2-40B4-BE49-F238E27FC236}">
                <a16:creationId xmlns:a16="http://schemas.microsoft.com/office/drawing/2014/main" id="{ECF91160-9DD2-6716-72EA-E501050D9944}"/>
              </a:ext>
            </a:extLst>
          </p:cNvPr>
          <p:cNvPicPr>
            <a:picLocks noChangeAspect="1" noChangeArrowheads="1"/>
          </p:cNvPicPr>
          <p:nvPr/>
        </p:nvPicPr>
        <p:blipFill>
          <a:blip r:embed="rId2">
            <a:alphaModFix am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0" y="0"/>
            <a:ext cx="12207591" cy="6858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997AD9B-7B56-A0EF-B72D-3908AE210A96}"/>
              </a:ext>
            </a:extLst>
          </p:cNvPr>
          <p:cNvGrpSpPr/>
          <p:nvPr/>
        </p:nvGrpSpPr>
        <p:grpSpPr>
          <a:xfrm>
            <a:off x="0" y="0"/>
            <a:ext cx="12192000" cy="1259633"/>
            <a:chOff x="0" y="0"/>
            <a:chExt cx="12192000" cy="1259633"/>
          </a:xfrm>
          <a:solidFill>
            <a:schemeClr val="tx2">
              <a:lumMod val="75000"/>
            </a:schemeClr>
          </a:solidFill>
        </p:grpSpPr>
        <p:sp>
          <p:nvSpPr>
            <p:cNvPr id="6" name="Rectangle 5">
              <a:extLst>
                <a:ext uri="{FF2B5EF4-FFF2-40B4-BE49-F238E27FC236}">
                  <a16:creationId xmlns:a16="http://schemas.microsoft.com/office/drawing/2014/main" id="{D994DE08-3C3E-15B9-A5B3-C02CDE63E92E}"/>
                </a:ext>
              </a:extLst>
            </p:cNvPr>
            <p:cNvSpPr/>
            <p:nvPr/>
          </p:nvSpPr>
          <p:spPr>
            <a:xfrm>
              <a:off x="0" y="0"/>
              <a:ext cx="12192000" cy="1259633"/>
            </a:xfrm>
            <a:prstGeom prst="rect">
              <a:avLst/>
            </a:prstGeom>
            <a:grpFill/>
            <a:ln>
              <a:solidFill>
                <a:schemeClr val="tx2">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BECA7CA-967D-CE53-EE85-A15EA03ABBFA}"/>
                </a:ext>
              </a:extLst>
            </p:cNvPr>
            <p:cNvSpPr txBox="1"/>
            <p:nvPr/>
          </p:nvSpPr>
          <p:spPr>
            <a:xfrm>
              <a:off x="0" y="160456"/>
              <a:ext cx="12192000" cy="830997"/>
            </a:xfrm>
            <a:prstGeom prst="rect">
              <a:avLst/>
            </a:prstGeom>
            <a:grpFill/>
            <a:ln>
              <a:solidFill>
                <a:schemeClr val="tx2">
                  <a:lumMod val="50000"/>
                </a:schemeClr>
              </a:solidFill>
            </a:ln>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kumimoji="0" lang="en-IN" sz="4800" b="1" i="0" u="none" strike="noStrike" kern="1200" cap="none" spc="0" normalizeH="0" baseline="0" noProof="0">
                  <a:ln w="10160">
                    <a:solidFill>
                      <a:schemeClr val="tx1"/>
                    </a:solidFill>
                    <a:prstDash val="solid"/>
                  </a:ln>
                  <a:solidFill>
                    <a:prstClr val="white">
                      <a:lumMod val="95000"/>
                    </a:prstClr>
                  </a:solidFill>
                  <a:effectLst>
                    <a:outerShdw blurRad="38100" dist="22860" dir="5400000" algn="tl" rotWithShape="0">
                      <a:srgbClr val="000000">
                        <a:alpha val="30000"/>
                      </a:srgbClr>
                    </a:outerShdw>
                  </a:effectLst>
                  <a:uLnTx/>
                  <a:uFillTx/>
                  <a:latin typeface="Calibri" panose="020F0502020204030204"/>
                  <a:ea typeface="+mn-ea"/>
                  <a:cs typeface="+mn-cs"/>
                </a:rPr>
                <a:t>Marketing Strategies</a:t>
              </a:r>
            </a:p>
          </p:txBody>
        </p:sp>
      </p:grpSp>
      <p:grpSp>
        <p:nvGrpSpPr>
          <p:cNvPr id="22" name="Group 21">
            <a:extLst>
              <a:ext uri="{FF2B5EF4-FFF2-40B4-BE49-F238E27FC236}">
                <a16:creationId xmlns:a16="http://schemas.microsoft.com/office/drawing/2014/main" id="{82025345-C7EE-C094-9E98-16526500BE57}"/>
              </a:ext>
            </a:extLst>
          </p:cNvPr>
          <p:cNvGrpSpPr/>
          <p:nvPr/>
        </p:nvGrpSpPr>
        <p:grpSpPr>
          <a:xfrm>
            <a:off x="816078" y="1613211"/>
            <a:ext cx="10392695" cy="4786091"/>
            <a:chOff x="816078" y="1613211"/>
            <a:chExt cx="10392695" cy="4786091"/>
          </a:xfrm>
        </p:grpSpPr>
        <p:sp>
          <p:nvSpPr>
            <p:cNvPr id="9" name="Rectangle: Rounded Corners 8">
              <a:extLst>
                <a:ext uri="{FF2B5EF4-FFF2-40B4-BE49-F238E27FC236}">
                  <a16:creationId xmlns:a16="http://schemas.microsoft.com/office/drawing/2014/main" id="{4DA6ECAB-9D71-3D65-882E-647A47FAE1A0}"/>
                </a:ext>
              </a:extLst>
            </p:cNvPr>
            <p:cNvSpPr/>
            <p:nvPr/>
          </p:nvSpPr>
          <p:spPr>
            <a:xfrm>
              <a:off x="816078" y="1613211"/>
              <a:ext cx="10392695" cy="759204"/>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Rectangle 10" descr="Dollar">
              <a:extLst>
                <a:ext uri="{FF2B5EF4-FFF2-40B4-BE49-F238E27FC236}">
                  <a16:creationId xmlns:a16="http://schemas.microsoft.com/office/drawing/2014/main" id="{3C96E085-1252-A85D-8C77-6785FDEE80A3}"/>
                </a:ext>
              </a:extLst>
            </p:cNvPr>
            <p:cNvSpPr/>
            <p:nvPr/>
          </p:nvSpPr>
          <p:spPr>
            <a:xfrm>
              <a:off x="1045737" y="1784032"/>
              <a:ext cx="417562" cy="417562"/>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Freeform: Shape 11">
              <a:extLst>
                <a:ext uri="{FF2B5EF4-FFF2-40B4-BE49-F238E27FC236}">
                  <a16:creationId xmlns:a16="http://schemas.microsoft.com/office/drawing/2014/main" id="{6BB1D709-B070-6E85-A259-A47122E807A9}"/>
                </a:ext>
              </a:extLst>
            </p:cNvPr>
            <p:cNvSpPr/>
            <p:nvPr/>
          </p:nvSpPr>
          <p:spPr>
            <a:xfrm>
              <a:off x="1692958" y="1613211"/>
              <a:ext cx="9515815" cy="759204"/>
            </a:xfrm>
            <a:custGeom>
              <a:avLst/>
              <a:gdLst>
                <a:gd name="connsiteX0" fmla="*/ 0 w 9515815"/>
                <a:gd name="connsiteY0" fmla="*/ 0 h 759204"/>
                <a:gd name="connsiteX1" fmla="*/ 9515815 w 9515815"/>
                <a:gd name="connsiteY1" fmla="*/ 0 h 759204"/>
                <a:gd name="connsiteX2" fmla="*/ 9515815 w 9515815"/>
                <a:gd name="connsiteY2" fmla="*/ 759204 h 759204"/>
                <a:gd name="connsiteX3" fmla="*/ 0 w 9515815"/>
                <a:gd name="connsiteY3" fmla="*/ 759204 h 759204"/>
                <a:gd name="connsiteX4" fmla="*/ 0 w 9515815"/>
                <a:gd name="connsiteY4" fmla="*/ 0 h 759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5815" h="759204">
                  <a:moveTo>
                    <a:pt x="0" y="0"/>
                  </a:moveTo>
                  <a:lnTo>
                    <a:pt x="9515815" y="0"/>
                  </a:lnTo>
                  <a:lnTo>
                    <a:pt x="9515815" y="759204"/>
                  </a:lnTo>
                  <a:lnTo>
                    <a:pt x="0" y="75920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0349" tIns="80349" rIns="80349" bIns="80349" numCol="1" spcCol="1270" anchor="ctr" anchorCtr="0">
              <a:noAutofit/>
            </a:bodyPr>
            <a:lstStyle/>
            <a:p>
              <a:pPr marL="0" lvl="0" indent="0" algn="l" defTabSz="711200">
                <a:lnSpc>
                  <a:spcPct val="100000"/>
                </a:lnSpc>
                <a:spcBef>
                  <a:spcPct val="0"/>
                </a:spcBef>
                <a:spcAft>
                  <a:spcPct val="35000"/>
                </a:spcAft>
                <a:buNone/>
              </a:pPr>
              <a:r>
                <a:rPr lang="en-GB" sz="1600" kern="1200" dirty="0"/>
                <a:t>Maintaining the range of average price such that the mean is in the preferable range of customers </a:t>
              </a:r>
              <a:r>
                <a:rPr lang="en-GB" sz="1600" kern="1200" dirty="0" err="1"/>
                <a:t>i.e</a:t>
              </a:r>
              <a:r>
                <a:rPr lang="en-GB" sz="1600" kern="1200" dirty="0"/>
                <a:t> 90-100 leads to increase in sales for Mr. Champak.</a:t>
              </a:r>
              <a:endParaRPr lang="en-US" sz="1600" kern="1200" dirty="0"/>
            </a:p>
          </p:txBody>
        </p:sp>
        <p:sp>
          <p:nvSpPr>
            <p:cNvPr id="13" name="Rectangle: Rounded Corners 12">
              <a:extLst>
                <a:ext uri="{FF2B5EF4-FFF2-40B4-BE49-F238E27FC236}">
                  <a16:creationId xmlns:a16="http://schemas.microsoft.com/office/drawing/2014/main" id="{F568B525-4F78-DD92-EDD0-1622B92DFED2}"/>
                </a:ext>
              </a:extLst>
            </p:cNvPr>
            <p:cNvSpPr/>
            <p:nvPr/>
          </p:nvSpPr>
          <p:spPr>
            <a:xfrm>
              <a:off x="816078" y="2562216"/>
              <a:ext cx="10392695" cy="759204"/>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4" name="Rectangle 13" descr="Yuan">
              <a:extLst>
                <a:ext uri="{FF2B5EF4-FFF2-40B4-BE49-F238E27FC236}">
                  <a16:creationId xmlns:a16="http://schemas.microsoft.com/office/drawing/2014/main" id="{BD59FA92-3E6E-787E-5C3A-23C1C4C049FE}"/>
                </a:ext>
              </a:extLst>
            </p:cNvPr>
            <p:cNvSpPr/>
            <p:nvPr/>
          </p:nvSpPr>
          <p:spPr>
            <a:xfrm>
              <a:off x="1045737" y="2733037"/>
              <a:ext cx="417562" cy="417562"/>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Freeform: Shape 14">
              <a:extLst>
                <a:ext uri="{FF2B5EF4-FFF2-40B4-BE49-F238E27FC236}">
                  <a16:creationId xmlns:a16="http://schemas.microsoft.com/office/drawing/2014/main" id="{E428734B-84B0-A71F-6DBF-C2AAD222F733}"/>
                </a:ext>
              </a:extLst>
            </p:cNvPr>
            <p:cNvSpPr/>
            <p:nvPr/>
          </p:nvSpPr>
          <p:spPr>
            <a:xfrm>
              <a:off x="1692958" y="2562216"/>
              <a:ext cx="9515815" cy="759204"/>
            </a:xfrm>
            <a:custGeom>
              <a:avLst/>
              <a:gdLst>
                <a:gd name="connsiteX0" fmla="*/ 0 w 9515815"/>
                <a:gd name="connsiteY0" fmla="*/ 0 h 759204"/>
                <a:gd name="connsiteX1" fmla="*/ 9515815 w 9515815"/>
                <a:gd name="connsiteY1" fmla="*/ 0 h 759204"/>
                <a:gd name="connsiteX2" fmla="*/ 9515815 w 9515815"/>
                <a:gd name="connsiteY2" fmla="*/ 759204 h 759204"/>
                <a:gd name="connsiteX3" fmla="*/ 0 w 9515815"/>
                <a:gd name="connsiteY3" fmla="*/ 759204 h 759204"/>
                <a:gd name="connsiteX4" fmla="*/ 0 w 9515815"/>
                <a:gd name="connsiteY4" fmla="*/ 0 h 759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5815" h="759204">
                  <a:moveTo>
                    <a:pt x="0" y="0"/>
                  </a:moveTo>
                  <a:lnTo>
                    <a:pt x="9515815" y="0"/>
                  </a:lnTo>
                  <a:lnTo>
                    <a:pt x="9515815" y="759204"/>
                  </a:lnTo>
                  <a:lnTo>
                    <a:pt x="0" y="75920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0349" tIns="80349" rIns="80349" bIns="80349" numCol="1" spcCol="1270" anchor="ctr" anchorCtr="0">
              <a:noAutofit/>
            </a:bodyPr>
            <a:lstStyle/>
            <a:p>
              <a:pPr marL="0" lvl="0" indent="0" algn="l" defTabSz="711200">
                <a:lnSpc>
                  <a:spcPct val="100000"/>
                </a:lnSpc>
                <a:spcBef>
                  <a:spcPct val="0"/>
                </a:spcBef>
                <a:spcAft>
                  <a:spcPct val="35000"/>
                </a:spcAft>
                <a:buNone/>
              </a:pPr>
              <a:r>
                <a:rPr lang="en-GB" sz="1600" kern="1200" dirty="0"/>
                <a:t>It has been observed from the data that keep variety of price range has led in boosting sales for Mr. Champak over the years.</a:t>
              </a:r>
              <a:endParaRPr lang="en-US" sz="1600" kern="1200" dirty="0"/>
            </a:p>
          </p:txBody>
        </p:sp>
        <p:sp>
          <p:nvSpPr>
            <p:cNvPr id="16" name="Rectangle: Rounded Corners 15">
              <a:extLst>
                <a:ext uri="{FF2B5EF4-FFF2-40B4-BE49-F238E27FC236}">
                  <a16:creationId xmlns:a16="http://schemas.microsoft.com/office/drawing/2014/main" id="{7F0206B5-8761-C368-68AA-781420016EB2}"/>
                </a:ext>
              </a:extLst>
            </p:cNvPr>
            <p:cNvSpPr/>
            <p:nvPr/>
          </p:nvSpPr>
          <p:spPr>
            <a:xfrm>
              <a:off x="816078" y="3511222"/>
              <a:ext cx="10392695" cy="759204"/>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7" name="Rectangle 16" descr="Tick">
              <a:extLst>
                <a:ext uri="{FF2B5EF4-FFF2-40B4-BE49-F238E27FC236}">
                  <a16:creationId xmlns:a16="http://schemas.microsoft.com/office/drawing/2014/main" id="{A11CA0E2-750C-2D9D-D4EB-8C7CA988674F}"/>
                </a:ext>
              </a:extLst>
            </p:cNvPr>
            <p:cNvSpPr/>
            <p:nvPr/>
          </p:nvSpPr>
          <p:spPr>
            <a:xfrm>
              <a:off x="1045737" y="3682042"/>
              <a:ext cx="417562" cy="417562"/>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Freeform: Shape 17">
              <a:extLst>
                <a:ext uri="{FF2B5EF4-FFF2-40B4-BE49-F238E27FC236}">
                  <a16:creationId xmlns:a16="http://schemas.microsoft.com/office/drawing/2014/main" id="{49798755-BC0D-BD4E-1C38-4F0DAB6E65F4}"/>
                </a:ext>
              </a:extLst>
            </p:cNvPr>
            <p:cNvSpPr/>
            <p:nvPr/>
          </p:nvSpPr>
          <p:spPr>
            <a:xfrm>
              <a:off x="1692958" y="3511222"/>
              <a:ext cx="9515815" cy="759204"/>
            </a:xfrm>
            <a:custGeom>
              <a:avLst/>
              <a:gdLst>
                <a:gd name="connsiteX0" fmla="*/ 0 w 9515815"/>
                <a:gd name="connsiteY0" fmla="*/ 0 h 759204"/>
                <a:gd name="connsiteX1" fmla="*/ 9515815 w 9515815"/>
                <a:gd name="connsiteY1" fmla="*/ 0 h 759204"/>
                <a:gd name="connsiteX2" fmla="*/ 9515815 w 9515815"/>
                <a:gd name="connsiteY2" fmla="*/ 759204 h 759204"/>
                <a:gd name="connsiteX3" fmla="*/ 0 w 9515815"/>
                <a:gd name="connsiteY3" fmla="*/ 759204 h 759204"/>
                <a:gd name="connsiteX4" fmla="*/ 0 w 9515815"/>
                <a:gd name="connsiteY4" fmla="*/ 0 h 759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5815" h="759204">
                  <a:moveTo>
                    <a:pt x="0" y="0"/>
                  </a:moveTo>
                  <a:lnTo>
                    <a:pt x="9515815" y="0"/>
                  </a:lnTo>
                  <a:lnTo>
                    <a:pt x="9515815" y="759204"/>
                  </a:lnTo>
                  <a:lnTo>
                    <a:pt x="0" y="75920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0349" tIns="80349" rIns="80349" bIns="80349" numCol="1" spcCol="1270" anchor="ctr" anchorCtr="0">
              <a:noAutofit/>
            </a:bodyPr>
            <a:lstStyle/>
            <a:p>
              <a:pPr marL="0" lvl="0" indent="0" algn="l" defTabSz="711200">
                <a:lnSpc>
                  <a:spcPct val="100000"/>
                </a:lnSpc>
                <a:spcBef>
                  <a:spcPct val="0"/>
                </a:spcBef>
                <a:spcAft>
                  <a:spcPct val="35000"/>
                </a:spcAft>
                <a:buNone/>
              </a:pPr>
              <a:r>
                <a:rPr lang="en-GB" sz="1600" kern="1200" dirty="0"/>
                <a:t>When keeping less variety of price range </a:t>
              </a:r>
              <a:r>
                <a:rPr lang="en-GB" sz="1600" kern="1200" dirty="0" err="1"/>
                <a:t>i.e</a:t>
              </a:r>
              <a:r>
                <a:rPr lang="en-GB" sz="1600" kern="1200" dirty="0"/>
                <a:t> less than 4 in general focus on keeping the range wide and on the higher side of ideal range as we can see if varieties are less then customers end up buying less priced trees more.</a:t>
              </a:r>
              <a:endParaRPr lang="en-US" sz="1600" kern="1200" dirty="0"/>
            </a:p>
          </p:txBody>
        </p:sp>
        <p:sp>
          <p:nvSpPr>
            <p:cNvPr id="19" name="Rectangle: Rounded Corners 18">
              <a:extLst>
                <a:ext uri="{FF2B5EF4-FFF2-40B4-BE49-F238E27FC236}">
                  <a16:creationId xmlns:a16="http://schemas.microsoft.com/office/drawing/2014/main" id="{F07918F7-B95E-4426-06C3-CCF32350F578}"/>
                </a:ext>
              </a:extLst>
            </p:cNvPr>
            <p:cNvSpPr/>
            <p:nvPr/>
          </p:nvSpPr>
          <p:spPr>
            <a:xfrm>
              <a:off x="816078" y="5640098"/>
              <a:ext cx="10392695" cy="759204"/>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0" name="Rectangle 19" descr="Deciduous tree">
              <a:extLst>
                <a:ext uri="{FF2B5EF4-FFF2-40B4-BE49-F238E27FC236}">
                  <a16:creationId xmlns:a16="http://schemas.microsoft.com/office/drawing/2014/main" id="{0791178B-BB54-0223-F937-98A16CE6F016}"/>
                </a:ext>
              </a:extLst>
            </p:cNvPr>
            <p:cNvSpPr/>
            <p:nvPr/>
          </p:nvSpPr>
          <p:spPr>
            <a:xfrm>
              <a:off x="1045737" y="5810918"/>
              <a:ext cx="417562" cy="417562"/>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Freeform: Shape 20">
              <a:extLst>
                <a:ext uri="{FF2B5EF4-FFF2-40B4-BE49-F238E27FC236}">
                  <a16:creationId xmlns:a16="http://schemas.microsoft.com/office/drawing/2014/main" id="{F8AC42F2-8F7D-78E5-B966-11F72BD4FB11}"/>
                </a:ext>
              </a:extLst>
            </p:cNvPr>
            <p:cNvSpPr/>
            <p:nvPr/>
          </p:nvSpPr>
          <p:spPr>
            <a:xfrm>
              <a:off x="1692958" y="5640098"/>
              <a:ext cx="9515815" cy="759204"/>
            </a:xfrm>
            <a:custGeom>
              <a:avLst/>
              <a:gdLst>
                <a:gd name="connsiteX0" fmla="*/ 0 w 9515815"/>
                <a:gd name="connsiteY0" fmla="*/ 0 h 759204"/>
                <a:gd name="connsiteX1" fmla="*/ 9515815 w 9515815"/>
                <a:gd name="connsiteY1" fmla="*/ 0 h 759204"/>
                <a:gd name="connsiteX2" fmla="*/ 9515815 w 9515815"/>
                <a:gd name="connsiteY2" fmla="*/ 759204 h 759204"/>
                <a:gd name="connsiteX3" fmla="*/ 0 w 9515815"/>
                <a:gd name="connsiteY3" fmla="*/ 759204 h 759204"/>
                <a:gd name="connsiteX4" fmla="*/ 0 w 9515815"/>
                <a:gd name="connsiteY4" fmla="*/ 0 h 759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5815" h="759204">
                  <a:moveTo>
                    <a:pt x="0" y="0"/>
                  </a:moveTo>
                  <a:lnTo>
                    <a:pt x="9515815" y="0"/>
                  </a:lnTo>
                  <a:lnTo>
                    <a:pt x="9515815" y="759204"/>
                  </a:lnTo>
                  <a:lnTo>
                    <a:pt x="0" y="75920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0349" tIns="80349" rIns="80349" bIns="80349" numCol="1" spcCol="1270" anchor="ctr" anchorCtr="0">
              <a:noAutofit/>
            </a:bodyPr>
            <a:lstStyle/>
            <a:p>
              <a:pPr marL="0" lvl="0" indent="0" algn="l" defTabSz="711200">
                <a:lnSpc>
                  <a:spcPct val="100000"/>
                </a:lnSpc>
                <a:spcBef>
                  <a:spcPct val="0"/>
                </a:spcBef>
                <a:spcAft>
                  <a:spcPct val="35000"/>
                </a:spcAft>
                <a:buNone/>
              </a:pPr>
              <a:r>
                <a:rPr lang="en-GB" sz="1600" kern="1200" dirty="0"/>
                <a:t>Don’t ignore any type of tree because over the last 14 years of sales the overall revenue contribution for both type of trees are in close vicinity.</a:t>
              </a:r>
              <a:endParaRPr lang="en-US" sz="1600" kern="1200" dirty="0"/>
            </a:p>
          </p:txBody>
        </p:sp>
        <p:pic>
          <p:nvPicPr>
            <p:cNvPr id="4" name="Picture 3">
              <a:extLst>
                <a:ext uri="{FF2B5EF4-FFF2-40B4-BE49-F238E27FC236}">
                  <a16:creationId xmlns:a16="http://schemas.microsoft.com/office/drawing/2014/main" id="{5D0042EF-A446-A575-A7BB-96467F074460}"/>
                </a:ext>
              </a:extLst>
            </p:cNvPr>
            <p:cNvPicPr>
              <a:picLocks noChangeAspect="1"/>
            </p:cNvPicPr>
            <p:nvPr/>
          </p:nvPicPr>
          <p:blipFill>
            <a:blip r:embed="rId12"/>
            <a:stretch>
              <a:fillRect/>
            </a:stretch>
          </p:blipFill>
          <p:spPr>
            <a:xfrm>
              <a:off x="2252491" y="4418129"/>
              <a:ext cx="7519868" cy="1074266"/>
            </a:xfrm>
            <a:prstGeom prst="rect">
              <a:avLst/>
            </a:prstGeom>
          </p:spPr>
        </p:pic>
      </p:grpSp>
    </p:spTree>
    <p:extLst>
      <p:ext uri="{BB962C8B-B14F-4D97-AF65-F5344CB8AC3E}">
        <p14:creationId xmlns:p14="http://schemas.microsoft.com/office/powerpoint/2010/main" val="3417856204"/>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ristmas Tree Farm Image">
            <a:extLst>
              <a:ext uri="{FF2B5EF4-FFF2-40B4-BE49-F238E27FC236}">
                <a16:creationId xmlns:a16="http://schemas.microsoft.com/office/drawing/2014/main" id="{ECF91160-9DD2-6716-72EA-E501050D9944}"/>
              </a:ext>
            </a:extLst>
          </p:cNvPr>
          <p:cNvPicPr>
            <a:picLocks noChangeAspect="1" noChangeArrowheads="1"/>
          </p:cNvPicPr>
          <p:nvPr/>
        </p:nvPicPr>
        <p:blipFill>
          <a:blip r:embed="rId2">
            <a:alphaModFix am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0" y="0"/>
            <a:ext cx="12207591" cy="6858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DF03A111-8E36-3B70-18D6-A15D3F51F1F9}"/>
              </a:ext>
            </a:extLst>
          </p:cNvPr>
          <p:cNvGrpSpPr/>
          <p:nvPr/>
        </p:nvGrpSpPr>
        <p:grpSpPr>
          <a:xfrm>
            <a:off x="1474839" y="1002890"/>
            <a:ext cx="9242322" cy="5122605"/>
            <a:chOff x="393290" y="727587"/>
            <a:chExt cx="10835149" cy="5476566"/>
          </a:xfrm>
        </p:grpSpPr>
        <p:grpSp>
          <p:nvGrpSpPr>
            <p:cNvPr id="8" name="Group 7">
              <a:extLst>
                <a:ext uri="{FF2B5EF4-FFF2-40B4-BE49-F238E27FC236}">
                  <a16:creationId xmlns:a16="http://schemas.microsoft.com/office/drawing/2014/main" id="{A997AD9B-7B56-A0EF-B72D-3908AE210A96}"/>
                </a:ext>
              </a:extLst>
            </p:cNvPr>
            <p:cNvGrpSpPr/>
            <p:nvPr/>
          </p:nvGrpSpPr>
          <p:grpSpPr>
            <a:xfrm>
              <a:off x="393290" y="727587"/>
              <a:ext cx="10835149" cy="5476566"/>
              <a:chOff x="0" y="0"/>
              <a:chExt cx="12192000" cy="1259633"/>
            </a:xfrm>
            <a:solidFill>
              <a:schemeClr val="tx2">
                <a:lumMod val="75000"/>
              </a:schemeClr>
            </a:solidFill>
          </p:grpSpPr>
          <p:sp>
            <p:nvSpPr>
              <p:cNvPr id="6" name="Rectangle 5">
                <a:extLst>
                  <a:ext uri="{FF2B5EF4-FFF2-40B4-BE49-F238E27FC236}">
                    <a16:creationId xmlns:a16="http://schemas.microsoft.com/office/drawing/2014/main" id="{D994DE08-3C3E-15B9-A5B3-C02CDE63E92E}"/>
                  </a:ext>
                </a:extLst>
              </p:cNvPr>
              <p:cNvSpPr/>
              <p:nvPr/>
            </p:nvSpPr>
            <p:spPr>
              <a:xfrm>
                <a:off x="0" y="0"/>
                <a:ext cx="12192000" cy="1259633"/>
              </a:xfrm>
              <a:prstGeom prst="rect">
                <a:avLst/>
              </a:prstGeom>
              <a:grpFill/>
              <a:ln>
                <a:solidFill>
                  <a:schemeClr val="tx2">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BECA7CA-967D-CE53-EE85-A15EA03ABBFA}"/>
                  </a:ext>
                </a:extLst>
              </p:cNvPr>
              <p:cNvSpPr txBox="1"/>
              <p:nvPr/>
            </p:nvSpPr>
            <p:spPr>
              <a:xfrm>
                <a:off x="0" y="160456"/>
                <a:ext cx="12192000" cy="338540"/>
              </a:xfrm>
              <a:prstGeom prst="rect">
                <a:avLst/>
              </a:prstGeom>
              <a:grpFill/>
              <a:ln>
                <a:solidFill>
                  <a:schemeClr val="tx2">
                    <a:lumMod val="50000"/>
                  </a:schemeClr>
                </a:solidFill>
              </a:ln>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kumimoji="0" lang="en-IN" sz="9600" b="1" i="0" u="none" strike="noStrike" kern="1200" cap="none" spc="0" normalizeH="0" baseline="0" noProof="0">
                    <a:ln w="10160">
                      <a:solidFill>
                        <a:schemeClr val="tx1"/>
                      </a:solidFill>
                      <a:prstDash val="solid"/>
                    </a:ln>
                    <a:solidFill>
                      <a:prstClr val="white">
                        <a:lumMod val="95000"/>
                      </a:prstClr>
                    </a:solidFill>
                    <a:effectLst>
                      <a:outerShdw blurRad="38100" dist="22860" dir="5400000" algn="tl" rotWithShape="0">
                        <a:srgbClr val="000000">
                          <a:alpha val="30000"/>
                        </a:srgbClr>
                      </a:outerShdw>
                    </a:effectLst>
                    <a:uLnTx/>
                    <a:uFillTx/>
                    <a:latin typeface="Calibri" panose="020F0502020204030204"/>
                    <a:ea typeface="+mn-ea"/>
                    <a:cs typeface="+mn-cs"/>
                  </a:rPr>
                  <a:t>Thank you</a:t>
                </a:r>
              </a:p>
            </p:txBody>
          </p:sp>
        </p:grpSp>
        <p:sp>
          <p:nvSpPr>
            <p:cNvPr id="3" name="TextBox 2">
              <a:extLst>
                <a:ext uri="{FF2B5EF4-FFF2-40B4-BE49-F238E27FC236}">
                  <a16:creationId xmlns:a16="http://schemas.microsoft.com/office/drawing/2014/main" id="{AC308B56-A328-9801-CA65-C20A2BF54727}"/>
                </a:ext>
              </a:extLst>
            </p:cNvPr>
            <p:cNvSpPr txBox="1"/>
            <p:nvPr/>
          </p:nvSpPr>
          <p:spPr>
            <a:xfrm>
              <a:off x="393290" y="3428999"/>
              <a:ext cx="10835149" cy="1678120"/>
            </a:xfrm>
            <a:prstGeom prst="rect">
              <a:avLst/>
            </a:prstGeom>
            <a:solidFill>
              <a:schemeClr val="tx2">
                <a:lumMod val="75000"/>
              </a:schemeClr>
            </a:solidFill>
            <a:ln>
              <a:solidFill>
                <a:schemeClr val="tx2">
                  <a:lumMod val="50000"/>
                </a:schemeClr>
              </a:solidFill>
            </a:ln>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kumimoji="0" lang="en-IN" sz="9600" b="1" i="0" u="none" strike="noStrike" kern="1200" cap="none" spc="0" normalizeH="0" baseline="0" noProof="0" dirty="0" err="1">
                  <a:ln w="10160">
                    <a:solidFill>
                      <a:schemeClr val="tx1"/>
                    </a:solidFill>
                    <a:prstDash val="solid"/>
                  </a:ln>
                  <a:solidFill>
                    <a:prstClr val="white">
                      <a:lumMod val="95000"/>
                    </a:prstClr>
                  </a:solidFill>
                  <a:effectLst>
                    <a:outerShdw blurRad="38100" dist="22860" dir="5400000" algn="tl" rotWithShape="0">
                      <a:srgbClr val="000000">
                        <a:alpha val="30000"/>
                      </a:srgbClr>
                    </a:outerShdw>
                  </a:effectLst>
                  <a:uLnTx/>
                  <a:uFillTx/>
                  <a:latin typeface="Calibri" panose="020F0502020204030204"/>
                  <a:ea typeface="+mn-ea"/>
                  <a:cs typeface="+mn-cs"/>
                </a:rPr>
                <a:t>QnA</a:t>
              </a:r>
              <a:r>
                <a:rPr kumimoji="0" lang="en-IN" sz="9600" b="1" i="0" u="none" strike="noStrike" kern="1200" cap="none" spc="0" normalizeH="0" baseline="0" noProof="0" dirty="0">
                  <a:ln w="10160">
                    <a:solidFill>
                      <a:schemeClr val="tx1"/>
                    </a:solidFill>
                    <a:prstDash val="solid"/>
                  </a:ln>
                  <a:solidFill>
                    <a:prstClr val="white">
                      <a:lumMod val="95000"/>
                    </a:prstClr>
                  </a:solidFill>
                  <a:effectLst>
                    <a:outerShdw blurRad="38100" dist="22860" dir="5400000" algn="tl" rotWithShape="0">
                      <a:srgbClr val="000000">
                        <a:alpha val="30000"/>
                      </a:srgbClr>
                    </a:outerShdw>
                  </a:effectLst>
                  <a:uLnTx/>
                  <a:uFillTx/>
                  <a:latin typeface="Calibri" panose="020F0502020204030204"/>
                  <a:ea typeface="+mn-ea"/>
                  <a:cs typeface="+mn-cs"/>
                </a:rPr>
                <a:t> Session</a:t>
              </a:r>
            </a:p>
          </p:txBody>
        </p:sp>
      </p:grpSp>
    </p:spTree>
    <p:extLst>
      <p:ext uri="{BB962C8B-B14F-4D97-AF65-F5344CB8AC3E}">
        <p14:creationId xmlns:p14="http://schemas.microsoft.com/office/powerpoint/2010/main" val="218618857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TIBCO Spotfire - The Data Analytics of Christmas Trees">
            <a:extLst>
              <a:ext uri="{FF2B5EF4-FFF2-40B4-BE49-F238E27FC236}">
                <a16:creationId xmlns:a16="http://schemas.microsoft.com/office/drawing/2014/main" id="{22163F45-A5F4-B20A-117C-FB8A7B20B95A}"/>
              </a:ext>
            </a:extLst>
          </p:cNvPr>
          <p:cNvPicPr>
            <a:picLocks noChangeAspect="1" noChangeArrowheads="1"/>
          </p:cNvPicPr>
          <p:nvPr/>
        </p:nvPicPr>
        <p:blipFill>
          <a:blip r:embed="rId2">
            <a:alphaModFix/>
            <a:duotone>
              <a:prstClr val="black"/>
              <a:schemeClr val="accent5">
                <a:tint val="45000"/>
                <a:satMod val="400000"/>
              </a:schemeClr>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0" y="0"/>
            <a:ext cx="12192000" cy="6966857"/>
          </a:xfrm>
          <a:prstGeom prst="rect">
            <a:avLst/>
          </a:prstGeom>
          <a:noFill/>
          <a:effectLst>
            <a:outerShdw blurRad="50800" dist="50800" dir="5400000" algn="ctr" rotWithShape="0">
              <a:srgbClr val="6B9DD3"/>
            </a:outerShdw>
            <a:softEdge rad="0"/>
          </a:effectLst>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AAB5FB1A-8046-65A3-7F00-CE4265BE1166}"/>
              </a:ext>
            </a:extLst>
          </p:cNvPr>
          <p:cNvGrpSpPr/>
          <p:nvPr/>
        </p:nvGrpSpPr>
        <p:grpSpPr>
          <a:xfrm>
            <a:off x="2349910" y="2035277"/>
            <a:ext cx="7659329" cy="3146324"/>
            <a:chOff x="2467987" y="1914732"/>
            <a:chExt cx="6145071" cy="1939513"/>
          </a:xfrm>
        </p:grpSpPr>
        <p:sp>
          <p:nvSpPr>
            <p:cNvPr id="5" name="Rectangle 4">
              <a:extLst>
                <a:ext uri="{FF2B5EF4-FFF2-40B4-BE49-F238E27FC236}">
                  <a16:creationId xmlns:a16="http://schemas.microsoft.com/office/drawing/2014/main" id="{0A59EA04-FD1B-9E5C-D559-9DF7FBE0B8AC}"/>
                </a:ext>
              </a:extLst>
            </p:cNvPr>
            <p:cNvSpPr/>
            <p:nvPr/>
          </p:nvSpPr>
          <p:spPr>
            <a:xfrm>
              <a:off x="2467987" y="1914732"/>
              <a:ext cx="6145071" cy="1939513"/>
            </a:xfrm>
            <a:prstGeom prst="rect">
              <a:avLst/>
            </a:prstGeom>
            <a:solidFill>
              <a:schemeClr val="tx1">
                <a:lumMod val="95000"/>
                <a:lumOff val="5000"/>
                <a:alpha val="51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6CD809C1-52ED-E9B2-F73E-6775B12ED2F9}"/>
                </a:ext>
              </a:extLst>
            </p:cNvPr>
            <p:cNvSpPr/>
            <p:nvPr/>
          </p:nvSpPr>
          <p:spPr>
            <a:xfrm>
              <a:off x="2635964" y="2059184"/>
              <a:ext cx="5977094" cy="1650609"/>
            </a:xfrm>
            <a:prstGeom prst="rect">
              <a:avLst/>
            </a:prstGeom>
            <a:noFill/>
          </p:spPr>
          <p:txBody>
            <a:bodyPr wrap="square" lIns="91440" tIns="45720" rIns="91440" bIns="45720">
              <a:spAutoFit/>
            </a:bodyPr>
            <a:lstStyle/>
            <a:p>
              <a:pPr algn="ctr"/>
              <a:r>
                <a:rPr lang="en-US" sz="2800" b="1" cap="none" spc="0" dirty="0">
                  <a:ln w="9525">
                    <a:noFill/>
                    <a:prstDash val="solid"/>
                  </a:ln>
                  <a:solidFill>
                    <a:schemeClr val="bg1"/>
                  </a:solidFill>
                  <a:effectLst>
                    <a:outerShdw blurRad="12700" dist="38100" dir="2700000" algn="tl" rotWithShape="0">
                      <a:schemeClr val="bg1">
                        <a:lumMod val="50000"/>
                      </a:schemeClr>
                    </a:outerShdw>
                  </a:effectLst>
                </a:rPr>
                <a:t>Dataset comprises of annual records detailing the sales performance of Christmas Trees at Mr. Champak’s retail stores.</a:t>
              </a:r>
            </a:p>
            <a:p>
              <a:pPr algn="ctr"/>
              <a:endParaRPr lang="en-US" sz="2800" b="1" dirty="0">
                <a:ln w="9525">
                  <a:noFill/>
                  <a:prstDash val="solid"/>
                </a:ln>
                <a:solidFill>
                  <a:schemeClr val="bg1"/>
                </a:solidFill>
                <a:effectLst>
                  <a:outerShdw blurRad="12700" dist="38100" dir="2700000" algn="tl" rotWithShape="0">
                    <a:schemeClr val="bg1">
                      <a:lumMod val="50000"/>
                    </a:schemeClr>
                  </a:outerShdw>
                </a:effectLst>
              </a:endParaRPr>
            </a:p>
            <a:p>
              <a:pPr algn="ctr"/>
              <a:r>
                <a:rPr lang="en-US" sz="2800" b="1" cap="none" spc="0" dirty="0">
                  <a:ln w="9525">
                    <a:noFill/>
                    <a:prstDash val="solid"/>
                  </a:ln>
                  <a:solidFill>
                    <a:schemeClr val="bg1"/>
                  </a:solidFill>
                  <a:effectLst>
                    <a:outerShdw blurRad="12700" dist="38100" dir="2700000" algn="tl" rotWithShape="0">
                      <a:schemeClr val="bg1">
                        <a:lumMod val="50000"/>
                      </a:schemeClr>
                    </a:outerShdw>
                  </a:effectLst>
                </a:rPr>
                <a:t>It has the details of no. of trees sold, the average price per tree and the generated revenue.</a:t>
              </a:r>
            </a:p>
          </p:txBody>
        </p:sp>
      </p:grpSp>
      <p:sp>
        <p:nvSpPr>
          <p:cNvPr id="21" name="Rectangle 20">
            <a:extLst>
              <a:ext uri="{FF2B5EF4-FFF2-40B4-BE49-F238E27FC236}">
                <a16:creationId xmlns:a16="http://schemas.microsoft.com/office/drawing/2014/main" id="{353E943B-5936-E960-A967-ACA24C1D57D0}"/>
              </a:ext>
            </a:extLst>
          </p:cNvPr>
          <p:cNvSpPr/>
          <p:nvPr/>
        </p:nvSpPr>
        <p:spPr>
          <a:xfrm>
            <a:off x="2467987" y="445725"/>
            <a:ext cx="7061855" cy="963233"/>
          </a:xfrm>
          <a:prstGeom prst="rect">
            <a:avLst/>
          </a:prstGeom>
          <a:solidFill>
            <a:schemeClr val="tx1">
              <a:lumMod val="95000"/>
              <a:lumOff val="5000"/>
              <a:alpha val="63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E1E4F48C-30A3-31C7-D055-CFCF4BA662B5}"/>
              </a:ext>
            </a:extLst>
          </p:cNvPr>
          <p:cNvSpPr txBox="1"/>
          <p:nvPr/>
        </p:nvSpPr>
        <p:spPr>
          <a:xfrm>
            <a:off x="3229896" y="422896"/>
            <a:ext cx="5732207" cy="938719"/>
          </a:xfrm>
          <a:prstGeom prst="rect">
            <a:avLst/>
          </a:prstGeom>
          <a:noFill/>
        </p:spPr>
        <p:txBody>
          <a:bodyPr wrap="square">
            <a:spAutoFit/>
          </a:bodyPr>
          <a:lstStyle/>
          <a:p>
            <a:r>
              <a:rPr kumimoji="0" lang="en-IN" sz="5500" b="1" i="0" u="none" strike="noStrike" kern="1200" cap="none" spc="0" normalizeH="0" baseline="0" noProof="0" dirty="0">
                <a:ln w="10160">
                  <a:solidFill>
                    <a:srgbClr val="FFC000">
                      <a:lumMod val="60000"/>
                      <a:lumOff val="40000"/>
                    </a:srgbClr>
                  </a:solidFill>
                  <a:prstDash val="solid"/>
                </a:ln>
                <a:solidFill>
                  <a:prstClr val="white">
                    <a:lumMod val="95000"/>
                  </a:prstClr>
                </a:solidFill>
                <a:effectLst>
                  <a:outerShdw blurRad="38100" dist="22860" dir="5400000" algn="tl" rotWithShape="0">
                    <a:srgbClr val="000000">
                      <a:alpha val="30000"/>
                    </a:srgbClr>
                  </a:outerShdw>
                </a:effectLst>
                <a:uLnTx/>
                <a:uFillTx/>
                <a:latin typeface="Calibri" panose="020F0502020204030204"/>
                <a:ea typeface="+mn-ea"/>
                <a:cs typeface="+mn-cs"/>
              </a:rPr>
              <a:t>ABOUT THE DATA</a:t>
            </a:r>
          </a:p>
        </p:txBody>
      </p:sp>
    </p:spTree>
    <p:extLst>
      <p:ext uri="{BB962C8B-B14F-4D97-AF65-F5344CB8AC3E}">
        <p14:creationId xmlns:p14="http://schemas.microsoft.com/office/powerpoint/2010/main" val="9434248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TIBCO Spotfire - The Data Analytics of Christmas Trees">
            <a:extLst>
              <a:ext uri="{FF2B5EF4-FFF2-40B4-BE49-F238E27FC236}">
                <a16:creationId xmlns:a16="http://schemas.microsoft.com/office/drawing/2014/main" id="{22163F45-A5F4-B20A-117C-FB8A7B20B95A}"/>
              </a:ext>
            </a:extLst>
          </p:cNvPr>
          <p:cNvPicPr>
            <a:picLocks noChangeAspect="1" noChangeArrowheads="1"/>
          </p:cNvPicPr>
          <p:nvPr/>
        </p:nvPicPr>
        <p:blipFill>
          <a:blip r:embed="rId2">
            <a:alphaModFix/>
            <a:duotone>
              <a:prstClr val="black"/>
              <a:schemeClr val="accent5">
                <a:tint val="45000"/>
                <a:satMod val="400000"/>
              </a:schemeClr>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0" y="0"/>
            <a:ext cx="12192000" cy="6966857"/>
          </a:xfrm>
          <a:prstGeom prst="rect">
            <a:avLst/>
          </a:prstGeom>
          <a:noFill/>
          <a:effectLst>
            <a:outerShdw blurRad="50800" dist="50800" dir="5400000" algn="ctr" rotWithShape="0">
              <a:srgbClr val="6B9DD3"/>
            </a:outerShdw>
            <a:softEdge rad="0"/>
          </a:effectLst>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A53CD356-3E5C-8973-6E6D-FD37C49A9C73}"/>
              </a:ext>
            </a:extLst>
          </p:cNvPr>
          <p:cNvSpPr/>
          <p:nvPr/>
        </p:nvSpPr>
        <p:spPr>
          <a:xfrm>
            <a:off x="7510829" y="1914732"/>
            <a:ext cx="2019013" cy="3713583"/>
          </a:xfrm>
          <a:prstGeom prst="rect">
            <a:avLst/>
          </a:prstGeom>
          <a:solidFill>
            <a:schemeClr val="tx1">
              <a:lumMod val="95000"/>
              <a:lumOff val="5000"/>
              <a:alpha val="58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A59EA04-FD1B-9E5C-D559-9DF7FBE0B8AC}"/>
              </a:ext>
            </a:extLst>
          </p:cNvPr>
          <p:cNvSpPr/>
          <p:nvPr/>
        </p:nvSpPr>
        <p:spPr>
          <a:xfrm>
            <a:off x="2467987" y="1914732"/>
            <a:ext cx="2019013" cy="3702296"/>
          </a:xfrm>
          <a:prstGeom prst="rect">
            <a:avLst/>
          </a:prstGeom>
          <a:solidFill>
            <a:schemeClr val="tx1">
              <a:lumMod val="95000"/>
              <a:lumOff val="5000"/>
              <a:alpha val="51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0E97083-E91F-9A51-2E28-87AD4D6890C7}"/>
              </a:ext>
            </a:extLst>
          </p:cNvPr>
          <p:cNvSpPr/>
          <p:nvPr/>
        </p:nvSpPr>
        <p:spPr>
          <a:xfrm>
            <a:off x="4989408" y="1903445"/>
            <a:ext cx="2019013" cy="3713583"/>
          </a:xfrm>
          <a:prstGeom prst="rect">
            <a:avLst/>
          </a:prstGeom>
          <a:solidFill>
            <a:schemeClr val="tx1">
              <a:lumMod val="95000"/>
              <a:lumOff val="5000"/>
              <a:alpha val="7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18FFFB1F-C6AF-9B9C-67FE-26D1FB27A18F}"/>
              </a:ext>
            </a:extLst>
          </p:cNvPr>
          <p:cNvSpPr/>
          <p:nvPr/>
        </p:nvSpPr>
        <p:spPr>
          <a:xfrm>
            <a:off x="2508175" y="2120801"/>
            <a:ext cx="1001485" cy="1015663"/>
          </a:xfrm>
          <a:prstGeom prst="rect">
            <a:avLst/>
          </a:prstGeom>
          <a:noFill/>
        </p:spPr>
        <p:txBody>
          <a:bodyPr wrap="square" lIns="91440" tIns="45720" rIns="91440" bIns="45720">
            <a:spAutoFit/>
          </a:bodyPr>
          <a:lstStyle/>
          <a:p>
            <a:pPr algn="ctr"/>
            <a:r>
              <a:rPr lang="en-US" sz="6000" b="0" cap="none" spc="0">
                <a:ln w="0"/>
                <a:solidFill>
                  <a:srgbClr val="E7E6E6"/>
                </a:solidFill>
                <a:effectLst>
                  <a:outerShdw blurRad="38100" dist="19050" dir="2700000" algn="tl" rotWithShape="0">
                    <a:schemeClr val="dk1">
                      <a:alpha val="40000"/>
                    </a:schemeClr>
                  </a:outerShdw>
                </a:effectLst>
                <a:latin typeface="+mj-lt"/>
              </a:rPr>
              <a:t>1.</a:t>
            </a:r>
          </a:p>
        </p:txBody>
      </p:sp>
      <p:sp>
        <p:nvSpPr>
          <p:cNvPr id="10" name="Rectangle 9">
            <a:extLst>
              <a:ext uri="{FF2B5EF4-FFF2-40B4-BE49-F238E27FC236}">
                <a16:creationId xmlns:a16="http://schemas.microsoft.com/office/drawing/2014/main" id="{701F8C83-0A9A-975A-B861-2914A9826E20}"/>
              </a:ext>
            </a:extLst>
          </p:cNvPr>
          <p:cNvSpPr/>
          <p:nvPr/>
        </p:nvSpPr>
        <p:spPr>
          <a:xfrm>
            <a:off x="5073350" y="2120326"/>
            <a:ext cx="1001485" cy="1015663"/>
          </a:xfrm>
          <a:prstGeom prst="rect">
            <a:avLst/>
          </a:prstGeom>
          <a:noFill/>
        </p:spPr>
        <p:txBody>
          <a:bodyPr wrap="square" lIns="91440" tIns="45720" rIns="91440" bIns="45720">
            <a:spAutoFit/>
          </a:bodyPr>
          <a:lstStyle/>
          <a:p>
            <a:pPr algn="ctr"/>
            <a:r>
              <a:rPr lang="en-US" sz="6000" b="0" cap="none" spc="0">
                <a:ln w="0"/>
                <a:solidFill>
                  <a:srgbClr val="E7E6E6"/>
                </a:solidFill>
                <a:effectLst>
                  <a:outerShdw blurRad="38100" dist="19050" dir="2700000" algn="tl" rotWithShape="0">
                    <a:schemeClr val="dk1">
                      <a:alpha val="40000"/>
                    </a:schemeClr>
                  </a:outerShdw>
                </a:effectLst>
                <a:latin typeface="+mj-lt"/>
              </a:rPr>
              <a:t>2.</a:t>
            </a:r>
          </a:p>
        </p:txBody>
      </p:sp>
      <p:sp>
        <p:nvSpPr>
          <p:cNvPr id="12" name="Rectangle 11">
            <a:extLst>
              <a:ext uri="{FF2B5EF4-FFF2-40B4-BE49-F238E27FC236}">
                <a16:creationId xmlns:a16="http://schemas.microsoft.com/office/drawing/2014/main" id="{C6BDB885-3319-C71F-5E6A-964CE9C87DE9}"/>
              </a:ext>
            </a:extLst>
          </p:cNvPr>
          <p:cNvSpPr/>
          <p:nvPr/>
        </p:nvSpPr>
        <p:spPr>
          <a:xfrm>
            <a:off x="7510829" y="2120325"/>
            <a:ext cx="1001485" cy="1015663"/>
          </a:xfrm>
          <a:prstGeom prst="rect">
            <a:avLst/>
          </a:prstGeom>
          <a:noFill/>
        </p:spPr>
        <p:txBody>
          <a:bodyPr wrap="square" lIns="91440" tIns="45720" rIns="91440" bIns="45720">
            <a:spAutoFit/>
          </a:bodyPr>
          <a:lstStyle/>
          <a:p>
            <a:pPr algn="ctr"/>
            <a:r>
              <a:rPr lang="en-US" sz="6000">
                <a:ln w="0"/>
                <a:solidFill>
                  <a:srgbClr val="E7E6E6"/>
                </a:solidFill>
                <a:effectLst>
                  <a:outerShdw blurRad="38100" dist="19050" dir="2700000" algn="tl" rotWithShape="0">
                    <a:schemeClr val="dk1">
                      <a:alpha val="40000"/>
                    </a:schemeClr>
                  </a:outerShdw>
                </a:effectLst>
                <a:latin typeface="+mj-lt"/>
              </a:rPr>
              <a:t>3</a:t>
            </a:r>
            <a:r>
              <a:rPr lang="en-US" sz="6000" b="0" cap="none" spc="0">
                <a:ln w="0"/>
                <a:solidFill>
                  <a:srgbClr val="E7E6E6"/>
                </a:solidFill>
                <a:effectLst>
                  <a:outerShdw blurRad="38100" dist="19050" dir="2700000" algn="tl" rotWithShape="0">
                    <a:schemeClr val="dk1">
                      <a:alpha val="40000"/>
                    </a:schemeClr>
                  </a:outerShdw>
                </a:effectLst>
                <a:latin typeface="+mj-lt"/>
              </a:rPr>
              <a:t>.</a:t>
            </a:r>
          </a:p>
        </p:txBody>
      </p:sp>
      <p:sp>
        <p:nvSpPr>
          <p:cNvPr id="13" name="Rectangle 12">
            <a:extLst>
              <a:ext uri="{FF2B5EF4-FFF2-40B4-BE49-F238E27FC236}">
                <a16:creationId xmlns:a16="http://schemas.microsoft.com/office/drawing/2014/main" id="{6CD809C1-52ED-E9B2-F73E-6775B12ED2F9}"/>
              </a:ext>
            </a:extLst>
          </p:cNvPr>
          <p:cNvSpPr/>
          <p:nvPr/>
        </p:nvSpPr>
        <p:spPr>
          <a:xfrm>
            <a:off x="2616299" y="3172262"/>
            <a:ext cx="1634935" cy="1938992"/>
          </a:xfrm>
          <a:prstGeom prst="rect">
            <a:avLst/>
          </a:prstGeom>
          <a:noFill/>
        </p:spPr>
        <p:txBody>
          <a:bodyPr wrap="none" lIns="91440" tIns="45720" rIns="91440" bIns="45720">
            <a:spAutoFit/>
          </a:bodyPr>
          <a:lstStyle/>
          <a:p>
            <a:r>
              <a:rPr lang="en-US" sz="2400" b="1" cap="none" spc="0">
                <a:ln w="9525">
                  <a:noFill/>
                  <a:prstDash val="solid"/>
                </a:ln>
                <a:solidFill>
                  <a:schemeClr val="bg1"/>
                </a:solidFill>
                <a:effectLst>
                  <a:outerShdw blurRad="12700" dist="38100" dir="2700000" algn="tl" rotWithShape="0">
                    <a:schemeClr val="bg1">
                      <a:lumMod val="50000"/>
                    </a:schemeClr>
                  </a:outerShdw>
                </a:effectLst>
              </a:rPr>
              <a:t>Uncovering</a:t>
            </a:r>
          </a:p>
          <a:p>
            <a:r>
              <a:rPr lang="en-US" sz="2400" b="1">
                <a:ln w="9525">
                  <a:noFill/>
                  <a:prstDash val="solid"/>
                </a:ln>
                <a:solidFill>
                  <a:schemeClr val="bg1"/>
                </a:solidFill>
                <a:effectLst>
                  <a:outerShdw blurRad="12700" dist="38100" dir="2700000" algn="tl" rotWithShape="0">
                    <a:schemeClr val="bg1">
                      <a:lumMod val="50000"/>
                    </a:schemeClr>
                  </a:outerShdw>
                </a:effectLst>
              </a:rPr>
              <a:t>Trends</a:t>
            </a:r>
          </a:p>
          <a:p>
            <a:r>
              <a:rPr lang="en-US" sz="2400" b="1" cap="none" spc="0">
                <a:ln w="9525">
                  <a:noFill/>
                  <a:prstDash val="solid"/>
                </a:ln>
                <a:solidFill>
                  <a:schemeClr val="bg1"/>
                </a:solidFill>
                <a:effectLst>
                  <a:outerShdw blurRad="12700" dist="38100" dir="2700000" algn="tl" rotWithShape="0">
                    <a:schemeClr val="bg1">
                      <a:lumMod val="50000"/>
                    </a:schemeClr>
                  </a:outerShdw>
                </a:effectLst>
              </a:rPr>
              <a:t>Over</a:t>
            </a:r>
          </a:p>
          <a:p>
            <a:r>
              <a:rPr lang="en-US" sz="2400" b="1">
                <a:ln w="9525">
                  <a:noFill/>
                  <a:prstDash val="solid"/>
                </a:ln>
                <a:solidFill>
                  <a:schemeClr val="bg1"/>
                </a:solidFill>
                <a:effectLst>
                  <a:outerShdw blurRad="12700" dist="38100" dir="2700000" algn="tl" rotWithShape="0">
                    <a:schemeClr val="bg1">
                      <a:lumMod val="50000"/>
                    </a:schemeClr>
                  </a:outerShdw>
                </a:effectLst>
              </a:rPr>
              <a:t>The </a:t>
            </a:r>
          </a:p>
          <a:p>
            <a:r>
              <a:rPr lang="en-US" sz="2400" b="1">
                <a:ln w="9525">
                  <a:noFill/>
                  <a:prstDash val="solid"/>
                </a:ln>
                <a:solidFill>
                  <a:schemeClr val="bg1"/>
                </a:solidFill>
                <a:effectLst>
                  <a:outerShdw blurRad="12700" dist="38100" dir="2700000" algn="tl" rotWithShape="0">
                    <a:schemeClr val="bg1">
                      <a:lumMod val="50000"/>
                    </a:schemeClr>
                  </a:outerShdw>
                </a:effectLst>
              </a:rPr>
              <a:t>Years</a:t>
            </a:r>
            <a:endParaRPr lang="en-US" sz="2400" b="1" cap="none" spc="0">
              <a:ln w="9525">
                <a:noFill/>
                <a:prstDash val="solid"/>
              </a:ln>
              <a:solidFill>
                <a:schemeClr val="bg1"/>
              </a:solidFill>
              <a:effectLst>
                <a:outerShdw blurRad="12700" dist="38100" dir="2700000" algn="tl" rotWithShape="0">
                  <a:schemeClr val="bg1">
                    <a:lumMod val="50000"/>
                  </a:schemeClr>
                </a:outerShdw>
              </a:effectLst>
            </a:endParaRPr>
          </a:p>
        </p:txBody>
      </p:sp>
      <p:sp>
        <p:nvSpPr>
          <p:cNvPr id="14" name="Rectangle 13">
            <a:extLst>
              <a:ext uri="{FF2B5EF4-FFF2-40B4-BE49-F238E27FC236}">
                <a16:creationId xmlns:a16="http://schemas.microsoft.com/office/drawing/2014/main" id="{70D42E0C-827F-961E-6253-2EA3BB33B5A6}"/>
              </a:ext>
            </a:extLst>
          </p:cNvPr>
          <p:cNvSpPr/>
          <p:nvPr/>
        </p:nvSpPr>
        <p:spPr>
          <a:xfrm>
            <a:off x="5147994" y="3171360"/>
            <a:ext cx="1688154" cy="2308324"/>
          </a:xfrm>
          <a:prstGeom prst="rect">
            <a:avLst/>
          </a:prstGeom>
          <a:noFill/>
        </p:spPr>
        <p:txBody>
          <a:bodyPr wrap="none" lIns="91440" tIns="45720" rIns="91440" bIns="45720">
            <a:spAutoFit/>
          </a:bodyPr>
          <a:lstStyle/>
          <a:p>
            <a:r>
              <a:rPr lang="en-US" sz="2400" b="1" cap="none" spc="0">
                <a:ln w="9525">
                  <a:noFill/>
                  <a:prstDash val="solid"/>
                </a:ln>
                <a:solidFill>
                  <a:schemeClr val="bg1"/>
                </a:solidFill>
                <a:effectLst>
                  <a:outerShdw blurRad="12700" dist="38100" dir="2700000" algn="tl" rotWithShape="0">
                    <a:schemeClr val="bg1">
                      <a:lumMod val="50000"/>
                    </a:schemeClr>
                  </a:outerShdw>
                </a:effectLst>
              </a:rPr>
              <a:t>Understand</a:t>
            </a:r>
          </a:p>
          <a:p>
            <a:r>
              <a:rPr lang="en-US" sz="2400" b="1">
                <a:ln w="9525">
                  <a:noFill/>
                  <a:prstDash val="solid"/>
                </a:ln>
                <a:solidFill>
                  <a:schemeClr val="bg1"/>
                </a:solidFill>
                <a:effectLst>
                  <a:outerShdw blurRad="12700" dist="38100" dir="2700000" algn="tl" rotWithShape="0">
                    <a:schemeClr val="bg1">
                      <a:lumMod val="50000"/>
                    </a:schemeClr>
                  </a:outerShdw>
                </a:effectLst>
              </a:rPr>
              <a:t>The </a:t>
            </a:r>
          </a:p>
          <a:p>
            <a:r>
              <a:rPr lang="en-US" sz="2400" b="1" cap="none" spc="0">
                <a:ln w="9525">
                  <a:noFill/>
                  <a:prstDash val="solid"/>
                </a:ln>
                <a:solidFill>
                  <a:schemeClr val="bg1"/>
                </a:solidFill>
                <a:effectLst>
                  <a:outerShdw blurRad="12700" dist="38100" dir="2700000" algn="tl" rotWithShape="0">
                    <a:schemeClr val="bg1">
                      <a:lumMod val="50000"/>
                    </a:schemeClr>
                  </a:outerShdw>
                </a:effectLst>
              </a:rPr>
              <a:t>Preferences</a:t>
            </a:r>
          </a:p>
          <a:p>
            <a:r>
              <a:rPr lang="en-US" sz="2400" b="1">
                <a:ln w="9525">
                  <a:noFill/>
                  <a:prstDash val="solid"/>
                </a:ln>
                <a:solidFill>
                  <a:schemeClr val="bg1"/>
                </a:solidFill>
                <a:effectLst>
                  <a:outerShdw blurRad="12700" dist="38100" dir="2700000" algn="tl" rotWithShape="0">
                    <a:schemeClr val="bg1">
                      <a:lumMod val="50000"/>
                    </a:schemeClr>
                  </a:outerShdw>
                </a:effectLst>
              </a:rPr>
              <a:t>of</a:t>
            </a:r>
            <a:endParaRPr lang="en-US" sz="2400" b="1" cap="none" spc="0">
              <a:ln w="9525">
                <a:noFill/>
                <a:prstDash val="solid"/>
              </a:ln>
              <a:solidFill>
                <a:schemeClr val="bg1"/>
              </a:solidFill>
              <a:effectLst>
                <a:outerShdw blurRad="12700" dist="38100" dir="2700000" algn="tl" rotWithShape="0">
                  <a:schemeClr val="bg1">
                    <a:lumMod val="50000"/>
                  </a:schemeClr>
                </a:outerShdw>
              </a:effectLst>
            </a:endParaRPr>
          </a:p>
          <a:p>
            <a:r>
              <a:rPr lang="en-US" sz="2400" b="1">
                <a:ln w="9525">
                  <a:noFill/>
                  <a:prstDash val="solid"/>
                </a:ln>
                <a:solidFill>
                  <a:schemeClr val="bg1"/>
                </a:solidFill>
                <a:effectLst>
                  <a:outerShdw blurRad="12700" dist="38100" dir="2700000" algn="tl" rotWithShape="0">
                    <a:schemeClr val="bg1">
                      <a:lumMod val="50000"/>
                    </a:schemeClr>
                  </a:outerShdw>
                </a:effectLst>
              </a:rPr>
              <a:t>Customer</a:t>
            </a:r>
          </a:p>
          <a:p>
            <a:endParaRPr lang="en-US" sz="2400" b="1" cap="none" spc="0">
              <a:ln w="9525">
                <a:solidFill>
                  <a:schemeClr val="tx1"/>
                </a:solidFill>
                <a:prstDash val="solid"/>
              </a:ln>
              <a:solidFill>
                <a:schemeClr val="tx1"/>
              </a:solidFill>
              <a:effectLst>
                <a:outerShdw blurRad="12700" dist="38100" dir="2700000" algn="tl" rotWithShape="0">
                  <a:schemeClr val="bg1">
                    <a:lumMod val="50000"/>
                  </a:schemeClr>
                </a:outerShdw>
              </a:effectLst>
            </a:endParaRPr>
          </a:p>
        </p:txBody>
      </p:sp>
      <p:sp>
        <p:nvSpPr>
          <p:cNvPr id="16" name="Rectangle 15">
            <a:extLst>
              <a:ext uri="{FF2B5EF4-FFF2-40B4-BE49-F238E27FC236}">
                <a16:creationId xmlns:a16="http://schemas.microsoft.com/office/drawing/2014/main" id="{BEEE4F25-C156-9A3F-5043-297365964F77}"/>
              </a:ext>
            </a:extLst>
          </p:cNvPr>
          <p:cNvSpPr/>
          <p:nvPr/>
        </p:nvSpPr>
        <p:spPr>
          <a:xfrm>
            <a:off x="7714260" y="3172262"/>
            <a:ext cx="1448858" cy="1938992"/>
          </a:xfrm>
          <a:prstGeom prst="rect">
            <a:avLst/>
          </a:prstGeom>
          <a:noFill/>
        </p:spPr>
        <p:txBody>
          <a:bodyPr wrap="none" lIns="91440" tIns="45720" rIns="91440" bIns="45720">
            <a:spAutoFit/>
          </a:bodyPr>
          <a:lstStyle/>
          <a:p>
            <a:r>
              <a:rPr lang="en-US" sz="2400" b="1" cap="none" spc="0">
                <a:ln w="9525">
                  <a:noFill/>
                  <a:prstDash val="solid"/>
                </a:ln>
                <a:solidFill>
                  <a:schemeClr val="bg1"/>
                </a:solidFill>
                <a:effectLst>
                  <a:outerShdw blurRad="12700" dist="38100" dir="2700000" algn="tl" rotWithShape="0">
                    <a:schemeClr val="bg1">
                      <a:lumMod val="50000"/>
                    </a:schemeClr>
                  </a:outerShdw>
                </a:effectLst>
              </a:rPr>
              <a:t>Strategies</a:t>
            </a:r>
          </a:p>
          <a:p>
            <a:r>
              <a:rPr lang="en-US" sz="2400" b="1">
                <a:ln w="9525">
                  <a:noFill/>
                  <a:prstDash val="solid"/>
                </a:ln>
                <a:solidFill>
                  <a:schemeClr val="bg1"/>
                </a:solidFill>
                <a:effectLst>
                  <a:outerShdw blurRad="12700" dist="38100" dir="2700000" algn="tl" rotWithShape="0">
                    <a:schemeClr val="bg1">
                      <a:lumMod val="50000"/>
                    </a:schemeClr>
                  </a:outerShdw>
                </a:effectLst>
              </a:rPr>
              <a:t>To</a:t>
            </a:r>
          </a:p>
          <a:p>
            <a:r>
              <a:rPr lang="en-US" sz="2400" b="1" cap="none" spc="0">
                <a:ln w="9525">
                  <a:noFill/>
                  <a:prstDash val="solid"/>
                </a:ln>
                <a:solidFill>
                  <a:schemeClr val="bg1"/>
                </a:solidFill>
                <a:effectLst>
                  <a:outerShdw blurRad="12700" dist="38100" dir="2700000" algn="tl" rotWithShape="0">
                    <a:schemeClr val="bg1">
                      <a:lumMod val="50000"/>
                    </a:schemeClr>
                  </a:outerShdw>
                </a:effectLst>
              </a:rPr>
              <a:t>Optimize</a:t>
            </a:r>
          </a:p>
          <a:p>
            <a:r>
              <a:rPr lang="en-US" sz="2400" b="1">
                <a:ln w="9525">
                  <a:noFill/>
                  <a:prstDash val="solid"/>
                </a:ln>
                <a:solidFill>
                  <a:schemeClr val="bg1"/>
                </a:solidFill>
                <a:effectLst>
                  <a:outerShdw blurRad="12700" dist="38100" dir="2700000" algn="tl" rotWithShape="0">
                    <a:schemeClr val="bg1">
                      <a:lumMod val="50000"/>
                    </a:schemeClr>
                  </a:outerShdw>
                </a:effectLst>
              </a:rPr>
              <a:t>The</a:t>
            </a:r>
          </a:p>
          <a:p>
            <a:r>
              <a:rPr lang="en-US" sz="2400" b="1" cap="none" spc="0">
                <a:ln w="9525">
                  <a:noFill/>
                  <a:prstDash val="solid"/>
                </a:ln>
                <a:solidFill>
                  <a:schemeClr val="bg1"/>
                </a:solidFill>
                <a:effectLst>
                  <a:outerShdw blurRad="12700" dist="38100" dir="2700000" algn="tl" rotWithShape="0">
                    <a:schemeClr val="bg1">
                      <a:lumMod val="50000"/>
                    </a:schemeClr>
                  </a:outerShdw>
                </a:effectLst>
              </a:rPr>
              <a:t>Sales</a:t>
            </a:r>
          </a:p>
        </p:txBody>
      </p:sp>
      <p:sp>
        <p:nvSpPr>
          <p:cNvPr id="21" name="Rectangle 20">
            <a:extLst>
              <a:ext uri="{FF2B5EF4-FFF2-40B4-BE49-F238E27FC236}">
                <a16:creationId xmlns:a16="http://schemas.microsoft.com/office/drawing/2014/main" id="{353E943B-5936-E960-A967-ACA24C1D57D0}"/>
              </a:ext>
            </a:extLst>
          </p:cNvPr>
          <p:cNvSpPr/>
          <p:nvPr/>
        </p:nvSpPr>
        <p:spPr>
          <a:xfrm>
            <a:off x="2467987" y="445725"/>
            <a:ext cx="7061855" cy="963233"/>
          </a:xfrm>
          <a:prstGeom prst="rect">
            <a:avLst/>
          </a:prstGeom>
          <a:solidFill>
            <a:schemeClr val="tx1">
              <a:lumMod val="95000"/>
              <a:lumOff val="5000"/>
              <a:alpha val="63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E1E4F48C-30A3-31C7-D055-CFCF4BA662B5}"/>
              </a:ext>
            </a:extLst>
          </p:cNvPr>
          <p:cNvSpPr txBox="1"/>
          <p:nvPr/>
        </p:nvSpPr>
        <p:spPr>
          <a:xfrm>
            <a:off x="4228711" y="445725"/>
            <a:ext cx="3734578" cy="938719"/>
          </a:xfrm>
          <a:prstGeom prst="rect">
            <a:avLst/>
          </a:prstGeom>
          <a:noFill/>
        </p:spPr>
        <p:txBody>
          <a:bodyPr wrap="square">
            <a:spAutoFit/>
          </a:bodyPr>
          <a:lstStyle/>
          <a:p>
            <a:r>
              <a:rPr kumimoji="0" lang="en-IN" sz="5500" b="1" i="0" u="none" strike="noStrike" kern="1200" cap="none" spc="0" normalizeH="0" baseline="0" noProof="0">
                <a:ln w="10160">
                  <a:solidFill>
                    <a:srgbClr val="FFC000">
                      <a:lumMod val="60000"/>
                      <a:lumOff val="40000"/>
                    </a:srgbClr>
                  </a:solidFill>
                  <a:prstDash val="solid"/>
                </a:ln>
                <a:solidFill>
                  <a:prstClr val="white">
                    <a:lumMod val="95000"/>
                  </a:prstClr>
                </a:solidFill>
                <a:effectLst>
                  <a:outerShdw blurRad="38100" dist="22860" dir="5400000" algn="tl" rotWithShape="0">
                    <a:srgbClr val="000000">
                      <a:alpha val="30000"/>
                    </a:srgbClr>
                  </a:outerShdw>
                </a:effectLst>
                <a:uLnTx/>
                <a:uFillTx/>
                <a:latin typeface="Calibri" panose="020F0502020204030204"/>
                <a:ea typeface="+mn-ea"/>
                <a:cs typeface="+mn-cs"/>
              </a:rPr>
              <a:t>OBJECTIVES</a:t>
            </a:r>
          </a:p>
        </p:txBody>
      </p:sp>
    </p:spTree>
    <p:extLst>
      <p:ext uri="{BB962C8B-B14F-4D97-AF65-F5344CB8AC3E}">
        <p14:creationId xmlns:p14="http://schemas.microsoft.com/office/powerpoint/2010/main" val="171856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animBg="1"/>
      <p:bldP spid="9" grpId="0"/>
      <p:bldP spid="10" grpId="0"/>
      <p:bldP spid="12" grpId="0"/>
      <p:bldP spid="13" grpId="0"/>
      <p:bldP spid="14"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hristmas Tree Farm Image">
            <a:extLst>
              <a:ext uri="{FF2B5EF4-FFF2-40B4-BE49-F238E27FC236}">
                <a16:creationId xmlns:a16="http://schemas.microsoft.com/office/drawing/2014/main" id="{FE2FF289-C6DD-4314-AE0B-93348A026D97}"/>
              </a:ext>
            </a:extLst>
          </p:cNvPr>
          <p:cNvPicPr>
            <a:picLocks noChangeAspect="1" noChangeArrowheads="1"/>
          </p:cNvPicPr>
          <p:nvPr/>
        </p:nvPicPr>
        <p:blipFill>
          <a:blip r:embed="rId2">
            <a:alphaModFix am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795" y="0"/>
            <a:ext cx="12207591" cy="6858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997AD9B-7B56-A0EF-B72D-3908AE210A96}"/>
              </a:ext>
            </a:extLst>
          </p:cNvPr>
          <p:cNvGrpSpPr/>
          <p:nvPr/>
        </p:nvGrpSpPr>
        <p:grpSpPr>
          <a:xfrm>
            <a:off x="7795" y="0"/>
            <a:ext cx="12192000" cy="1259633"/>
            <a:chOff x="0" y="0"/>
            <a:chExt cx="12192000" cy="1259633"/>
          </a:xfrm>
          <a:solidFill>
            <a:schemeClr val="tx2">
              <a:lumMod val="75000"/>
            </a:schemeClr>
          </a:solidFill>
        </p:grpSpPr>
        <p:sp>
          <p:nvSpPr>
            <p:cNvPr id="6" name="Rectangle 5">
              <a:extLst>
                <a:ext uri="{FF2B5EF4-FFF2-40B4-BE49-F238E27FC236}">
                  <a16:creationId xmlns:a16="http://schemas.microsoft.com/office/drawing/2014/main" id="{D994DE08-3C3E-15B9-A5B3-C02CDE63E92E}"/>
                </a:ext>
              </a:extLst>
            </p:cNvPr>
            <p:cNvSpPr/>
            <p:nvPr/>
          </p:nvSpPr>
          <p:spPr>
            <a:xfrm>
              <a:off x="0" y="0"/>
              <a:ext cx="12192000" cy="1259633"/>
            </a:xfrm>
            <a:prstGeom prst="rect">
              <a:avLst/>
            </a:prstGeom>
            <a:grpFill/>
            <a:ln>
              <a:solidFill>
                <a:schemeClr val="tx2">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BECA7CA-967D-CE53-EE85-A15EA03ABBFA}"/>
                </a:ext>
              </a:extLst>
            </p:cNvPr>
            <p:cNvSpPr txBox="1"/>
            <p:nvPr/>
          </p:nvSpPr>
          <p:spPr>
            <a:xfrm>
              <a:off x="0" y="160456"/>
              <a:ext cx="12192000" cy="830997"/>
            </a:xfrm>
            <a:prstGeom prst="rect">
              <a:avLst/>
            </a:prstGeom>
            <a:grpFill/>
            <a:ln>
              <a:solidFill>
                <a:schemeClr val="tx2">
                  <a:lumMod val="50000"/>
                </a:schemeClr>
              </a:solidFill>
            </a:ln>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kumimoji="0" lang="en-IN" sz="4800" b="1" i="0" u="none" strike="noStrike" kern="1200" cap="none" spc="0" normalizeH="0" baseline="0" noProof="0" dirty="0">
                  <a:ln w="10160">
                    <a:solidFill>
                      <a:schemeClr val="tx1"/>
                    </a:solidFill>
                    <a:prstDash val="solid"/>
                  </a:ln>
                  <a:solidFill>
                    <a:prstClr val="white">
                      <a:lumMod val="95000"/>
                    </a:prstClr>
                  </a:solidFill>
                  <a:effectLst>
                    <a:outerShdw blurRad="38100" dist="22860" dir="5400000" algn="tl" rotWithShape="0">
                      <a:srgbClr val="000000">
                        <a:alpha val="30000"/>
                      </a:srgbClr>
                    </a:outerShdw>
                  </a:effectLst>
                  <a:uLnTx/>
                  <a:uFillTx/>
                  <a:latin typeface="Calibri" panose="020F0502020204030204"/>
                  <a:ea typeface="+mn-ea"/>
                  <a:cs typeface="+mn-cs"/>
                </a:rPr>
                <a:t>Annual Sales Over The Years (2010-2023)</a:t>
              </a:r>
            </a:p>
          </p:txBody>
        </p:sp>
      </p:grpSp>
      <p:pic>
        <p:nvPicPr>
          <p:cNvPr id="11" name="Picture 10">
            <a:extLst>
              <a:ext uri="{FF2B5EF4-FFF2-40B4-BE49-F238E27FC236}">
                <a16:creationId xmlns:a16="http://schemas.microsoft.com/office/drawing/2014/main" id="{97B68538-B59A-ECE4-3F56-43A59F5257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6210" y="1586099"/>
            <a:ext cx="8038113" cy="4945434"/>
          </a:xfrm>
          <a:prstGeom prst="rect">
            <a:avLst/>
          </a:prstGeom>
          <a:ln>
            <a:noFill/>
          </a:ln>
          <a:effectLst>
            <a:outerShdw blurRad="190500" algn="tl" rotWithShape="0">
              <a:srgbClr val="000000">
                <a:alpha val="70000"/>
              </a:srgbClr>
            </a:outerShdw>
          </a:effectLst>
        </p:spPr>
      </p:pic>
      <p:grpSp>
        <p:nvGrpSpPr>
          <p:cNvPr id="10" name="Group 9">
            <a:extLst>
              <a:ext uri="{FF2B5EF4-FFF2-40B4-BE49-F238E27FC236}">
                <a16:creationId xmlns:a16="http://schemas.microsoft.com/office/drawing/2014/main" id="{4CA4121A-EF18-7A04-CC40-1900941AE2AF}"/>
              </a:ext>
            </a:extLst>
          </p:cNvPr>
          <p:cNvGrpSpPr/>
          <p:nvPr/>
        </p:nvGrpSpPr>
        <p:grpSpPr>
          <a:xfrm>
            <a:off x="663557" y="2144075"/>
            <a:ext cx="2684207" cy="4281499"/>
            <a:chOff x="1651819" y="1701173"/>
            <a:chExt cx="2684207" cy="4281499"/>
          </a:xfrm>
          <a:solidFill>
            <a:schemeClr val="bg1">
              <a:lumMod val="95000"/>
            </a:schemeClr>
          </a:solidFill>
          <a:effectLst>
            <a:outerShdw blurRad="63500" sx="101000" sy="101000" algn="ctr" rotWithShape="0">
              <a:prstClr val="black">
                <a:alpha val="60000"/>
              </a:prstClr>
            </a:outerShdw>
          </a:effectLst>
        </p:grpSpPr>
        <p:sp>
          <p:nvSpPr>
            <p:cNvPr id="9" name="Rectangle 8">
              <a:extLst>
                <a:ext uri="{FF2B5EF4-FFF2-40B4-BE49-F238E27FC236}">
                  <a16:creationId xmlns:a16="http://schemas.microsoft.com/office/drawing/2014/main" id="{BDC2A815-AB78-6EF4-C06E-CDE4387AE48B}"/>
                </a:ext>
              </a:extLst>
            </p:cNvPr>
            <p:cNvSpPr/>
            <p:nvPr/>
          </p:nvSpPr>
          <p:spPr>
            <a:xfrm>
              <a:off x="1651819" y="1701173"/>
              <a:ext cx="2684207" cy="4281499"/>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0FEE090A-44C6-EB6B-CEEF-1EE713F3BC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819" y="1701173"/>
              <a:ext cx="2684207" cy="4281499"/>
            </a:xfrm>
            <a:prstGeom prst="rect">
              <a:avLst/>
            </a:prstGeom>
            <a:grpFill/>
          </p:spPr>
        </p:pic>
      </p:grpSp>
      <p:pic>
        <p:nvPicPr>
          <p:cNvPr id="16" name="Picture 15">
            <a:extLst>
              <a:ext uri="{FF2B5EF4-FFF2-40B4-BE49-F238E27FC236}">
                <a16:creationId xmlns:a16="http://schemas.microsoft.com/office/drawing/2014/main" id="{BBEDA750-FE49-B863-96D2-D4760AA6E6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556" y="1587307"/>
            <a:ext cx="2684207" cy="302446"/>
          </a:xfrm>
          <a:prstGeom prst="rect">
            <a:avLst/>
          </a:prstGeom>
          <a:solidFill>
            <a:schemeClr val="bg1"/>
          </a:solidFill>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32032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ristmas Tree Farm Image">
            <a:extLst>
              <a:ext uri="{FF2B5EF4-FFF2-40B4-BE49-F238E27FC236}">
                <a16:creationId xmlns:a16="http://schemas.microsoft.com/office/drawing/2014/main" id="{CD9A07EA-1C5F-6EC7-96AD-D8319CA07C40}"/>
              </a:ext>
            </a:extLst>
          </p:cNvPr>
          <p:cNvPicPr>
            <a:picLocks noChangeAspect="1" noChangeArrowheads="1"/>
          </p:cNvPicPr>
          <p:nvPr/>
        </p:nvPicPr>
        <p:blipFill>
          <a:blip r:embed="rId2">
            <a:alphaModFix am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0" y="0"/>
            <a:ext cx="12207591" cy="6858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997AD9B-7B56-A0EF-B72D-3908AE210A96}"/>
              </a:ext>
            </a:extLst>
          </p:cNvPr>
          <p:cNvGrpSpPr/>
          <p:nvPr/>
        </p:nvGrpSpPr>
        <p:grpSpPr>
          <a:xfrm>
            <a:off x="0" y="0"/>
            <a:ext cx="12192000" cy="1259633"/>
            <a:chOff x="0" y="0"/>
            <a:chExt cx="12192000" cy="1259633"/>
          </a:xfrm>
          <a:solidFill>
            <a:schemeClr val="tx2">
              <a:lumMod val="75000"/>
            </a:schemeClr>
          </a:solidFill>
        </p:grpSpPr>
        <p:sp>
          <p:nvSpPr>
            <p:cNvPr id="6" name="Rectangle 5">
              <a:extLst>
                <a:ext uri="{FF2B5EF4-FFF2-40B4-BE49-F238E27FC236}">
                  <a16:creationId xmlns:a16="http://schemas.microsoft.com/office/drawing/2014/main" id="{D994DE08-3C3E-15B9-A5B3-C02CDE63E92E}"/>
                </a:ext>
              </a:extLst>
            </p:cNvPr>
            <p:cNvSpPr/>
            <p:nvPr/>
          </p:nvSpPr>
          <p:spPr>
            <a:xfrm>
              <a:off x="0" y="0"/>
              <a:ext cx="12192000" cy="1259633"/>
            </a:xfrm>
            <a:prstGeom prst="rect">
              <a:avLst/>
            </a:prstGeom>
            <a:grpFill/>
            <a:ln>
              <a:solidFill>
                <a:schemeClr val="tx2">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BECA7CA-967D-CE53-EE85-A15EA03ABBFA}"/>
                </a:ext>
              </a:extLst>
            </p:cNvPr>
            <p:cNvSpPr txBox="1"/>
            <p:nvPr/>
          </p:nvSpPr>
          <p:spPr>
            <a:xfrm>
              <a:off x="0" y="160456"/>
              <a:ext cx="12192000" cy="707886"/>
            </a:xfrm>
            <a:prstGeom prst="rect">
              <a:avLst/>
            </a:prstGeom>
            <a:grpFill/>
            <a:ln>
              <a:solidFill>
                <a:schemeClr val="tx2">
                  <a:lumMod val="50000"/>
                </a:schemeClr>
              </a:solidFill>
            </a:ln>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sz="4000" b="0" i="0">
                  <a:solidFill>
                    <a:srgbClr val="D1D5DB"/>
                  </a:solidFill>
                  <a:effectLst/>
                  <a:latin typeface="Söhne"/>
                </a:rPr>
                <a:t>Comparison of Real and Artificial Christmas Trees</a:t>
              </a:r>
              <a:endParaRPr kumimoji="0" lang="en-IN" sz="4000" b="1" i="0" u="none" strike="noStrike" kern="1200" cap="none" spc="0" normalizeH="0" baseline="0" noProof="0">
                <a:ln w="10160">
                  <a:solidFill>
                    <a:schemeClr val="tx1"/>
                  </a:solidFill>
                  <a:prstDash val="solid"/>
                </a:ln>
                <a:solidFill>
                  <a:prstClr val="white">
                    <a:lumMod val="95000"/>
                  </a:prstClr>
                </a:solidFill>
                <a:effectLst>
                  <a:outerShdw blurRad="38100" dist="22860" dir="5400000" algn="tl" rotWithShape="0">
                    <a:srgbClr val="000000">
                      <a:alpha val="30000"/>
                    </a:srgbClr>
                  </a:outerShdw>
                </a:effectLst>
                <a:uLnTx/>
                <a:uFillTx/>
                <a:latin typeface="Calibri" panose="020F0502020204030204"/>
                <a:ea typeface="+mn-ea"/>
                <a:cs typeface="+mn-cs"/>
              </a:endParaRPr>
            </a:p>
          </p:txBody>
        </p:sp>
      </p:grpSp>
      <p:pic>
        <p:nvPicPr>
          <p:cNvPr id="19" name="Picture 18">
            <a:extLst>
              <a:ext uri="{FF2B5EF4-FFF2-40B4-BE49-F238E27FC236}">
                <a16:creationId xmlns:a16="http://schemas.microsoft.com/office/drawing/2014/main" id="{A1C96350-69AA-02E5-4CCA-2D7DA5C4E5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741" y="1621556"/>
            <a:ext cx="3893604" cy="4874521"/>
          </a:xfrm>
          <a:prstGeom prst="rect">
            <a:avLst/>
          </a:prstGeom>
        </p:spPr>
      </p:pic>
      <p:pic>
        <p:nvPicPr>
          <p:cNvPr id="4" name="Picture 3">
            <a:extLst>
              <a:ext uri="{FF2B5EF4-FFF2-40B4-BE49-F238E27FC236}">
                <a16:creationId xmlns:a16="http://schemas.microsoft.com/office/drawing/2014/main" id="{AFCA14E9-028E-85FB-E279-3A5667FDA2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7440" y="1621556"/>
            <a:ext cx="3903821" cy="4809996"/>
          </a:xfrm>
          <a:prstGeom prst="rect">
            <a:avLst/>
          </a:prstGeom>
        </p:spPr>
      </p:pic>
    </p:spTree>
    <p:extLst>
      <p:ext uri="{BB962C8B-B14F-4D97-AF65-F5344CB8AC3E}">
        <p14:creationId xmlns:p14="http://schemas.microsoft.com/office/powerpoint/2010/main" val="270293923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ristmas Tree Farm Image">
            <a:extLst>
              <a:ext uri="{FF2B5EF4-FFF2-40B4-BE49-F238E27FC236}">
                <a16:creationId xmlns:a16="http://schemas.microsoft.com/office/drawing/2014/main" id="{1E2A330C-3501-56B0-E56E-C3727CC6161B}"/>
              </a:ext>
            </a:extLst>
          </p:cNvPr>
          <p:cNvPicPr>
            <a:picLocks noChangeAspect="1" noChangeArrowheads="1"/>
          </p:cNvPicPr>
          <p:nvPr/>
        </p:nvPicPr>
        <p:blipFill>
          <a:blip r:embed="rId2">
            <a:alphaModFix am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0" y="0"/>
            <a:ext cx="12207591" cy="6858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997AD9B-7B56-A0EF-B72D-3908AE210A96}"/>
              </a:ext>
            </a:extLst>
          </p:cNvPr>
          <p:cNvGrpSpPr/>
          <p:nvPr/>
        </p:nvGrpSpPr>
        <p:grpSpPr>
          <a:xfrm>
            <a:off x="0" y="0"/>
            <a:ext cx="12192000" cy="1259633"/>
            <a:chOff x="0" y="0"/>
            <a:chExt cx="12192000" cy="1259633"/>
          </a:xfrm>
          <a:solidFill>
            <a:schemeClr val="tx2">
              <a:lumMod val="75000"/>
            </a:schemeClr>
          </a:solidFill>
        </p:grpSpPr>
        <p:sp>
          <p:nvSpPr>
            <p:cNvPr id="6" name="Rectangle 5">
              <a:extLst>
                <a:ext uri="{FF2B5EF4-FFF2-40B4-BE49-F238E27FC236}">
                  <a16:creationId xmlns:a16="http://schemas.microsoft.com/office/drawing/2014/main" id="{D994DE08-3C3E-15B9-A5B3-C02CDE63E92E}"/>
                </a:ext>
              </a:extLst>
            </p:cNvPr>
            <p:cNvSpPr/>
            <p:nvPr/>
          </p:nvSpPr>
          <p:spPr>
            <a:xfrm>
              <a:off x="0" y="0"/>
              <a:ext cx="12192000" cy="1259633"/>
            </a:xfrm>
            <a:prstGeom prst="rect">
              <a:avLst/>
            </a:prstGeom>
            <a:grpFill/>
            <a:ln>
              <a:solidFill>
                <a:schemeClr val="tx2">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BECA7CA-967D-CE53-EE85-A15EA03ABBFA}"/>
                </a:ext>
              </a:extLst>
            </p:cNvPr>
            <p:cNvSpPr txBox="1"/>
            <p:nvPr/>
          </p:nvSpPr>
          <p:spPr>
            <a:xfrm>
              <a:off x="0" y="160456"/>
              <a:ext cx="12192000" cy="830997"/>
            </a:xfrm>
            <a:prstGeom prst="rect">
              <a:avLst/>
            </a:prstGeom>
            <a:grpFill/>
            <a:ln>
              <a:solidFill>
                <a:schemeClr val="tx2">
                  <a:lumMod val="50000"/>
                </a:schemeClr>
              </a:solidFill>
            </a:ln>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kumimoji="0" lang="en-IN" sz="4800" b="1" i="0" u="none" strike="noStrike" kern="1200" cap="none" spc="0" normalizeH="0" baseline="0" noProof="0">
                  <a:ln w="10160">
                    <a:solidFill>
                      <a:schemeClr val="tx1"/>
                    </a:solidFill>
                    <a:prstDash val="solid"/>
                  </a:ln>
                  <a:solidFill>
                    <a:prstClr val="white">
                      <a:lumMod val="95000"/>
                    </a:prstClr>
                  </a:solidFill>
                  <a:effectLst>
                    <a:outerShdw blurRad="38100" dist="22860" dir="5400000" algn="tl" rotWithShape="0">
                      <a:srgbClr val="000000">
                        <a:alpha val="30000"/>
                      </a:srgbClr>
                    </a:outerShdw>
                  </a:effectLst>
                  <a:uLnTx/>
                  <a:uFillTx/>
                  <a:latin typeface="Calibri" panose="020F0502020204030204"/>
                  <a:ea typeface="+mn-ea"/>
                  <a:cs typeface="+mn-cs"/>
                </a:rPr>
                <a:t>Sales of Real vs Fake Trees Over </a:t>
              </a:r>
              <a:r>
                <a:rPr lang="en-IN" sz="4800" b="1">
                  <a:ln w="10160">
                    <a:solidFill>
                      <a:schemeClr val="tx1"/>
                    </a:solidFill>
                    <a:prstDash val="solid"/>
                  </a:ln>
                  <a:solidFill>
                    <a:prstClr val="white">
                      <a:lumMod val="95000"/>
                    </a:prstClr>
                  </a:solidFill>
                  <a:effectLst>
                    <a:outerShdw blurRad="38100" dist="22860" dir="5400000" algn="tl" rotWithShape="0">
                      <a:srgbClr val="000000">
                        <a:alpha val="30000"/>
                      </a:srgbClr>
                    </a:outerShdw>
                  </a:effectLst>
                  <a:latin typeface="Calibri" panose="020F0502020204030204"/>
                </a:rPr>
                <a:t>The Years</a:t>
              </a:r>
              <a:endParaRPr kumimoji="0" lang="en-IN" sz="4800" b="1" i="0" u="none" strike="noStrike" kern="1200" cap="none" spc="0" normalizeH="0" baseline="0" noProof="0">
                <a:ln w="10160">
                  <a:solidFill>
                    <a:schemeClr val="tx1"/>
                  </a:solidFill>
                  <a:prstDash val="solid"/>
                </a:ln>
                <a:solidFill>
                  <a:prstClr val="white">
                    <a:lumMod val="95000"/>
                  </a:prstClr>
                </a:solidFill>
                <a:effectLst>
                  <a:outerShdw blurRad="38100" dist="22860" dir="5400000" algn="tl" rotWithShape="0">
                    <a:srgbClr val="000000">
                      <a:alpha val="30000"/>
                    </a:srgbClr>
                  </a:outerShdw>
                </a:effectLst>
                <a:uLnTx/>
                <a:uFillTx/>
                <a:latin typeface="Calibri" panose="020F0502020204030204"/>
                <a:ea typeface="+mn-ea"/>
                <a:cs typeface="+mn-cs"/>
              </a:endParaRPr>
            </a:p>
          </p:txBody>
        </p:sp>
      </p:grpSp>
      <p:pic>
        <p:nvPicPr>
          <p:cNvPr id="10" name="Picture 9">
            <a:extLst>
              <a:ext uri="{FF2B5EF4-FFF2-40B4-BE49-F238E27FC236}">
                <a16:creationId xmlns:a16="http://schemas.microsoft.com/office/drawing/2014/main" id="{33C366DD-9C45-F7C0-5A7B-5BA5561397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110" y="1898445"/>
            <a:ext cx="5831726" cy="3355336"/>
          </a:xfrm>
          <a:prstGeom prst="rect">
            <a:avLst/>
          </a:prstGeom>
        </p:spPr>
      </p:pic>
      <p:pic>
        <p:nvPicPr>
          <p:cNvPr id="12" name="Picture 11">
            <a:extLst>
              <a:ext uri="{FF2B5EF4-FFF2-40B4-BE49-F238E27FC236}">
                <a16:creationId xmlns:a16="http://schemas.microsoft.com/office/drawing/2014/main" id="{9DBE7AA6-FEAC-9366-CDFA-75CD0F3DCA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898445"/>
            <a:ext cx="5861983" cy="3355336"/>
          </a:xfrm>
          <a:prstGeom prst="rect">
            <a:avLst/>
          </a:prstGeom>
        </p:spPr>
      </p:pic>
      <p:sp>
        <p:nvSpPr>
          <p:cNvPr id="4" name="Rectangle 3">
            <a:extLst>
              <a:ext uri="{FF2B5EF4-FFF2-40B4-BE49-F238E27FC236}">
                <a16:creationId xmlns:a16="http://schemas.microsoft.com/office/drawing/2014/main" id="{56850685-74A1-90B1-D0B9-E694EBB8B988}"/>
              </a:ext>
            </a:extLst>
          </p:cNvPr>
          <p:cNvSpPr/>
          <p:nvPr/>
        </p:nvSpPr>
        <p:spPr>
          <a:xfrm>
            <a:off x="1189703" y="5561002"/>
            <a:ext cx="9576620" cy="969423"/>
          </a:xfrm>
          <a:prstGeom prst="rect">
            <a:avLst/>
          </a:prstGeom>
          <a:solidFill>
            <a:srgbClr val="E7E6E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F42590C-436F-18C5-3E61-69F2669AB304}"/>
              </a:ext>
            </a:extLst>
          </p:cNvPr>
          <p:cNvSpPr txBox="1"/>
          <p:nvPr/>
        </p:nvSpPr>
        <p:spPr>
          <a:xfrm>
            <a:off x="1283513" y="5607095"/>
            <a:ext cx="9340646" cy="923330"/>
          </a:xfrm>
          <a:prstGeom prst="rect">
            <a:avLst/>
          </a:prstGeom>
          <a:noFill/>
        </p:spPr>
        <p:txBody>
          <a:bodyPr wrap="square" rtlCol="0">
            <a:spAutoFit/>
          </a:bodyPr>
          <a:lstStyle/>
          <a:p>
            <a:pPr algn="ctr"/>
            <a:r>
              <a:rPr lang="en-IN" dirty="0"/>
              <a:t>From these visualizations we can infer that that whenever the sales were high, the sales of both the trees were almost equal, but in the cases where the sales were low only one of trees were dominant.</a:t>
            </a:r>
          </a:p>
        </p:txBody>
      </p:sp>
    </p:spTree>
    <p:extLst>
      <p:ext uri="{BB962C8B-B14F-4D97-AF65-F5344CB8AC3E}">
        <p14:creationId xmlns:p14="http://schemas.microsoft.com/office/powerpoint/2010/main" val="256933914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ristmas Tree Farm Image">
            <a:extLst>
              <a:ext uri="{FF2B5EF4-FFF2-40B4-BE49-F238E27FC236}">
                <a16:creationId xmlns:a16="http://schemas.microsoft.com/office/drawing/2014/main" id="{ECF91160-9DD2-6716-72EA-E501050D9944}"/>
              </a:ext>
            </a:extLst>
          </p:cNvPr>
          <p:cNvPicPr>
            <a:picLocks noChangeAspect="1" noChangeArrowheads="1"/>
          </p:cNvPicPr>
          <p:nvPr/>
        </p:nvPicPr>
        <p:blipFill>
          <a:blip r:embed="rId2">
            <a:alphaModFix am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0" y="0"/>
            <a:ext cx="12207591" cy="6858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997AD9B-7B56-A0EF-B72D-3908AE210A96}"/>
              </a:ext>
            </a:extLst>
          </p:cNvPr>
          <p:cNvGrpSpPr/>
          <p:nvPr/>
        </p:nvGrpSpPr>
        <p:grpSpPr>
          <a:xfrm>
            <a:off x="0" y="0"/>
            <a:ext cx="12192000" cy="1259633"/>
            <a:chOff x="0" y="0"/>
            <a:chExt cx="12192000" cy="1259633"/>
          </a:xfrm>
          <a:solidFill>
            <a:schemeClr val="tx2">
              <a:lumMod val="75000"/>
            </a:schemeClr>
          </a:solidFill>
        </p:grpSpPr>
        <p:sp>
          <p:nvSpPr>
            <p:cNvPr id="6" name="Rectangle 5">
              <a:extLst>
                <a:ext uri="{FF2B5EF4-FFF2-40B4-BE49-F238E27FC236}">
                  <a16:creationId xmlns:a16="http://schemas.microsoft.com/office/drawing/2014/main" id="{D994DE08-3C3E-15B9-A5B3-C02CDE63E92E}"/>
                </a:ext>
              </a:extLst>
            </p:cNvPr>
            <p:cNvSpPr/>
            <p:nvPr/>
          </p:nvSpPr>
          <p:spPr>
            <a:xfrm>
              <a:off x="0" y="0"/>
              <a:ext cx="12192000" cy="1259633"/>
            </a:xfrm>
            <a:prstGeom prst="rect">
              <a:avLst/>
            </a:prstGeom>
            <a:grpFill/>
            <a:ln>
              <a:solidFill>
                <a:schemeClr val="tx2">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BECA7CA-967D-CE53-EE85-A15EA03ABBFA}"/>
                </a:ext>
              </a:extLst>
            </p:cNvPr>
            <p:cNvSpPr txBox="1"/>
            <p:nvPr/>
          </p:nvSpPr>
          <p:spPr>
            <a:xfrm>
              <a:off x="0" y="160456"/>
              <a:ext cx="12192000" cy="830997"/>
            </a:xfrm>
            <a:prstGeom prst="rect">
              <a:avLst/>
            </a:prstGeom>
            <a:grpFill/>
            <a:ln>
              <a:solidFill>
                <a:schemeClr val="tx2">
                  <a:lumMod val="50000"/>
                </a:schemeClr>
              </a:solidFill>
            </a:ln>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kumimoji="0" lang="en-IN" sz="4800" b="1" i="0" u="none" strike="noStrike" kern="1200" cap="none" spc="0" normalizeH="0" baseline="0" noProof="0">
                  <a:ln w="10160">
                    <a:solidFill>
                      <a:schemeClr val="tx1"/>
                    </a:solidFill>
                    <a:prstDash val="solid"/>
                  </a:ln>
                  <a:solidFill>
                    <a:prstClr val="white">
                      <a:lumMod val="95000"/>
                    </a:prstClr>
                  </a:solidFill>
                  <a:effectLst>
                    <a:outerShdw blurRad="38100" dist="22860" dir="5400000" algn="tl" rotWithShape="0">
                      <a:srgbClr val="000000">
                        <a:alpha val="30000"/>
                      </a:srgbClr>
                    </a:outerShdw>
                  </a:effectLst>
                  <a:uLnTx/>
                  <a:uFillTx/>
                  <a:latin typeface="Calibri" panose="020F0502020204030204"/>
                  <a:ea typeface="+mn-ea"/>
                  <a:cs typeface="+mn-cs"/>
                </a:rPr>
                <a:t>Preferable Price of </a:t>
              </a:r>
              <a:r>
                <a:rPr lang="en-IN" sz="4800" b="1">
                  <a:ln w="10160">
                    <a:solidFill>
                      <a:schemeClr val="tx1"/>
                    </a:solidFill>
                    <a:prstDash val="solid"/>
                  </a:ln>
                  <a:solidFill>
                    <a:prstClr val="white">
                      <a:lumMod val="95000"/>
                    </a:prstClr>
                  </a:solidFill>
                  <a:effectLst>
                    <a:outerShdw blurRad="38100" dist="22860" dir="5400000" algn="tl" rotWithShape="0">
                      <a:srgbClr val="000000">
                        <a:alpha val="30000"/>
                      </a:srgbClr>
                    </a:outerShdw>
                  </a:effectLst>
                  <a:latin typeface="Calibri" panose="020F0502020204030204"/>
                </a:rPr>
                <a:t>Trees</a:t>
              </a:r>
              <a:endParaRPr kumimoji="0" lang="en-IN" sz="4800" b="1" i="0" u="none" strike="noStrike" kern="1200" cap="none" spc="0" normalizeH="0" baseline="0" noProof="0">
                <a:ln w="10160">
                  <a:solidFill>
                    <a:schemeClr val="tx1"/>
                  </a:solidFill>
                  <a:prstDash val="solid"/>
                </a:ln>
                <a:solidFill>
                  <a:prstClr val="white">
                    <a:lumMod val="95000"/>
                  </a:prstClr>
                </a:solidFill>
                <a:effectLst>
                  <a:outerShdw blurRad="38100" dist="22860" dir="5400000" algn="tl" rotWithShape="0">
                    <a:srgbClr val="000000">
                      <a:alpha val="30000"/>
                    </a:srgbClr>
                  </a:outerShdw>
                </a:effectLst>
                <a:uLnTx/>
                <a:uFillTx/>
                <a:latin typeface="Calibri" panose="020F0502020204030204"/>
                <a:ea typeface="+mn-ea"/>
                <a:cs typeface="+mn-cs"/>
              </a:endParaRPr>
            </a:p>
          </p:txBody>
        </p:sp>
      </p:grpSp>
      <p:pic>
        <p:nvPicPr>
          <p:cNvPr id="4" name="Picture 3">
            <a:extLst>
              <a:ext uri="{FF2B5EF4-FFF2-40B4-BE49-F238E27FC236}">
                <a16:creationId xmlns:a16="http://schemas.microsoft.com/office/drawing/2014/main" id="{4C12ACBC-9088-0362-2186-60A2856FC4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2830" y="1555164"/>
            <a:ext cx="6826340" cy="5142380"/>
          </a:xfrm>
          <a:prstGeom prst="rect">
            <a:avLst/>
          </a:prstGeom>
        </p:spPr>
      </p:pic>
    </p:spTree>
    <p:extLst>
      <p:ext uri="{BB962C8B-B14F-4D97-AF65-F5344CB8AC3E}">
        <p14:creationId xmlns:p14="http://schemas.microsoft.com/office/powerpoint/2010/main" val="1895702118"/>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ristmas Tree Farm Image">
            <a:extLst>
              <a:ext uri="{FF2B5EF4-FFF2-40B4-BE49-F238E27FC236}">
                <a16:creationId xmlns:a16="http://schemas.microsoft.com/office/drawing/2014/main" id="{ECF91160-9DD2-6716-72EA-E501050D9944}"/>
              </a:ext>
            </a:extLst>
          </p:cNvPr>
          <p:cNvPicPr>
            <a:picLocks noChangeAspect="1" noChangeArrowheads="1"/>
          </p:cNvPicPr>
          <p:nvPr/>
        </p:nvPicPr>
        <p:blipFill>
          <a:blip r:embed="rId2">
            <a:alphaModFix am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0" y="0"/>
            <a:ext cx="12207591" cy="6858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997AD9B-7B56-A0EF-B72D-3908AE210A96}"/>
              </a:ext>
            </a:extLst>
          </p:cNvPr>
          <p:cNvGrpSpPr/>
          <p:nvPr/>
        </p:nvGrpSpPr>
        <p:grpSpPr>
          <a:xfrm>
            <a:off x="0" y="0"/>
            <a:ext cx="12192000" cy="1259633"/>
            <a:chOff x="0" y="0"/>
            <a:chExt cx="12192000" cy="1259633"/>
          </a:xfrm>
          <a:solidFill>
            <a:schemeClr val="tx2">
              <a:lumMod val="75000"/>
            </a:schemeClr>
          </a:solidFill>
        </p:grpSpPr>
        <p:sp>
          <p:nvSpPr>
            <p:cNvPr id="6" name="Rectangle 5">
              <a:extLst>
                <a:ext uri="{FF2B5EF4-FFF2-40B4-BE49-F238E27FC236}">
                  <a16:creationId xmlns:a16="http://schemas.microsoft.com/office/drawing/2014/main" id="{D994DE08-3C3E-15B9-A5B3-C02CDE63E92E}"/>
                </a:ext>
              </a:extLst>
            </p:cNvPr>
            <p:cNvSpPr/>
            <p:nvPr/>
          </p:nvSpPr>
          <p:spPr>
            <a:xfrm>
              <a:off x="0" y="0"/>
              <a:ext cx="12192000" cy="1259633"/>
            </a:xfrm>
            <a:prstGeom prst="rect">
              <a:avLst/>
            </a:prstGeom>
            <a:grpFill/>
            <a:ln>
              <a:solidFill>
                <a:schemeClr val="tx2">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BECA7CA-967D-CE53-EE85-A15EA03ABBFA}"/>
                </a:ext>
              </a:extLst>
            </p:cNvPr>
            <p:cNvSpPr txBox="1"/>
            <p:nvPr/>
          </p:nvSpPr>
          <p:spPr>
            <a:xfrm>
              <a:off x="0" y="160456"/>
              <a:ext cx="12192000" cy="830997"/>
            </a:xfrm>
            <a:prstGeom prst="rect">
              <a:avLst/>
            </a:prstGeom>
            <a:grpFill/>
            <a:ln>
              <a:solidFill>
                <a:schemeClr val="tx2">
                  <a:lumMod val="50000"/>
                </a:schemeClr>
              </a:solidFill>
            </a:ln>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kumimoji="0" lang="en-IN" sz="4800" b="1" i="0" u="none" strike="noStrike" kern="1200" cap="none" spc="0" normalizeH="0" baseline="0" noProof="0">
                  <a:ln w="10160">
                    <a:solidFill>
                      <a:schemeClr val="tx1"/>
                    </a:solidFill>
                    <a:prstDash val="solid"/>
                  </a:ln>
                  <a:solidFill>
                    <a:prstClr val="white">
                      <a:lumMod val="95000"/>
                    </a:prstClr>
                  </a:solidFill>
                  <a:effectLst>
                    <a:outerShdw blurRad="38100" dist="22860" dir="5400000" algn="tl" rotWithShape="0">
                      <a:srgbClr val="000000">
                        <a:alpha val="30000"/>
                      </a:srgbClr>
                    </a:outerShdw>
                  </a:effectLst>
                  <a:uLnTx/>
                  <a:uFillTx/>
                  <a:latin typeface="Calibri" panose="020F0502020204030204"/>
                  <a:ea typeface="+mn-ea"/>
                  <a:cs typeface="+mn-cs"/>
                </a:rPr>
                <a:t>Impact of </a:t>
              </a:r>
              <a:r>
                <a:rPr lang="en-IN" sz="4800" b="1">
                  <a:ln w="10160">
                    <a:solidFill>
                      <a:schemeClr val="tx1"/>
                    </a:solidFill>
                    <a:prstDash val="solid"/>
                  </a:ln>
                  <a:solidFill>
                    <a:prstClr val="white">
                      <a:lumMod val="95000"/>
                    </a:prstClr>
                  </a:solidFill>
                  <a:effectLst>
                    <a:outerShdw blurRad="38100" dist="22860" dir="5400000" algn="tl" rotWithShape="0">
                      <a:srgbClr val="000000">
                        <a:alpha val="30000"/>
                      </a:srgbClr>
                    </a:outerShdw>
                  </a:effectLst>
                  <a:latin typeface="Calibri" panose="020F0502020204030204"/>
                </a:rPr>
                <a:t>Average Tree</a:t>
              </a:r>
              <a:r>
                <a:rPr kumimoji="0" lang="en-IN" sz="4800" b="1" i="0" u="none" strike="noStrike" kern="1200" cap="none" spc="0" normalizeH="0" baseline="0" noProof="0">
                  <a:ln w="10160">
                    <a:solidFill>
                      <a:schemeClr val="tx1"/>
                    </a:solidFill>
                    <a:prstDash val="solid"/>
                  </a:ln>
                  <a:solidFill>
                    <a:prstClr val="white">
                      <a:lumMod val="95000"/>
                    </a:prstClr>
                  </a:solidFill>
                  <a:effectLst>
                    <a:outerShdw blurRad="38100" dist="22860" dir="5400000" algn="tl" rotWithShape="0">
                      <a:srgbClr val="000000">
                        <a:alpha val="30000"/>
                      </a:srgbClr>
                    </a:outerShdw>
                  </a:effectLst>
                  <a:uLnTx/>
                  <a:uFillTx/>
                  <a:latin typeface="Calibri" panose="020F0502020204030204"/>
                  <a:ea typeface="+mn-ea"/>
                  <a:cs typeface="+mn-cs"/>
                </a:rPr>
                <a:t> Price </a:t>
              </a:r>
              <a:r>
                <a:rPr lang="en-IN" sz="4800" b="1">
                  <a:ln w="10160">
                    <a:solidFill>
                      <a:schemeClr val="tx1"/>
                    </a:solidFill>
                    <a:prstDash val="solid"/>
                  </a:ln>
                  <a:solidFill>
                    <a:prstClr val="white">
                      <a:lumMod val="95000"/>
                    </a:prstClr>
                  </a:solidFill>
                  <a:effectLst>
                    <a:outerShdw blurRad="38100" dist="22860" dir="5400000" algn="tl" rotWithShape="0">
                      <a:srgbClr val="000000">
                        <a:alpha val="30000"/>
                      </a:srgbClr>
                    </a:outerShdw>
                  </a:effectLst>
                  <a:latin typeface="Calibri" panose="020F0502020204030204"/>
                </a:rPr>
                <a:t>on Sales</a:t>
              </a:r>
              <a:endParaRPr kumimoji="0" lang="en-IN" sz="4800" b="1" i="0" u="none" strike="noStrike" kern="1200" cap="none" spc="0" normalizeH="0" baseline="0" noProof="0">
                <a:ln w="10160">
                  <a:solidFill>
                    <a:schemeClr val="tx1"/>
                  </a:solidFill>
                  <a:prstDash val="solid"/>
                </a:ln>
                <a:solidFill>
                  <a:prstClr val="white">
                    <a:lumMod val="95000"/>
                  </a:prstClr>
                </a:solidFill>
                <a:effectLst>
                  <a:outerShdw blurRad="38100" dist="22860" dir="5400000" algn="tl" rotWithShape="0">
                    <a:srgbClr val="000000">
                      <a:alpha val="30000"/>
                    </a:srgbClr>
                  </a:outerShdw>
                </a:effectLst>
                <a:uLnTx/>
                <a:uFillTx/>
                <a:latin typeface="Calibri" panose="020F0502020204030204"/>
                <a:ea typeface="+mn-ea"/>
                <a:cs typeface="+mn-cs"/>
              </a:endParaRPr>
            </a:p>
          </p:txBody>
        </p:sp>
      </p:grpSp>
      <p:pic>
        <p:nvPicPr>
          <p:cNvPr id="14" name="Picture 13">
            <a:extLst>
              <a:ext uri="{FF2B5EF4-FFF2-40B4-BE49-F238E27FC236}">
                <a16:creationId xmlns:a16="http://schemas.microsoft.com/office/drawing/2014/main" id="{DFC5C124-EE61-1F9A-9346-3CCD403317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0834" y="1657566"/>
            <a:ext cx="5999392" cy="3710645"/>
          </a:xfrm>
          <a:prstGeom prst="rect">
            <a:avLst/>
          </a:prstGeom>
        </p:spPr>
      </p:pic>
      <p:pic>
        <p:nvPicPr>
          <p:cNvPr id="16" name="Picture 15">
            <a:extLst>
              <a:ext uri="{FF2B5EF4-FFF2-40B4-BE49-F238E27FC236}">
                <a16:creationId xmlns:a16="http://schemas.microsoft.com/office/drawing/2014/main" id="{0D0D1E2A-6B29-5505-BBF1-622C1650EB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350" y="1598774"/>
            <a:ext cx="5704134" cy="3828231"/>
          </a:xfrm>
          <a:prstGeom prst="rect">
            <a:avLst/>
          </a:prstGeom>
        </p:spPr>
      </p:pic>
      <p:sp>
        <p:nvSpPr>
          <p:cNvPr id="3" name="Rectangle 2">
            <a:extLst>
              <a:ext uri="{FF2B5EF4-FFF2-40B4-BE49-F238E27FC236}">
                <a16:creationId xmlns:a16="http://schemas.microsoft.com/office/drawing/2014/main" id="{49BB3035-5406-D263-B00A-66541365EEA8}"/>
              </a:ext>
            </a:extLst>
          </p:cNvPr>
          <p:cNvSpPr/>
          <p:nvPr/>
        </p:nvSpPr>
        <p:spPr>
          <a:xfrm>
            <a:off x="1206701" y="5766144"/>
            <a:ext cx="9576620" cy="564495"/>
          </a:xfrm>
          <a:prstGeom prst="rect">
            <a:avLst/>
          </a:prstGeom>
          <a:solidFill>
            <a:srgbClr val="E7E6E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095AA47D-C9D4-A9D1-A4B3-EA1CB5E99BD4}"/>
              </a:ext>
            </a:extLst>
          </p:cNvPr>
          <p:cNvSpPr txBox="1"/>
          <p:nvPr/>
        </p:nvSpPr>
        <p:spPr>
          <a:xfrm>
            <a:off x="1300511" y="5812237"/>
            <a:ext cx="9340646" cy="400110"/>
          </a:xfrm>
          <a:prstGeom prst="rect">
            <a:avLst/>
          </a:prstGeom>
          <a:noFill/>
        </p:spPr>
        <p:txBody>
          <a:bodyPr wrap="square" rtlCol="0">
            <a:spAutoFit/>
          </a:bodyPr>
          <a:lstStyle/>
          <a:p>
            <a:pPr algn="ctr"/>
            <a:r>
              <a:rPr lang="en-IN" sz="2000" dirty="0"/>
              <a:t>Price Range in the vicinity of ₹90-100 generated the most revenue for Mr. Champak.</a:t>
            </a:r>
          </a:p>
        </p:txBody>
      </p:sp>
    </p:spTree>
    <p:extLst>
      <p:ext uri="{BB962C8B-B14F-4D97-AF65-F5344CB8AC3E}">
        <p14:creationId xmlns:p14="http://schemas.microsoft.com/office/powerpoint/2010/main" val="1318480127"/>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ristmas Tree Farm Image">
            <a:extLst>
              <a:ext uri="{FF2B5EF4-FFF2-40B4-BE49-F238E27FC236}">
                <a16:creationId xmlns:a16="http://schemas.microsoft.com/office/drawing/2014/main" id="{ECF91160-9DD2-6716-72EA-E501050D9944}"/>
              </a:ext>
            </a:extLst>
          </p:cNvPr>
          <p:cNvPicPr>
            <a:picLocks noChangeAspect="1" noChangeArrowheads="1"/>
          </p:cNvPicPr>
          <p:nvPr/>
        </p:nvPicPr>
        <p:blipFill>
          <a:blip r:embed="rId2">
            <a:alphaModFix am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0" y="0"/>
            <a:ext cx="12207591" cy="6858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997AD9B-7B56-A0EF-B72D-3908AE210A96}"/>
              </a:ext>
            </a:extLst>
          </p:cNvPr>
          <p:cNvGrpSpPr/>
          <p:nvPr/>
        </p:nvGrpSpPr>
        <p:grpSpPr>
          <a:xfrm>
            <a:off x="0" y="0"/>
            <a:ext cx="12192000" cy="1259633"/>
            <a:chOff x="0" y="0"/>
            <a:chExt cx="12192000" cy="1259633"/>
          </a:xfrm>
          <a:solidFill>
            <a:schemeClr val="tx2">
              <a:lumMod val="75000"/>
            </a:schemeClr>
          </a:solidFill>
        </p:grpSpPr>
        <p:sp>
          <p:nvSpPr>
            <p:cNvPr id="6" name="Rectangle 5">
              <a:extLst>
                <a:ext uri="{FF2B5EF4-FFF2-40B4-BE49-F238E27FC236}">
                  <a16:creationId xmlns:a16="http://schemas.microsoft.com/office/drawing/2014/main" id="{D994DE08-3C3E-15B9-A5B3-C02CDE63E92E}"/>
                </a:ext>
              </a:extLst>
            </p:cNvPr>
            <p:cNvSpPr/>
            <p:nvPr/>
          </p:nvSpPr>
          <p:spPr>
            <a:xfrm>
              <a:off x="0" y="0"/>
              <a:ext cx="12192000" cy="1259633"/>
            </a:xfrm>
            <a:prstGeom prst="rect">
              <a:avLst/>
            </a:prstGeom>
            <a:grpFill/>
            <a:ln>
              <a:solidFill>
                <a:schemeClr val="tx2">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BECA7CA-967D-CE53-EE85-A15EA03ABBFA}"/>
                </a:ext>
              </a:extLst>
            </p:cNvPr>
            <p:cNvSpPr txBox="1"/>
            <p:nvPr/>
          </p:nvSpPr>
          <p:spPr>
            <a:xfrm>
              <a:off x="0" y="160456"/>
              <a:ext cx="12192000" cy="830997"/>
            </a:xfrm>
            <a:prstGeom prst="rect">
              <a:avLst/>
            </a:prstGeom>
            <a:grpFill/>
            <a:ln>
              <a:solidFill>
                <a:schemeClr val="tx2">
                  <a:lumMod val="50000"/>
                </a:schemeClr>
              </a:solidFill>
            </a:ln>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kumimoji="0" lang="en-IN" sz="4800" b="1" i="0" u="none" strike="noStrike" kern="1200" cap="none" spc="0" normalizeH="0" baseline="0" noProof="0" dirty="0">
                  <a:ln w="10160">
                    <a:solidFill>
                      <a:schemeClr val="tx1"/>
                    </a:solidFill>
                    <a:prstDash val="solid"/>
                  </a:ln>
                  <a:solidFill>
                    <a:prstClr val="white">
                      <a:lumMod val="95000"/>
                    </a:prstClr>
                  </a:solidFill>
                  <a:effectLst>
                    <a:outerShdw blurRad="38100" dist="22860" dir="5400000" algn="tl" rotWithShape="0">
                      <a:srgbClr val="000000">
                        <a:alpha val="30000"/>
                      </a:srgbClr>
                    </a:outerShdw>
                  </a:effectLst>
                  <a:uLnTx/>
                  <a:uFillTx/>
                  <a:latin typeface="Calibri" panose="020F0502020204030204"/>
                  <a:ea typeface="+mn-ea"/>
                  <a:cs typeface="+mn-cs"/>
                </a:rPr>
                <a:t>Impact of Varieties of Price Range </a:t>
              </a:r>
              <a:r>
                <a:rPr lang="en-IN" sz="4800" b="1" dirty="0">
                  <a:ln w="10160">
                    <a:solidFill>
                      <a:schemeClr val="tx1"/>
                    </a:solidFill>
                    <a:prstDash val="solid"/>
                  </a:ln>
                  <a:solidFill>
                    <a:prstClr val="white">
                      <a:lumMod val="95000"/>
                    </a:prstClr>
                  </a:solidFill>
                  <a:effectLst>
                    <a:outerShdw blurRad="38100" dist="22860" dir="5400000" algn="tl" rotWithShape="0">
                      <a:srgbClr val="000000">
                        <a:alpha val="30000"/>
                      </a:srgbClr>
                    </a:outerShdw>
                  </a:effectLst>
                  <a:latin typeface="Calibri" panose="020F0502020204030204"/>
                </a:rPr>
                <a:t>on Sales</a:t>
              </a:r>
              <a:endParaRPr kumimoji="0" lang="en-IN" sz="4800" b="1" i="0" u="none" strike="noStrike" kern="1200" cap="none" spc="0" normalizeH="0" baseline="0" noProof="0" dirty="0">
                <a:ln w="10160">
                  <a:solidFill>
                    <a:schemeClr val="tx1"/>
                  </a:solidFill>
                  <a:prstDash val="solid"/>
                </a:ln>
                <a:solidFill>
                  <a:prstClr val="white">
                    <a:lumMod val="95000"/>
                  </a:prstClr>
                </a:solidFill>
                <a:effectLst>
                  <a:outerShdw blurRad="38100" dist="22860" dir="5400000" algn="tl" rotWithShape="0">
                    <a:srgbClr val="000000">
                      <a:alpha val="30000"/>
                    </a:srgbClr>
                  </a:outerShdw>
                </a:effectLst>
                <a:uLnTx/>
                <a:uFillTx/>
                <a:latin typeface="Calibri" panose="020F0502020204030204"/>
                <a:ea typeface="+mn-ea"/>
                <a:cs typeface="+mn-cs"/>
              </a:endParaRPr>
            </a:p>
          </p:txBody>
        </p:sp>
      </p:grpSp>
      <p:pic>
        <p:nvPicPr>
          <p:cNvPr id="9" name="Picture 8">
            <a:extLst>
              <a:ext uri="{FF2B5EF4-FFF2-40B4-BE49-F238E27FC236}">
                <a16:creationId xmlns:a16="http://schemas.microsoft.com/office/drawing/2014/main" id="{1E181F12-99AC-C27E-63BB-5D2F911C0C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4" y="1798797"/>
            <a:ext cx="7168786" cy="4375860"/>
          </a:xfrm>
          <a:prstGeom prst="rect">
            <a:avLst/>
          </a:prstGeom>
        </p:spPr>
      </p:pic>
      <p:pic>
        <p:nvPicPr>
          <p:cNvPr id="11" name="Picture 10">
            <a:extLst>
              <a:ext uri="{FF2B5EF4-FFF2-40B4-BE49-F238E27FC236}">
                <a16:creationId xmlns:a16="http://schemas.microsoft.com/office/drawing/2014/main" id="{4E3FEE45-A475-D8D9-7ED0-0C7CA237699E}"/>
              </a:ext>
            </a:extLst>
          </p:cNvPr>
          <p:cNvPicPr>
            <a:picLocks noChangeAspect="1"/>
          </p:cNvPicPr>
          <p:nvPr/>
        </p:nvPicPr>
        <p:blipFill>
          <a:blip r:embed="rId5"/>
          <a:stretch>
            <a:fillRect/>
          </a:stretch>
        </p:blipFill>
        <p:spPr>
          <a:xfrm>
            <a:off x="7843192" y="1934004"/>
            <a:ext cx="3778537" cy="3998219"/>
          </a:xfrm>
          <a:prstGeom prst="rect">
            <a:avLst/>
          </a:prstGeom>
          <a:solidFill>
            <a:schemeClr val="bg1"/>
          </a:solidFill>
        </p:spPr>
      </p:pic>
    </p:spTree>
    <p:extLst>
      <p:ext uri="{BB962C8B-B14F-4D97-AF65-F5344CB8AC3E}">
        <p14:creationId xmlns:p14="http://schemas.microsoft.com/office/powerpoint/2010/main" val="2052093874"/>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318</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Gagneet Kaur</dc:creator>
  <cp:lastModifiedBy>Gagneet Kaur</cp:lastModifiedBy>
  <cp:revision>4</cp:revision>
  <dcterms:created xsi:type="dcterms:W3CDTF">2024-01-10T11:36:36Z</dcterms:created>
  <dcterms:modified xsi:type="dcterms:W3CDTF">2024-01-13T05:42:18Z</dcterms:modified>
</cp:coreProperties>
</file>