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7-26T03:56:33.483">
    <p:pos x="6000" y="0"/>
    <p:text>I WILL BECOME HOKAGE!!!!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-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-CA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6000">
                <a:solidFill>
                  <a:srgbClr val="FF0000"/>
                </a:solidFill>
              </a:rPr>
              <a:t>APP 6 Traitement de signal III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-CA">
                <a:solidFill>
                  <a:srgbClr val="FFFF00"/>
                </a:solidFill>
              </a:rPr>
              <a:t>Philippe Garneau et Alexandre Gagnon 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510450" y="4370772"/>
            <a:ext cx="81231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1800"/>
              <a:t>#WeTheBest #dab #MolsonCanadien67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Comparaison filtre analogique et numérique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275"/>
            <a:ext cx="4377549" cy="35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49" y="1462275"/>
            <a:ext cx="4507167" cy="33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77150" y="1237300"/>
            <a:ext cx="7822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A"/>
              <a:t>		      Freqz()								              Freqs()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-787950"/>
            <a:ext cx="9144000" cy="270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A" sz="2400"/>
              <a:t>Choix de format Q, effet sur le  signal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 sz="2400"/>
              <a:t>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150" y="933250"/>
            <a:ext cx="3415949" cy="288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082425" y="3196075"/>
            <a:ext cx="2550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= 7</a:t>
            </a:r>
          </a:p>
          <a:p>
            <a:pPr lv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15,57</a:t>
            </a:r>
          </a:p>
          <a:p>
            <a:pPr lv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PSNR =</a:t>
            </a: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55,72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939100" y="3290100"/>
            <a:ext cx="2550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= 9</a:t>
            </a:r>
          </a:p>
          <a:p>
            <a:pPr lv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MSE = 0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PSNR = inf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8400" y="970899"/>
            <a:ext cx="3661553" cy="265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6525" y="3290100"/>
            <a:ext cx="2550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= 6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114,71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PSNR = 35,75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849" y="970900"/>
            <a:ext cx="3454548" cy="27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79400"/>
            <a:ext cx="921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odule des réponses de chaque filtre</a:t>
            </a:r>
          </a:p>
        </p:txBody>
      </p:sp>
      <p:pic>
        <p:nvPicPr>
          <p:cNvPr descr="Capture d’écran 2017-07-26 à 01.28.20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7426"/>
            <a:ext cx="5187998" cy="215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4175" y="2109625"/>
            <a:ext cx="5229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qmn = 0,4 du filtre 1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904625" y="1350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qmn = 0,7 du filtre 1</a:t>
            </a:r>
          </a:p>
        </p:txBody>
      </p:sp>
      <p:pic>
        <p:nvPicPr>
          <p:cNvPr descr="Capture d’écran 2017-07-26 à 01.41.29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450" y="860048"/>
            <a:ext cx="4740548" cy="17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84800" y="264125"/>
            <a:ext cx="3961200" cy="435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1800" u="sng"/>
              <a:t>PSNR</a:t>
            </a:r>
            <a:r>
              <a:rPr lang="fr-CA" sz="1800"/>
              <a:t> représente la puissance du signal et la puissance est proportionnelle au carré de la valeur du signal.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fr-CA" sz="1800" u="sng"/>
              <a:t>MSE</a:t>
            </a:r>
            <a:r>
              <a:rPr lang="fr-CA" sz="1800"/>
              <a:t> représente la quantité de bruit qui s'est produite lors de la création de notre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fr-CA" sz="1800"/>
              <a:t>** Le 10log10 est simplement utilisé pour désigner la puissance dans les décibels, ce qui signifie que si cette valeur est augmentée de 1, le bruit ou l'erreur a 10 fois moins de puissance que le signal lui-même.**</a:t>
            </a:r>
          </a:p>
        </p:txBody>
      </p:sp>
      <p:pic>
        <p:nvPicPr>
          <p:cNvPr descr="Capture d’écran 2017-07-26 à 01.32.12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4" y="1387300"/>
            <a:ext cx="4414675" cy="24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0"/>
            <a:ext cx="85725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392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CA" sz="9600"/>
              <a:t>RII Chebyshev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Diagramme de contrainte RII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25" y="1017725"/>
            <a:ext cx="66067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Design du filtre RII Chebyshev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83975" y="893400"/>
            <a:ext cx="5518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Famille: Chebyshev type 1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Type: Passe-bande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Ordre: 2 (ou Passe-bande d’ordre 1) 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299"/>
            <a:ext cx="2072524" cy="17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800" y="1607673"/>
            <a:ext cx="2072524" cy="171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099" y="1601400"/>
            <a:ext cx="2044774" cy="170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009" y="1619475"/>
            <a:ext cx="2105915" cy="17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3788" y="3333374"/>
            <a:ext cx="2044787" cy="16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5100" y="3333375"/>
            <a:ext cx="2044774" cy="169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Design du filtre RII Chebyshev (suite)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83975" y="8934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A"/>
              <a:t>Équations: 500Hz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- 1.687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045625" y="8934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Équations: 1000Hz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</a:t>
            </a:r>
            <a:r>
              <a:rPr lang="fr-CA"/>
              <a:t>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- 1.285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5475075" y="8934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Équations: 1500Hz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</a:t>
            </a:r>
            <a:r>
              <a:rPr lang="fr-CA"/>
              <a:t>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- 0.6879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383975" y="27972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Équations: 2000Hz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</a:t>
            </a:r>
            <a:r>
              <a:rPr lang="fr-CA"/>
              <a:t>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+ 0.01439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3045625" y="27972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Équations: 2500Hz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</a:t>
            </a:r>
            <a:r>
              <a:rPr lang="fr-CA"/>
              <a:t>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+ 0.7145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5475075" y="2797200"/>
            <a:ext cx="23217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/>
              <a:t>Équations: 3000Hz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CA"/>
              <a:t>  </a:t>
            </a:r>
            <a:r>
              <a:rPr lang="fr-CA"/>
              <a:t>0.08482 z</a:t>
            </a:r>
            <a:r>
              <a:rPr baseline="30000" lang="fr-CA"/>
              <a:t>2</a:t>
            </a:r>
            <a:r>
              <a:rPr lang="fr-CA"/>
              <a:t> - 0.08482</a:t>
            </a:r>
          </a:p>
          <a:p>
            <a:pPr lvl="0">
              <a:spcBef>
                <a:spcPts val="0"/>
              </a:spcBef>
              <a:buNone/>
            </a:pPr>
            <a:r>
              <a:rPr lang="fr-CA"/>
              <a:t>  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fr-CA"/>
              <a:t>  z</a:t>
            </a:r>
            <a:r>
              <a:rPr baseline="30000" lang="fr-CA"/>
              <a:t>2</a:t>
            </a:r>
            <a:r>
              <a:rPr lang="fr-CA"/>
              <a:t> + 1.306 z + 0.8304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Réponse en fréquence et délais de groupe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28"/>
            <a:ext cx="9143999" cy="344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600"/>
              <a:t>Filtre multicadence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Design avec fdatool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Filtre d’ordre 84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Fc = 48 000 / (8000)*2 = 4000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Fenêtre de Kaiser avec Beta = 3.4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Sous-échantillonage des coefficients du filtre et du signal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Ajustement pour délais de groupe (84/2 = 42)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Réponse en fréquence et délais de groupe (suite)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800" y="1312650"/>
            <a:ext cx="4202375" cy="34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Comparaison filtre analogique et numérique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71500" y="1080500"/>
            <a:ext cx="34380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CA"/>
              <a:t>freqs()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081600" y="1080500"/>
            <a:ext cx="34380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CA"/>
              <a:t>freqz()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400"/>
            <a:ext cx="4345614" cy="35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14" y="1429400"/>
            <a:ext cx="4296247" cy="35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Explication format de Q et explication</a:t>
            </a:r>
          </a:p>
        </p:txBody>
      </p:sp>
      <p:sp>
        <p:nvSpPr>
          <p:cNvPr id="265" name="Shape 265"/>
          <p:cNvSpPr/>
          <p:nvPr/>
        </p:nvSpPr>
        <p:spPr>
          <a:xfrm rot="-1233294">
            <a:off x="476426" y="2243284"/>
            <a:ext cx="8191156" cy="65694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On reprend juste GEN443!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Valeurs du PSNR et du MSE et explication</a:t>
            </a:r>
          </a:p>
        </p:txBody>
      </p:sp>
      <p:sp>
        <p:nvSpPr>
          <p:cNvPr id="271" name="Shape 271"/>
          <p:cNvSpPr/>
          <p:nvPr/>
        </p:nvSpPr>
        <p:spPr>
          <a:xfrm rot="-1233294">
            <a:off x="476426" y="2243284"/>
            <a:ext cx="8191156" cy="65694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On reprend juste GEN443!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CA" sz="4200"/>
              <a:t>Réponse en fréquence et délais de groupe du filtre RIF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2130800"/>
            <a:ext cx="8520600" cy="24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/>
              <a:t>Délais de groupe: 42</a:t>
            </a:r>
          </a:p>
        </p:txBody>
      </p:sp>
      <p:pic>
        <p:nvPicPr>
          <p:cNvPr descr="Screen Shot 2017-07-25 at 11.21.57 P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5" y="2640674"/>
            <a:ext cx="4371648" cy="2154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5 at 11.23.03 PM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625" y="2640674"/>
            <a:ext cx="4336750" cy="21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4200"/>
              <a:t>Forme d’encodage de l’image et effet du délais de groupe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2130800"/>
            <a:ext cx="8520600" cy="24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Image encodée en 128x128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Les bits encodés de msb -&gt; lsb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Ajustement pour décalage causé par délais de groupe dans les signaux filtrés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Sans ajustement, l’image est décalée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-CA" sz="2400"/>
              <a:t>Transmission en lignes</a:t>
            </a:r>
            <a:br>
              <a:rPr lang="fr-CA" sz="2400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392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9600"/>
              <a:t>RII </a:t>
            </a:r>
            <a:r>
              <a:rPr lang="fr-CA" sz="9600"/>
              <a:t>Butterworth</a:t>
            </a:r>
            <a:r>
              <a:rPr lang="fr-CA" sz="960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4200"/>
              <a:t>Diagramme de contrainte RII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424625" y="1116162"/>
            <a:ext cx="1636200" cy="4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/>
              <a:t>théorique</a:t>
            </a:r>
          </a:p>
        </p:txBody>
      </p:sp>
      <p:pic>
        <p:nvPicPr>
          <p:cNvPr descr="passe-bas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1675700"/>
            <a:ext cx="4063500" cy="24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060825" y="2678550"/>
            <a:ext cx="1716900" cy="26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80562" y="1092850"/>
            <a:ext cx="3326100" cy="4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/>
              <a:t>conception par fdatool</a:t>
            </a:r>
          </a:p>
        </p:txBody>
      </p:sp>
      <p:pic>
        <p:nvPicPr>
          <p:cNvPr descr="Capture d’écran 2017-07-25 à 23.26.56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25" y="1706350"/>
            <a:ext cx="3643813" cy="32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4200"/>
              <a:t>Design filtre RII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53675" y="1442250"/>
            <a:ext cx="8520600" cy="3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2400"/>
              <a:t>- Butterworth,Passe-Bande, Ordre 2, Délai de groupe de 12 -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indent="38989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400">
                <a:solidFill>
                  <a:srgbClr val="202729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Capture d’écran 2017-07-25 à 23.50.51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8672"/>
            <a:ext cx="9144000" cy="265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3000"/>
              <a:t>Design filtre RII</a:t>
            </a:r>
          </a:p>
        </p:txBody>
      </p:sp>
      <p:pic>
        <p:nvPicPr>
          <p:cNvPr descr="Capture d’écran 2017-07-25 à 22.11.12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" y="607550"/>
            <a:ext cx="7942000" cy="44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39550" y="125950"/>
            <a:ext cx="4045200" cy="40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CA" sz="1800"/>
              <a:t>M</a:t>
            </a:r>
            <a:r>
              <a:rPr lang="fr-CA" sz="1800"/>
              <a:t>odule des butter</a:t>
            </a:r>
          </a:p>
        </p:txBody>
      </p:sp>
      <p:pic>
        <p:nvPicPr>
          <p:cNvPr descr="grDelay.png" id="162" name="Shape 162"/>
          <p:cNvPicPr preferRelativeResize="0"/>
          <p:nvPr/>
        </p:nvPicPr>
        <p:blipFill rotWithShape="1">
          <a:blip r:embed="rId3">
            <a:alphaModFix/>
          </a:blip>
          <a:srcRect b="0" l="58602" r="0" t="0"/>
          <a:stretch/>
        </p:blipFill>
        <p:spPr>
          <a:xfrm>
            <a:off x="4968325" y="831120"/>
            <a:ext cx="4108601" cy="3481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Delay.png" id="163" name="Shape 163"/>
          <p:cNvPicPr preferRelativeResize="0"/>
          <p:nvPr/>
        </p:nvPicPr>
        <p:blipFill rotWithShape="1">
          <a:blip r:embed="rId3">
            <a:alphaModFix/>
          </a:blip>
          <a:srcRect b="0" l="10583" r="86585" t="0"/>
          <a:stretch/>
        </p:blipFill>
        <p:spPr>
          <a:xfrm>
            <a:off x="4834000" y="831125"/>
            <a:ext cx="280998" cy="348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282775" y="260300"/>
            <a:ext cx="2937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CA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Délai de groupe pour offset de +/- 107 Hz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2725" y="733825"/>
            <a:ext cx="4901146" cy="367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