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customXmlProperties+xml" PartName="/customXml/itemProps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drawingml.diagramColors+xml" PartName="/ppt/diagrams/colors1.xml"/>
  <Override ContentType="application/vnd.openxmlformats-officedocument.drawingml.diagramColors+xml" PartName="/ppt/diagrams/colors2.xml"/>
  <Override ContentType="application/vnd.openxmlformats-officedocument.drawingml.diagramData+xml" PartName="/ppt/diagrams/data1.xml"/>
  <Override ContentType="application/vnd.openxmlformats-officedocument.drawingml.diagramData+xml" PartName="/ppt/diagrams/data2.xml"/>
  <Override ContentType="application/vnd.ms-office.drawingml.diagramDrawing+xml" PartName="/ppt/diagrams/drawing1.xml"/>
  <Override ContentType="application/vnd.ms-office.drawingml.diagramDrawing+xml" PartName="/ppt/diagrams/drawing2.xml"/>
  <Override ContentType="application/vnd.openxmlformats-officedocument.drawingml.diagramLayout+xml" PartName="/ppt/diagrams/layout1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1.xml"/>
  <Override ContentType="application/vnd.openxmlformats-officedocument.drawingml.diagramStyle+xml" PartName="/ppt/diagrams/quickStyle2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handoutMasterIdLst>
    <p:handoutMasterId r:id="rId6"/>
  </p:handout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  <p:sldId r:id="rId35" id="284"/>
    <p:sldId r:id="rId36" id="285"/>
    <p:sldId r:id="rId37" id="286"/>
    <p:sldId r:id="rId38" id="287"/>
  </p:sldIdLst>
  <p:sldSz cx="9144000" cy="6858000" type="screen4x3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fr-FR">
        <a:uFillTx/>
      </a:defRPr>
    </a:defPPr>
    <a:lvl1pPr algn="l" defTabSz="914400" eaLnBrk="1" hangingPunct="1" latinLnBrk="0" marL="0" rtl="0">
      <a:defRPr kern="1200" lang="fr-FR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lang="fr-FR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lang="fr-FR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lang="fr-FR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lang="fr-FR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lang="fr-FR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lang="fr-FR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lang="fr-FR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lang="fr-FR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showPr showNarration="1">
    <p:present/>
    <p:sldAll/>
    <p:penCl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>
  <a:tblStyle styleId="{327F97BB-C833-4FB7-BDE5-3F7075034690}" styleName="Themed Style 2 - Accent 5">
    <a:tblBg>
      <a:fillRef idx="3">
        <a:schemeClr val="accent5"/>
      </a:fillRef>
    </a:tblBg>
    <a:wholeTbl>
      <a:tcTxStyle>
        <a:fontRef idx="minor">
          <a:srgbClr val="00000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12700">
              <a:solidFill>
                <a:schemeClr val="accent5"/>
              </a:solidFill>
            </a:ln>
          </a:top>
          <a:bottom>
            <a:ln cmpd="sng" w="12700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sng" w="12700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12700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accent1"/>
              </a:solidFill>
            </a:ln>
          </a:left>
          <a:right>
            <a:ln cmpd="sng" w="12700">
              <a:solidFill>
                <a:schemeClr val="accent1"/>
              </a:solidFill>
            </a:ln>
          </a:right>
          <a:top>
            <a:ln cmpd="sng" w="12700">
              <a:solidFill>
                <a:schemeClr val="accent1"/>
              </a:solidFill>
            </a:ln>
          </a:top>
          <a:bottom>
            <a:ln cmpd="sng" w="12700">
              <a:solidFill>
                <a:schemeClr val="accent1"/>
              </a:solidFill>
            </a:ln>
          </a:bottom>
          <a:insideH>
            <a:ln cmpd="sng" w="12700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>
    <p:restoredLeft autoAdjust="0" sz="16946"/>
    <p:restoredTop autoAdjust="0" sz="83913"/>
  </p:normalViewPr>
  <p:slideViewPr>
    <p:cSldViewPr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97"/>
          <a:sy d="100" n="97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1932" y="48"/>
      </p:cViewPr>
      <p:guideLst>
        <p:guide orient="horz" pos="2160"/>
        <p:guide pos="2880"/>
      </p:guideLst>
    </p:cSldViewPr>
  </p:slideViewPr>
  <p:outline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00" n="33"/>
        <a:sy d="100" n="33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outlin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00" n="100"/>
        <a:sy d="100" n="100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sorter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00" n="90"/>
        <a:sy d="100" n="90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sorterViewPr>
  <p:notesViewPr>
    <p:cSldViewPr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83"/>
          <a:sy d="100" n="83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-3144" y="-96"/>
      </p:cViewPr>
      <p:guideLst>
        <p:guide orient="horz" pos="2880"/>
        <p:guide pos="2160"/>
      </p:guideLst>
    </p:cSldViewPr>
  </p:notes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handoutMasters/handoutMaster1.xml" Type="http://schemas.openxmlformats.org/officeDocument/2006/relationships/handoutMaster"></Relationship><Relationship Id="rId7" Target="slides/slide1.xml" Type="http://schemas.openxmlformats.org/officeDocument/2006/relationships/slide"></Relationship><Relationship Id="rId8" Target="slides/slide2.xml" Type="http://schemas.openxmlformats.org/officeDocument/2006/relationships/slide"></Relationship><Relationship Id="rId9" Target="slides/slide3.xml" Type="http://schemas.openxmlformats.org/officeDocument/2006/relationships/slide"></Relationship><Relationship Id="rId10" Target="slides/slide4.xml" Type="http://schemas.openxmlformats.org/officeDocument/2006/relationships/slide"></Relationship><Relationship Id="rId11" Target="slides/slide5.xml" Type="http://schemas.openxmlformats.org/officeDocument/2006/relationships/slide"></Relationship><Relationship Id="rId12" Target="slides/slide6.xml" Type="http://schemas.openxmlformats.org/officeDocument/2006/relationships/slide"></Relationship><Relationship Id="rId13" Target="slides/slide7.xml" Type="http://schemas.openxmlformats.org/officeDocument/2006/relationships/slide"></Relationship><Relationship Id="rId14" Target="slides/slide8.xml" Type="http://schemas.openxmlformats.org/officeDocument/2006/relationships/slide"></Relationship><Relationship Id="rId15" Target="slides/slide9.xml" Type="http://schemas.openxmlformats.org/officeDocument/2006/relationships/slide"></Relationship><Relationship Id="rId16" Target="slides/slide10.xml" Type="http://schemas.openxmlformats.org/officeDocument/2006/relationships/slide"></Relationship><Relationship Id="rId17" Target="slides/slide11.xml" Type="http://schemas.openxmlformats.org/officeDocument/2006/relationships/slide"></Relationship><Relationship Id="rId18" Target="slides/slide12.xml" Type="http://schemas.openxmlformats.org/officeDocument/2006/relationships/slide"></Relationship><Relationship Id="rId19" Target="slides/slide13.xml" Type="http://schemas.openxmlformats.org/officeDocument/2006/relationships/slide"></Relationship><Relationship Id="rId20" Target="slides/slide14.xml" Type="http://schemas.openxmlformats.org/officeDocument/2006/relationships/slide"></Relationship><Relationship Id="rId21" Target="slides/slide15.xml" Type="http://schemas.openxmlformats.org/officeDocument/2006/relationships/slide"></Relationship><Relationship Id="rId22" Target="slides/slide16.xml" Type="http://schemas.openxmlformats.org/officeDocument/2006/relationships/slide"></Relationship><Relationship Id="rId23" Target="slides/slide17.xml" Type="http://schemas.openxmlformats.org/officeDocument/2006/relationships/slide"></Relationship><Relationship Id="rId24" Target="slides/slide18.xml" Type="http://schemas.openxmlformats.org/officeDocument/2006/relationships/slide"></Relationship><Relationship Id="rId25" Target="slides/slide19.xml" Type="http://schemas.openxmlformats.org/officeDocument/2006/relationships/slide"></Relationship><Relationship Id="rId26" Target="slides/slide20.xml" Type="http://schemas.openxmlformats.org/officeDocument/2006/relationships/slide"></Relationship><Relationship Id="rId27" Target="slides/slide21.xml" Type="http://schemas.openxmlformats.org/officeDocument/2006/relationships/slide"></Relationship><Relationship Id="rId28" Target="slides/slide22.xml" Type="http://schemas.openxmlformats.org/officeDocument/2006/relationships/slide"></Relationship><Relationship Id="rId29" Target="slides/slide23.xml" Type="http://schemas.openxmlformats.org/officeDocument/2006/relationships/slide"></Relationship><Relationship Id="rId30" Target="slides/slide24.xml" Type="http://schemas.openxmlformats.org/officeDocument/2006/relationships/slide"></Relationship><Relationship Id="rId31" Target="slides/slide25.xml" Type="http://schemas.openxmlformats.org/officeDocument/2006/relationships/slide"></Relationship><Relationship Id="rId32" Target="slides/slide26.xml" Type="http://schemas.openxmlformats.org/officeDocument/2006/relationships/slide"></Relationship><Relationship Id="rId33" Target="slides/slide27.xml" Type="http://schemas.openxmlformats.org/officeDocument/2006/relationships/slide"></Relationship><Relationship Id="rId34" Target="slides/slide28.xml" Type="http://schemas.openxmlformats.org/officeDocument/2006/relationships/slide"></Relationship><Relationship Id="rId35" Target="slides/slide29.xml" Type="http://schemas.openxmlformats.org/officeDocument/2006/relationships/slide"></Relationship><Relationship Id="rId36" Target="slides/slide30.xml" Type="http://schemas.openxmlformats.org/officeDocument/2006/relationships/slide"></Relationship><Relationship Id="rId37" Target="slides/slide31.xml" Type="http://schemas.openxmlformats.org/officeDocument/2006/relationships/slide"></Relationship><Relationship Id="rId38" Target="slides/slide32.xml" Type="http://schemas.openxmlformats.org/officeDocument/2006/relationships/slide"></Relationship><Relationship Id="rId39" Target="theme/theme1.xml" Type="http://schemas.openxmlformats.org/officeDocument/2006/relationships/theme"></Relationship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dgm="http://schemas.openxmlformats.org/drawingml/2006/diagram" xmlns:s="http://schemas.openxmlformats.org/officeDocument/2006/sharedTypes" xmlns:r="http://schemas.openxmlformats.org/officeDocument/2006/relationships">
  <dgm:ptLst>
    <dgm:pt modelId="{6A474C73-1FBB-4477-AB6A-84E43EB8831A}" type="doc">
      <dgm:prSet loTypeId="urn:microsoft.com/office/officeart/2005/8/layout/vList3#7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C950BC9E-FBE9-4E65-8B1F-116542ACFB5E}">
      <dgm:prSet custT="1"/>
      <dgm:spPr/>
      <dgm:t>
        <a:bodyPr/>
        <a:lstStyle/>
        <a:p>
          <a:pPr algn="just" rtl="0"/>
          <a:r>
            <a:rPr lang="fr-FR" sz="1800" dirty="0" smtClean="0"/>
            <a:t>L’outil requis à la conduite des travaux prévus dans le cadre de ce cours est Visual Studio, version 2015 ou 2017, en édition Professionnelle, Premium ou </a:t>
          </a:r>
          <a:r>
            <a:rPr lang="fr-FR" sz="1800" dirty="0" err="1" smtClean="0"/>
            <a:t>Ultimate</a:t>
          </a:r>
          <a:r>
            <a:rPr lang="fr-FR" sz="1800" dirty="0" smtClean="0"/>
            <a:t>.</a:t>
          </a:r>
          <a:endParaRPr lang="fr-FR" sz="1800" dirty="0"/>
        </a:p>
      </dgm:t>
    </dgm:pt>
    <dgm:pt modelId="{CD2E2E02-9533-450F-AA35-F25DB245BDC3}" type="parTrans" cxnId="{7B579A20-3628-486C-BFC5-52DD1F492FF2}">
      <dgm:prSet/>
      <dgm:spPr/>
      <dgm:t>
        <a:bodyPr/>
        <a:lstStyle/>
        <a:p>
          <a:pPr algn="just"/>
          <a:endParaRPr lang="fr-FR" sz="2800"/>
        </a:p>
      </dgm:t>
    </dgm:pt>
    <dgm:pt modelId="{7B1F22C0-ADFC-4009-8228-9B9B7570C751}" type="sibTrans" cxnId="{7B579A20-3628-486C-BFC5-52DD1F492FF2}">
      <dgm:prSet/>
      <dgm:spPr/>
      <dgm:t>
        <a:bodyPr/>
        <a:lstStyle/>
        <a:p>
          <a:pPr algn="just"/>
          <a:endParaRPr lang="fr-FR" sz="2800"/>
        </a:p>
      </dgm:t>
    </dgm:pt>
    <dgm:pt modelId="{B084091C-E6C5-4D20-B37C-2B7803648C93}" type="pres">
      <dgm:prSet presAssocID="{6A474C73-1FBB-4477-AB6A-84E43EB8831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D0BC3B0-E700-4A12-9939-AEDC7D381326}" type="pres">
      <dgm:prSet presAssocID="{C950BC9E-FBE9-4E65-8B1F-116542ACFB5E}" presName="composite" presStyleCnt="0"/>
      <dgm:spPr/>
    </dgm:pt>
    <dgm:pt modelId="{53D82685-3A14-485C-9501-B60BAA289EA2}" type="pres">
      <dgm:prSet presAssocID="{C950BC9E-FBE9-4E65-8B1F-116542ACFB5E}" presName="imgShp" presStyleLbl="fgImgPlace1" presStyleIdx="0" presStyleCnt="1"/>
      <dgm:spPr>
        <a:blipFill rotWithShape="0">
          <a:blip r:embed="rId1"/>
          <a:stretch>
            <a:fillRect/>
          </a:stretch>
        </a:blipFill>
      </dgm:spPr>
    </dgm:pt>
    <dgm:pt modelId="{3D4C708C-7F2B-47A1-A80F-ADD631EB63D2}" type="pres">
      <dgm:prSet presAssocID="{C950BC9E-FBE9-4E65-8B1F-116542ACFB5E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579A20-3628-486C-BFC5-52DD1F492FF2}" srcId="{6A474C73-1FBB-4477-AB6A-84E43EB8831A}" destId="{C950BC9E-FBE9-4E65-8B1F-116542ACFB5E}" srcOrd="0" destOrd="0" parTransId="{CD2E2E02-9533-450F-AA35-F25DB245BDC3}" sibTransId="{7B1F22C0-ADFC-4009-8228-9B9B7570C751}"/>
    <dgm:cxn modelId="{3AED5E74-5166-43D7-8FE0-595F0FD9894A}" type="presOf" srcId="{C950BC9E-FBE9-4E65-8B1F-116542ACFB5E}" destId="{3D4C708C-7F2B-47A1-A80F-ADD631EB63D2}" srcOrd="0" destOrd="0" presId="urn:microsoft.com/office/officeart/2005/8/layout/vList3#7"/>
    <dgm:cxn modelId="{43E19B72-3B07-4EF9-B7F3-11CC5E755054}" type="presOf" srcId="{6A474C73-1FBB-4477-AB6A-84E43EB8831A}" destId="{B084091C-E6C5-4D20-B37C-2B7803648C93}" srcOrd="0" destOrd="0" presId="urn:microsoft.com/office/officeart/2005/8/layout/vList3#7"/>
    <dgm:cxn modelId="{7FD8212A-1AF9-419F-B998-6A52FFB43C23}" type="presParOf" srcId="{B084091C-E6C5-4D20-B37C-2B7803648C93}" destId="{BD0BC3B0-E700-4A12-9939-AEDC7D381326}" srcOrd="0" destOrd="0" presId="urn:microsoft.com/office/officeart/2005/8/layout/vList3#7"/>
    <dgm:cxn modelId="{7AF663DB-D784-4A8A-A691-4880DEDE0E3A}" type="presParOf" srcId="{BD0BC3B0-E700-4A12-9939-AEDC7D381326}" destId="{53D82685-3A14-485C-9501-B60BAA289EA2}" srcOrd="0" destOrd="0" presId="urn:microsoft.com/office/officeart/2005/8/layout/vList3#7"/>
    <dgm:cxn modelId="{7BF2ACDF-9BE4-4F01-B50B-CE4B945B1F77}" type="presParOf" srcId="{BD0BC3B0-E700-4A12-9939-AEDC7D381326}" destId="{3D4C708C-7F2B-47A1-A80F-ADD631EB63D2}" srcOrd="1" destOrd="0" presId="urn:microsoft.com/office/officeart/2005/8/layout/vList3#7"/>
  </dgm:cxnLst>
  <dgm:bg/>
  <dgm:whole/>
  <dgm:extLst>
    <a:ext xmlns:dsp="http://schemas.microsoft.com/office/drawing/2008/diagram" uri="http://schemas.microsoft.com/office/drawing/2008/diagram">
      <dsp:dataModelExt minVer="http://schemas.openxmlformats.org/drawingml/2006/diagram" relId="rId7"/>
    </a:ext>
  </dgm:extLst>
</dgm:dataModel>
</file>

<file path=ppt/diagrams/data2.xml><?xml version="1.0" encoding="utf-8"?>
<dgm:dataModel xmlns:a="http://schemas.openxmlformats.org/drawingml/2006/main" xmlns:dgm="http://schemas.openxmlformats.org/drawingml/2006/diagram" xmlns:s="http://schemas.openxmlformats.org/officeDocument/2006/sharedTypes" xmlns:r="http://schemas.openxmlformats.org/officeDocument/2006/relationships">
  <dgm:ptLst>
    <dgm:pt modelId="{6A474C73-1FBB-4477-AB6A-84E43EB8831A}" type="doc">
      <dgm:prSet loTypeId="urn:microsoft.com/office/officeart/2005/8/layout/vList3#8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fr-FR"/>
        </a:p>
      </dgm:t>
    </dgm:pt>
    <dgm:pt modelId="{C950BC9E-FBE9-4E65-8B1F-116542ACFB5E}">
      <dgm:prSet custT="1"/>
      <dgm:spPr/>
      <dgm:t>
        <a:bodyPr/>
        <a:lstStyle/>
        <a:p>
          <a:pPr algn="just" rtl="0"/>
          <a:r>
            <a:rPr lang="fr-FR" sz="1800" dirty="0" smtClean="0"/>
            <a:t>ConsoleApplication1.exe est un assemblage</a:t>
          </a:r>
          <a:endParaRPr lang="fr-FR" sz="1800" dirty="0"/>
        </a:p>
      </dgm:t>
    </dgm:pt>
    <dgm:pt modelId="{CD2E2E02-9533-450F-AA35-F25DB245BDC3}" type="parTrans" cxnId="{7B579A20-3628-486C-BFC5-52DD1F492FF2}">
      <dgm:prSet/>
      <dgm:spPr/>
      <dgm:t>
        <a:bodyPr/>
        <a:lstStyle/>
        <a:p>
          <a:pPr algn="just"/>
          <a:endParaRPr lang="fr-FR" sz="2800"/>
        </a:p>
      </dgm:t>
    </dgm:pt>
    <dgm:pt modelId="{7B1F22C0-ADFC-4009-8228-9B9B7570C751}" type="sibTrans" cxnId="{7B579A20-3628-486C-BFC5-52DD1F492FF2}">
      <dgm:prSet/>
      <dgm:spPr/>
      <dgm:t>
        <a:bodyPr/>
        <a:lstStyle/>
        <a:p>
          <a:pPr algn="just"/>
          <a:endParaRPr lang="fr-FR" sz="2800"/>
        </a:p>
      </dgm:t>
    </dgm:pt>
    <dgm:pt modelId="{B084091C-E6C5-4D20-B37C-2B7803648C93}" type="pres">
      <dgm:prSet presAssocID="{6A474C73-1FBB-4477-AB6A-84E43EB8831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D0BC3B0-E700-4A12-9939-AEDC7D381326}" type="pres">
      <dgm:prSet presAssocID="{C950BC9E-FBE9-4E65-8B1F-116542ACFB5E}" presName="composite" presStyleCnt="0"/>
      <dgm:spPr/>
    </dgm:pt>
    <dgm:pt modelId="{53D82685-3A14-485C-9501-B60BAA289EA2}" type="pres">
      <dgm:prSet presAssocID="{C950BC9E-FBE9-4E65-8B1F-116542ACFB5E}" presName="imgShp" presStyleLbl="fgImgPlace1" presStyleIdx="0" presStyleCnt="1"/>
      <dgm:spPr>
        <a:blipFill rotWithShape="0">
          <a:blip r:embed="rId1"/>
          <a:stretch>
            <a:fillRect/>
          </a:stretch>
        </a:blipFill>
      </dgm:spPr>
    </dgm:pt>
    <dgm:pt modelId="{3D4C708C-7F2B-47A1-A80F-ADD631EB63D2}" type="pres">
      <dgm:prSet presAssocID="{C950BC9E-FBE9-4E65-8B1F-116542ACFB5E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579A20-3628-486C-BFC5-52DD1F492FF2}" srcId="{6A474C73-1FBB-4477-AB6A-84E43EB8831A}" destId="{C950BC9E-FBE9-4E65-8B1F-116542ACFB5E}" srcOrd="0" destOrd="0" parTransId="{CD2E2E02-9533-450F-AA35-F25DB245BDC3}" sibTransId="{7B1F22C0-ADFC-4009-8228-9B9B7570C751}"/>
    <dgm:cxn modelId="{AF75EE3E-AD7C-430B-A465-0F20451BEB46}" type="presOf" srcId="{6A474C73-1FBB-4477-AB6A-84E43EB8831A}" destId="{B084091C-E6C5-4D20-B37C-2B7803648C93}" srcOrd="0" destOrd="0" presId="urn:microsoft.com/office/officeart/2005/8/layout/vList3#8"/>
    <dgm:cxn modelId="{4B178D90-31EF-4EA6-B71F-6FE6DBDFDE45}" type="presOf" srcId="{C950BC9E-FBE9-4E65-8B1F-116542ACFB5E}" destId="{3D4C708C-7F2B-47A1-A80F-ADD631EB63D2}" srcOrd="0" destOrd="0" presId="urn:microsoft.com/office/officeart/2005/8/layout/vList3#8"/>
    <dgm:cxn modelId="{AEEECFAF-542E-47CB-8EFC-270CF6769896}" type="presParOf" srcId="{B084091C-E6C5-4D20-B37C-2B7803648C93}" destId="{BD0BC3B0-E700-4A12-9939-AEDC7D381326}" srcOrd="0" destOrd="0" presId="urn:microsoft.com/office/officeart/2005/8/layout/vList3#8"/>
    <dgm:cxn modelId="{937B98A7-28E9-4401-88BA-6814EA6D0F9D}" type="presParOf" srcId="{BD0BC3B0-E700-4A12-9939-AEDC7D381326}" destId="{53D82685-3A14-485C-9501-B60BAA289EA2}" srcOrd="0" destOrd="0" presId="urn:microsoft.com/office/officeart/2005/8/layout/vList3#8"/>
    <dgm:cxn modelId="{3EFD7288-4D28-4BC3-B3AA-96574300EBB1}" type="presParOf" srcId="{BD0BC3B0-E700-4A12-9939-AEDC7D381326}" destId="{3D4C708C-7F2B-47A1-A80F-ADD631EB63D2}" srcOrd="1" destOrd="0" presId="urn:microsoft.com/office/officeart/2005/8/layout/vList3#8"/>
  </dgm:cxnLst>
  <dgm:bg/>
  <dgm:whole/>
  <dgm:extLst>
    <a:ext xmlns:dsp="http://schemas.microsoft.com/office/drawing/2008/diagram" uri="http://schemas.microsoft.com/office/drawing/2008/diagram">
      <dsp:dataModelExt minVer="http://schemas.openxmlformats.org/drawingml/2006/diagram" relId="rId6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C708C-7F2B-47A1-A80F-ADD631EB63D2}">
      <dsp:nvSpPr>
        <dsp:cNvPr id="0" name=""/>
        <dsp:cNvSpPr/>
      </dsp:nvSpPr>
      <dsp:spPr>
        <a:xfrm rot="10800000">
          <a:off x="1119364" y="0"/>
          <a:ext cx="3327691" cy="1124744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981" tIns="68580" rIns="128016" bIns="68580" numCol="1" spcCol="1270" anchor="ctr" anchorCtr="0">
          <a:noAutofit/>
        </a:bodyPr>
        <a:lstStyle/>
        <a:p>
          <a:pPr lvl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ConsoleApplication1.exe est un assemblage</a:t>
          </a:r>
          <a:endParaRPr lang="fr-FR" sz="1800" kern="1200" dirty="0"/>
        </a:p>
      </dsp:txBody>
      <dsp:txXfrm rot="10800000">
        <a:off x="1400550" y="0"/>
        <a:ext cx="3046505" cy="1124744"/>
      </dsp:txXfrm>
    </dsp:sp>
    <dsp:sp modelId="{53D82685-3A14-485C-9501-B60BAA289EA2}">
      <dsp:nvSpPr>
        <dsp:cNvPr id="0" name=""/>
        <dsp:cNvSpPr/>
      </dsp:nvSpPr>
      <dsp:spPr>
        <a:xfrm>
          <a:off x="556992" y="0"/>
          <a:ext cx="1124744" cy="112474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7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standalone="yes" ?><Relationships xmlns="http://schemas.openxmlformats.org/package/2006/relationships"><Relationship Id="rId1" Target="../theme/theme3.xml" Type="http://schemas.openxmlformats.org/officeDocument/2006/relationships/theme"></Relationship></Relationships>
</file>

<file path=ppt/handoutMasters/handoutMaster1.xml><?xml version="1.0" encoding="utf-8"?>
<p:handout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Head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sz="quarter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l" latinLnBrk="0">
              <a:defRPr lang="fr-FR" sz="1200">
                <a:uFillTx/>
              </a:defRPr>
            </a:lvl1pPr>
          </a:lstStyle>
          <a:p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quarter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0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r" latinLnBrk="0">
              <a:defRPr lang="fr-FR" sz="1200">
                <a:uFillTx/>
              </a:defRPr>
            </a:lvl1pPr>
          </a:lstStyle>
          <a:p>
            <a:fld id="{D83FDC75-7F73-4A4A-A77C-09AADF00E0EA}" type="datetimeFigureOut">
              <a:rPr lang="fr-FR" smtClean="0">
                <a:uFillTx/>
              </a:rPr>
              <a:pPr/>
              <a:t>10/12/2018</a:t>
            </a:fld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8685213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l" latinLnBrk="0">
              <a:defRPr lang="fr-FR" sz="1200">
                <a:uFillTx/>
              </a:defRPr>
            </a:lvl1pPr>
          </a:lstStyle>
          <a:p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r" latinLnBrk="0">
              <a:defRPr lang="fr-FR" sz="1200">
                <a:uFillTx/>
              </a:defRPr>
            </a:lvl1pPr>
          </a:lstStyle>
          <a:p>
            <a:fld id="{459226BF-1F13-42D3-80DC-373E7ADD1EBC}" type="slidenum">
              <a:rPr lang="fr-FR" smtClean="0">
                <a:uFillTx/>
              </a:rPr>
              <a:pPr/>
              <a:t>‹#›</a:t>
            </a:fld>
            <a:endParaRPr dirty="0" lang="fr-FR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</p:handoutMaster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Head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sz="quarter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l" latinLnBrk="0">
              <a:defRPr lang="fr-FR" sz="1200">
                <a:uFillTx/>
              </a:defRPr>
            </a:lvl1pPr>
          </a:lstStyle>
          <a:p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0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r" latinLnBrk="0">
              <a:defRPr lang="fr-FR" sz="1200">
                <a:uFillTx/>
              </a:defRPr>
            </a:lvl1pPr>
          </a:lstStyle>
          <a:p>
            <a:fld id="{48AEF76B-3757-4A0B-AF93-28494465C1DD}" type="datetimeFigureOut">
              <a:rPr lang="fr-FR">
                <a:uFillTx/>
              </a:rPr>
              <a:pPr/>
              <a:t>10/12/2018</a:t>
            </a:fld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Imag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/>
          <a:p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Notes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/>
          <a:p>
            <a:pPr lvl="0"/>
            <a:r>
              <a:rPr lang="fr-FR">
                <a:uFillTx/>
              </a:rPr>
              <a:t>Modifiez les styles du texte du masque</a:t>
            </a:r>
          </a:p>
          <a:p>
            <a:pPr lvl="1"/>
            <a:r>
              <a:rPr lang="fr-FR">
                <a:uFillTx/>
              </a:rPr>
              <a:t>Niveau 2</a:t>
            </a:r>
          </a:p>
          <a:p>
            <a:pPr lvl="2"/>
            <a:r>
              <a:rPr lang="fr-FR">
                <a:uFillTx/>
              </a:rPr>
              <a:t>Niveau 3</a:t>
            </a:r>
          </a:p>
          <a:p>
            <a:pPr lvl="3"/>
            <a:r>
              <a:rPr lang="fr-FR">
                <a:uFillTx/>
              </a:rPr>
              <a:t>Niveau 4</a:t>
            </a:r>
          </a:p>
          <a:p>
            <a:pPr lvl="4"/>
            <a:r>
              <a:rPr lang="fr-FR">
                <a:uFillTx/>
              </a:rPr>
              <a:t>Niveau 5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8685213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l" latinLnBrk="0">
              <a:defRPr lang="fr-FR" sz="1200">
                <a:uFillTx/>
              </a:defRPr>
            </a:lvl1pPr>
          </a:lstStyle>
          <a:p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r" latinLnBrk="0">
              <a:defRPr lang="fr-FR" sz="1200">
                <a:uFillTx/>
              </a:defRPr>
            </a:lvl1pPr>
          </a:lstStyle>
          <a:p>
            <a:fld id="{75693FD4-8F83-4EF7-AC3F-0DC0388986B0}" type="slidenum">
              <a:rPr>
                <a:uFillTx/>
              </a:rPr>
              <a:pPr/>
              <a:t>‹#›</a:t>
            </a:fld>
            <a:endParaRPr dirty="0" lang="fr-FR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lvl1pPr algn="l" defTabSz="914400" eaLnBrk="1" hangingPunct="1" latinLnBrk="0" marL="0" rtl="0">
      <a:defRPr kern="1200" lang="fr-FR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lang="fr-FR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lang="fr-FR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lang="fr-FR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lang="fr-FR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lang="fr-FR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lang="fr-FR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lang="fr-FR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lang="fr-FR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1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1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1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Espace réservé de l'image des diapositives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Espace réservé des commentaires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Espace réservé du numéro de diapositiv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5693FD4-8F83-4EF7-AC3F-0DC0388986B0}" type="slidenum">
              <a:rPr lang="fr-FR" smtClean="0">
                <a:uFillTx/>
              </a:rPr>
              <a:pPr/>
              <a:t>1</a:t>
            </a:fld>
            <a:endParaRPr dirty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Description</a:t>
            </a:r>
            <a:r>
              <a:rPr baseline="0" dirty="0" lang="fr-FR" smtClean="0">
                <a:uFillTx/>
              </a:rPr>
              <a:t> des types de données dans le </a:t>
            </a:r>
            <a:r>
              <a:rPr baseline="0" dirty="0" err="1" lang="fr-FR" smtClean="0">
                <a:uFillTx/>
              </a:rPr>
              <a:t>framwork</a:t>
            </a:r>
            <a:r>
              <a:rPr baseline="0" dirty="0" lang="fr-FR" smtClean="0">
                <a:uFillTx/>
              </a:rPr>
              <a:t> .net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5693FD4-8F83-4EF7-AC3F-0DC0388986B0}" type="slidenum">
              <a:rPr lang="fr-FR" smtClean="0">
                <a:uFillTx/>
              </a:rPr>
              <a:pPr/>
              <a:t>10</a:t>
            </a:fld>
            <a:endParaRPr dirty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Un sous ensemble du CTS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5693FD4-8F83-4EF7-AC3F-0DC0388986B0}" type="slidenum">
              <a:rPr lang="fr-FR" smtClean="0">
                <a:uFillTx/>
              </a:rPr>
              <a:pPr/>
              <a:t>11</a:t>
            </a:fld>
            <a:endParaRPr dirty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Faire en sorte que la fenêtre ne se ferme pas</a:t>
            </a:r>
          </a:p>
          <a:p>
            <a:r>
              <a:rPr dirty="0" lang="fr-FR" smtClean="0">
                <a:uFillTx/>
              </a:rPr>
              <a:t>Changer la couleur du fond changer la couleur</a:t>
            </a:r>
            <a:r>
              <a:rPr baseline="0" dirty="0" lang="fr-FR" smtClean="0">
                <a:uFillTx/>
              </a:rPr>
              <a:t> du texte</a:t>
            </a:r>
          </a:p>
          <a:p>
            <a:r>
              <a:rPr baseline="0" dirty="0" lang="fr-FR" smtClean="0">
                <a:uFillTx/>
              </a:rPr>
              <a:t>Créer une </a:t>
            </a:r>
            <a:r>
              <a:rPr baseline="0" dirty="0" err="1" lang="fr-FR" smtClean="0">
                <a:uFillTx/>
              </a:rPr>
              <a:t>app</a:t>
            </a:r>
            <a:r>
              <a:rPr baseline="0" dirty="0" lang="fr-FR" smtClean="0">
                <a:uFillTx/>
              </a:rPr>
              <a:t> </a:t>
            </a:r>
            <a:r>
              <a:rPr baseline="0" dirty="0" err="1" lang="fr-FR" smtClean="0">
                <a:uFillTx/>
              </a:rPr>
              <a:t>winform</a:t>
            </a:r>
            <a:endParaRPr baseline="0" dirty="0" lang="fr-FR" smtClean="0">
              <a:uFillTx/>
            </a:endParaRPr>
          </a:p>
          <a:p>
            <a:r>
              <a:rPr baseline="0" dirty="0" lang="fr-FR" smtClean="0">
                <a:uFillTx/>
              </a:rPr>
              <a:t>Ajouter champ texte + bouton et au click ajouter 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5693FD4-8F83-4EF7-AC3F-0DC0388986B0}" type="slidenum">
              <a:rPr lang="fr-FR" smtClean="0">
                <a:uFillTx/>
              </a:rPr>
              <a:pPr/>
              <a:t>16</a:t>
            </a:fld>
            <a:endParaRPr dirty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media/image1.jpeg" Type="http://schemas.openxmlformats.org/officeDocument/2006/relationships/image"></Relationship><Relationship Id="rId2" Target="../media/image3.png" Type="http://schemas.openxmlformats.org/officeDocument/2006/relationships/image"></Relationship><Relationship Id="rId3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2.xml.rels><?xml version="1.0" standalone="yes" ?><Relationships xmlns="http://schemas.openxmlformats.org/package/2006/relationships"><Relationship Id="rId1" Target="../media/image1.jpeg" Type="http://schemas.openxmlformats.org/officeDocument/2006/relationships/image"></Relationship><Relationship Id="rId2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media/image1.jpeg" Type="http://schemas.openxmlformats.org/officeDocument/2006/relationships/image"></Relationship><Relationship Id="rId2" Target="../media/image4.png" Type="http://schemas.openxmlformats.org/officeDocument/2006/relationships/image"></Relationship><Relationship Id="rId3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Diapositive de titr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1" cstate="email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90800" y="2286000"/>
            <a:ext cx="6180224" cy="14700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/>
          <a:lstStyle>
            <a:lvl1pPr algn="r" eaLnBrk="1" hangingPunct="1" latinLnBrk="0">
              <a:defRPr b="1" baseline="0" cap="small" kumimoji="0" lang="fr-FR">
                <a:solidFill>
                  <a:srgbClr val="003300"/>
                </a:solidFill>
                <a:uFillTx/>
              </a:defRPr>
            </a:lvl1pPr>
          </a:lstStyle>
          <a:p>
            <a:r>
              <a:rPr kumimoji="0" lang="fr-FR">
                <a:uFillTx/>
              </a:rPr>
              <a:t>Modifiez le style du titre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2400" y="4038600"/>
            <a:ext cx="4772528" cy="990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>
            <a:lvl1pPr algn="r" eaLnBrk="1" hangingPunct="1" indent="0" latinLnBrk="0" marL="0">
              <a:buNone/>
              <a:defRPr b="0" kumimoji="0" lang="fr-FR" sz="2000">
                <a:solidFill>
                  <a:schemeClr val="tx1"/>
                </a:solidFill>
                <a:uFillTx/>
                <a:latin charset="0" pitchFamily="18" typeface="Georgia"/>
              </a:defRPr>
            </a:lvl1pPr>
            <a:lvl2pPr algn="ctr" eaLnBrk="1" hangingPunct="1" indent="0" latinLnBrk="0" marL="457200">
              <a:buNone/>
              <a:defRPr kumimoji="0" lang="fr-FR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eaLnBrk="1" hangingPunct="1" indent="0" latinLnBrk="0" marL="914400">
              <a:buNone/>
              <a:defRPr kumimoji="0" lang="fr-FR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eaLnBrk="1" hangingPunct="1" indent="0" latinLnBrk="0" marL="1371600">
              <a:buNone/>
              <a:defRPr kumimoji="0" lang="fr-FR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eaLnBrk="1" hangingPunct="1" indent="0" latinLnBrk="0" marL="1828800">
              <a:buNone/>
              <a:defRPr kumimoji="0" lang="fr-FR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eaLnBrk="1" hangingPunct="1" indent="0" latinLnBrk="0" marL="2286000">
              <a:buNone/>
              <a:defRPr kumimoji="0" lang="fr-FR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eaLnBrk="1" hangingPunct="1" indent="0" latinLnBrk="0" marL="2743200">
              <a:buNone/>
              <a:defRPr kumimoji="0" lang="fr-FR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eaLnBrk="1" hangingPunct="1" indent="0" latinLnBrk="0" marL="3200400">
              <a:buNone/>
              <a:defRPr kumimoji="0" lang="fr-FR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eaLnBrk="1" hangingPunct="1" indent="0" latinLnBrk="0" marL="3657600">
              <a:buNone/>
              <a:defRPr kumimoji="0" lang="fr-FR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eaLnBrk="1" hangingPunct="1" latinLnBrk="0"/>
            <a:r>
              <a:rPr lang="fr-FR" smtClean="0">
                <a:uFillTx/>
              </a:rPr>
              <a:t>Modifiez le style des sous-titres du masque</a:t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Picture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2" cstate="email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Picture Placeholder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3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0" y="5105400"/>
            <a:ext cx="1828800" cy="990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>
            <a:lvl1pPr algn="ctr" eaLnBrk="1" hangingPunct="1" indent="0" latinLnBrk="0" marL="0">
              <a:buNone/>
              <a:defRPr baseline="0" kumimoji="0" lang="fr-FR" sz="2000">
                <a:uFillTx/>
              </a:defRPr>
            </a:lvl1pPr>
          </a:lstStyle>
          <a:p>
            <a:r>
              <a:rPr dirty="0" kumimoji="0" lang="fr-FR">
                <a:uFillTx/>
              </a:rPr>
              <a:t>Logo de la société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re seul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 latinLnBrk="0"/>
            <a:r>
              <a:rPr lang="fr-FR" smtClean="0">
                <a:uFillTx/>
              </a:rPr>
              <a:t>Modifiez le style du titre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57B281C-5159-4971-8228-52B9A72E9ED2}" type="datetimeFigureOut">
              <a:rPr lang="fr-FR">
                <a:uFillTx/>
              </a:rPr>
              <a:pPr/>
              <a:t>10/12/2018</a:t>
            </a:fld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D6E5A2-EC83-451F-A719-9AC1370DD5CF}" type="slidenum">
              <a:rPr>
                <a:uFillTx/>
              </a:rPr>
              <a:pPr/>
              <a:t>‹#›</a:t>
            </a:fld>
            <a:endParaRPr dirty="0" kumimoji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Vid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Dat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57B281C-5159-4971-8228-52B9A72E9ED2}" type="datetimeFigureOut">
              <a:rPr lang="fr-FR">
                <a:uFillTx/>
              </a:rPr>
              <a:pPr/>
              <a:t>10/12/2018</a:t>
            </a:fld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Foot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D6E5A2-EC83-451F-A719-9AC1370DD5CF}" type="slidenum">
              <a:rPr>
                <a:uFillTx/>
              </a:rPr>
              <a:pPr/>
              <a:t>‹#›</a:t>
            </a:fld>
            <a:endParaRPr dirty="0" kumimoji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Arrière-plan uniquem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1" cstate="email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0" y="6356350"/>
            <a:ext cx="2133600" cy="3651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57B281C-5159-4971-8228-52B9A72E9ED2}" type="datetimeFigureOut">
              <a:rPr lang="fr-FR">
                <a:uFillTx/>
              </a:rPr>
              <a:pPr/>
              <a:t>10/12/2018</a:t>
            </a:fld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52800" y="6356350"/>
            <a:ext cx="2895600" cy="3651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05600" y="6356350"/>
            <a:ext cx="2133600" cy="3651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D6E5A2-EC83-451F-A719-9AC1370DD5CF}" type="slidenum">
              <a:rPr>
                <a:uFillTx/>
              </a:rPr>
              <a:pPr/>
              <a:t>‹#›</a:t>
            </a:fld>
            <a:endParaRPr dirty="0" kumimoji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En-tête de sec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Picture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1" cstate="email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Picture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2" cstate="email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3048000"/>
            <a:ext cx="4343400" cy="136207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/>
          <a:lstStyle>
            <a:lvl1pPr algn="l" eaLnBrk="1" hangingPunct="1" latinLnBrk="0">
              <a:defRPr b="1" baseline="0" cap="small" kumimoji="0" lang="fr-FR" sz="4000">
                <a:solidFill>
                  <a:srgbClr val="003300"/>
                </a:solidFill>
                <a:uFillTx/>
              </a:defRPr>
            </a:lvl1pPr>
          </a:lstStyle>
          <a:p>
            <a:r>
              <a:rPr kumimoji="0" lang="fr-FR">
                <a:uFillTx/>
              </a:rPr>
              <a:t>Modifiez le style du titre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57B281C-5159-4971-8228-52B9A72E9ED2}" type="datetimeFigureOut">
              <a:rPr lang="fr-FR">
                <a:uFillTx/>
              </a:rPr>
              <a:pPr/>
              <a:t>10/12/2018</a:t>
            </a:fld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D6E5A2-EC83-451F-A719-9AC1370DD5CF}" type="slidenum">
              <a:rPr>
                <a:uFillTx/>
              </a:rPr>
              <a:pPr/>
              <a:t>‹#›</a:t>
            </a:fld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Picture Placeholder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3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81800" y="5334000"/>
            <a:ext cx="2133600" cy="990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>
            <a:lvl1pPr algn="ctr" eaLnBrk="1" hangingPunct="1" indent="0" latinLnBrk="0" marL="0">
              <a:buNone/>
              <a:defRPr kumimoji="0" lang="fr-FR" sz="1800">
                <a:uFillTx/>
              </a:defRPr>
            </a:lvl1pPr>
          </a:lstStyle>
          <a:p>
            <a:r>
              <a:rPr dirty="0" kumimoji="0" lang="fr-FR">
                <a:uFillTx/>
              </a:rPr>
              <a:t>Logo de la société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Titre et contenu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0" y="269632"/>
            <a:ext cx="80772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/>
          <a:lstStyle>
            <a:lvl1pPr algn="l" eaLnBrk="1" hangingPunct="1" latinLnBrk="0">
              <a:defRPr kumimoji="0" lang="fr-FR">
                <a:uFillTx/>
              </a:defRPr>
            </a:lvl1pPr>
          </a:lstStyle>
          <a:p>
            <a:r>
              <a:rPr kumimoji="0" lang="fr-FR">
                <a:uFillTx/>
              </a:rPr>
              <a:t>Modifiez le style du titre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0" y="1596413"/>
            <a:ext cx="8077200" cy="42973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>
            <a:lvl1pPr eaLnBrk="1" hangingPunct="1" latinLnBrk="0">
              <a:defRPr kumimoji="0" lang="fr-FR" sz="3200">
                <a:uFillTx/>
                <a:latin typeface="+mn-lt"/>
              </a:defRPr>
            </a:lvl1pPr>
            <a:lvl2pPr eaLnBrk="1" hangingPunct="1" latinLnBrk="0">
              <a:defRPr kumimoji="0" lang="fr-FR" sz="2800">
                <a:uFillTx/>
                <a:latin typeface="+mn-lt"/>
              </a:defRPr>
            </a:lvl2pPr>
            <a:lvl3pPr eaLnBrk="1" hangingPunct="1" latinLnBrk="0">
              <a:defRPr kumimoji="0" lang="fr-FR" sz="2400">
                <a:uFillTx/>
                <a:latin typeface="+mn-lt"/>
              </a:defRPr>
            </a:lvl3pPr>
            <a:lvl4pPr eaLnBrk="1" hangingPunct="1" latinLnBrk="0">
              <a:defRPr kumimoji="0" lang="fr-FR" sz="2400">
                <a:uFillTx/>
                <a:latin typeface="+mn-lt"/>
              </a:defRPr>
            </a:lvl4pPr>
            <a:lvl5pPr eaLnBrk="1" hangingPunct="1" latinLnBrk="0">
              <a:defRPr kumimoji="0" lang="fr-FR" sz="2400">
                <a:uFillTx/>
                <a:latin typeface="+mn-lt"/>
              </a:defRPr>
            </a:lvl5pPr>
          </a:lstStyle>
          <a:p>
            <a:pPr eaLnBrk="1" hangingPunct="1" latinLnBrk="0" lvl="0"/>
            <a:r>
              <a:rPr lang="fr-FR" smtClean="0">
                <a:uFillTx/>
              </a:rPr>
              <a:t>Modifiez les styles du texte du masque</a:t>
            </a:r>
          </a:p>
          <a:p>
            <a:pPr eaLnBrk="1" hangingPunct="1" latinLnBrk="0" lvl="1"/>
            <a:r>
              <a:rPr lang="fr-FR" smtClean="0">
                <a:uFillTx/>
              </a:rPr>
              <a:t>Deuxième niveau</a:t>
            </a:r>
          </a:p>
          <a:p>
            <a:pPr eaLnBrk="1" hangingPunct="1" latinLnBrk="0" lvl="2"/>
            <a:r>
              <a:rPr lang="fr-FR" smtClean="0">
                <a:uFillTx/>
              </a:rPr>
              <a:t>Troisième niveau</a:t>
            </a:r>
          </a:p>
          <a:p>
            <a:pPr eaLnBrk="1" hangingPunct="1" latinLnBrk="0" lvl="3"/>
            <a:r>
              <a:rPr lang="fr-FR" smtClean="0">
                <a:uFillTx/>
              </a:rPr>
              <a:t>Quatrième niveau</a:t>
            </a:r>
          </a:p>
          <a:p>
            <a:pPr eaLnBrk="1" hangingPunct="1" latinLnBrk="0" lvl="4"/>
            <a:r>
              <a:rPr lang="fr-FR" smtClean="0">
                <a:uFillTx/>
              </a:rPr>
              <a:t>Cinquième niveau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57B281C-5159-4971-8228-52B9A72E9ED2}" type="datetimeFigureOut">
              <a:rPr lang="fr-FR">
                <a:uFillTx/>
              </a:rPr>
              <a:pPr/>
              <a:t>10/12/2018</a:t>
            </a:fld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05600" y="6356350"/>
            <a:ext cx="2133600" cy="3651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D6E5A2-EC83-451F-A719-9AC1370DD5CF}" type="slidenum">
              <a:rPr>
                <a:uFillTx/>
              </a:rPr>
              <a:pPr/>
              <a:t>‹#›</a:t>
            </a:fld>
            <a:endParaRPr dirty="0" kumimoji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Deux contenus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 latinLnBrk="0"/>
            <a:r>
              <a:rPr lang="fr-FR" smtClean="0">
                <a:uFillTx/>
              </a:rPr>
              <a:t>Modifiez le style du titre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1600200"/>
            <a:ext cx="4038600" cy="45259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eaLnBrk="1" hangingPunct="1" latinLnBrk="0">
              <a:defRPr kumimoji="0" lang="fr-FR" sz="2800">
                <a:uFillTx/>
              </a:defRPr>
            </a:lvl1pPr>
            <a:lvl2pPr eaLnBrk="1" hangingPunct="1" latinLnBrk="0">
              <a:defRPr kumimoji="0" lang="fr-FR" sz="2400">
                <a:uFillTx/>
              </a:defRPr>
            </a:lvl2pPr>
            <a:lvl3pPr eaLnBrk="1" hangingPunct="1" latinLnBrk="0">
              <a:defRPr kumimoji="0" lang="fr-FR" sz="2000">
                <a:uFillTx/>
              </a:defRPr>
            </a:lvl3pPr>
            <a:lvl4pPr eaLnBrk="1" hangingPunct="1" latinLnBrk="0">
              <a:defRPr kumimoji="0" lang="fr-FR" sz="1800">
                <a:uFillTx/>
              </a:defRPr>
            </a:lvl4pPr>
            <a:lvl5pPr eaLnBrk="1" hangingPunct="1" latinLnBrk="0">
              <a:defRPr kumimoji="0" lang="fr-FR" sz="1800">
                <a:uFillTx/>
              </a:defRPr>
            </a:lvl5pPr>
            <a:lvl6pPr eaLnBrk="1" hangingPunct="1" latinLnBrk="0">
              <a:defRPr kumimoji="0" lang="fr-FR" sz="1800">
                <a:uFillTx/>
              </a:defRPr>
            </a:lvl6pPr>
            <a:lvl7pPr eaLnBrk="1" hangingPunct="1" latinLnBrk="0">
              <a:defRPr kumimoji="0" lang="fr-FR" sz="1800">
                <a:uFillTx/>
              </a:defRPr>
            </a:lvl7pPr>
            <a:lvl8pPr eaLnBrk="1" hangingPunct="1" latinLnBrk="0">
              <a:defRPr kumimoji="0" lang="fr-FR" sz="1800">
                <a:uFillTx/>
              </a:defRPr>
            </a:lvl8pPr>
            <a:lvl9pPr eaLnBrk="1" hangingPunct="1" latinLnBrk="0">
              <a:defRPr kumimoji="0" lang="fr-FR" sz="1800">
                <a:uFillTx/>
              </a:defRPr>
            </a:lvl9pPr>
          </a:lstStyle>
          <a:p>
            <a:pPr eaLnBrk="1" hangingPunct="1" latinLnBrk="0" lvl="0"/>
            <a:r>
              <a:rPr lang="fr-FR" smtClean="0">
                <a:uFillTx/>
              </a:rPr>
              <a:t>Modifiez les styles du texte du masque</a:t>
            </a:r>
          </a:p>
          <a:p>
            <a:pPr eaLnBrk="1" hangingPunct="1" latinLnBrk="0" lvl="1"/>
            <a:r>
              <a:rPr lang="fr-FR" smtClean="0">
                <a:uFillTx/>
              </a:rPr>
              <a:t>Deuxième niveau</a:t>
            </a:r>
          </a:p>
          <a:p>
            <a:pPr eaLnBrk="1" hangingPunct="1" latinLnBrk="0" lvl="2"/>
            <a:r>
              <a:rPr lang="fr-FR" smtClean="0">
                <a:uFillTx/>
              </a:rPr>
              <a:t>Troisième niveau</a:t>
            </a:r>
          </a:p>
          <a:p>
            <a:pPr eaLnBrk="1" hangingPunct="1" latinLnBrk="0" lvl="3"/>
            <a:r>
              <a:rPr lang="fr-FR" smtClean="0">
                <a:uFillTx/>
              </a:rPr>
              <a:t>Quatrième niveau</a:t>
            </a:r>
          </a:p>
          <a:p>
            <a:pPr eaLnBrk="1" hangingPunct="1" latinLnBrk="0" lvl="4"/>
            <a:r>
              <a:rPr lang="fr-FR" smtClean="0">
                <a:uFillTx/>
              </a:rPr>
              <a:t>Cinquième niveau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76800" y="1600200"/>
            <a:ext cx="4038600" cy="45259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eaLnBrk="1" hangingPunct="1" latinLnBrk="0">
              <a:defRPr kumimoji="0" lang="fr-FR" sz="2800">
                <a:uFillTx/>
              </a:defRPr>
            </a:lvl1pPr>
            <a:lvl2pPr eaLnBrk="1" hangingPunct="1" latinLnBrk="0">
              <a:defRPr kumimoji="0" lang="fr-FR" sz="2400">
                <a:uFillTx/>
              </a:defRPr>
            </a:lvl2pPr>
            <a:lvl3pPr eaLnBrk="1" hangingPunct="1" latinLnBrk="0">
              <a:defRPr kumimoji="0" lang="fr-FR" sz="2000">
                <a:uFillTx/>
              </a:defRPr>
            </a:lvl3pPr>
            <a:lvl4pPr eaLnBrk="1" hangingPunct="1" latinLnBrk="0">
              <a:defRPr kumimoji="0" lang="fr-FR" sz="1800">
                <a:uFillTx/>
              </a:defRPr>
            </a:lvl4pPr>
            <a:lvl5pPr eaLnBrk="1" hangingPunct="1" latinLnBrk="0">
              <a:defRPr kumimoji="0" lang="fr-FR" sz="1800">
                <a:uFillTx/>
              </a:defRPr>
            </a:lvl5pPr>
            <a:lvl6pPr eaLnBrk="1" hangingPunct="1" latinLnBrk="0">
              <a:defRPr kumimoji="0" lang="fr-FR" sz="1800">
                <a:uFillTx/>
              </a:defRPr>
            </a:lvl6pPr>
            <a:lvl7pPr eaLnBrk="1" hangingPunct="1" latinLnBrk="0">
              <a:defRPr kumimoji="0" lang="fr-FR" sz="1800">
                <a:uFillTx/>
              </a:defRPr>
            </a:lvl7pPr>
            <a:lvl8pPr eaLnBrk="1" hangingPunct="1" latinLnBrk="0">
              <a:defRPr kumimoji="0" lang="fr-FR" sz="1800">
                <a:uFillTx/>
              </a:defRPr>
            </a:lvl8pPr>
            <a:lvl9pPr eaLnBrk="1" hangingPunct="1" latinLnBrk="0">
              <a:defRPr kumimoji="0" lang="fr-FR" sz="1800">
                <a:uFillTx/>
              </a:defRPr>
            </a:lvl9pPr>
          </a:lstStyle>
          <a:p>
            <a:pPr eaLnBrk="1" hangingPunct="1" latinLnBrk="0" lvl="0"/>
            <a:r>
              <a:rPr lang="fr-FR" smtClean="0">
                <a:uFillTx/>
              </a:rPr>
              <a:t>Modifiez les styles du texte du masque</a:t>
            </a:r>
          </a:p>
          <a:p>
            <a:pPr eaLnBrk="1" hangingPunct="1" latinLnBrk="0" lvl="1"/>
            <a:r>
              <a:rPr lang="fr-FR" smtClean="0">
                <a:uFillTx/>
              </a:rPr>
              <a:t>Deuxième niveau</a:t>
            </a:r>
          </a:p>
          <a:p>
            <a:pPr eaLnBrk="1" hangingPunct="1" latinLnBrk="0" lvl="2"/>
            <a:r>
              <a:rPr lang="fr-FR" smtClean="0">
                <a:uFillTx/>
              </a:rPr>
              <a:t>Troisième niveau</a:t>
            </a:r>
          </a:p>
          <a:p>
            <a:pPr eaLnBrk="1" hangingPunct="1" latinLnBrk="0" lvl="3"/>
            <a:r>
              <a:rPr lang="fr-FR" smtClean="0">
                <a:uFillTx/>
              </a:rPr>
              <a:t>Quatrième niveau</a:t>
            </a:r>
          </a:p>
          <a:p>
            <a:pPr eaLnBrk="1" hangingPunct="1" latinLnBrk="0" lvl="4"/>
            <a:r>
              <a:rPr lang="fr-FR" smtClean="0">
                <a:uFillTx/>
              </a:rPr>
              <a:t>Cinquième niveau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57B281C-5159-4971-8228-52B9A72E9ED2}" type="datetimeFigureOut">
              <a:rPr lang="fr-FR">
                <a:uFillTx/>
              </a:rPr>
              <a:pPr/>
              <a:t>10/12/2018</a:t>
            </a:fld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D6E5A2-EC83-451F-A719-9AC1370DD5CF}" type="slidenum">
              <a:rPr>
                <a:uFillTx/>
              </a:rPr>
              <a:pPr/>
              <a:t>‹#›</a:t>
            </a:fld>
            <a:endParaRPr dirty="0" kumimoji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ais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eaLnBrk="1" hangingPunct="1" latinLnBrk="0">
              <a:defRPr kumimoji="0" lang="fr-FR">
                <a:uFillTx/>
              </a:defRPr>
            </a:lvl1pPr>
          </a:lstStyle>
          <a:p>
            <a:pPr eaLnBrk="1" hangingPunct="1" latinLnBrk="0"/>
            <a:r>
              <a:rPr lang="fr-FR" smtClean="0">
                <a:uFillTx/>
              </a:rPr>
              <a:t>Modifiez le style du titre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1535113"/>
            <a:ext cx="4040188" cy="639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eaLnBrk="1" hangingPunct="1" indent="0" latinLnBrk="0" marL="0">
              <a:buNone/>
              <a:defRPr b="1" kumimoji="0" lang="fr-FR" sz="2400">
                <a:uFillTx/>
              </a:defRPr>
            </a:lvl1pPr>
            <a:lvl2pPr eaLnBrk="1" hangingPunct="1" indent="0" latinLnBrk="0" marL="457200">
              <a:buNone/>
              <a:defRPr b="1" kumimoji="0" lang="fr-FR" sz="2000">
                <a:uFillTx/>
              </a:defRPr>
            </a:lvl2pPr>
            <a:lvl3pPr eaLnBrk="1" hangingPunct="1" indent="0" latinLnBrk="0" marL="914400">
              <a:buNone/>
              <a:defRPr b="1" kumimoji="0" lang="fr-FR" sz="1800">
                <a:uFillTx/>
              </a:defRPr>
            </a:lvl3pPr>
            <a:lvl4pPr eaLnBrk="1" hangingPunct="1" indent="0" latinLnBrk="0" marL="1371600">
              <a:buNone/>
              <a:defRPr b="1" kumimoji="0" lang="fr-FR" sz="1600">
                <a:uFillTx/>
              </a:defRPr>
            </a:lvl4pPr>
            <a:lvl5pPr eaLnBrk="1" hangingPunct="1" indent="0" latinLnBrk="0" marL="1828800">
              <a:buNone/>
              <a:defRPr b="1" kumimoji="0" lang="fr-FR" sz="1600">
                <a:uFillTx/>
              </a:defRPr>
            </a:lvl5pPr>
            <a:lvl6pPr eaLnBrk="1" hangingPunct="1" indent="0" latinLnBrk="0" marL="2286000">
              <a:buNone/>
              <a:defRPr b="1" kumimoji="0" lang="fr-FR" sz="1600">
                <a:uFillTx/>
              </a:defRPr>
            </a:lvl6pPr>
            <a:lvl7pPr eaLnBrk="1" hangingPunct="1" indent="0" latinLnBrk="0" marL="2743200">
              <a:buNone/>
              <a:defRPr b="1" kumimoji="0" lang="fr-FR" sz="1600">
                <a:uFillTx/>
              </a:defRPr>
            </a:lvl7pPr>
            <a:lvl8pPr eaLnBrk="1" hangingPunct="1" indent="0" latinLnBrk="0" marL="3200400">
              <a:buNone/>
              <a:defRPr b="1" kumimoji="0" lang="fr-FR" sz="1600">
                <a:uFillTx/>
              </a:defRPr>
            </a:lvl8pPr>
            <a:lvl9pPr eaLnBrk="1" hangingPunct="1" indent="0" latinLnBrk="0" marL="3657600">
              <a:buNone/>
              <a:defRPr b="1" kumimoji="0" lang="fr-FR" sz="1600">
                <a:uFillTx/>
              </a:defRPr>
            </a:lvl9pPr>
          </a:lstStyle>
          <a:p>
            <a:pPr eaLnBrk="1" hangingPunct="1" latinLnBrk="0" lvl="0"/>
            <a:r>
              <a:rPr lang="fr-FR" smtClean="0">
                <a:uFillTx/>
              </a:rPr>
              <a:t>Modifiez les styles du texte du masque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2174875"/>
            <a:ext cx="4040188" cy="39512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eaLnBrk="1" hangingPunct="1" latinLnBrk="0">
              <a:defRPr kumimoji="0" lang="fr-FR" sz="2400">
                <a:uFillTx/>
              </a:defRPr>
            </a:lvl1pPr>
            <a:lvl2pPr eaLnBrk="1" hangingPunct="1" latinLnBrk="0">
              <a:defRPr kumimoji="0" lang="fr-FR" sz="2000">
                <a:uFillTx/>
              </a:defRPr>
            </a:lvl2pPr>
            <a:lvl3pPr eaLnBrk="1" hangingPunct="1" latinLnBrk="0">
              <a:defRPr kumimoji="0" lang="fr-FR" sz="1800">
                <a:uFillTx/>
              </a:defRPr>
            </a:lvl3pPr>
            <a:lvl4pPr eaLnBrk="1" hangingPunct="1" latinLnBrk="0">
              <a:defRPr kumimoji="0" lang="fr-FR" sz="1600">
                <a:uFillTx/>
              </a:defRPr>
            </a:lvl4pPr>
            <a:lvl5pPr eaLnBrk="1" hangingPunct="1" latinLnBrk="0">
              <a:defRPr kumimoji="0" lang="fr-FR" sz="1600">
                <a:uFillTx/>
              </a:defRPr>
            </a:lvl5pPr>
            <a:lvl6pPr eaLnBrk="1" hangingPunct="1" latinLnBrk="0">
              <a:defRPr kumimoji="0" lang="fr-FR" sz="1600">
                <a:uFillTx/>
              </a:defRPr>
            </a:lvl6pPr>
            <a:lvl7pPr eaLnBrk="1" hangingPunct="1" latinLnBrk="0">
              <a:defRPr kumimoji="0" lang="fr-FR" sz="1600">
                <a:uFillTx/>
              </a:defRPr>
            </a:lvl7pPr>
            <a:lvl8pPr eaLnBrk="1" hangingPunct="1" latinLnBrk="0">
              <a:defRPr kumimoji="0" lang="fr-FR" sz="1600">
                <a:uFillTx/>
              </a:defRPr>
            </a:lvl8pPr>
            <a:lvl9pPr eaLnBrk="1" hangingPunct="1" latinLnBrk="0">
              <a:defRPr kumimoji="0" lang="fr-FR" sz="1600">
                <a:uFillTx/>
              </a:defRPr>
            </a:lvl9pPr>
          </a:lstStyle>
          <a:p>
            <a:pPr eaLnBrk="1" hangingPunct="1" latinLnBrk="0" lvl="0"/>
            <a:r>
              <a:rPr lang="fr-FR" smtClean="0">
                <a:uFillTx/>
              </a:rPr>
              <a:t>Modifiez les styles du texte du masque</a:t>
            </a:r>
          </a:p>
          <a:p>
            <a:pPr eaLnBrk="1" hangingPunct="1" latinLnBrk="0" lvl="1"/>
            <a:r>
              <a:rPr lang="fr-FR" smtClean="0">
                <a:uFillTx/>
              </a:rPr>
              <a:t>Deuxième niveau</a:t>
            </a:r>
          </a:p>
          <a:p>
            <a:pPr eaLnBrk="1" hangingPunct="1" latinLnBrk="0" lvl="2"/>
            <a:r>
              <a:rPr lang="fr-FR" smtClean="0">
                <a:uFillTx/>
              </a:rPr>
              <a:t>Troisième niveau</a:t>
            </a:r>
          </a:p>
          <a:p>
            <a:pPr eaLnBrk="1" hangingPunct="1" latinLnBrk="0" lvl="3"/>
            <a:r>
              <a:rPr lang="fr-FR" smtClean="0">
                <a:uFillTx/>
              </a:rPr>
              <a:t>Quatrième niveau</a:t>
            </a:r>
          </a:p>
          <a:p>
            <a:pPr eaLnBrk="1" hangingPunct="1" latinLnBrk="0" lvl="4"/>
            <a:r>
              <a:rPr lang="fr-FR" smtClean="0">
                <a:uFillTx/>
              </a:rPr>
              <a:t>Cinquième niveau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73625" y="1535113"/>
            <a:ext cx="4041775" cy="639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eaLnBrk="1" hangingPunct="1" indent="0" latinLnBrk="0" marL="0">
              <a:buNone/>
              <a:defRPr b="1" kumimoji="0" lang="fr-FR" sz="2400">
                <a:uFillTx/>
              </a:defRPr>
            </a:lvl1pPr>
            <a:lvl2pPr eaLnBrk="1" hangingPunct="1" indent="0" latinLnBrk="0" marL="457200">
              <a:buNone/>
              <a:defRPr b="1" kumimoji="0" lang="fr-FR" sz="2000">
                <a:uFillTx/>
              </a:defRPr>
            </a:lvl2pPr>
            <a:lvl3pPr eaLnBrk="1" hangingPunct="1" indent="0" latinLnBrk="0" marL="914400">
              <a:buNone/>
              <a:defRPr b="1" kumimoji="0" lang="fr-FR" sz="1800">
                <a:uFillTx/>
              </a:defRPr>
            </a:lvl3pPr>
            <a:lvl4pPr eaLnBrk="1" hangingPunct="1" indent="0" latinLnBrk="0" marL="1371600">
              <a:buNone/>
              <a:defRPr b="1" kumimoji="0" lang="fr-FR" sz="1600">
                <a:uFillTx/>
              </a:defRPr>
            </a:lvl4pPr>
            <a:lvl5pPr eaLnBrk="1" hangingPunct="1" indent="0" latinLnBrk="0" marL="1828800">
              <a:buNone/>
              <a:defRPr b="1" kumimoji="0" lang="fr-FR" sz="1600">
                <a:uFillTx/>
              </a:defRPr>
            </a:lvl5pPr>
            <a:lvl6pPr eaLnBrk="1" hangingPunct="1" indent="0" latinLnBrk="0" marL="2286000">
              <a:buNone/>
              <a:defRPr b="1" kumimoji="0" lang="fr-FR" sz="1600">
                <a:uFillTx/>
              </a:defRPr>
            </a:lvl6pPr>
            <a:lvl7pPr eaLnBrk="1" hangingPunct="1" indent="0" latinLnBrk="0" marL="2743200">
              <a:buNone/>
              <a:defRPr b="1" kumimoji="0" lang="fr-FR" sz="1600">
                <a:uFillTx/>
              </a:defRPr>
            </a:lvl7pPr>
            <a:lvl8pPr eaLnBrk="1" hangingPunct="1" indent="0" latinLnBrk="0" marL="3200400">
              <a:buNone/>
              <a:defRPr b="1" kumimoji="0" lang="fr-FR" sz="1600">
                <a:uFillTx/>
              </a:defRPr>
            </a:lvl8pPr>
            <a:lvl9pPr eaLnBrk="1" hangingPunct="1" indent="0" latinLnBrk="0" marL="3657600">
              <a:buNone/>
              <a:defRPr b="1" kumimoji="0" lang="fr-FR" sz="1600">
                <a:uFillTx/>
              </a:defRPr>
            </a:lvl9pPr>
          </a:lstStyle>
          <a:p>
            <a:pPr eaLnBrk="1" hangingPunct="1" latinLnBrk="0" lvl="0"/>
            <a:r>
              <a:rPr lang="fr-FR" smtClean="0">
                <a:uFillTx/>
              </a:rPr>
              <a:t>Modifiez les styles du texte du masque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73625" y="2174875"/>
            <a:ext cx="4041775" cy="39512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eaLnBrk="1" hangingPunct="1" latinLnBrk="0">
              <a:defRPr kumimoji="0" lang="fr-FR" sz="2400">
                <a:uFillTx/>
              </a:defRPr>
            </a:lvl1pPr>
            <a:lvl2pPr eaLnBrk="1" hangingPunct="1" latinLnBrk="0">
              <a:defRPr kumimoji="0" lang="fr-FR" sz="2000">
                <a:uFillTx/>
              </a:defRPr>
            </a:lvl2pPr>
            <a:lvl3pPr eaLnBrk="1" hangingPunct="1" latinLnBrk="0">
              <a:defRPr kumimoji="0" lang="fr-FR" sz="1800">
                <a:uFillTx/>
              </a:defRPr>
            </a:lvl3pPr>
            <a:lvl4pPr eaLnBrk="1" hangingPunct="1" latinLnBrk="0">
              <a:defRPr kumimoji="0" lang="fr-FR" sz="1600">
                <a:uFillTx/>
              </a:defRPr>
            </a:lvl4pPr>
            <a:lvl5pPr eaLnBrk="1" hangingPunct="1" latinLnBrk="0">
              <a:defRPr kumimoji="0" lang="fr-FR" sz="1600">
                <a:uFillTx/>
              </a:defRPr>
            </a:lvl5pPr>
            <a:lvl6pPr eaLnBrk="1" hangingPunct="1" latinLnBrk="0">
              <a:defRPr kumimoji="0" lang="fr-FR" sz="1600">
                <a:uFillTx/>
              </a:defRPr>
            </a:lvl6pPr>
            <a:lvl7pPr eaLnBrk="1" hangingPunct="1" latinLnBrk="0">
              <a:defRPr kumimoji="0" lang="fr-FR" sz="1600">
                <a:uFillTx/>
              </a:defRPr>
            </a:lvl7pPr>
            <a:lvl8pPr eaLnBrk="1" hangingPunct="1" latinLnBrk="0">
              <a:defRPr kumimoji="0" lang="fr-FR" sz="1600">
                <a:uFillTx/>
              </a:defRPr>
            </a:lvl8pPr>
            <a:lvl9pPr eaLnBrk="1" hangingPunct="1" latinLnBrk="0">
              <a:defRPr kumimoji="0" lang="fr-FR" sz="1600">
                <a:uFillTx/>
              </a:defRPr>
            </a:lvl9pPr>
          </a:lstStyle>
          <a:p>
            <a:pPr eaLnBrk="1" hangingPunct="1" latinLnBrk="0" lvl="0"/>
            <a:r>
              <a:rPr lang="fr-FR" smtClean="0">
                <a:uFillTx/>
              </a:rPr>
              <a:t>Modifiez les styles du texte du masque</a:t>
            </a:r>
          </a:p>
          <a:p>
            <a:pPr eaLnBrk="1" hangingPunct="1" latinLnBrk="0" lvl="1"/>
            <a:r>
              <a:rPr lang="fr-FR" smtClean="0">
                <a:uFillTx/>
              </a:rPr>
              <a:t>Deuxième niveau</a:t>
            </a:r>
          </a:p>
          <a:p>
            <a:pPr eaLnBrk="1" hangingPunct="1" latinLnBrk="0" lvl="2"/>
            <a:r>
              <a:rPr lang="fr-FR" smtClean="0">
                <a:uFillTx/>
              </a:rPr>
              <a:t>Troisième niveau</a:t>
            </a:r>
          </a:p>
          <a:p>
            <a:pPr eaLnBrk="1" hangingPunct="1" latinLnBrk="0" lvl="3"/>
            <a:r>
              <a:rPr lang="fr-FR" smtClean="0">
                <a:uFillTx/>
              </a:rPr>
              <a:t>Quatrième niveau</a:t>
            </a:r>
          </a:p>
          <a:p>
            <a:pPr eaLnBrk="1" hangingPunct="1" latinLnBrk="0" lvl="4"/>
            <a:r>
              <a:rPr lang="fr-FR" smtClean="0">
                <a:uFillTx/>
              </a:rPr>
              <a:t>Cinquième niveau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57B281C-5159-4971-8228-52B9A72E9ED2}" type="datetimeFigureOut">
              <a:rPr lang="fr-FR">
                <a:uFillTx/>
              </a:rPr>
              <a:pPr/>
              <a:t>10/12/2018</a:t>
            </a:fld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D6E5A2-EC83-451F-A719-9AC1370DD5CF}" type="slidenum">
              <a:rPr>
                <a:uFillTx/>
              </a:rPr>
              <a:pPr/>
              <a:t>‹#›</a:t>
            </a:fld>
            <a:endParaRPr dirty="0" kumimoji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u avec légend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273050"/>
            <a:ext cx="3008313" cy="116205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l" eaLnBrk="1" hangingPunct="1" latinLnBrk="0">
              <a:defRPr b="1" kumimoji="0" lang="fr-FR" sz="2000">
                <a:uFillTx/>
              </a:defRPr>
            </a:lvl1pPr>
          </a:lstStyle>
          <a:p>
            <a:pPr eaLnBrk="1" hangingPunct="1" latinLnBrk="0"/>
            <a:r>
              <a:rPr lang="fr-FR" smtClean="0">
                <a:uFillTx/>
              </a:rPr>
              <a:t>Modifiez le style du titre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03650" y="273050"/>
            <a:ext cx="5111750" cy="585311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eaLnBrk="1" hangingPunct="1" latinLnBrk="0">
              <a:defRPr kumimoji="0" lang="fr-FR" sz="3200">
                <a:uFillTx/>
              </a:defRPr>
            </a:lvl1pPr>
            <a:lvl2pPr eaLnBrk="1" hangingPunct="1" latinLnBrk="0">
              <a:defRPr kumimoji="0" lang="fr-FR" sz="2800">
                <a:uFillTx/>
              </a:defRPr>
            </a:lvl2pPr>
            <a:lvl3pPr eaLnBrk="1" hangingPunct="1" latinLnBrk="0">
              <a:defRPr kumimoji="0" lang="fr-FR" sz="2400">
                <a:uFillTx/>
              </a:defRPr>
            </a:lvl3pPr>
            <a:lvl4pPr eaLnBrk="1" hangingPunct="1" latinLnBrk="0">
              <a:defRPr kumimoji="0" lang="fr-FR" sz="2000">
                <a:uFillTx/>
              </a:defRPr>
            </a:lvl4pPr>
            <a:lvl5pPr eaLnBrk="1" hangingPunct="1" latinLnBrk="0">
              <a:defRPr kumimoji="0" lang="fr-FR" sz="2000">
                <a:uFillTx/>
              </a:defRPr>
            </a:lvl5pPr>
            <a:lvl6pPr eaLnBrk="1" hangingPunct="1" latinLnBrk="0">
              <a:defRPr kumimoji="0" lang="fr-FR" sz="2000">
                <a:uFillTx/>
              </a:defRPr>
            </a:lvl6pPr>
            <a:lvl7pPr eaLnBrk="1" hangingPunct="1" latinLnBrk="0">
              <a:defRPr kumimoji="0" lang="fr-FR" sz="2000">
                <a:uFillTx/>
              </a:defRPr>
            </a:lvl7pPr>
            <a:lvl8pPr eaLnBrk="1" hangingPunct="1" latinLnBrk="0">
              <a:defRPr kumimoji="0" lang="fr-FR" sz="2000">
                <a:uFillTx/>
              </a:defRPr>
            </a:lvl8pPr>
            <a:lvl9pPr eaLnBrk="1" hangingPunct="1" latinLnBrk="0">
              <a:defRPr kumimoji="0" lang="fr-FR" sz="2000">
                <a:uFillTx/>
              </a:defRPr>
            </a:lvl9pPr>
          </a:lstStyle>
          <a:p>
            <a:pPr eaLnBrk="1" hangingPunct="1" latinLnBrk="0" lvl="0"/>
            <a:r>
              <a:rPr lang="fr-FR" smtClean="0">
                <a:uFillTx/>
              </a:rPr>
              <a:t>Modifiez les styles du texte du masque</a:t>
            </a:r>
          </a:p>
          <a:p>
            <a:pPr eaLnBrk="1" hangingPunct="1" latinLnBrk="0" lvl="1"/>
            <a:r>
              <a:rPr lang="fr-FR" smtClean="0">
                <a:uFillTx/>
              </a:rPr>
              <a:t>Deuxième niveau</a:t>
            </a:r>
          </a:p>
          <a:p>
            <a:pPr eaLnBrk="1" hangingPunct="1" latinLnBrk="0" lvl="2"/>
            <a:r>
              <a:rPr lang="fr-FR" smtClean="0">
                <a:uFillTx/>
              </a:rPr>
              <a:t>Troisième niveau</a:t>
            </a:r>
          </a:p>
          <a:p>
            <a:pPr eaLnBrk="1" hangingPunct="1" latinLnBrk="0" lvl="3"/>
            <a:r>
              <a:rPr lang="fr-FR" smtClean="0">
                <a:uFillTx/>
              </a:rPr>
              <a:t>Quatrième niveau</a:t>
            </a:r>
          </a:p>
          <a:p>
            <a:pPr eaLnBrk="1" hangingPunct="1" latinLnBrk="0" lvl="4"/>
            <a:r>
              <a:rPr lang="fr-FR" smtClean="0">
                <a:uFillTx/>
              </a:rPr>
              <a:t>Cinquième niveau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1435100"/>
            <a:ext cx="3008313" cy="46910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eaLnBrk="1" hangingPunct="1" indent="0" latinLnBrk="0" marL="0">
              <a:buNone/>
              <a:defRPr kumimoji="0" lang="fr-FR" sz="1400">
                <a:uFillTx/>
              </a:defRPr>
            </a:lvl1pPr>
            <a:lvl2pPr eaLnBrk="1" hangingPunct="1" indent="0" latinLnBrk="0" marL="457200">
              <a:buNone/>
              <a:defRPr kumimoji="0" lang="fr-FR" sz="1200">
                <a:uFillTx/>
              </a:defRPr>
            </a:lvl2pPr>
            <a:lvl3pPr eaLnBrk="1" hangingPunct="1" indent="0" latinLnBrk="0" marL="914400">
              <a:buNone/>
              <a:defRPr kumimoji="0" lang="fr-FR" sz="1000">
                <a:uFillTx/>
              </a:defRPr>
            </a:lvl3pPr>
            <a:lvl4pPr eaLnBrk="1" hangingPunct="1" indent="0" latinLnBrk="0" marL="1371600">
              <a:buNone/>
              <a:defRPr kumimoji="0" lang="fr-FR" sz="900">
                <a:uFillTx/>
              </a:defRPr>
            </a:lvl4pPr>
            <a:lvl5pPr eaLnBrk="1" hangingPunct="1" indent="0" latinLnBrk="0" marL="1828800">
              <a:buNone/>
              <a:defRPr kumimoji="0" lang="fr-FR" sz="900">
                <a:uFillTx/>
              </a:defRPr>
            </a:lvl5pPr>
            <a:lvl6pPr eaLnBrk="1" hangingPunct="1" indent="0" latinLnBrk="0" marL="2286000">
              <a:buNone/>
              <a:defRPr kumimoji="0" lang="fr-FR" sz="900">
                <a:uFillTx/>
              </a:defRPr>
            </a:lvl6pPr>
            <a:lvl7pPr eaLnBrk="1" hangingPunct="1" indent="0" latinLnBrk="0" marL="2743200">
              <a:buNone/>
              <a:defRPr kumimoji="0" lang="fr-FR" sz="900">
                <a:uFillTx/>
              </a:defRPr>
            </a:lvl7pPr>
            <a:lvl8pPr eaLnBrk="1" hangingPunct="1" indent="0" latinLnBrk="0" marL="3200400">
              <a:buNone/>
              <a:defRPr kumimoji="0" lang="fr-FR" sz="900">
                <a:uFillTx/>
              </a:defRPr>
            </a:lvl8pPr>
            <a:lvl9pPr eaLnBrk="1" hangingPunct="1" indent="0" latinLnBrk="0" marL="3657600">
              <a:buNone/>
              <a:defRPr kumimoji="0" lang="fr-FR" sz="900">
                <a:uFillTx/>
              </a:defRPr>
            </a:lvl9pPr>
          </a:lstStyle>
          <a:p>
            <a:pPr eaLnBrk="1" hangingPunct="1" latinLnBrk="0" lvl="0"/>
            <a:r>
              <a:rPr lang="fr-FR" smtClean="0">
                <a:uFillTx/>
              </a:rPr>
              <a:t>Modifiez les styles du texte du masque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57B281C-5159-4971-8228-52B9A72E9ED2}" type="datetimeFigureOut">
              <a:rPr lang="fr-FR">
                <a:uFillTx/>
              </a:rPr>
              <a:pPr/>
              <a:t>10/12/2018</a:t>
            </a:fld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D6E5A2-EC83-451F-A719-9AC1370DD5CF}" type="slidenum">
              <a:rPr>
                <a:uFillTx/>
              </a:rPr>
              <a:pPr/>
              <a:t>‹#›</a:t>
            </a:fld>
            <a:endParaRPr dirty="0" kumimoji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Image avec légend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4800600"/>
            <a:ext cx="5486400" cy="5667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l" eaLnBrk="1" hangingPunct="1" latinLnBrk="0">
              <a:defRPr b="1" kumimoji="0" lang="fr-FR" sz="2000">
                <a:uFillTx/>
              </a:defRPr>
            </a:lvl1pPr>
          </a:lstStyle>
          <a:p>
            <a:pPr eaLnBrk="1" hangingPunct="1" latinLnBrk="0"/>
            <a:r>
              <a:rPr lang="fr-FR" smtClean="0">
                <a:uFillTx/>
              </a:rPr>
              <a:t>Modifiez le style du titre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612775"/>
            <a:ext cx="5486400" cy="4114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eaLnBrk="1" hangingPunct="1" indent="0" latinLnBrk="0" marL="0">
              <a:buNone/>
              <a:defRPr kumimoji="0" lang="fr-FR" sz="3200">
                <a:uFillTx/>
              </a:defRPr>
            </a:lvl1pPr>
            <a:lvl2pPr eaLnBrk="1" hangingPunct="1" indent="0" latinLnBrk="0" marL="457200">
              <a:buNone/>
              <a:defRPr kumimoji="0" lang="fr-FR" sz="2800">
                <a:uFillTx/>
              </a:defRPr>
            </a:lvl2pPr>
            <a:lvl3pPr eaLnBrk="1" hangingPunct="1" indent="0" latinLnBrk="0" marL="914400">
              <a:buNone/>
              <a:defRPr kumimoji="0" lang="fr-FR" sz="2400">
                <a:uFillTx/>
              </a:defRPr>
            </a:lvl3pPr>
            <a:lvl4pPr eaLnBrk="1" hangingPunct="1" indent="0" latinLnBrk="0" marL="1371600">
              <a:buNone/>
              <a:defRPr kumimoji="0" lang="fr-FR" sz="2000">
                <a:uFillTx/>
              </a:defRPr>
            </a:lvl4pPr>
            <a:lvl5pPr eaLnBrk="1" hangingPunct="1" indent="0" latinLnBrk="0" marL="1828800">
              <a:buNone/>
              <a:defRPr kumimoji="0" lang="fr-FR" sz="2000">
                <a:uFillTx/>
              </a:defRPr>
            </a:lvl5pPr>
            <a:lvl6pPr eaLnBrk="1" hangingPunct="1" indent="0" latinLnBrk="0" marL="2286000">
              <a:buNone/>
              <a:defRPr kumimoji="0" lang="fr-FR" sz="2000">
                <a:uFillTx/>
              </a:defRPr>
            </a:lvl6pPr>
            <a:lvl7pPr eaLnBrk="1" hangingPunct="1" indent="0" latinLnBrk="0" marL="2743200">
              <a:buNone/>
              <a:defRPr kumimoji="0" lang="fr-FR" sz="2000">
                <a:uFillTx/>
              </a:defRPr>
            </a:lvl7pPr>
            <a:lvl8pPr eaLnBrk="1" hangingPunct="1" indent="0" latinLnBrk="0" marL="3200400">
              <a:buNone/>
              <a:defRPr kumimoji="0" lang="fr-FR" sz="2000">
                <a:uFillTx/>
              </a:defRPr>
            </a:lvl8pPr>
            <a:lvl9pPr eaLnBrk="1" hangingPunct="1" indent="0" latinLnBrk="0" marL="3657600">
              <a:buNone/>
              <a:defRPr kumimoji="0" lang="fr-FR" sz="2000">
                <a:uFillTx/>
              </a:defRPr>
            </a:lvl9pPr>
          </a:lstStyle>
          <a:p>
            <a:pPr eaLnBrk="1" hangingPunct="1" latinLnBrk="0"/>
            <a:r>
              <a:rPr dirty="0" lang="fr-FR" smtClean="0">
                <a:uFillTx/>
              </a:rPr>
              <a:t>Cliquez sur l'icône pour ajouter une image</a:t>
            </a:r>
            <a:endParaRPr dirty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5367338"/>
            <a:ext cx="5486400" cy="8048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eaLnBrk="1" hangingPunct="1" indent="0" latinLnBrk="0" marL="0">
              <a:buNone/>
              <a:defRPr kumimoji="0" lang="fr-FR" sz="1400">
                <a:uFillTx/>
              </a:defRPr>
            </a:lvl1pPr>
            <a:lvl2pPr eaLnBrk="1" hangingPunct="1" indent="0" latinLnBrk="0" marL="457200">
              <a:buNone/>
              <a:defRPr kumimoji="0" lang="fr-FR" sz="1200">
                <a:uFillTx/>
              </a:defRPr>
            </a:lvl2pPr>
            <a:lvl3pPr eaLnBrk="1" hangingPunct="1" indent="0" latinLnBrk="0" marL="914400">
              <a:buNone/>
              <a:defRPr kumimoji="0" lang="fr-FR" sz="1000">
                <a:uFillTx/>
              </a:defRPr>
            </a:lvl3pPr>
            <a:lvl4pPr eaLnBrk="1" hangingPunct="1" indent="0" latinLnBrk="0" marL="1371600">
              <a:buNone/>
              <a:defRPr kumimoji="0" lang="fr-FR" sz="900">
                <a:uFillTx/>
              </a:defRPr>
            </a:lvl4pPr>
            <a:lvl5pPr eaLnBrk="1" hangingPunct="1" indent="0" latinLnBrk="0" marL="1828800">
              <a:buNone/>
              <a:defRPr kumimoji="0" lang="fr-FR" sz="900">
                <a:uFillTx/>
              </a:defRPr>
            </a:lvl5pPr>
            <a:lvl6pPr eaLnBrk="1" hangingPunct="1" indent="0" latinLnBrk="0" marL="2286000">
              <a:buNone/>
              <a:defRPr kumimoji="0" lang="fr-FR" sz="900">
                <a:uFillTx/>
              </a:defRPr>
            </a:lvl6pPr>
            <a:lvl7pPr eaLnBrk="1" hangingPunct="1" indent="0" latinLnBrk="0" marL="2743200">
              <a:buNone/>
              <a:defRPr kumimoji="0" lang="fr-FR" sz="900">
                <a:uFillTx/>
              </a:defRPr>
            </a:lvl7pPr>
            <a:lvl8pPr eaLnBrk="1" hangingPunct="1" indent="0" latinLnBrk="0" marL="3200400">
              <a:buNone/>
              <a:defRPr kumimoji="0" lang="fr-FR" sz="900">
                <a:uFillTx/>
              </a:defRPr>
            </a:lvl8pPr>
            <a:lvl9pPr eaLnBrk="1" hangingPunct="1" indent="0" latinLnBrk="0" marL="3657600">
              <a:buNone/>
              <a:defRPr kumimoji="0" lang="fr-FR" sz="900">
                <a:uFillTx/>
              </a:defRPr>
            </a:lvl9pPr>
          </a:lstStyle>
          <a:p>
            <a:pPr eaLnBrk="1" hangingPunct="1" latinLnBrk="0" lvl="0"/>
            <a:r>
              <a:rPr lang="fr-FR" smtClean="0">
                <a:uFillTx/>
              </a:rPr>
              <a:t>Modifiez les styles du texte du masque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57B281C-5159-4971-8228-52B9A72E9ED2}" type="datetimeFigureOut">
              <a:rPr lang="fr-FR">
                <a:uFillTx/>
              </a:rPr>
              <a:pPr/>
              <a:t>10/12/2018</a:t>
            </a:fld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D6E5A2-EC83-451F-A719-9AC1370DD5CF}" type="slidenum">
              <a:rPr>
                <a:uFillTx/>
              </a:rPr>
              <a:pPr/>
              <a:t>‹#›</a:t>
            </a:fld>
            <a:endParaRPr dirty="0" kumimoji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re et texte vertical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 latinLnBrk="0"/>
            <a:r>
              <a:rPr lang="fr-FR" smtClean="0">
                <a:uFillTx/>
              </a:rPr>
              <a:t>Modifiez le style du titre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eaLnBrk="1" hangingPunct="1" latinLnBrk="0" lvl="0"/>
            <a:r>
              <a:rPr lang="fr-FR" smtClean="0">
                <a:uFillTx/>
              </a:rPr>
              <a:t>Modifiez les styles du texte du masque</a:t>
            </a:r>
          </a:p>
          <a:p>
            <a:pPr eaLnBrk="1" hangingPunct="1" latinLnBrk="0" lvl="1"/>
            <a:r>
              <a:rPr lang="fr-FR" smtClean="0">
                <a:uFillTx/>
              </a:rPr>
              <a:t>Deuxième niveau</a:t>
            </a:r>
          </a:p>
          <a:p>
            <a:pPr eaLnBrk="1" hangingPunct="1" latinLnBrk="0" lvl="2"/>
            <a:r>
              <a:rPr lang="fr-FR" smtClean="0">
                <a:uFillTx/>
              </a:rPr>
              <a:t>Troisième niveau</a:t>
            </a:r>
          </a:p>
          <a:p>
            <a:pPr eaLnBrk="1" hangingPunct="1" latinLnBrk="0" lvl="3"/>
            <a:r>
              <a:rPr lang="fr-FR" smtClean="0">
                <a:uFillTx/>
              </a:rPr>
              <a:t>Quatrième niveau</a:t>
            </a:r>
          </a:p>
          <a:p>
            <a:pPr eaLnBrk="1" hangingPunct="1" latinLnBrk="0" lvl="4"/>
            <a:r>
              <a:rPr lang="fr-FR" smtClean="0">
                <a:uFillTx/>
              </a:rPr>
              <a:t>Cinquième niveau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57B281C-5159-4971-8228-52B9A72E9ED2}" type="datetimeFigureOut">
              <a:rPr lang="fr-FR">
                <a:uFillTx/>
              </a:rPr>
              <a:pPr/>
              <a:t>10/12/2018</a:t>
            </a:fld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D6E5A2-EC83-451F-A719-9AC1370DD5CF}" type="slidenum">
              <a:rPr>
                <a:uFillTx/>
              </a:rPr>
              <a:pPr/>
              <a:t>‹#›</a:t>
            </a:fld>
            <a:endParaRPr dirty="0" kumimoji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Titre vertical et text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Vertical 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81800" y="274638"/>
            <a:ext cx="2057400" cy="58515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eaLnBrk="1" hangingPunct="1" latinLnBrk="0"/>
            <a:r>
              <a:rPr lang="fr-FR" smtClean="0">
                <a:uFillTx/>
              </a:rPr>
              <a:t>Modifiez le style du titre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0" y="274638"/>
            <a:ext cx="5867400" cy="58515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eaLnBrk="1" hangingPunct="1" latinLnBrk="0" lvl="0"/>
            <a:r>
              <a:rPr lang="fr-FR" smtClean="0">
                <a:uFillTx/>
              </a:rPr>
              <a:t>Modifiez les styles du texte du masque</a:t>
            </a:r>
          </a:p>
          <a:p>
            <a:pPr eaLnBrk="1" hangingPunct="1" latinLnBrk="0" lvl="1"/>
            <a:r>
              <a:rPr lang="fr-FR" smtClean="0">
                <a:uFillTx/>
              </a:rPr>
              <a:t>Deuxième niveau</a:t>
            </a:r>
          </a:p>
          <a:p>
            <a:pPr eaLnBrk="1" hangingPunct="1" latinLnBrk="0" lvl="2"/>
            <a:r>
              <a:rPr lang="fr-FR" smtClean="0">
                <a:uFillTx/>
              </a:rPr>
              <a:t>Troisième niveau</a:t>
            </a:r>
          </a:p>
          <a:p>
            <a:pPr eaLnBrk="1" hangingPunct="1" latinLnBrk="0" lvl="3"/>
            <a:r>
              <a:rPr lang="fr-FR" smtClean="0">
                <a:uFillTx/>
              </a:rPr>
              <a:t>Quatrième niveau</a:t>
            </a:r>
          </a:p>
          <a:p>
            <a:pPr eaLnBrk="1" hangingPunct="1" latinLnBrk="0" lvl="4"/>
            <a:r>
              <a:rPr lang="fr-FR" smtClean="0">
                <a:uFillTx/>
              </a:rPr>
              <a:t>Cinquième niveau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757B281C-5159-4971-8228-52B9A72E9ED2}" type="datetimeFigureOut">
              <a:rPr lang="fr-FR">
                <a:uFillTx/>
              </a:rPr>
              <a:pPr/>
              <a:t>10/12/2018</a:t>
            </a:fld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D6E5A2-EC83-451F-A719-9AC1370DD5CF}" type="slidenum">
              <a:rPr>
                <a:uFillTx/>
              </a:rPr>
              <a:pPr/>
              <a:t>‹#›</a:t>
            </a:fld>
            <a:endParaRPr dirty="0" kumimoji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</p:sldLayout>
</file>

<file path=ppt/slideMasters/_rels/slideMaster1.xml.rels><?xml version="1.0" standalone="yes" ?><Relationships xmlns="http://schemas.openxmlformats.org/package/2006/relationships"><Relationship Id="rId1" Target="../media/image1.jpeg" Type="http://schemas.openxmlformats.org/officeDocument/2006/relationships/image"></Relationship><Relationship Id="rId2" Target="../media/image2.png" Type="http://schemas.openxmlformats.org/officeDocument/2006/relationships/image"></Relationship><Relationship Id="rId3" Target="../slideLayouts/slideLayout1.xml" Type="http://schemas.openxmlformats.org/officeDocument/2006/relationships/slideLayout"></Relationship><Relationship Id="rId4" Target="../slideLayouts/slideLayout2.xml" Type="http://schemas.openxmlformats.org/officeDocument/2006/relationships/slideLayout"></Relationship><Relationship Id="rId5" Target="../slideLayouts/slideLayout3.xml" Type="http://schemas.openxmlformats.org/officeDocument/2006/relationships/slideLayout"></Relationship><Relationship Id="rId6" Target="../slideLayouts/slideLayout4.xml" Type="http://schemas.openxmlformats.org/officeDocument/2006/relationships/slideLayout"></Relationship><Relationship Id="rId7" Target="../slideLayouts/slideLayout5.xml" Type="http://schemas.openxmlformats.org/officeDocument/2006/relationships/slideLayout"></Relationship><Relationship Id="rId8" Target="../slideLayouts/slideLayout6.xml" Type="http://schemas.openxmlformats.org/officeDocument/2006/relationships/slideLayout"></Relationship><Relationship Id="rId9" Target="../slideLayouts/slideLayout7.xml" Type="http://schemas.openxmlformats.org/officeDocument/2006/relationships/slideLayout"></Relationship><Relationship Id="rId10" Target="../slideLayouts/slideLayout8.xml" Type="http://schemas.openxmlformats.org/officeDocument/2006/relationships/slideLayout"></Relationship><Relationship Id="rId11" Target="../slideLayouts/slideLayout9.xml" Type="http://schemas.openxmlformats.org/officeDocument/2006/relationships/slideLayout"></Relationship><Relationship Id="rId12" Target="../slideLayouts/slideLayout10.xml" Type="http://schemas.openxmlformats.org/officeDocument/2006/relationships/slideLayout"></Relationship><Relationship Id="rId13" Target="../slideLayouts/slideLayout11.xml" Type="http://schemas.openxmlformats.org/officeDocument/2006/relationships/slideLayout"></Relationship><Relationship Id="rId14" Target="../slideLayouts/slideLayout12.xml" Type="http://schemas.openxmlformats.org/officeDocument/2006/relationships/slideLayout"></Relationship><Relationship Id="rId15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rgbClr val="FFFF00"/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Picture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1" cstate="email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0" y="274638"/>
            <a:ext cx="8077200" cy="11430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/>
          <a:p>
            <a:pPr eaLnBrk="1" hangingPunct="1" latinLnBrk="0"/>
            <a:r>
              <a:rPr kumimoji="0" lang="fr-FR" smtClean="0">
                <a:uFillTx/>
              </a:rPr>
              <a:t>Modifiez le style du titre</a:t>
            </a:r>
            <a:endParaRPr kumimoji="0" lang="en-US" smtClean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0" y="1600200"/>
            <a:ext cx="8077200" cy="452596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/>
          <a:p>
            <a:pPr eaLnBrk="1" hangingPunct="1" latinLnBrk="0" lvl="0"/>
            <a:r>
              <a:rPr kumimoji="0" lang="fr-FR" smtClean="0">
                <a:uFillTx/>
              </a:rPr>
              <a:t>Modifiez les styles du texte du masque</a:t>
            </a:r>
          </a:p>
          <a:p>
            <a:pPr eaLnBrk="1" hangingPunct="1" latinLnBrk="0" lvl="1"/>
            <a:r>
              <a:rPr kumimoji="0" lang="fr-FR" smtClean="0">
                <a:uFillTx/>
              </a:rPr>
              <a:t>Deuxième niveau</a:t>
            </a:r>
          </a:p>
          <a:p>
            <a:pPr eaLnBrk="1" hangingPunct="1" latinLnBrk="0" lvl="2"/>
            <a:r>
              <a:rPr kumimoji="0" lang="fr-FR" smtClean="0">
                <a:uFillTx/>
              </a:rPr>
              <a:t>Troisième niveau</a:t>
            </a:r>
          </a:p>
          <a:p>
            <a:pPr eaLnBrk="1" hangingPunct="1" latinLnBrk="0" lvl="3"/>
            <a:r>
              <a:rPr kumimoji="0" lang="fr-FR" smtClean="0">
                <a:uFillTx/>
              </a:rPr>
              <a:t>Quatrième niveau</a:t>
            </a:r>
          </a:p>
          <a:p>
            <a:pPr eaLnBrk="1" hangingPunct="1" latinLnBrk="0" lvl="4"/>
            <a:r>
              <a:rPr kumimoji="0" lang="fr-FR" smtClean="0">
                <a:uFillTx/>
              </a:rPr>
              <a:t>Cinquième niveau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0" y="6356350"/>
            <a:ext cx="21336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 eaLnBrk="1" hangingPunct="1" latinLnBrk="0">
              <a:defRPr kumimoji="0" lang="fr-FR"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57B281C-5159-4971-8228-52B9A72E9ED2}" type="datetimeFigureOut">
              <a:rPr lang="fr-FR">
                <a:uFillTx/>
              </a:rPr>
              <a:pPr/>
              <a:t>10/12/2018</a:t>
            </a:fld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52800" y="6356350"/>
            <a:ext cx="28956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ctr" eaLnBrk="1" hangingPunct="1" latinLnBrk="0">
              <a:defRPr kumimoji="0" lang="fr-FR"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dirty="0" kumimoji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05600" y="6356350"/>
            <a:ext cx="21336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 eaLnBrk="1" hangingPunct="1" latinLnBrk="0">
              <a:defRPr kumimoji="0" lang="fr-FR"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33D6E5A2-EC83-451F-A719-9AC1370DD5CF}" type="slidenum">
              <a:rPr>
                <a:uFillTx/>
              </a:rPr>
              <a:pPr/>
              <a:t>‹#›</a:t>
            </a:fld>
            <a:endParaRPr dirty="0" kumimoji="0" lang="fr-FR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Picture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2" cstate="email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3" id="2147483661"/>
    <p:sldLayoutId r:id="rId4" id="2147483662"/>
    <p:sldLayoutId r:id="rId5" id="2147483663"/>
    <p:sldLayoutId r:id="rId6" id="2147483664"/>
    <p:sldLayoutId r:id="rId7" id="2147483665"/>
    <p:sldLayoutId r:id="rId8" id="2147483666"/>
    <p:sldLayoutId r:id="rId9" id="2147483667"/>
    <p:sldLayoutId r:id="rId10" id="2147483668"/>
    <p:sldLayoutId r:id="rId11" id="2147483669"/>
    <p:sldLayoutId r:id="rId12" id="2147483670"/>
    <p:sldLayoutId r:id="rId13" id="2147483671"/>
    <p:sldLayoutId r:id="rId14" id="2147483672"/>
  </p:sldLayoutIdLst>
  <p:transition spd="slow">
    <p:wipe dir="d"/>
  </p:transition>
  <p:timing>
    <p:tnLst>
      <p:par>
        <p:cTn dur="indefinite" id="1" nodeType="tmRoot" restart="never"/>
      </p:par>
    </p:tnLst>
  </p:timing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latinLnBrk="0" rtl="0">
        <a:spcBef>
          <a:spcPct val="0"/>
        </a:spcBef>
        <a:buNone/>
        <a:defRPr kern="1200" kumimoji="0" lang="fr-FR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kumimoji="0" lang="fr-FR" sz="2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kumimoji="0" lang="fr-FR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kumimoji="0" lang="fr-FR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kumimoji="0" lang="fr-FR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kumimoji="0" lang="fr-FR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kumimoji="0" lang="fr-FR" sz="20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kumimoji="0" lang="fr-FR" sz="20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kumimoji="0" lang="fr-FR" sz="20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kumimoji="0" lang="fr-FR" sz="20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kumimoji="0" lang="fr-FR">
          <a:uFillTx/>
        </a:defRPr>
      </a:defPPr>
      <a:lvl1pPr algn="l" defTabSz="914400" eaLnBrk="1" hangingPunct="1" latinLnBrk="0" marL="0" rtl="0">
        <a:defRPr kern="1200" kumimoji="0" lang="fr-FR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kumimoji="0" lang="fr-FR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kumimoji="0" lang="fr-FR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kumimoji="0" lang="fr-FR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kumimoji="0" lang="fr-FR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kumimoji="0" lang="fr-FR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kumimoji="0" lang="fr-FR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kumimoji="0" lang="fr-FR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kumimoji="0" lang="fr-FR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Relationship Id="rId3" Target="http://www.microsoft.com/net" TargetMode="External" Type="http://schemas.openxmlformats.org/officeDocument/2006/relationships/hyperlink"></Relationship><Relationship Id="rId4" Target="../media/image5.jpeg" Type="http://schemas.openxmlformats.org/officeDocument/2006/relationships/image"></Relationship></Relationships>
</file>

<file path=ppt/slides/_rels/slide10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_rels/slide11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Relationship Id="rId2" Target="../notesSlides/notesSlide3.xml" Type="http://schemas.openxmlformats.org/officeDocument/2006/relationships/notesSlide"></Relationship><Relationship Id="rId3" Target="http://msdn.microsoft.com/en-us/library/12a7a7h3(v=vs.100).aspx" TargetMode="External" Type="http://schemas.openxmlformats.org/officeDocument/2006/relationships/hyperlink"></Relationship></Relationships>
</file>

<file path=ppt/slides/_rels/slide12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/Relationships>
</file>

<file path=ppt/slides/_rels/slide13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5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diagrams/data1.xml" Type="http://schemas.openxmlformats.org/officeDocument/2006/relationships/diagramData"></Relationship><Relationship Id="rId3" Target="../diagrams/layout1.xml" Type="http://schemas.openxmlformats.org/officeDocument/2006/relationships/diagramLayout"></Relationship><Relationship Id="rId4" Target="../diagrams/quickStyle1.xml" Type="http://schemas.openxmlformats.org/officeDocument/2006/relationships/diagramQuickStyle"></Relationship><Relationship Id="rId5" Target="../diagrams/colors1.xml" Type="http://schemas.openxmlformats.org/officeDocument/2006/relationships/diagramColors"></Relationship><Relationship Id="rId6" Target="../media/image9.png" Type="http://schemas.openxmlformats.org/officeDocument/2006/relationships/image"></Relationship><Relationship Id="rId7" Target="../diagrams/drawing1.xml" Type="http://schemas.microsoft.com/office/2007/relationships/diagramDrawing"></Relationship></Relationships>
</file>

<file path=ppt/slides/_rels/slide16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Relationship Id="rId2" Target="../notesSlides/notesSlide4.xml" Type="http://schemas.openxmlformats.org/officeDocument/2006/relationships/notesSlide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8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/Relationships>
</file>

<file path=ppt/slides/_rels/slide19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Relationship Id="rId2" Target="../diagrams/data2.xml" Type="http://schemas.openxmlformats.org/officeDocument/2006/relationships/diagramData"></Relationship><Relationship Id="rId3" Target="../diagrams/layout2.xml" Type="http://schemas.openxmlformats.org/officeDocument/2006/relationships/diagramLayout"></Relationship><Relationship Id="rId4" Target="../diagrams/quickStyle2.xml" Type="http://schemas.openxmlformats.org/officeDocument/2006/relationships/diagramQuickStyle"></Relationship><Relationship Id="rId5" Target="../diagrams/colors2.xml" Type="http://schemas.openxmlformats.org/officeDocument/2006/relationships/diagramColors"></Relationship><Relationship Id="rId6" Target="../diagrams/drawing2.xml" Type="http://schemas.microsoft.com/office/2007/relationships/diagramDrawing"></Relationship></Relationships>
</file>

<file path=ppt/slides/_rels/slide2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20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/Relationships>
</file>

<file path=ppt/slides/_rels/slide21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/Relationships>
</file>

<file path=ppt/slides/_rels/slide22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/Relationships>
</file>

<file path=ppt/slides/_rels/slide23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5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/Relationships>
</file>

<file path=ppt/slides/_rels/slide26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/Relationships>
</file>

<file path=ppt/slides/_rels/slide27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/Relationships>
</file>

<file path=ppt/slides/_rels/slide28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/Relationships>
</file>

<file path=ppt/slides/_rels/slide29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/Relationships>
</file>

<file path=ppt/slides/_rels/slide30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/Relationships>
</file>

<file path=ppt/slides/_rels/slide3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2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media/image10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/Relationships>
</file>

<file path=ppt/slides/_rels/slide7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media/image6.png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9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http://en.wikipedia.org/wiki/File:CLR_diag.svg" TargetMode="External" Type="http://schemas.openxmlformats.org/officeDocument/2006/relationships/hyperlink"></Relationship><Relationship Id="rId3" Target="../media/image7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r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fr-FR" smtClean="0">
                <a:uFillTx/>
              </a:rPr>
              <a:t>Développement .NET C#</a:t>
            </a:r>
            <a:br>
              <a:rPr dirty="0" lang="fr-FR" smtClean="0">
                <a:uFillTx/>
              </a:rPr>
            </a:br>
            <a:r>
              <a:rPr dirty="0" lang="fr-FR" smtClean="0" sz="3200">
                <a:uFillTx/>
              </a:rPr>
              <a:t>Concepts &amp; Architecture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ous-titr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Maxence LAURENT</a:t>
            </a:r>
            <a:endParaRPr dirty="0" lang="fr-FR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ttp://i.microsoft.com/net/images/chrome/net_logo.jpg" id="1028" name="Picture 4">
            <a:hlinkClick r:id="rId3"/>
          </p:cNvPr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Grp="1"/>
          </p:cNvPicPr>
          <p:nvPr>
            <p:ph idx="13" sz="quarter" type="pic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349880" y="5105400"/>
            <a:ext cx="1895475" cy="476250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ous-titr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70467" y="4352925"/>
            <a:ext cx="4772528" cy="9906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>
            <a:lvl1pPr algn="r" defTabSz="914400" eaLnBrk="1" hangingPunct="1" indent="0" latinLnBrk="0" marL="0" rtl="0">
              <a:spcBef>
                <a:spcPct val="20000"/>
              </a:spcBef>
              <a:buFont charset="0" pitchFamily="34" typeface="Arial"/>
              <a:buNone/>
              <a:defRPr b="0" kern="1200" kumimoji="0" lang="fr-FR" sz="2000">
                <a:solidFill>
                  <a:schemeClr val="tx1"/>
                </a:solidFill>
                <a:uFillTx/>
                <a:latin charset="0" pitchFamily="18" typeface="Georgia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spcBef>
                <a:spcPct val="20000"/>
              </a:spcBef>
              <a:buFont charset="0" pitchFamily="34" typeface="Arial"/>
              <a:buNone/>
              <a:defRPr kern="1200" kumimoji="0" lang="fr-FR" sz="24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spcBef>
                <a:spcPct val="20000"/>
              </a:spcBef>
              <a:buFont charset="0" pitchFamily="34" typeface="Arial"/>
              <a:buNone/>
              <a:defRPr kern="1200" kumimoji="0" lang="fr-FR" sz="20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spcBef>
                <a:spcPct val="20000"/>
              </a:spcBef>
              <a:buFont charset="0" pitchFamily="34" typeface="Arial"/>
              <a:buNone/>
              <a:defRPr kern="1200" kumimoji="0" lang="fr-FR" sz="18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spcBef>
                <a:spcPct val="20000"/>
              </a:spcBef>
              <a:buFont charset="0" pitchFamily="34" typeface="Arial"/>
              <a:buNone/>
              <a:defRPr kern="1200" kumimoji="0" lang="fr-FR" sz="18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spcBef>
                <a:spcPct val="20000"/>
              </a:spcBef>
              <a:buFont charset="0" pitchFamily="34" typeface="Arial"/>
              <a:buNone/>
              <a:defRPr kern="1200" kumimoji="0" lang="fr-FR" sz="20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spcBef>
                <a:spcPct val="20000"/>
              </a:spcBef>
              <a:buFont charset="0" pitchFamily="34" typeface="Arial"/>
              <a:buNone/>
              <a:defRPr kern="1200" kumimoji="0" lang="fr-FR" sz="20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spcBef>
                <a:spcPct val="20000"/>
              </a:spcBef>
              <a:buFont charset="0" pitchFamily="34" typeface="Arial"/>
              <a:buNone/>
              <a:defRPr kern="1200" kumimoji="0" lang="fr-FR" sz="20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spcBef>
                <a:spcPct val="20000"/>
              </a:spcBef>
              <a:buFont charset="0" pitchFamily="34" typeface="Arial"/>
              <a:buNone/>
              <a:defRPr kern="1200" kumimoji="0" lang="fr-FR" sz="20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dirty="0" lang="fr-FR" smtClean="0">
                <a:uFillTx/>
              </a:rPr>
              <a:t>2018-2019</a:t>
            </a:r>
            <a:endParaRPr dirty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r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Common Type System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Espace réservé du contenu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62500" lnSpcReduction="20000"/>
          </a:bodyPr>
          <a:lstStyle/>
          <a:p>
            <a:r>
              <a:rPr dirty="0" lang="fr-FR" smtClean="0">
                <a:uFillTx/>
              </a:rPr>
              <a:t>Le système de type commun du Framework .NET définit l’usage des types dans l’environnement d’exécution :</a:t>
            </a:r>
          </a:p>
          <a:p>
            <a:pPr lvl="1"/>
            <a:r>
              <a:rPr dirty="0" lang="fr-FR" smtClean="0">
                <a:uFillTx/>
              </a:rPr>
              <a:t>Infrastructure d’intégration interlangage : Common Language Specification (CLS)</a:t>
            </a:r>
          </a:p>
          <a:p>
            <a:pPr lvl="1"/>
            <a:r>
              <a:rPr dirty="0" lang="fr-FR" smtClean="0">
                <a:uFillTx/>
              </a:rPr>
              <a:t>Modèle orienté objet : héritage simple, surcharge, masquage</a:t>
            </a:r>
          </a:p>
          <a:p>
            <a:pPr lvl="1"/>
            <a:r>
              <a:rPr dirty="0" lang="fr-FR" smtClean="0">
                <a:uFillTx/>
              </a:rPr>
              <a:t>Bibliothèque de types primitifs de données</a:t>
            </a:r>
          </a:p>
          <a:p>
            <a:pPr lvl="1"/>
            <a:endParaRPr dirty="0" lang="fr-FR" smtClean="0">
              <a:uFillTx/>
            </a:endParaRPr>
          </a:p>
          <a:p>
            <a:r>
              <a:rPr dirty="0" lang="fr-FR" smtClean="0">
                <a:uFillTx/>
              </a:rPr>
              <a:t>Les types du Framework :</a:t>
            </a:r>
          </a:p>
          <a:p>
            <a:pPr lvl="1"/>
            <a:r>
              <a:rPr dirty="0" lang="fr-FR" smtClean="0">
                <a:uFillTx/>
              </a:rPr>
              <a:t>Deux sortes : valeurs ou références</a:t>
            </a:r>
          </a:p>
          <a:p>
            <a:pPr lvl="1"/>
            <a:r>
              <a:rPr dirty="0" lang="fr-FR" smtClean="0">
                <a:uFillTx/>
              </a:rPr>
              <a:t>Cinq catégories : classes, structures, énumérations, interfaces, délégués</a:t>
            </a:r>
          </a:p>
          <a:p>
            <a:pPr lvl="1"/>
            <a:r>
              <a:rPr dirty="0" lang="fr-FR" smtClean="0">
                <a:uFillTx/>
              </a:rPr>
              <a:t>Définition : attributs, accessibilité, nom, type de base, interfaces, définition des membres</a:t>
            </a:r>
          </a:p>
          <a:p>
            <a:pPr lvl="1"/>
            <a:r>
              <a:rPr dirty="0" lang="fr-FR" smtClean="0">
                <a:uFillTx/>
              </a:rPr>
              <a:t>Membres : champs, propriétés, méthodes, constructeurs, évènements, types imbriqués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r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Common Language Specification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Espace réservé du contenu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55000" lnSpcReduction="20000"/>
          </a:bodyPr>
          <a:lstStyle/>
          <a:p>
            <a:r>
              <a:rPr dirty="0" lang="fr-FR" smtClean="0">
                <a:uFillTx/>
              </a:rPr>
              <a:t>La </a:t>
            </a:r>
            <a:r>
              <a:rPr dirty="0" lang="fr-FR">
                <a:uFillTx/>
              </a:rPr>
              <a:t>spécification CLS (« </a:t>
            </a:r>
            <a:r>
              <a:rPr dirty="0" i="1" lang="fr-FR">
                <a:uFillTx/>
              </a:rPr>
              <a:t>Common Language Specification</a:t>
            </a:r>
            <a:r>
              <a:rPr dirty="0" lang="fr-FR">
                <a:uFillTx/>
              </a:rPr>
              <a:t> </a:t>
            </a:r>
            <a:r>
              <a:rPr dirty="0" lang="fr-FR" smtClean="0">
                <a:uFillTx/>
              </a:rPr>
              <a:t>») définit une série de fonctionnalités communes à tous les langages du Framework .NET, sous-ensemble du système de type commun :</a:t>
            </a:r>
          </a:p>
          <a:p>
            <a:pPr lvl="1"/>
            <a:r>
              <a:rPr dirty="0" lang="fr-FR" smtClean="0">
                <a:uFillTx/>
              </a:rPr>
              <a:t>Règles de nommage</a:t>
            </a:r>
          </a:p>
          <a:p>
            <a:pPr lvl="1"/>
            <a:r>
              <a:rPr dirty="0" lang="fr-FR" smtClean="0">
                <a:uFillTx/>
              </a:rPr>
              <a:t>Contraintes de définition des types</a:t>
            </a:r>
          </a:p>
          <a:p>
            <a:pPr lvl="1"/>
            <a:r>
              <a:rPr dirty="0" lang="fr-FR" smtClean="0">
                <a:uFillTx/>
              </a:rPr>
              <a:t>Signatures des membres</a:t>
            </a:r>
          </a:p>
          <a:p>
            <a:pPr lvl="1"/>
            <a:r>
              <a:rPr dirty="0" lang="fr-FR" smtClean="0">
                <a:uFillTx/>
              </a:rPr>
              <a:t>Complétude des accesseurs</a:t>
            </a:r>
          </a:p>
          <a:p>
            <a:pPr lvl="1"/>
            <a:r>
              <a:rPr dirty="0" lang="fr-FR" smtClean="0">
                <a:uFillTx/>
              </a:rPr>
              <a:t>Etc. </a:t>
            </a:r>
            <a:r>
              <a:rPr dirty="0" lang="fr-FR">
                <a:uFillTx/>
              </a:rPr>
              <a:t>(Cf. </a:t>
            </a:r>
            <a:r>
              <a:rPr dirty="0" lang="fr-FR">
                <a:uFillTx/>
                <a:hlinkClick r:id="rId3"/>
              </a:rPr>
              <a:t>http://msdn.microsoft.com/en-us/library/12a7a7h3(v=vs.100).</a:t>
            </a:r>
            <a:r>
              <a:rPr dirty="0" lang="fr-FR" smtClean="0">
                <a:uFillTx/>
                <a:hlinkClick r:id="rId3"/>
              </a:rPr>
              <a:t>aspx</a:t>
            </a:r>
            <a:r>
              <a:rPr dirty="0" lang="fr-FR" smtClean="0">
                <a:uFillTx/>
              </a:rPr>
              <a:t>)</a:t>
            </a:r>
          </a:p>
          <a:p>
            <a:r>
              <a:rPr dirty="0" lang="fr-FR" smtClean="0">
                <a:uFillTx/>
              </a:rPr>
              <a:t>Bénéfices de l’interopérabilité inter-langages :</a:t>
            </a:r>
          </a:p>
          <a:p>
            <a:pPr lvl="1"/>
            <a:r>
              <a:rPr dirty="0" lang="fr-FR" smtClean="0">
                <a:uFillTx/>
              </a:rPr>
              <a:t>Utilisation de types écrits dans d’autres langages : héritage, appel de méthodes, passage de paramètres.</a:t>
            </a:r>
          </a:p>
          <a:p>
            <a:pPr lvl="1"/>
            <a:r>
              <a:rPr dirty="0" lang="fr-FR" smtClean="0">
                <a:uFillTx/>
              </a:rPr>
              <a:t>Support d’un jeu d’outils communs à tous les langages du Framework : débogueurs, optimiseurs, moniteurs, etc.</a:t>
            </a:r>
          </a:p>
          <a:p>
            <a:pPr lvl="1"/>
            <a:r>
              <a:rPr dirty="0" lang="fr-FR" smtClean="0">
                <a:uFillTx/>
              </a:rPr>
              <a:t>Cohérence de la gestion des exceptions d’un langage à un autre.</a:t>
            </a:r>
          </a:p>
          <a:p>
            <a:r>
              <a:rPr dirty="0" lang="fr-FR" smtClean="0">
                <a:uFillTx/>
              </a:rPr>
              <a:t>La CLS est imposée par une métadonnée :</a:t>
            </a:r>
          </a:p>
          <a:p>
            <a:pPr lvl="1"/>
            <a:r>
              <a:rPr dirty="0" lang="fr-FR" smtClean="0">
                <a:uFillTx/>
              </a:rPr>
              <a:t>Imposition au niveau </a:t>
            </a:r>
            <a:r>
              <a:rPr dirty="0" lang="fr-FR">
                <a:uFillTx/>
              </a:rPr>
              <a:t>assemblage, type ou membre </a:t>
            </a:r>
          </a:p>
          <a:p>
            <a:pPr lvl="1"/>
            <a:r>
              <a:rPr dirty="0" lang="fr-FR" smtClean="0">
                <a:uFillTx/>
              </a:rPr>
              <a:t>Applicabilité aux seuls types et membres publics</a:t>
            </a:r>
          </a:p>
          <a:p>
            <a:pPr lvl="1"/>
            <a:r>
              <a:rPr dirty="0" lang="fr-FR" smtClean="0">
                <a:uFillTx/>
              </a:rPr>
              <a:t>Respect imposé par le compilateur</a:t>
            </a:r>
          </a:p>
          <a:p>
            <a:endParaRPr dirty="0" lang="fr-FR" smtClean="0">
              <a:uFillTx/>
            </a:endParaRPr>
          </a:p>
          <a:p>
            <a:endParaRPr dirty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itr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Common Intermediate Language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Espace réservé du contenu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41437" y="1929787"/>
            <a:ext cx="8077200" cy="42973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Autofit/>
          </a:bodyPr>
          <a:lstStyle/>
          <a:p>
            <a:r>
              <a:rPr dirty="0" lang="fr-FR" smtClean="0" sz="2000">
                <a:uFillTx/>
              </a:rPr>
              <a:t>Orientation objet, utilisation d’interfaces</a:t>
            </a:r>
          </a:p>
          <a:p>
            <a:pPr lvl="1"/>
            <a:r>
              <a:rPr dirty="0" lang="fr-FR" smtClean="0" sz="1600">
                <a:uFillTx/>
              </a:rPr>
              <a:t>Héritage simple</a:t>
            </a:r>
          </a:p>
          <a:p>
            <a:pPr lvl="1"/>
            <a:r>
              <a:rPr dirty="0" lang="fr-FR" smtClean="0" sz="1600">
                <a:uFillTx/>
              </a:rPr>
              <a:t>Définition de contrats d’implémentation de méthodes, propriétés et évènements</a:t>
            </a:r>
          </a:p>
          <a:p>
            <a:r>
              <a:rPr dirty="0" lang="fr-FR" smtClean="0" sz="2000">
                <a:uFillTx/>
              </a:rPr>
              <a:t>Différenciation forte entre types valeurs et types références</a:t>
            </a:r>
          </a:p>
          <a:p>
            <a:pPr lvl="1"/>
            <a:r>
              <a:rPr dirty="0" lang="fr-FR" smtClean="0" sz="1600">
                <a:uFillTx/>
              </a:rPr>
              <a:t>Valeur : une variable stocke directement une donnée (pile)</a:t>
            </a:r>
          </a:p>
          <a:p>
            <a:pPr lvl="1"/>
            <a:r>
              <a:rPr dirty="0" lang="fr-FR" smtClean="0" sz="1600">
                <a:uFillTx/>
              </a:rPr>
              <a:t>Référence : une variable stocke l’adresse où se trouve les données (tas)</a:t>
            </a:r>
          </a:p>
          <a:p>
            <a:r>
              <a:rPr dirty="0" lang="fr-FR" smtClean="0" sz="2000">
                <a:uFillTx/>
              </a:rPr>
              <a:t>Typage fort</a:t>
            </a:r>
          </a:p>
          <a:p>
            <a:pPr lvl="1"/>
            <a:r>
              <a:rPr dirty="0" lang="fr-FR" smtClean="0" sz="1600">
                <a:uFillTx/>
              </a:rPr>
              <a:t>Chaque variable est déclarée avec un type résolu à la compilation</a:t>
            </a:r>
          </a:p>
          <a:p>
            <a:pPr lvl="1"/>
            <a:r>
              <a:rPr dirty="0" lang="fr-FR" smtClean="0" sz="1600">
                <a:uFillTx/>
              </a:rPr>
              <a:t>Interopérabilité </a:t>
            </a:r>
            <a:r>
              <a:rPr dirty="0" lang="fr-FR" sz="1600">
                <a:uFillTx/>
              </a:rPr>
              <a:t>entre langages </a:t>
            </a:r>
            <a:r>
              <a:rPr dirty="0" lang="fr-FR" smtClean="0" sz="1600">
                <a:uFillTx/>
              </a:rPr>
              <a:t> avec le </a:t>
            </a:r>
            <a:r>
              <a:rPr dirty="0" i="1" lang="fr-FR" smtClean="0" sz="1600">
                <a:uFillTx/>
              </a:rPr>
              <a:t>Common Type System</a:t>
            </a:r>
            <a:r>
              <a:rPr dirty="0" lang="fr-FR" smtClean="0" sz="1600">
                <a:uFillTx/>
              </a:rPr>
              <a:t> (CTS)</a:t>
            </a:r>
          </a:p>
          <a:p>
            <a:r>
              <a:rPr dirty="0" lang="fr-FR" smtClean="0" sz="2000">
                <a:uFillTx/>
              </a:rPr>
              <a:t>Gestion d’erreur via des exceptions</a:t>
            </a:r>
          </a:p>
          <a:p>
            <a:pPr lvl="1"/>
            <a:r>
              <a:rPr dirty="0" lang="fr-FR" smtClean="0" sz="1600">
                <a:uFillTx/>
              </a:rPr>
              <a:t>Mécanisme identique à C++ et Java</a:t>
            </a:r>
          </a:p>
          <a:p>
            <a:pPr lvl="1"/>
            <a:r>
              <a:rPr dirty="0" lang="fr-FR" smtClean="0" sz="1600">
                <a:uFillTx/>
              </a:rPr>
              <a:t>Motif try..catch..finally</a:t>
            </a:r>
          </a:p>
          <a:p>
            <a:r>
              <a:rPr dirty="0" lang="fr-FR" smtClean="0" sz="2000">
                <a:uFillTx/>
              </a:rPr>
              <a:t>Utilisation d’attributs</a:t>
            </a:r>
          </a:p>
          <a:p>
            <a:pPr lvl="1"/>
            <a:r>
              <a:rPr dirty="0" lang="fr-FR" smtClean="0" sz="1600">
                <a:uFillTx/>
              </a:rPr>
              <a:t>Métadonnées associées aux types et destinées au compilateur</a:t>
            </a:r>
          </a:p>
          <a:p>
            <a:pPr lvl="1"/>
            <a:r>
              <a:rPr dirty="0" lang="fr-FR" smtClean="0" sz="1600">
                <a:uFillTx/>
              </a:rPr>
              <a:t>Extension d’usage à la logique de programmation via l’introspection</a:t>
            </a:r>
          </a:p>
          <a:p>
            <a:pPr lvl="1"/>
            <a:endParaRPr dirty="0" lang="fr-FR" sz="16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r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Common Language Runtime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Espace réservé du contenu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62500" lnSpcReduction="20000"/>
          </a:bodyPr>
          <a:lstStyle/>
          <a:p>
            <a:r>
              <a:rPr dirty="0" lang="fr-FR" smtClean="0">
                <a:uFillTx/>
              </a:rPr>
              <a:t>Environnement d’exécution unifié pour tous les types de système construits en code « managé » :</a:t>
            </a:r>
          </a:p>
          <a:p>
            <a:pPr lvl="1"/>
            <a:r>
              <a:rPr dirty="0" lang="fr-FR" smtClean="0">
                <a:uFillTx/>
              </a:rPr>
              <a:t>Initiation des contextes d’exécution des programmes et composants, les domaines d’application.</a:t>
            </a:r>
          </a:p>
          <a:p>
            <a:pPr lvl="1"/>
            <a:r>
              <a:rPr dirty="0" lang="fr-FR" smtClean="0">
                <a:uFillTx/>
              </a:rPr>
              <a:t>Utilisation des métadonnées des composants pour charger les classes, en créer des instances, invoquer le code d’implémentation des méthodes, imposer les contraintes de sécurité.</a:t>
            </a:r>
          </a:p>
          <a:p>
            <a:pPr lvl="1"/>
            <a:r>
              <a:rPr dirty="0" lang="fr-FR" smtClean="0">
                <a:uFillTx/>
              </a:rPr>
              <a:t>Gestion automatique de la mémoire par un ramasse miette.</a:t>
            </a:r>
          </a:p>
          <a:p>
            <a:pPr lvl="1"/>
            <a:r>
              <a:rPr dirty="0" lang="fr-FR" smtClean="0">
                <a:uFillTx/>
              </a:rPr>
              <a:t>Gestion d’unités d’exécution indépendantes (« threads »).</a:t>
            </a:r>
          </a:p>
          <a:p>
            <a:pPr lvl="1"/>
            <a:r>
              <a:rPr dirty="0" lang="fr-FR" smtClean="0">
                <a:uFillTx/>
              </a:rPr>
              <a:t>Interopérabilité avec des composants non managés.</a:t>
            </a:r>
          </a:p>
          <a:p>
            <a:pPr lvl="1"/>
            <a:r>
              <a:rPr dirty="0" lang="fr-FR" smtClean="0">
                <a:uFillTx/>
              </a:rPr>
              <a:t>Gestion structurée des exception.</a:t>
            </a:r>
          </a:p>
          <a:p>
            <a:pPr lvl="1"/>
            <a:r>
              <a:rPr dirty="0" lang="fr-FR" smtClean="0">
                <a:uFillTx/>
              </a:rPr>
              <a:t>Support d’attributs spécifiques.</a:t>
            </a:r>
          </a:p>
          <a:p>
            <a:pPr lvl="1"/>
            <a:endParaRPr dirty="0" lang="fr-FR" smtClean="0">
              <a:uFillTx/>
            </a:endParaRPr>
          </a:p>
          <a:p>
            <a:r>
              <a:rPr dirty="0" lang="fr-FR" smtClean="0">
                <a:uFillTx/>
              </a:rPr>
              <a:t>Trois hôtes de CLR par défaut : Windows Runtime, ASP.NET Runtime et Internet Explorer Runtime. D’autres existent, notamment SQL CLR au cœur du moteur de bases de données SQL Server.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Titr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Prise en main de Visual Studio (1/2)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Espace réservé pour une image 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itr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fr-FR" smtClean="0">
                <a:uFillTx/>
              </a:rPr>
              <a:t>Visual Studio est un Environnement de Développement Intégré (EDI)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Espace réservé du contenu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70000" lnSpcReduction="20000"/>
          </a:bodyPr>
          <a:lstStyle/>
          <a:p>
            <a:r>
              <a:rPr dirty="0" lang="fr-FR" smtClean="0">
                <a:uFillTx/>
              </a:rPr>
              <a:t>Modèles</a:t>
            </a:r>
          </a:p>
          <a:p>
            <a:pPr lvl="1"/>
            <a:r>
              <a:rPr dirty="0" lang="fr-FR" smtClean="0">
                <a:uFillTx/>
              </a:rPr>
              <a:t>Windows, Web, Cloud, SQL Server, etc.</a:t>
            </a:r>
          </a:p>
          <a:p>
            <a:pPr lvl="1"/>
            <a:r>
              <a:rPr dirty="0" i="1" lang="fr-FR" smtClean="0">
                <a:uFillTx/>
              </a:rPr>
              <a:t>Application </a:t>
            </a:r>
            <a:r>
              <a:rPr dirty="0" lang="fr-FR" smtClean="0">
                <a:uFillTx/>
              </a:rPr>
              <a:t>versus </a:t>
            </a:r>
            <a:r>
              <a:rPr dirty="0" i="1" lang="fr-FR" smtClean="0">
                <a:uFillTx/>
              </a:rPr>
              <a:t>Bibliothèque</a:t>
            </a:r>
          </a:p>
          <a:p>
            <a:r>
              <a:rPr dirty="0" lang="fr-FR" smtClean="0">
                <a:uFillTx/>
              </a:rPr>
              <a:t>Système de projets</a:t>
            </a:r>
          </a:p>
          <a:p>
            <a:pPr lvl="1"/>
            <a:r>
              <a:rPr dirty="0" lang="fr-FR" smtClean="0">
                <a:uFillTx/>
              </a:rPr>
              <a:t>Solutions, projets, dossiers et fichiers</a:t>
            </a:r>
          </a:p>
          <a:p>
            <a:pPr lvl="1"/>
            <a:r>
              <a:rPr dirty="0" lang="fr-FR" smtClean="0">
                <a:uFillTx/>
              </a:rPr>
              <a:t>Explorateur de solutions</a:t>
            </a:r>
          </a:p>
          <a:p>
            <a:r>
              <a:rPr dirty="0" lang="fr-FR" smtClean="0">
                <a:uFillTx/>
              </a:rPr>
              <a:t>Edition et conception</a:t>
            </a:r>
          </a:p>
          <a:p>
            <a:pPr lvl="1"/>
            <a:r>
              <a:rPr dirty="0" lang="fr-FR" smtClean="0">
                <a:uFillTx/>
              </a:rPr>
              <a:t>Texte</a:t>
            </a:r>
          </a:p>
          <a:p>
            <a:pPr lvl="1"/>
            <a:r>
              <a:rPr dirty="0" lang="fr-FR" smtClean="0">
                <a:uFillTx/>
              </a:rPr>
              <a:t>Assistants graphiques</a:t>
            </a:r>
          </a:p>
          <a:p>
            <a:r>
              <a:rPr dirty="0" lang="fr-FR" smtClean="0">
                <a:uFillTx/>
              </a:rPr>
              <a:t>Génération et débogage</a:t>
            </a:r>
          </a:p>
          <a:p>
            <a:pPr lvl="1"/>
            <a:r>
              <a:rPr dirty="0" lang="fr-FR" smtClean="0">
                <a:uFillTx/>
              </a:rPr>
              <a:t>Fenêtres de suivi</a:t>
            </a:r>
          </a:p>
          <a:p>
            <a:pPr lvl="1"/>
            <a:r>
              <a:rPr dirty="0" lang="fr-FR" smtClean="0">
                <a:uFillTx/>
              </a:rPr>
              <a:t>Outils d’exécution pas-à-pas</a:t>
            </a:r>
          </a:p>
          <a:p>
            <a:pPr lvl="1"/>
            <a:r>
              <a:rPr dirty="0" lang="fr-FR" smtClean="0">
                <a:uFillTx/>
              </a:rPr>
              <a:t>Listes d’erreurs</a:t>
            </a:r>
          </a:p>
          <a:p>
            <a:r>
              <a:rPr dirty="0" lang="fr-FR" smtClean="0">
                <a:uFillTx/>
              </a:rPr>
              <a:t>Documentation : MSDN</a:t>
            </a:r>
            <a:endParaRPr dirty="0" lang="fr-FR"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iagramme 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0" y="6093296"/>
          <a:ext cx="9144000" cy="764704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diagram">
            <dgm:relIds r:dm="rId2" r:lo="rId3" r:qs="rId4" r:cs="rId5"/>
          </a:graphicData>
        </a:graphic>
      </p:graphicFrame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6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74030" y="2465201"/>
            <a:ext cx="4314888" cy="2580531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rgbClr val="FFFF00"/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r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fr-FR" smtClean="0">
                <a:uFillTx/>
              </a:rPr>
              <a:t>Bonjour &lt;utilisateur&gt; !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Espace réservé du contenu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Autofit/>
          </a:bodyPr>
          <a:lstStyle/>
          <a:p>
            <a:pPr indent="-514350" marL="514350">
              <a:buFont typeface="+mj-lt"/>
              <a:buAutoNum type="arabicPeriod"/>
            </a:pPr>
            <a:r>
              <a:rPr dirty="0" lang="fr-FR" smtClean="0" sz="2000">
                <a:uFillTx/>
              </a:rPr>
              <a:t>Créer un nouveau projet en utilisant le modèle « Application Console ».</a:t>
            </a:r>
          </a:p>
          <a:p>
            <a:pPr indent="-514350" marL="514350">
              <a:buFont typeface="+mj-lt"/>
              <a:buAutoNum type="arabicPeriod"/>
            </a:pPr>
            <a:r>
              <a:rPr dirty="0" lang="fr-FR" smtClean="0" sz="2000">
                <a:uFillTx/>
              </a:rPr>
              <a:t>Ajouter l’instruction suivante au début du fichier </a:t>
            </a:r>
            <a:r>
              <a:rPr dirty="0" err="1" lang="fr-FR" smtClean="0" sz="2000">
                <a:uFillTx/>
              </a:rPr>
              <a:t>Program.cs</a:t>
            </a:r>
            <a:r>
              <a:rPr dirty="0" lang="fr-FR" smtClean="0" sz="2000">
                <a:uFillTx/>
              </a:rPr>
              <a:t> :</a:t>
            </a:r>
          </a:p>
          <a:p>
            <a:pPr indent="-514350" lvl="1" marL="971550">
              <a:spcBef>
                <a:spcPts val="600"/>
              </a:spcBef>
              <a:spcAft>
                <a:spcPts val="600"/>
              </a:spcAft>
              <a:buNone/>
            </a:pPr>
            <a:r>
              <a:rPr dirty="0" err="1" lang="fr-FR" smtClean="0" sz="2000">
                <a:uFillTx/>
                <a:latin charset="0" pitchFamily="49" typeface="Courier New"/>
                <a:cs charset="0" pitchFamily="49" typeface="Courier New"/>
              </a:rPr>
              <a:t>using</a:t>
            </a:r>
            <a:r>
              <a:rPr dirty="0" lang="fr-FR" smtClean="0" sz="2000">
                <a:uFillTx/>
                <a:latin charset="0" pitchFamily="49" typeface="Courier New"/>
                <a:cs charset="0" pitchFamily="49" typeface="Courier New"/>
              </a:rPr>
              <a:t> </a:t>
            </a:r>
            <a:r>
              <a:rPr dirty="0" err="1" lang="fr-FR" smtClean="0" sz="2000">
                <a:uFillTx/>
                <a:latin charset="0" pitchFamily="49" typeface="Courier New"/>
                <a:cs charset="0" pitchFamily="49" typeface="Courier New"/>
              </a:rPr>
              <a:t>System.Security</a:t>
            </a:r>
            <a:r>
              <a:rPr dirty="0" lang="fr-FR" smtClean="0" sz="2000">
                <a:uFillTx/>
                <a:latin charset="0" pitchFamily="49" typeface="Courier New"/>
                <a:cs charset="0" pitchFamily="49" typeface="Courier New"/>
              </a:rPr>
              <a:t>.Principal;</a:t>
            </a:r>
          </a:p>
          <a:p>
            <a:pPr indent="-514350" marL="514350">
              <a:buFont typeface="+mj-lt"/>
              <a:buAutoNum type="arabicPeriod"/>
            </a:pPr>
            <a:r>
              <a:rPr dirty="0" lang="fr-FR" smtClean="0" sz="2000">
                <a:uFillTx/>
              </a:rPr>
              <a:t>Ajouter l’instruction ci-dessous dans la méthode Main : </a:t>
            </a:r>
          </a:p>
          <a:p>
            <a:pPr indent="-514350" lvl="1" marL="971550">
              <a:spcBef>
                <a:spcPts val="600"/>
              </a:spcBef>
              <a:spcAft>
                <a:spcPts val="600"/>
              </a:spcAft>
              <a:buNone/>
            </a:pPr>
            <a:r>
              <a:rPr dirty="0" err="1" lang="fr-FR" smtClean="0" sz="2000">
                <a:uFillTx/>
                <a:latin charset="0" pitchFamily="49" typeface="Courier New"/>
                <a:cs charset="0" pitchFamily="49" typeface="Courier New"/>
              </a:rPr>
              <a:t>Console.WriteLine</a:t>
            </a:r>
            <a:r>
              <a:rPr dirty="0" lang="fr-FR" smtClean="0" sz="2000">
                <a:uFillTx/>
                <a:latin charset="0" pitchFamily="49" typeface="Courier New"/>
                <a:cs charset="0" pitchFamily="49" typeface="Courier New"/>
              </a:rPr>
              <a:t>(</a:t>
            </a:r>
          </a:p>
          <a:p>
            <a:pPr indent="-514350" lvl="1" marL="971550">
              <a:spcBef>
                <a:spcPts val="600"/>
              </a:spcBef>
              <a:spcAft>
                <a:spcPts val="600"/>
              </a:spcAft>
              <a:buNone/>
            </a:pPr>
            <a:r>
              <a:rPr dirty="0" lang="fr-FR" smtClean="0" sz="2000">
                <a:uFillTx/>
                <a:latin charset="0" pitchFamily="49" typeface="Courier New"/>
                <a:cs charset="0" pitchFamily="49" typeface="Courier New"/>
              </a:rPr>
              <a:t>	"Bonjour {0} !", </a:t>
            </a:r>
          </a:p>
          <a:p>
            <a:pPr indent="-514350" lvl="1" marL="971550">
              <a:spcBef>
                <a:spcPts val="600"/>
              </a:spcBef>
              <a:spcAft>
                <a:spcPts val="600"/>
              </a:spcAft>
              <a:buNone/>
            </a:pPr>
            <a:r>
              <a:rPr dirty="0" lang="fr-FR" smtClean="0" sz="2000">
                <a:uFillTx/>
                <a:latin charset="0" pitchFamily="49" typeface="Courier New"/>
                <a:cs charset="0" pitchFamily="49" typeface="Courier New"/>
              </a:rPr>
              <a:t>	</a:t>
            </a:r>
            <a:r>
              <a:rPr dirty="0" err="1" lang="fr-FR" smtClean="0" sz="2000">
                <a:uFillTx/>
                <a:latin charset="0" pitchFamily="49" typeface="Courier New"/>
                <a:cs charset="0" pitchFamily="49" typeface="Courier New"/>
              </a:rPr>
              <a:t>WindowsIdentity.GetCurrent</a:t>
            </a:r>
            <a:r>
              <a:rPr dirty="0" lang="fr-FR" smtClean="0" sz="2000">
                <a:uFillTx/>
                <a:latin charset="0" pitchFamily="49" typeface="Courier New"/>
                <a:cs charset="0" pitchFamily="49" typeface="Courier New"/>
              </a:rPr>
              <a:t>().Name</a:t>
            </a:r>
          </a:p>
          <a:p>
            <a:pPr indent="-514350" lvl="1" marL="971550">
              <a:spcBef>
                <a:spcPts val="600"/>
              </a:spcBef>
              <a:spcAft>
                <a:spcPts val="600"/>
              </a:spcAft>
              <a:buNone/>
            </a:pPr>
            <a:r>
              <a:rPr dirty="0" lang="fr-FR" smtClean="0" sz="2000">
                <a:uFillTx/>
                <a:latin charset="0" pitchFamily="49" typeface="Courier New"/>
                <a:cs charset="0" pitchFamily="49" typeface="Courier New"/>
              </a:rPr>
              <a:t>);</a:t>
            </a:r>
          </a:p>
          <a:p>
            <a:pPr indent="-514350" marL="514350">
              <a:buFont typeface="+mj-lt"/>
              <a:buAutoNum type="arabicPeriod"/>
            </a:pPr>
            <a:r>
              <a:rPr dirty="0" lang="fr-FR" smtClean="0" sz="2000">
                <a:uFillTx/>
              </a:rPr>
              <a:t>Générer et exécuter (Ctrl+F5)</a:t>
            </a:r>
          </a:p>
          <a:p>
            <a:pPr indent="-514350" marL="514350">
              <a:buFont typeface="+mj-lt"/>
              <a:buAutoNum type="arabicPeriod"/>
            </a:pPr>
            <a:r>
              <a:rPr dirty="0" lang="fr-FR" smtClean="0" sz="2000">
                <a:uFillTx/>
              </a:rPr>
              <a:t>Exécuter en mode pas-à-pas (F10) et examiner le contenu des fenêtres de diagnostic : variables, pile, sortie, etc.</a:t>
            </a:r>
            <a:endParaRPr dirty="0" lang="fr-FR" sz="20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itr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Common Language Runtime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Espace réservé pour une image 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r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Domaines d’application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Espace réservé du contenu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70000" lnSpcReduction="20000"/>
          </a:bodyPr>
          <a:lstStyle/>
          <a:p>
            <a:r>
              <a:rPr dirty="0" lang="fr-FR" smtClean="0">
                <a:uFillTx/>
              </a:rPr>
              <a:t>Un domaine d’application (« </a:t>
            </a:r>
            <a:r>
              <a:rPr dirty="0" i="1" lang="fr-FR" smtClean="0">
                <a:uFillTx/>
              </a:rPr>
              <a:t>App Domain</a:t>
            </a:r>
            <a:r>
              <a:rPr dirty="0" lang="fr-FR" smtClean="0">
                <a:uFillTx/>
              </a:rPr>
              <a:t> ») définit les limites d’isolation dans lesquelles les assemblages sont chargés et déchargés.</a:t>
            </a:r>
          </a:p>
          <a:p>
            <a:r>
              <a:rPr dirty="0" lang="fr-FR" smtClean="0">
                <a:uFillTx/>
              </a:rPr>
              <a:t>Un processus .NET peut héberger plusieurs domaines distincts, définissant ainsi des contextes d’exécution distincts sans se soumettre aux lourdeurs des appels interprocessus.</a:t>
            </a:r>
          </a:p>
          <a:p>
            <a:r>
              <a:rPr dirty="0" lang="fr-FR" smtClean="0">
                <a:uFillTx/>
              </a:rPr>
              <a:t>L’isolation des domaines permet que chacun porte :</a:t>
            </a:r>
          </a:p>
          <a:p>
            <a:pPr lvl="1"/>
            <a:r>
              <a:rPr dirty="0" lang="fr-FR" smtClean="0">
                <a:uFillTx/>
              </a:rPr>
              <a:t>Contraintes de sécurité : permissions attribuées au code</a:t>
            </a:r>
          </a:p>
          <a:p>
            <a:pPr lvl="1"/>
            <a:r>
              <a:rPr dirty="0" lang="fr-FR" smtClean="0">
                <a:uFillTx/>
              </a:rPr>
              <a:t>Paramètres de configuration</a:t>
            </a:r>
          </a:p>
          <a:p>
            <a:pPr lvl="1"/>
            <a:r>
              <a:rPr dirty="0" lang="fr-FR" smtClean="0">
                <a:uFillTx/>
              </a:rPr>
              <a:t>Ressources</a:t>
            </a:r>
          </a:p>
          <a:p>
            <a:r>
              <a:rPr dirty="0" lang="fr-FR" smtClean="0">
                <a:uFillTx/>
              </a:rPr>
              <a:t>Un domaine peut être délibérément arrêté, ou échouer, sans impact sur les autres domaines d’un processus.</a:t>
            </a:r>
            <a:endParaRPr dirty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Diagramme 7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4608512" y="5661248"/>
          <a:ext cx="5004048" cy="1124744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diagram">
            <dgm:relIds r:dm="rId2" r:lo="rId3" r:qs="rId4" r:cs="rId5"/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r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Assemblage dans le CLR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Espace réservé du contenu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62500" lnSpcReduction="20000"/>
          </a:bodyPr>
          <a:lstStyle/>
          <a:p>
            <a:r>
              <a:rPr dirty="0" lang="fr-FR" smtClean="0">
                <a:uFillTx/>
              </a:rPr>
              <a:t>Contenu d’un assemblage : </a:t>
            </a:r>
          </a:p>
          <a:p>
            <a:pPr lvl="1"/>
            <a:r>
              <a:rPr dirty="0" lang="fr-FR" smtClean="0">
                <a:uFillTx/>
              </a:rPr>
              <a:t>Manifeste de l’assemblage : nom, version, culture, clé publique, références d’assemblages</a:t>
            </a:r>
          </a:p>
          <a:p>
            <a:pPr lvl="1"/>
            <a:r>
              <a:rPr dirty="0" lang="fr-FR" smtClean="0">
                <a:uFillTx/>
              </a:rPr>
              <a:t>Métadonnées des types</a:t>
            </a:r>
          </a:p>
          <a:p>
            <a:pPr lvl="1"/>
            <a:r>
              <a:rPr dirty="0" lang="fr-FR" smtClean="0">
                <a:uFillTx/>
              </a:rPr>
              <a:t>Code d’implémentation des types, en langage intermédiaire CIL</a:t>
            </a:r>
          </a:p>
          <a:p>
            <a:pPr lvl="1"/>
            <a:r>
              <a:rPr dirty="0" lang="fr-FR" smtClean="0">
                <a:uFillTx/>
              </a:rPr>
              <a:t>Ressources</a:t>
            </a:r>
          </a:p>
          <a:p>
            <a:endParaRPr dirty="0" lang="fr-FR" smtClean="0">
              <a:uFillTx/>
            </a:endParaRPr>
          </a:p>
          <a:p>
            <a:r>
              <a:rPr dirty="0" lang="fr-FR" smtClean="0">
                <a:uFillTx/>
              </a:rPr>
              <a:t>Fonctions d’un assemblage :</a:t>
            </a:r>
          </a:p>
          <a:p>
            <a:pPr lvl="1"/>
            <a:r>
              <a:rPr dirty="0" lang="fr-FR" smtClean="0">
                <a:uFillTx/>
              </a:rPr>
              <a:t>Unité de versioning : installation et exécution simultanée de plusieurs versions d’un composant</a:t>
            </a:r>
          </a:p>
          <a:p>
            <a:pPr lvl="1"/>
            <a:r>
              <a:rPr dirty="0" lang="fr-FR" smtClean="0">
                <a:uFillTx/>
              </a:rPr>
              <a:t>Unité de sécurité : spécification de droits nécessaires à l’exécution</a:t>
            </a:r>
            <a:endParaRPr dirty="0" lang="fr-FR">
              <a:uFillTx/>
            </a:endParaRPr>
          </a:p>
          <a:p>
            <a:pPr lvl="1"/>
            <a:r>
              <a:rPr dirty="0" lang="fr-FR" smtClean="0">
                <a:uFillTx/>
              </a:rPr>
              <a:t>Périmètre de type : l’identité d’un type se base sur l’assemblage qui le contient</a:t>
            </a:r>
          </a:p>
          <a:p>
            <a:endParaRPr dirty="0" lang="fr-FR" smtClean="0">
              <a:uFillTx/>
            </a:endParaRPr>
          </a:p>
          <a:p>
            <a:r>
              <a:rPr dirty="0" lang="fr-FR" smtClean="0">
                <a:uFillTx/>
              </a:rPr>
              <a:t>Construction statique ou dynamique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Rectangle 3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3568" y="1556792"/>
            <a:ext cx="4104456" cy="1368152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747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62500" lnSpcReduction="20000"/>
          </a:bodyPr>
          <a:lstStyle/>
          <a:p>
            <a:pPr lvl="0"/>
            <a:r>
              <a:rPr dirty="0" lang="fr-FR" smtClean="0">
                <a:uFillTx/>
              </a:rPr>
              <a:t>Concepts et architecture</a:t>
            </a:r>
          </a:p>
          <a:p>
            <a:pPr lvl="1"/>
            <a:r>
              <a:rPr dirty="0" lang="fr-FR" smtClean="0">
                <a:uFillTx/>
              </a:rPr>
              <a:t>Introduction au Framework .NET</a:t>
            </a:r>
          </a:p>
          <a:p>
            <a:pPr lvl="1"/>
            <a:r>
              <a:rPr dirty="0" lang="fr-FR" smtClean="0">
                <a:uFillTx/>
              </a:rPr>
              <a:t>Prise en main de Visual Studio</a:t>
            </a:r>
          </a:p>
          <a:p>
            <a:pPr lvl="1"/>
            <a:r>
              <a:rPr dirty="0" lang="fr-FR" smtClean="0">
                <a:uFillTx/>
              </a:rPr>
              <a:t>Common </a:t>
            </a:r>
            <a:r>
              <a:rPr dirty="0" err="1" lang="fr-FR" smtClean="0">
                <a:uFillTx/>
              </a:rPr>
              <a:t>Language</a:t>
            </a:r>
            <a:r>
              <a:rPr dirty="0" lang="fr-FR" smtClean="0">
                <a:uFillTx/>
              </a:rPr>
              <a:t> </a:t>
            </a:r>
            <a:r>
              <a:rPr dirty="0" err="1" lang="fr-FR" smtClean="0">
                <a:uFillTx/>
              </a:rPr>
              <a:t>Runtime</a:t>
            </a:r>
            <a:endParaRPr dirty="0" lang="fr-FR" smtClean="0">
              <a:uFillTx/>
            </a:endParaRPr>
          </a:p>
          <a:p>
            <a:pPr lvl="1"/>
            <a:r>
              <a:rPr dirty="0" lang="fr-FR" smtClean="0">
                <a:uFillTx/>
              </a:rPr>
              <a:t>Bibliothèque de classes</a:t>
            </a:r>
          </a:p>
          <a:p>
            <a:pPr lvl="1"/>
            <a:endParaRPr dirty="0" lang="fr-FR" smtClean="0">
              <a:uFillTx/>
            </a:endParaRPr>
          </a:p>
          <a:p>
            <a:pPr lvl="0"/>
            <a:r>
              <a:rPr dirty="0" lang="fr-FR" smtClean="0">
                <a:uFillTx/>
              </a:rPr>
              <a:t>Bases du C#</a:t>
            </a:r>
          </a:p>
          <a:p>
            <a:pPr lvl="1"/>
            <a:r>
              <a:rPr dirty="0" lang="fr-FR" smtClean="0">
                <a:uFillTx/>
              </a:rPr>
              <a:t>Instructions et structure</a:t>
            </a:r>
          </a:p>
          <a:p>
            <a:pPr lvl="1"/>
            <a:r>
              <a:rPr dirty="0" lang="fr-FR" smtClean="0">
                <a:uFillTx/>
              </a:rPr>
              <a:t>Chaînes et expressions régulières</a:t>
            </a:r>
          </a:p>
          <a:p>
            <a:pPr lvl="1"/>
            <a:r>
              <a:rPr dirty="0" lang="fr-FR" smtClean="0">
                <a:uFillTx/>
              </a:rPr>
              <a:t>Erreurs et exceptions</a:t>
            </a:r>
          </a:p>
          <a:p>
            <a:pPr lvl="1"/>
            <a:endParaRPr dirty="0" lang="fr-FR" smtClean="0">
              <a:uFillTx/>
            </a:endParaRPr>
          </a:p>
          <a:p>
            <a:pPr lvl="0"/>
            <a:r>
              <a:rPr dirty="0" lang="fr-FR" smtClean="0">
                <a:uFillTx/>
              </a:rPr>
              <a:t>Objets et types</a:t>
            </a:r>
          </a:p>
          <a:p>
            <a:pPr lvl="1"/>
            <a:r>
              <a:rPr dirty="0" lang="fr-FR" smtClean="0">
                <a:uFillTx/>
              </a:rPr>
              <a:t>Classe, structure</a:t>
            </a:r>
          </a:p>
          <a:p>
            <a:pPr lvl="1"/>
            <a:r>
              <a:rPr dirty="0" lang="fr-FR" smtClean="0">
                <a:uFillTx/>
              </a:rPr>
              <a:t>Héritage et interface</a:t>
            </a:r>
          </a:p>
          <a:p>
            <a:pPr lvl="1"/>
            <a:r>
              <a:rPr dirty="0" lang="fr-FR" smtClean="0">
                <a:uFillTx/>
              </a:rPr>
              <a:t>Génériques</a:t>
            </a:r>
          </a:p>
          <a:p>
            <a:pPr lvl="1"/>
            <a:r>
              <a:rPr dirty="0" lang="fr-FR" smtClean="0">
                <a:uFillTx/>
              </a:rPr>
              <a:t>Collections</a:t>
            </a:r>
          </a:p>
          <a:p>
            <a:pPr lvl="1"/>
            <a:r>
              <a:rPr dirty="0" lang="fr-FR" smtClean="0">
                <a:uFillTx/>
              </a:rPr>
              <a:t>Délégués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itr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fr-FR" smtClean="0">
                <a:uFillTx/>
              </a:rPr>
              <a:t>Plan de cours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Espace réservé du contenu 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62500" lnSpcReduction="20000"/>
          </a:bodyPr>
          <a:lstStyle/>
          <a:p>
            <a:pPr lvl="0"/>
            <a:r>
              <a:rPr dirty="0" lang="fr-FR" smtClean="0">
                <a:uFillTx/>
              </a:rPr>
              <a:t>Programmation Windows en .NET</a:t>
            </a:r>
          </a:p>
          <a:p>
            <a:pPr lvl="1"/>
            <a:r>
              <a:rPr dirty="0" lang="fr-FR" smtClean="0">
                <a:uFillTx/>
              </a:rPr>
              <a:t>Conception d’interface Windows</a:t>
            </a:r>
          </a:p>
          <a:p>
            <a:pPr lvl="1"/>
            <a:r>
              <a:rPr dirty="0" lang="fr-FR" smtClean="0">
                <a:uFillTx/>
              </a:rPr>
              <a:t>Sécurité</a:t>
            </a:r>
          </a:p>
          <a:p>
            <a:pPr lvl="1"/>
            <a:r>
              <a:rPr dirty="0" lang="fr-FR" smtClean="0">
                <a:uFillTx/>
              </a:rPr>
              <a:t>Programmation parallèle</a:t>
            </a:r>
          </a:p>
          <a:p>
            <a:pPr lvl="1"/>
            <a:r>
              <a:rPr dirty="0" lang="fr-FR" smtClean="0">
                <a:uFillTx/>
              </a:rPr>
              <a:t>Globalisation et localisation</a:t>
            </a:r>
          </a:p>
          <a:p>
            <a:pPr lvl="1"/>
            <a:r>
              <a:rPr dirty="0" lang="fr-FR" smtClean="0">
                <a:uFillTx/>
              </a:rPr>
              <a:t>Déploiement</a:t>
            </a:r>
          </a:p>
          <a:p>
            <a:pPr lvl="1"/>
            <a:endParaRPr dirty="0" lang="fr-FR" smtClean="0">
              <a:uFillTx/>
            </a:endParaRPr>
          </a:p>
          <a:p>
            <a:pPr lvl="0"/>
            <a:r>
              <a:rPr dirty="0" lang="fr-FR" smtClean="0">
                <a:uFillTx/>
              </a:rPr>
              <a:t>C# et .NET avancés</a:t>
            </a:r>
          </a:p>
          <a:p>
            <a:pPr lvl="1"/>
            <a:r>
              <a:rPr dirty="0" lang="fr-FR" smtClean="0">
                <a:uFillTx/>
              </a:rPr>
              <a:t>Configuration</a:t>
            </a:r>
          </a:p>
          <a:p>
            <a:pPr lvl="1"/>
            <a:r>
              <a:rPr dirty="0" lang="fr-FR" smtClean="0">
                <a:uFillTx/>
              </a:rPr>
              <a:t>Introspection</a:t>
            </a:r>
          </a:p>
          <a:p>
            <a:pPr lvl="1"/>
            <a:r>
              <a:rPr dirty="0" lang="fr-FR" smtClean="0">
                <a:uFillTx/>
              </a:rPr>
              <a:t>Méthodes étendues</a:t>
            </a:r>
          </a:p>
          <a:p>
            <a:pPr lvl="1"/>
            <a:r>
              <a:rPr dirty="0" lang="fr-FR" smtClean="0">
                <a:uFillTx/>
              </a:rPr>
              <a:t>LINQ to </a:t>
            </a:r>
            <a:r>
              <a:rPr dirty="0" err="1" lang="fr-FR" smtClean="0">
                <a:uFillTx/>
              </a:rPr>
              <a:t>Objects</a:t>
            </a:r>
            <a:endParaRPr dirty="0" lang="fr-FR" smtClean="0">
              <a:uFillTx/>
            </a:endParaRPr>
          </a:p>
          <a:p>
            <a:endParaRPr dirty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r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fr-FR" smtClean="0">
                <a:uFillTx/>
              </a:rPr>
              <a:t>Compilation en code natif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Espace réservé du contenu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85000" lnSpcReduction="20000"/>
          </a:bodyPr>
          <a:lstStyle/>
          <a:p>
            <a:r>
              <a:rPr dirty="0" lang="fr-FR" smtClean="0">
                <a:uFillTx/>
              </a:rPr>
              <a:t>Deux modes : à la volée ou au déploiement</a:t>
            </a:r>
          </a:p>
          <a:p>
            <a:pPr lvl="1"/>
            <a:r>
              <a:rPr dirty="0" i="1" lang="fr-FR" smtClean="0">
                <a:uFillTx/>
              </a:rPr>
              <a:t>Just-In-Time</a:t>
            </a:r>
            <a:r>
              <a:rPr dirty="0" lang="fr-FR" smtClean="0">
                <a:uFillTx/>
              </a:rPr>
              <a:t> (JIT) : au chargement d’un type dans un domaine d’application pour les statiques, à l’appel d’un membre pour les membres d’instance.</a:t>
            </a:r>
          </a:p>
          <a:p>
            <a:pPr lvl="1"/>
            <a:r>
              <a:rPr dirty="0" lang="fr-FR" smtClean="0">
                <a:uFillTx/>
              </a:rPr>
              <a:t>Déploiement : via NGen.exe, pour un assemblage complet et en enregistrant le résultat en cache.</a:t>
            </a:r>
          </a:p>
          <a:p>
            <a:pPr lvl="1"/>
            <a:endParaRPr dirty="0" lang="fr-FR" smtClean="0">
              <a:uFillTx/>
            </a:endParaRPr>
          </a:p>
          <a:p>
            <a:r>
              <a:rPr dirty="0" lang="fr-FR" smtClean="0">
                <a:uFillTx/>
              </a:rPr>
              <a:t>Vérification préalable du code IL :</a:t>
            </a:r>
          </a:p>
          <a:p>
            <a:pPr lvl="1"/>
            <a:r>
              <a:rPr dirty="0" lang="fr-FR" smtClean="0">
                <a:uFillTx/>
              </a:rPr>
              <a:t>Absence d’allocation mémoire en dehors du périmètre autorisé</a:t>
            </a:r>
          </a:p>
          <a:p>
            <a:pPr lvl="1"/>
            <a:r>
              <a:rPr dirty="0" lang="fr-FR" smtClean="0">
                <a:uFillTx/>
              </a:rPr>
              <a:t>Absence de corruption du code</a:t>
            </a:r>
          </a:p>
          <a:p>
            <a:pPr lvl="1"/>
            <a:r>
              <a:rPr dirty="0" lang="fr-FR" smtClean="0">
                <a:uFillTx/>
              </a:rPr>
              <a:t>Imposition des restrictions de sécurité</a:t>
            </a:r>
            <a:endParaRPr dirty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r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fr-FR" smtClean="0">
                <a:uFillTx/>
              </a:rPr>
              <a:t>Gestion automatique de la mémoire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Espace réservé du contenu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Autofit/>
          </a:bodyPr>
          <a:lstStyle/>
          <a:p>
            <a:r>
              <a:rPr dirty="0" lang="fr-FR" smtClean="0" sz="2400">
                <a:uFillTx/>
              </a:rPr>
              <a:t>Ressources managées :</a:t>
            </a:r>
          </a:p>
          <a:p>
            <a:pPr lvl="1"/>
            <a:r>
              <a:rPr dirty="0" lang="fr-FR" smtClean="0" sz="2000">
                <a:uFillTx/>
              </a:rPr>
              <a:t>Allocation de mémoire au fil de l’eau, via le mot-clé « new »</a:t>
            </a:r>
          </a:p>
          <a:p>
            <a:pPr lvl="1"/>
            <a:r>
              <a:rPr dirty="0" lang="fr-FR" smtClean="0" sz="2000">
                <a:uFillTx/>
              </a:rPr>
              <a:t>Libération de mémoire par le ramasse miette (« garbage collector ») : collecte des objets inatteignables, déclenchée en cas de manque d’espace</a:t>
            </a:r>
          </a:p>
          <a:p>
            <a:pPr lvl="2"/>
            <a:r>
              <a:rPr dirty="0" lang="fr-FR" smtClean="0" sz="1600">
                <a:uFillTx/>
              </a:rPr>
              <a:t>Logique de ramassage :</a:t>
            </a:r>
          </a:p>
          <a:p>
            <a:pPr lvl="3"/>
            <a:r>
              <a:rPr dirty="0" lang="fr-FR" smtClean="0" sz="1600">
                <a:uFillTx/>
              </a:rPr>
              <a:t>Haute priorité d’exécution, avec un thread par CPU</a:t>
            </a:r>
          </a:p>
          <a:p>
            <a:pPr lvl="3"/>
            <a:r>
              <a:rPr dirty="0" lang="fr-FR" smtClean="0" sz="1600">
                <a:uFillTx/>
              </a:rPr>
              <a:t>Ramassage des objets éphémères et durables en parallèle</a:t>
            </a:r>
          </a:p>
          <a:p>
            <a:pPr lvl="3"/>
            <a:r>
              <a:rPr dirty="0" lang="fr-FR" smtClean="0" sz="1600">
                <a:uFillTx/>
              </a:rPr>
              <a:t>Libération et allocation concurrentes possibles dans un contexte client</a:t>
            </a:r>
          </a:p>
          <a:p>
            <a:pPr lvl="3"/>
            <a:r>
              <a:rPr dirty="0" lang="fr-FR" smtClean="0" sz="1600">
                <a:uFillTx/>
              </a:rPr>
              <a:t>Extension de la taille du tas si insuffisance de libération de génération 0</a:t>
            </a:r>
          </a:p>
          <a:p>
            <a:pPr lvl="2"/>
            <a:r>
              <a:rPr dirty="0" lang="fr-FR" smtClean="0" sz="1600">
                <a:uFillTx/>
              </a:rPr>
              <a:t>Définition des générations :</a:t>
            </a:r>
          </a:p>
          <a:p>
            <a:pPr lvl="3"/>
            <a:r>
              <a:rPr dirty="0" lang="fr-FR" smtClean="0" sz="1600">
                <a:uFillTx/>
              </a:rPr>
              <a:t>0 : objets nouvellement créés</a:t>
            </a:r>
          </a:p>
          <a:p>
            <a:pPr lvl="3"/>
            <a:r>
              <a:rPr dirty="0" lang="fr-FR" smtClean="0" sz="1600">
                <a:uFillTx/>
              </a:rPr>
              <a:t>1 : objets ayant survécu à un ramassage</a:t>
            </a:r>
          </a:p>
          <a:p>
            <a:pPr lvl="3"/>
            <a:r>
              <a:rPr dirty="0" lang="fr-FR" smtClean="0" sz="1600">
                <a:uFillTx/>
              </a:rPr>
              <a:t>2 : objets durables</a:t>
            </a:r>
          </a:p>
          <a:p>
            <a:r>
              <a:rPr dirty="0" lang="fr-FR" smtClean="0" sz="2400">
                <a:uFillTx/>
              </a:rPr>
              <a:t>Ressources non managées : libération standardisée via la méthode Dispose de l’interface IDisposable. </a:t>
            </a:r>
            <a:endParaRPr dirty="0" lang="fr-FR" sz="24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itr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Gestion multithread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Espace réservé du contenu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4187" y="-2340586"/>
            <a:ext cx="8077200" cy="42973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62500" lnSpcReduction="20000"/>
          </a:bodyPr>
          <a:lstStyle/>
          <a:p>
            <a:r>
              <a:rPr dirty="0" lang="fr-FR" smtClean="0">
                <a:uFillTx/>
              </a:rPr>
              <a:t>Thread : unité d’exécution de base pour le système d’exploitation, à l’intérieur d’un processus.</a:t>
            </a:r>
          </a:p>
          <a:p>
            <a:r>
              <a:rPr dirty="0" lang="fr-FR" smtClean="0">
                <a:uFillTx/>
              </a:rPr>
              <a:t>Thread managé : unité d’exécution de base pour un hôte CLR.</a:t>
            </a:r>
          </a:p>
          <a:p>
            <a:r>
              <a:rPr dirty="0" lang="fr-FR" smtClean="0">
                <a:uFillTx/>
              </a:rPr>
              <a:t>Objectifs de la programmation multithread :</a:t>
            </a:r>
          </a:p>
          <a:p>
            <a:pPr lvl="1"/>
            <a:r>
              <a:rPr dirty="0" lang="fr-FR" smtClean="0">
                <a:uFillTx/>
              </a:rPr>
              <a:t>Eviter de suspendre un programme pendant qu’une réponse est attendue d’un autre système… ou d’un utilisateur.</a:t>
            </a:r>
          </a:p>
          <a:p>
            <a:pPr lvl="1"/>
            <a:r>
              <a:rPr dirty="0" lang="fr-FR" smtClean="0">
                <a:uFillTx/>
              </a:rPr>
              <a:t>Gérer des priorités.</a:t>
            </a:r>
          </a:p>
          <a:p>
            <a:pPr lvl="1"/>
            <a:r>
              <a:rPr dirty="0" lang="fr-FR" smtClean="0">
                <a:uFillTx/>
              </a:rPr>
              <a:t>Exécuter des traitements de longue durée sans interdire d’autres opérations simultanées.</a:t>
            </a:r>
          </a:p>
          <a:p>
            <a:r>
              <a:rPr dirty="0" lang="fr-FR" smtClean="0">
                <a:uFillTx/>
              </a:rPr>
              <a:t>Implémentation .NET :</a:t>
            </a:r>
          </a:p>
          <a:p>
            <a:pPr lvl="1"/>
            <a:r>
              <a:rPr dirty="0" lang="fr-FR" smtClean="0">
                <a:uFillTx/>
              </a:rPr>
              <a:t>ThreadPool : système de gestion d’un jeu de threads prêts à l’emploi</a:t>
            </a:r>
          </a:p>
          <a:p>
            <a:pPr lvl="1"/>
            <a:r>
              <a:rPr dirty="0" lang="fr-FR" smtClean="0">
                <a:uFillTx/>
              </a:rPr>
              <a:t>Thread : unité d’exécution instanciable au besoin, pour définir un contexte spécifique (identité, priorité, isolation)</a:t>
            </a:r>
          </a:p>
          <a:p>
            <a:pPr lvl="1"/>
            <a:r>
              <a:rPr dirty="0" lang="fr-FR" smtClean="0">
                <a:uFillTx/>
              </a:rPr>
              <a:t>BackgroundWorker : implémentation spécifique aux applications Windows, avec interaction précablée entre une tâche de fond et le thread gérant l’IHM.</a:t>
            </a:r>
          </a:p>
          <a:p>
            <a:pPr lvl="1"/>
            <a:r>
              <a:rPr dirty="0" lang="fr-FR" smtClean="0">
                <a:uFillTx/>
              </a:rPr>
              <a:t>.NET 4.0 : Parallel-LINQ et bibliothèque de gestion de tâches parallèles.</a:t>
            </a:r>
          </a:p>
          <a:p>
            <a:endParaRPr dirty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r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Gestion structurée des exceptions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Espace réservé du contenu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8627" y="-1705586"/>
            <a:ext cx="8077200" cy="967086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62500" lnSpcReduction="20000"/>
          </a:bodyPr>
          <a:lstStyle/>
          <a:p>
            <a:r>
              <a:rPr dirty="0" lang="fr-FR" smtClean="0">
                <a:uFillTx/>
              </a:rPr>
              <a:t>Exception : condition d’erreur ou comportement inattendu.</a:t>
            </a:r>
          </a:p>
          <a:p>
            <a:r>
              <a:rPr dirty="0" lang="fr-FR" smtClean="0">
                <a:uFillTx/>
              </a:rPr>
              <a:t>Mécanisme de gestion d’erreur identique au sein du Framework ou dans le code spécifique : objets Exception et blocs de code protégés.</a:t>
            </a:r>
          </a:p>
          <a:p>
            <a:pPr lvl="1"/>
            <a:r>
              <a:rPr dirty="0" lang="fr-FR" smtClean="0">
                <a:uFillTx/>
              </a:rPr>
              <a:t>« Try » : bloc de code protégé</a:t>
            </a:r>
          </a:p>
          <a:p>
            <a:pPr lvl="1"/>
            <a:r>
              <a:rPr dirty="0" lang="fr-FR" smtClean="0">
                <a:uFillTx/>
              </a:rPr>
              <a:t>« Catch » : gestionnaire d’erreur spécifique, éventuellement filtré dans certains langages (VB.NET mais pas C#)</a:t>
            </a:r>
          </a:p>
          <a:p>
            <a:pPr lvl="1"/>
            <a:r>
              <a:rPr dirty="0" lang="fr-FR" smtClean="0">
                <a:uFillTx/>
              </a:rPr>
              <a:t>« Finally » : bloc de code de terminaison</a:t>
            </a:r>
          </a:p>
          <a:p>
            <a:r>
              <a:rPr dirty="0" lang="fr-FR" smtClean="0">
                <a:uFillTx/>
              </a:rPr>
              <a:t>Algorithme en cas de levée d’exception :</a:t>
            </a:r>
          </a:p>
          <a:p>
            <a:pPr lvl="1"/>
            <a:r>
              <a:rPr dirty="0" lang="fr-FR" smtClean="0">
                <a:uFillTx/>
              </a:rPr>
              <a:t>Identifier le bloc de code protégé contenant l’instruction en cours d’exécution et associé à un gestionnaire d’erreur pour l’exception</a:t>
            </a:r>
          </a:p>
          <a:p>
            <a:pPr lvl="1"/>
            <a:r>
              <a:rPr dirty="0" lang="fr-FR" smtClean="0">
                <a:uFillTx/>
              </a:rPr>
              <a:t>Exécution de tous les blocs de terminaison, à partir du plus profond</a:t>
            </a:r>
          </a:p>
          <a:p>
            <a:pPr lvl="1"/>
            <a:r>
              <a:rPr dirty="0" lang="fr-FR" smtClean="0">
                <a:uFillTx/>
              </a:rPr>
              <a:t>Exécution du gestionnaire d’erreur</a:t>
            </a:r>
          </a:p>
          <a:p>
            <a:pPr lvl="1"/>
            <a:r>
              <a:rPr dirty="0" lang="fr-FR" smtClean="0">
                <a:uFillTx/>
              </a:rPr>
              <a:t>Si aucune correspondance n’est trouvée, le CLR autorise le débogueur, à défaut déclenche l’évènement « UnhandledException », et finalement peut terminer le processus  avec un enregistrement d’une trace de la pile (« </a:t>
            </a:r>
            <a:r>
              <a:rPr dirty="0" i="1" lang="fr-FR" smtClean="0">
                <a:uFillTx/>
              </a:rPr>
              <a:t>Dump </a:t>
            </a:r>
            <a:r>
              <a:rPr dirty="0" lang="fr-FR" smtClean="0">
                <a:uFillTx/>
              </a:rPr>
              <a:t>»).</a:t>
            </a:r>
          </a:p>
          <a:p>
            <a:endParaRPr dirty="0" lang="fr-F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itr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fr-FR" smtClean="0">
                <a:uFillTx/>
              </a:rPr>
              <a:t>Bibliothèque de Classes .NET Framework 4.0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Espace réservé pour une image 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Titr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Framework (1/3)</a:t>
            </a:r>
            <a:endParaRPr dirty="0" lang="fr-FR"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Espace réservé du contenu 10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>
            <p:ph idx="1"/>
          </p:nvPr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115616" y="1674019"/>
          <a:ext cx="7560840" cy="486918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944216"/>
                <a:gridCol w="5616624"/>
              </a:tblGrid>
              <a:tr h="485775">
                <a:tc>
                  <a:txBody>
                    <a:bodyPr/>
                    <a:lstStyle/>
                    <a:p>
                      <a:pPr algn="l" fontAlgn="t" rtl="0"/>
                      <a:r>
                        <a:rPr dirty="0" lang="fr-FR" smtClean="0" strike="noStrike" sz="1600" u="none">
                          <a:uFillTx/>
                        </a:rPr>
                        <a:t>Namespace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B="0" marL="9525" marR="9525" marT="9525"/>
                </a:tc>
                <a:tc>
                  <a:txBody>
                    <a:bodyPr/>
                    <a:lstStyle/>
                    <a:p>
                      <a:pPr algn="l" fontAlgn="t" rtl="0"/>
                      <a:r>
                        <a:rPr dirty="0" lang="fr-FR" smtClean="0" strike="noStrike" sz="1600" u="none">
                          <a:uFillTx/>
                        </a:rPr>
                        <a:t>Description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B="0" marL="9525" marR="9525" marT="9525"/>
                </a:tc>
              </a:tr>
              <a:tr h="485775">
                <a:tc>
                  <a:txBody>
                    <a:bodyPr/>
                    <a:lstStyle/>
                    <a:p>
                      <a:pPr algn="l" fontAlgn="t" rtl="0"/>
                      <a:r>
                        <a:rPr dirty="0" lang="fr-FR" strike="noStrike" sz="1600" u="none">
                          <a:uFillTx/>
                        </a:rPr>
                        <a:t>System 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B="0" marL="9525" marR="9525" marT="9525"/>
                </a:tc>
                <a:tc>
                  <a:txBody>
                    <a:bodyPr/>
                    <a:lstStyle/>
                    <a:p>
                      <a:pPr algn="l" fontAlgn="t" rtl="0"/>
                      <a:r>
                        <a:rPr dirty="0" lang="fr-FR" strike="noStrike" sz="1600" u="none">
                          <a:uFillTx/>
                        </a:rPr>
                        <a:t>Types de base du Framework, types valeurs, évènements et délégués, interfaces, attributs, exceptions. 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dirty="0" err="1" lang="fr-FR" strike="noStrike" sz="1600" u="none">
                          <a:uFillTx/>
                        </a:rPr>
                        <a:t>System.AddIn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lang="fr-FR" strike="noStrike" sz="1600" u="none">
                          <a:uFillTx/>
                        </a:rPr>
                        <a:t>Gestion de compléments à une application hôte.</a:t>
                      </a:r>
                      <a:endParaRPr b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trike="noStrike" sz="1600" u="none">
                          <a:uFillTx/>
                        </a:rPr>
                        <a:t>System.CodeDom</a:t>
                      </a:r>
                      <a:endParaRPr b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lang="fr-FR" strike="noStrike" sz="1600" u="none">
                          <a:uFillTx/>
                        </a:rPr>
                        <a:t>Documentation du code source.</a:t>
                      </a:r>
                      <a:endParaRPr b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trike="noStrike" sz="1600" u="none">
                          <a:uFillTx/>
                        </a:rPr>
                        <a:t>System.Collections</a:t>
                      </a:r>
                      <a:endParaRPr b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lang="fr-FR" strike="noStrike" sz="1600" u="none">
                          <a:uFillTx/>
                        </a:rPr>
                        <a:t>Types de collections standards, spécialisés et génériques.</a:t>
                      </a:r>
                      <a:endParaRPr b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trike="noStrike" sz="1600" u="none">
                          <a:uFillTx/>
                        </a:rPr>
                        <a:t>System.Configuration</a:t>
                      </a:r>
                      <a:endParaRPr b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lang="fr-FR" strike="noStrike" sz="1600" u="none">
                          <a:uFillTx/>
                        </a:rPr>
                        <a:t>Gestion des données de configuration, prise en charge du modèle d'extension.</a:t>
                      </a:r>
                      <a:endParaRPr b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B="0" marL="9525" marR="9525" marT="9525"/>
                </a:tc>
              </a:tr>
              <a:tr h="981075">
                <a:tc>
                  <a:txBody>
                    <a:bodyPr/>
                    <a:lstStyle/>
                    <a:p>
                      <a:pPr algn="l" fontAlgn="b"/>
                      <a:r>
                        <a:rPr lang="fr-FR" strike="noStrike" sz="1600" u="none">
                          <a:uFillTx/>
                        </a:rPr>
                        <a:t>System.Diagnostics</a:t>
                      </a:r>
                      <a:endParaRPr b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lang="fr-FR" strike="noStrike" sz="1600" u="none">
                          <a:uFillTx/>
                        </a:rPr>
                        <a:t>Interaction avec les journaux d'évènements et les compteurs de performance, les outils d'analyse du code et l'instrumentation d'applications, le système de débogage.</a:t>
                      </a:r>
                      <a:endParaRPr b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fr-FR" strike="noStrike" sz="1600" u="none">
                          <a:uFillTx/>
                        </a:rPr>
                        <a:t>System.Drawing</a:t>
                      </a:r>
                      <a:endParaRPr b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lang="fr-FR" strike="noStrike" sz="1600" u="none">
                          <a:uFillTx/>
                        </a:rPr>
                        <a:t>Implémentation des fonctions graphiques GDI+.</a:t>
                      </a:r>
                      <a:endParaRPr b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B="0" marL="9525" marR="9525" marT="9525"/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fr-FR" strike="noStrike" sz="1600" u="none">
                          <a:uFillTx/>
                        </a:rPr>
                        <a:t>System.Dynamic</a:t>
                      </a:r>
                      <a:endParaRPr b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dirty="0" lang="fr-FR" strike="noStrike" sz="1600" u="none">
                          <a:uFillTx/>
                        </a:rPr>
                        <a:t>Implémentation du moteur </a:t>
                      </a:r>
                      <a:r>
                        <a:rPr dirty="0" err="1" lang="fr-FR" strike="noStrike" sz="1600" u="none">
                          <a:uFillTx/>
                        </a:rPr>
                        <a:t>Dynamic</a:t>
                      </a:r>
                      <a:r>
                        <a:rPr dirty="0" lang="fr-FR" strike="noStrike" sz="1600" u="none">
                          <a:uFillTx/>
                        </a:rPr>
                        <a:t> Language Runtime pour le support de langages Python et Ruby.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B="0" marL="9525" marR="9525" marT="9525"/>
                </a:tc>
              </a:tr>
              <a:tr h="657225">
                <a:tc>
                  <a:txBody>
                    <a:bodyPr/>
                    <a:lstStyle/>
                    <a:p>
                      <a:pPr algn="l" fontAlgn="b"/>
                      <a:r>
                        <a:rPr lang="fr-FR" strike="noStrike" sz="1600" u="none">
                          <a:uFillTx/>
                        </a:rPr>
                        <a:t>System.Globalization</a:t>
                      </a:r>
                      <a:endParaRPr b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dirty="0" lang="fr-FR" strike="noStrike" sz="1600" u="none">
                          <a:uFillTx/>
                        </a:rPr>
                        <a:t>Prise en charge des cultures, langues, pays, calendriers et formats spécifiques de dates, de nombres et de chaînes de caractères.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B="0" marL="9525" marR="9525" marT="9525"/>
                </a:tc>
              </a:tr>
            </a:tbl>
          </a:graphicData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Titr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Framework (2/3)</a:t>
            </a:r>
            <a:endParaRPr dirty="0" lang="fr-FR"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Espace réservé du contenu 10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>
            <p:ph idx="1"/>
          </p:nvPr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115616" y="1674019"/>
          <a:ext cx="7560840" cy="4935855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944216"/>
                <a:gridCol w="5616624"/>
              </a:tblGrid>
              <a:tr h="485775">
                <a:tc>
                  <a:txBody>
                    <a:bodyPr/>
                    <a:lstStyle/>
                    <a:p>
                      <a:pPr algn="l" fontAlgn="t" rtl="0"/>
                      <a:r>
                        <a:rPr dirty="0" lang="fr-FR" smtClean="0" strike="noStrike" sz="1600" u="none">
                          <a:uFillTx/>
                          <a:latin typeface="+mn-lt"/>
                        </a:rPr>
                        <a:t>Namespace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</a:txBody>
                  <a:tcPr marB="0" marL="9525" marR="9525" marT="9525"/>
                </a:tc>
                <a:tc>
                  <a:txBody>
                    <a:bodyPr/>
                    <a:lstStyle/>
                    <a:p>
                      <a:pPr algn="l" fontAlgn="t" rtl="0"/>
                      <a:r>
                        <a:rPr dirty="0" lang="fr-FR" smtClean="0" strike="noStrike" sz="1600" u="none">
                          <a:uFillTx/>
                          <a:latin typeface="+mn-lt"/>
                        </a:rPr>
                        <a:t>Description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</a:txBody>
                  <a:tcPr marB="0" marL="9525" marR="9525" marT="9525"/>
                </a:tc>
              </a:tr>
              <a:tr h="485775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System.IO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Gestion des flux et fichiers, communication via des canaux système.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System.Media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Lecture de sons.</a:t>
                      </a: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System.Net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Interface de programmation pour des protocoles réseau, incluant Web, Email et peer-to-peer.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System.Numerics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Types numériques complémentaires aux primitives du Framework.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System.Printing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Intégration au système d'impression.</a:t>
                      </a:r>
                    </a:p>
                  </a:txBody>
                  <a:tcPr anchor="b" marB="0" marL="9525" marR="9525" marT="9525"/>
                </a:tc>
              </a:tr>
              <a:tr h="981075">
                <a:tc>
                  <a:txBody>
                    <a:bodyPr/>
                    <a:lstStyle/>
                    <a:p>
                      <a:pPr algn="l" fontAlgn="b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System.Reflection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Accès aux métadonnées des assemblages, création dynamique et instanciation de types, émission de métadonnées et de MSIL.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System.Resources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Gestion de ressources spécifiques à une culture.</a:t>
                      </a:r>
                    </a:p>
                  </a:txBody>
                  <a:tcPr anchor="b" marB="0" marL="9525" marR="9525" marT="9525"/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System.Runtime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Interaction avec la CLR pour en activer des fonctionnalités.</a:t>
                      </a:r>
                    </a:p>
                  </a:txBody>
                  <a:tcPr anchor="b" marB="0" marL="9525" marR="9525" marT="9525"/>
                </a:tc>
              </a:tr>
              <a:tr h="657225">
                <a:tc>
                  <a:txBody>
                    <a:bodyPr/>
                    <a:lstStyle/>
                    <a:p>
                      <a:pPr algn="l" fontAlgn="b"/>
                      <a:r>
                        <a:rPr b="0" dirty="0" err="1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System.Security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Gestion de la sécurité et des autorisations du Framework.</a:t>
                      </a:r>
                    </a:p>
                  </a:txBody>
                  <a:tcPr anchor="b" marB="0" marL="9525" marR="9525" marT="9525"/>
                </a:tc>
              </a:tr>
            </a:tbl>
          </a:graphicData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Titr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Framework (3/3)</a:t>
            </a:r>
            <a:endParaRPr dirty="0" lang="fr-FR"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Espace réservé du contenu 10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>
            <p:ph idx="1"/>
          </p:nvPr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115616" y="1674019"/>
          <a:ext cx="7560840" cy="5019675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944216"/>
                <a:gridCol w="5616624"/>
              </a:tblGrid>
              <a:tr h="485775">
                <a:tc>
                  <a:txBody>
                    <a:bodyPr/>
                    <a:lstStyle/>
                    <a:p>
                      <a:pPr algn="l" fontAlgn="t" rtl="0"/>
                      <a:r>
                        <a:rPr dirty="0" lang="fr-FR" smtClean="0" strike="noStrike" sz="1600" u="none">
                          <a:uFillTx/>
                          <a:latin typeface="+mn-lt"/>
                        </a:rPr>
                        <a:t>Namespace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</a:txBody>
                  <a:tcPr marB="0" marL="9525" marR="9525" marT="9525"/>
                </a:tc>
                <a:tc>
                  <a:txBody>
                    <a:bodyPr/>
                    <a:lstStyle/>
                    <a:p>
                      <a:pPr algn="l" fontAlgn="t" rtl="0"/>
                      <a:r>
                        <a:rPr dirty="0" lang="fr-FR" smtClean="0" strike="noStrike" sz="1600" u="none">
                          <a:uFillTx/>
                          <a:latin typeface="+mn-lt"/>
                        </a:rPr>
                        <a:t>Description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</a:txBody>
                  <a:tcPr marB="0" marL="9525" marR="9525" marT="9525"/>
                </a:tc>
              </a:tr>
              <a:tr h="485775">
                <a:tc>
                  <a:txBody>
                    <a:bodyPr/>
                    <a:lstStyle/>
                    <a:p>
                      <a:pPr algn="l" fontAlgn="b"/>
                      <a:r>
                        <a:rPr b="0" dirty="0" err="1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System.Speech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Reconnaissance vocale.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System.Text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Manipulation de chaînes de caractères.</a:t>
                      </a: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System.Threading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Programmation multithread.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System.Timers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Déclenchement d'évènement à intervalle spécifié.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System.Web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Communication d'un client avec un serveur, implémentation de fonctionnalités ASP.NET et de services Web.</a:t>
                      </a:r>
                    </a:p>
                  </a:txBody>
                  <a:tcPr anchor="b" marB="0" marL="9525" marR="9525" marT="9525"/>
                </a:tc>
              </a:tr>
              <a:tr h="981075">
                <a:tc>
                  <a:txBody>
                    <a:bodyPr/>
                    <a:lstStyle/>
                    <a:p>
                      <a:pPr algn="l" fontAlgn="b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System.Windows.Forms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Implémentation de contrôles WinForms.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System.Xml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Implémentation de traitements XML standards : sérialisation, XSD, </a:t>
                      </a:r>
                      <a:r>
                        <a:rPr b="0" dirty="0" err="1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Xquery</a:t>
                      </a:r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, </a:t>
                      </a:r>
                      <a:r>
                        <a:rPr b="0" dirty="0" err="1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Xpath</a:t>
                      </a:r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.</a:t>
                      </a:r>
                    </a:p>
                  </a:txBody>
                  <a:tcPr anchor="b" marB="0" marL="9525" marR="9525" marT="9525"/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b="0" dirty="0" err="1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Microsoft.CSharp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Compilation et génération de code source en langage C#.</a:t>
                      </a:r>
                    </a:p>
                  </a:txBody>
                  <a:tcPr anchor="b" marB="0" marL="9525" marR="9525" marT="9525"/>
                </a:tc>
              </a:tr>
              <a:tr h="657225">
                <a:tc>
                  <a:txBody>
                    <a:bodyPr/>
                    <a:lstStyle/>
                    <a:p>
                      <a:pPr algn="l" fontAlgn="b"/>
                      <a:r>
                        <a:rPr b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Microsoft.VisualBasic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Compilation et génération de code source en langage </a:t>
                      </a:r>
                      <a:r>
                        <a:rPr b="0" dirty="0" err="1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VisualBasic</a:t>
                      </a:r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.</a:t>
                      </a:r>
                    </a:p>
                  </a:txBody>
                  <a:tcPr anchor="b" marB="0" marL="9525" marR="9525" marT="9525"/>
                </a:tc>
              </a:tr>
            </a:tbl>
          </a:graphicData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Titr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Gestion de données</a:t>
            </a:r>
            <a:endParaRPr dirty="0" lang="fr-FR"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Espace réservé du contenu 10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>
            <p:ph idx="1"/>
          </p:nvPr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115617" y="1674019"/>
          <a:ext cx="7632848" cy="2543175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304255"/>
                <a:gridCol w="5328593"/>
              </a:tblGrid>
              <a:tr h="485775">
                <a:tc>
                  <a:txBody>
                    <a:bodyPr/>
                    <a:lstStyle/>
                    <a:p>
                      <a:pPr algn="l" fontAlgn="t" rtl="0"/>
                      <a:r>
                        <a:rPr dirty="0" lang="fr-FR" smtClean="0" strike="noStrike" sz="1600" u="none">
                          <a:uFillTx/>
                          <a:latin typeface="+mn-lt"/>
                        </a:rPr>
                        <a:t>Namespace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</a:txBody>
                  <a:tcPr marB="0" marL="9525" marR="9525" marT="9525"/>
                </a:tc>
                <a:tc>
                  <a:txBody>
                    <a:bodyPr/>
                    <a:lstStyle/>
                    <a:p>
                      <a:pPr algn="l" fontAlgn="t" rtl="0"/>
                      <a:r>
                        <a:rPr dirty="0" lang="fr-FR" smtClean="0" strike="noStrike" sz="1600" u="none">
                          <a:uFillTx/>
                          <a:latin typeface="+mn-lt"/>
                        </a:rPr>
                        <a:t>Description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</a:txBody>
                  <a:tcPr marB="0" marL="9525" marR="9525" marT="9525"/>
                </a:tc>
              </a:tr>
              <a:tr h="485775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Microsoft.SqlServer.Server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SQL CLR.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System.Data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Implémentation de ADO.NET et de fournisseurs par défaut SQL Server, Oracle, ODBC et OleDB. Ensemble de classes de base pour Entity Data Model et les contrats de données WCF.</a:t>
                      </a: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System.Linq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Implémentation de Language-Integrated Query, représentation des requêtes sous forme d'expressions.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System.Transaction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Prise en </a:t>
                      </a:r>
                      <a:r>
                        <a:rPr b="0" dirty="0" i="0" lang="fr-FR" smtClean="0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charge </a:t>
                      </a:r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des transactions distribuées.</a:t>
                      </a:r>
                    </a:p>
                  </a:txBody>
                  <a:tcPr anchor="b" marB="0" marL="9525" marR="9525" marT="9525"/>
                </a:tc>
              </a:tr>
            </a:tbl>
          </a:graphicData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Titr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Système Windows</a:t>
            </a:r>
            <a:endParaRPr dirty="0" lang="fr-FR"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Espace réservé du contenu 10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>
            <p:ph idx="1"/>
          </p:nvPr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115617" y="1674019"/>
          <a:ext cx="7632848" cy="305562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304255"/>
                <a:gridCol w="5328593"/>
              </a:tblGrid>
              <a:tr h="485775">
                <a:tc>
                  <a:txBody>
                    <a:bodyPr/>
                    <a:lstStyle/>
                    <a:p>
                      <a:pPr algn="l" fontAlgn="t" rtl="0"/>
                      <a:r>
                        <a:rPr dirty="0" lang="fr-FR" smtClean="0" strike="noStrike" sz="1600" u="none">
                          <a:uFillTx/>
                          <a:latin typeface="+mn-lt"/>
                        </a:rPr>
                        <a:t>Namespace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</a:txBody>
                  <a:tcPr marB="0" marL="9525" marR="9525" marT="9525"/>
                </a:tc>
                <a:tc>
                  <a:txBody>
                    <a:bodyPr/>
                    <a:lstStyle/>
                    <a:p>
                      <a:pPr algn="l" fontAlgn="t" rtl="0"/>
                      <a:r>
                        <a:rPr dirty="0" lang="fr-FR" smtClean="0" strike="noStrike" sz="1600" u="none">
                          <a:uFillTx/>
                          <a:latin typeface="+mn-lt"/>
                        </a:rPr>
                        <a:t>Description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</a:txBody>
                  <a:tcPr marB="0" marL="9525" marR="9525" marT="9525"/>
                </a:tc>
              </a:tr>
              <a:tr h="485775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Accessibility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Interface d'accessibilité du modèle COM.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Microsoft.Win32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Evènements Windows, manipulation de la base de registre et des descripteurs fichiers.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System.Deployment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Implémentation de ClickOnce.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System.DirectoryServices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Accès à Active Directory.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System.EnterpriseServices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Intégration COM+.</a:t>
                      </a: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System.Management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Intégration WMI pour l'instrumentation d'applications.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System.ServiceProcess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Gestion des services Windows.</a:t>
                      </a:r>
                    </a:p>
                  </a:txBody>
                  <a:tcPr anchor="b" marB="0" marL="9525" marR="9525" marT="9525"/>
                </a:tc>
              </a:tr>
            </a:tbl>
          </a:graphicData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itr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Concepts et architecture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Espace réservé du contenu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85000" lnSpcReduction="20000"/>
          </a:bodyPr>
          <a:lstStyle/>
          <a:p>
            <a:r>
              <a:rPr dirty="0" lang="fr-FR" smtClean="0">
                <a:uFillTx/>
              </a:rPr>
              <a:t>Introduction au Framework .NET</a:t>
            </a:r>
          </a:p>
          <a:p>
            <a:endParaRPr dirty="0" lang="fr-FR" smtClean="0">
              <a:uFillTx/>
            </a:endParaRPr>
          </a:p>
          <a:p>
            <a:r>
              <a:rPr dirty="0" lang="fr-FR" smtClean="0">
                <a:uFillTx/>
              </a:rPr>
              <a:t>Prise en main de Visual Studio</a:t>
            </a:r>
          </a:p>
          <a:p>
            <a:pPr lvl="1"/>
            <a:r>
              <a:rPr dirty="0" lang="fr-FR" smtClean="0">
                <a:uFillTx/>
              </a:rPr>
              <a:t>Application Console</a:t>
            </a:r>
          </a:p>
          <a:p>
            <a:pPr lvl="1"/>
            <a:r>
              <a:rPr dirty="0" lang="fr-FR" smtClean="0">
                <a:uFillTx/>
              </a:rPr>
              <a:t>Application </a:t>
            </a:r>
            <a:r>
              <a:rPr dirty="0" err="1" lang="fr-FR" smtClean="0">
                <a:uFillTx/>
              </a:rPr>
              <a:t>Winform</a:t>
            </a:r>
            <a:endParaRPr dirty="0" lang="fr-FR" smtClean="0">
              <a:uFillTx/>
            </a:endParaRPr>
          </a:p>
          <a:p>
            <a:pPr lvl="1"/>
            <a:r>
              <a:rPr dirty="0" lang="fr-FR" smtClean="0">
                <a:uFillTx/>
              </a:rPr>
              <a:t>Application Web ASP.NET MVC</a:t>
            </a:r>
          </a:p>
          <a:p>
            <a:endParaRPr dirty="0" lang="fr-FR" smtClean="0">
              <a:uFillTx/>
            </a:endParaRPr>
          </a:p>
          <a:p>
            <a:r>
              <a:rPr dirty="0" lang="fr-FR" smtClean="0">
                <a:uFillTx/>
              </a:rPr>
              <a:t>Common Language Runtime</a:t>
            </a:r>
          </a:p>
          <a:p>
            <a:endParaRPr dirty="0" lang="fr-FR" smtClean="0">
              <a:uFillTx/>
            </a:endParaRPr>
          </a:p>
          <a:p>
            <a:r>
              <a:rPr dirty="0" lang="fr-FR" smtClean="0">
                <a:uFillTx/>
              </a:rPr>
              <a:t>Bibliothèque de classes</a:t>
            </a:r>
          </a:p>
          <a:p>
            <a:endParaRPr dirty="0" lang="fr-FR" smtClean="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Titr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fr-FR" smtClean="0">
                <a:uFillTx/>
              </a:rPr>
              <a:t>Windows Foundations</a:t>
            </a:r>
            <a:endParaRPr dirty="0" lang="fr-FR"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Espace réservé du contenu 10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>
            <p:ph idx="1"/>
          </p:nvPr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115617" y="1674019"/>
          <a:ext cx="7632848" cy="338328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304255"/>
                <a:gridCol w="5328593"/>
              </a:tblGrid>
              <a:tr h="485775">
                <a:tc>
                  <a:txBody>
                    <a:bodyPr/>
                    <a:lstStyle/>
                    <a:p>
                      <a:pPr algn="l" fontAlgn="t" rtl="0"/>
                      <a:r>
                        <a:rPr dirty="0" lang="fr-FR" smtClean="0" strike="noStrike" sz="1600" u="none">
                          <a:uFillTx/>
                          <a:latin typeface="+mn-lt"/>
                        </a:rPr>
                        <a:t>Namespace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</a:txBody>
                  <a:tcPr marB="0" marL="9525" marR="9525" marT="9525"/>
                </a:tc>
                <a:tc>
                  <a:txBody>
                    <a:bodyPr/>
                    <a:lstStyle/>
                    <a:p>
                      <a:pPr algn="l" fontAlgn="t" rtl="0"/>
                      <a:r>
                        <a:rPr dirty="0" lang="fr-FR" smtClean="0" strike="noStrike" sz="1600" u="none">
                          <a:uFillTx/>
                          <a:latin typeface="+mn-lt"/>
                        </a:rPr>
                        <a:t>Description</a:t>
                      </a:r>
                      <a:endParaRPr b="0" dirty="0" i="0" lang="fr-FR" strike="noStrike" sz="1600" u="none">
                        <a:solidFill>
                          <a:srgbClr val="000000"/>
                        </a:solidFill>
                        <a:uFillTx/>
                        <a:latin typeface="+mn-lt"/>
                      </a:endParaRPr>
                    </a:p>
                  </a:txBody>
                  <a:tcPr marB="0" marL="9525" marR="9525" marT="9525"/>
                </a:tc>
              </a:tr>
              <a:tr h="485775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System.IdentityModel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Contrôle d'accès dans WCF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System.ServiceModel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Types nécessaires à la génération d'applications clientes et de services WCF.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System.Workflow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Interaction avec le moteur d'exécution WF.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t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System.Activities </a:t>
                      </a:r>
                    </a:p>
                  </a:txBody>
                  <a:tcPr marB="0" marL="9525" marR="9525" marT="9525"/>
                </a:tc>
                <a:tc>
                  <a:txBody>
                    <a:bodyPr/>
                    <a:lstStyle/>
                    <a:p>
                      <a:pPr algn="l" fontAlgn="t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Activités de WF.</a:t>
                      </a:r>
                    </a:p>
                  </a:txBody>
                  <a:tcPr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Microsoft.Windows.Themes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Exposition du jeu de thèmes WPF.</a:t>
                      </a: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System.Windows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Implémentation de contrôles WPF.</a:t>
                      </a:r>
                    </a:p>
                  </a:txBody>
                  <a:tcPr anchor="b" marB="0" marL="9525" marR="9525" marT="9525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System.Xaml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 rtl="0"/>
                      <a:r>
                        <a:rPr b="0" dirty="0" i="0" lang="fr-FR" strike="noStrike" sz="1600" u="none">
                          <a:solidFill>
                            <a:srgbClr val="000000"/>
                          </a:solidFill>
                          <a:uFillTx/>
                          <a:latin typeface="+mn-lt"/>
                        </a:rPr>
                        <a:t>Prise en charge du langage XAML (eXtensible Application Markup Language)</a:t>
                      </a:r>
                    </a:p>
                  </a:txBody>
                  <a:tcPr anchor="b" marB="0" marL="9525" marR="9525" marT="9525"/>
                </a:tc>
              </a:tr>
            </a:tbl>
          </a:graphicData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Titr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Prise en main de Visual Studio (2/2)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Espace réservé pour une image 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itr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Exemple de modèle complet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Espace réservé du contenu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85000" lnSpcReduction="10000"/>
          </a:bodyPr>
          <a:lstStyle/>
          <a:p>
            <a:pPr indent="-514350" marL="514350">
              <a:buFont typeface="+mj-lt"/>
              <a:buAutoNum type="arabicPeriod"/>
            </a:pPr>
            <a:r>
              <a:rPr dirty="0" lang="fr-FR" smtClean="0">
                <a:uFillTx/>
              </a:rPr>
              <a:t>Créer en nouveau projet en choisissant le modèle « Application Web ASP.NET MVC 5 »</a:t>
            </a:r>
          </a:p>
          <a:p>
            <a:pPr indent="-514350" lvl="1" marL="914400"/>
            <a:r>
              <a:rPr dirty="0" lang="fr-FR" smtClean="0">
                <a:uFillTx/>
              </a:rPr>
              <a:t>Modèle : application Internet</a:t>
            </a:r>
          </a:p>
          <a:p>
            <a:pPr indent="-514350" lvl="1" marL="914400"/>
            <a:r>
              <a:rPr dirty="0" lang="fr-FR" smtClean="0">
                <a:uFillTx/>
              </a:rPr>
              <a:t>Moteur de vue : ASPX</a:t>
            </a:r>
          </a:p>
          <a:p>
            <a:pPr indent="-514350" marL="514350">
              <a:buFont typeface="+mj-lt"/>
              <a:buAutoNum type="arabicPeriod"/>
            </a:pPr>
            <a:r>
              <a:rPr dirty="0" lang="fr-FR" smtClean="0">
                <a:uFillTx/>
              </a:rPr>
              <a:t>Générer et exécuter</a:t>
            </a:r>
          </a:p>
          <a:p>
            <a:pPr indent="-514350" lvl="1" marL="914400"/>
            <a:r>
              <a:rPr dirty="0" lang="fr-FR" smtClean="0">
                <a:uFillTx/>
              </a:rPr>
              <a:t>Un site opérationnel a été initialisé, avec des fonctions d’authentification</a:t>
            </a:r>
          </a:p>
          <a:p>
            <a:pPr indent="-514350" marL="514350">
              <a:buFont typeface="+mj-lt"/>
              <a:buAutoNum type="arabicPeriod"/>
            </a:pPr>
            <a:r>
              <a:rPr dirty="0" lang="fr-FR" smtClean="0">
                <a:uFillTx/>
              </a:rPr>
              <a:t>Identifier les références aux assemblages</a:t>
            </a:r>
            <a:endParaRPr dirty="0" lang="fr-FR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178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>
            <p:ph idx="2" sz="half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876800" y="1692434"/>
            <a:ext cx="4038600" cy="434149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itr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fr-FR" smtClean="0">
                <a:uFillTx/>
              </a:rPr>
              <a:t>Introduction au Framework .NET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Espace réservé pour une image 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itr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Framework .NET et C#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Espace réservé du contenu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Autofit/>
          </a:bodyPr>
          <a:lstStyle/>
          <a:p>
            <a:r>
              <a:rPr dirty="0" lang="fr-FR" smtClean="0" sz="2400">
                <a:uFillTx/>
              </a:rPr>
              <a:t>Plateforme de développement et d’exécution d’applications et de services :</a:t>
            </a:r>
          </a:p>
          <a:p>
            <a:pPr lvl="1"/>
            <a:r>
              <a:rPr dirty="0" lang="fr-FR" smtClean="0" sz="2000">
                <a:uFillTx/>
              </a:rPr>
              <a:t>Programmation orientée objet</a:t>
            </a:r>
          </a:p>
          <a:p>
            <a:pPr lvl="1"/>
            <a:r>
              <a:rPr dirty="0" lang="fr-FR" smtClean="0" sz="2000">
                <a:uFillTx/>
              </a:rPr>
              <a:t>Environnement de développement et d’exécution unifié pour des applications locales, des systèmes client/serveur ou multi-tiers</a:t>
            </a:r>
          </a:p>
          <a:p>
            <a:pPr lvl="1"/>
            <a:r>
              <a:rPr dirty="0" lang="fr-FR" smtClean="0" sz="2000">
                <a:uFillTx/>
              </a:rPr>
              <a:t>Environnement de développement commun à plusieurs langages</a:t>
            </a:r>
          </a:p>
          <a:p>
            <a:pPr lvl="1"/>
            <a:r>
              <a:rPr dirty="0" lang="fr-FR" smtClean="0" sz="2000">
                <a:uFillTx/>
              </a:rPr>
              <a:t>Environnement d’exécution performant, sans interprétation du code</a:t>
            </a:r>
          </a:p>
          <a:p>
            <a:pPr lvl="1"/>
            <a:r>
              <a:rPr dirty="0" lang="fr-FR" smtClean="0" sz="2000">
                <a:uFillTx/>
              </a:rPr>
              <a:t>Intégration des standards du marché pour faciliter l’intégration à des systèmes tiers</a:t>
            </a:r>
          </a:p>
          <a:p>
            <a:pPr lvl="1"/>
            <a:r>
              <a:rPr dirty="0" lang="fr-FR" smtClean="0" sz="2400">
                <a:uFillTx/>
              </a:rPr>
              <a:t>C# est le langage créé spécifiquement pour le développement en .NET.</a:t>
            </a:r>
          </a:p>
          <a:p>
            <a:endParaRPr dirty="0" lang="fr-FR" smtClean="0" sz="24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r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fr-FR" smtClean="0">
                <a:uFillTx/>
              </a:rPr>
              <a:t>Chronologie</a:t>
            </a:r>
            <a:endParaRPr dirty="0" lang="fr-FR"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Espace réservé du contenu 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>
            <p:ph idx="1"/>
          </p:nvPr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059179" y="1147907"/>
          <a:ext cx="7482841" cy="554736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924243"/>
                <a:gridCol w="1645920"/>
                <a:gridCol w="1753426"/>
                <a:gridCol w="3159252"/>
              </a:tblGrid>
              <a:tr h="392751"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Année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Framework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Langage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Systèmes cibles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</a:tr>
              <a:tr h="392751"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1983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Turbo Pascal </a:t>
                      </a:r>
                      <a:r>
                        <a:rPr baseline="30000" dirty="0" lang="fr-FR" smtClean="0" sz="2000">
                          <a:effectLst/>
                          <a:uFillTx/>
                        </a:rPr>
                        <a:t>(*)</a:t>
                      </a:r>
                      <a:endParaRPr baseline="30000" dirty="0" lang="fr-FR" sz="2000">
                        <a:effectLst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CP/M (Apple II), MS-DOS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</a:tr>
              <a:tr h="392751"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1993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Win32 / COM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C / C++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Windows NT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</a:tr>
              <a:tr h="392751"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1995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Win32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fr-FR" smtClean="0" sz="2000">
                          <a:uFillTx/>
                        </a:rPr>
                        <a:t>Delphi </a:t>
                      </a:r>
                      <a:r>
                        <a:rPr baseline="30000" dirty="0" lang="fr-FR" smtClean="0" sz="2000">
                          <a:effectLst/>
                          <a:uFillTx/>
                        </a:rPr>
                        <a:t>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Windows 95 / NT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</a:tr>
              <a:tr h="392751"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1996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JDK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Java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Sun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</a:tr>
              <a:tr h="392751"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2002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.NET</a:t>
                      </a:r>
                      <a:r>
                        <a:rPr baseline="0" dirty="0" lang="fr-FR" smtClean="0" sz="2000">
                          <a:uFillTx/>
                        </a:rPr>
                        <a:t> 1.0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fr-FR" smtClean="0" sz="2000">
                          <a:uFillTx/>
                        </a:rPr>
                        <a:t>C# </a:t>
                      </a:r>
                      <a:r>
                        <a:rPr baseline="30000" dirty="0" lang="fr-FR" smtClean="0" sz="2000">
                          <a:effectLst/>
                          <a:uFillTx/>
                        </a:rPr>
                        <a:t>(*)</a:t>
                      </a:r>
                    </a:p>
                    <a:p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Windows XP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</a:tr>
              <a:tr h="392751"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2003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.NET 1.1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 lang="fr-FR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Windows Server 2003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</a:tr>
              <a:tr h="392751"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2005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.NET 2.0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 lang="fr-FR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Windows Server 2003 R2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</a:tr>
              <a:tr h="392751"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2006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.NET 3.0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 lang="fr-FR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Windows Vista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</a:tr>
              <a:tr h="392751"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2007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.NET 3.5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 lang="fr-FR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Windows</a:t>
                      </a:r>
                      <a:r>
                        <a:rPr baseline="0" dirty="0" lang="fr-FR" smtClean="0" sz="2000">
                          <a:uFillTx/>
                        </a:rPr>
                        <a:t> Server 2008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</a:tr>
              <a:tr h="392751"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2010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.NET 4.0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 lang="fr-FR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Windows 7 / Server 2008 R2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</a:tr>
              <a:tr h="392751"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2012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.NET 4.5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 lang="fr-FR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Windows</a:t>
                      </a:r>
                      <a:r>
                        <a:rPr baseline="0" dirty="0" lang="fr-FR" smtClean="0" sz="2000">
                          <a:uFillTx/>
                        </a:rPr>
                        <a:t> 8 / Server 2012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</a:tr>
              <a:tr h="392751"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2015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.NET 4.6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Windows</a:t>
                      </a:r>
                      <a:r>
                        <a:rPr baseline="0" dirty="0" lang="fr-FR" smtClean="0" sz="2000">
                          <a:uFillTx/>
                        </a:rPr>
                        <a:t> 10 / Server 2016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</a:tr>
              <a:tr h="392751"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2018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.NET 4.7.2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 lang="fr-FR" sz="2000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fr-FR" smtClean="0" sz="2000">
                          <a:uFillTx/>
                        </a:rPr>
                        <a:t>Windows 10 / server 2019</a:t>
                      </a:r>
                      <a:endParaRPr dirty="0" lang="fr-FR" sz="2000"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ZoneTexte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1520" y="6858000"/>
            <a:ext cx="305962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r>
              <a:rPr dirty="0" lang="fr-FR" smtClean="0" sz="1600">
                <a:uFillTx/>
              </a:rPr>
              <a:t>* : inventions </a:t>
            </a:r>
            <a:r>
              <a:rPr dirty="0" lang="fr-FR" sz="1600">
                <a:uFillTx/>
              </a:rPr>
              <a:t>de Anders Hejlsberg 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r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fr-FR" smtClean="0">
                <a:uFillTx/>
              </a:rPr>
              <a:t>Contextes d’utilisation du Framework .NET</a:t>
            </a:r>
            <a:endParaRPr dirty="0" lang="fr-FR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.NET Standard" id="1026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187624" y="2015330"/>
            <a:ext cx="6858000" cy="3695701"/>
          </a:xfrm>
          <a:prstGeom prst="rect">
            <a:avLst/>
          </a:prstGeom>
          <a:noFill/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r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b="1" dirty="0" lang="fr-FR">
                <a:uFillTx/>
              </a:rPr>
              <a:t>Implémentations de .NET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Espace réservé du contenu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0" y="1596413"/>
            <a:ext cx="8077200" cy="42973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Autofit/>
          </a:bodyPr>
          <a:lstStyle/>
          <a:p>
            <a:r>
              <a:rPr b="1" dirty="0" lang="fr-FR" smtClean="0" sz="2400">
                <a:uFillTx/>
              </a:rPr>
              <a:t>.NET </a:t>
            </a:r>
            <a:r>
              <a:rPr b="1" dirty="0" err="1" lang="fr-FR" smtClean="0" sz="2400">
                <a:uFillTx/>
              </a:rPr>
              <a:t>Core</a:t>
            </a:r>
            <a:endParaRPr b="1" dirty="0" lang="fr-FR" sz="2400">
              <a:uFillTx/>
            </a:endParaRPr>
          </a:p>
          <a:p>
            <a:pPr lvl="1">
              <a:buFont charset="0" panose="02070309020205020404" pitchFamily="49" typeface="Courier New"/>
              <a:buChar char="o"/>
            </a:pPr>
            <a:r>
              <a:rPr dirty="0" lang="fr-FR" sz="1800">
                <a:uFillTx/>
              </a:rPr>
              <a:t>C</a:t>
            </a:r>
            <a:r>
              <a:rPr dirty="0" lang="fr-FR" smtClean="0" sz="1800">
                <a:uFillTx/>
              </a:rPr>
              <a:t>onçue </a:t>
            </a:r>
            <a:r>
              <a:rPr dirty="0" lang="fr-FR" sz="1800">
                <a:uFillTx/>
              </a:rPr>
              <a:t>pour gérer les charges de travail serveur et </a:t>
            </a:r>
            <a:r>
              <a:rPr dirty="0" lang="fr-FR" smtClean="0" sz="1800">
                <a:uFillTx/>
              </a:rPr>
              <a:t>cloud</a:t>
            </a:r>
          </a:p>
          <a:p>
            <a:pPr lvl="1">
              <a:buFont charset="0" panose="02070309020205020404" pitchFamily="49" typeface="Courier New"/>
              <a:buChar char="o"/>
            </a:pPr>
            <a:r>
              <a:rPr dirty="0" lang="fr-FR" sz="1800">
                <a:uFillTx/>
              </a:rPr>
              <a:t>S</a:t>
            </a:r>
            <a:r>
              <a:rPr dirty="0" lang="fr-FR" smtClean="0" sz="1800">
                <a:uFillTx/>
              </a:rPr>
              <a:t>’exécute </a:t>
            </a:r>
            <a:r>
              <a:rPr dirty="0" lang="fr-FR" sz="1800">
                <a:uFillTx/>
              </a:rPr>
              <a:t>sur Windows, </a:t>
            </a:r>
            <a:r>
              <a:rPr dirty="0" err="1" lang="fr-FR" sz="1800">
                <a:uFillTx/>
              </a:rPr>
              <a:t>macOS</a:t>
            </a:r>
            <a:r>
              <a:rPr dirty="0" lang="fr-FR" sz="1800">
                <a:uFillTx/>
              </a:rPr>
              <a:t> et Linux</a:t>
            </a:r>
            <a:r>
              <a:rPr dirty="0" lang="fr-FR" smtClean="0" sz="1800">
                <a:uFillTx/>
              </a:rPr>
              <a:t>.</a:t>
            </a:r>
          </a:p>
          <a:p>
            <a:pPr indent="0" lvl="1" marL="457200">
              <a:buNone/>
            </a:pPr>
            <a:endParaRPr b="1" dirty="0" lang="fr-FR" sz="1400">
              <a:uFillTx/>
            </a:endParaRPr>
          </a:p>
          <a:p>
            <a:r>
              <a:rPr b="1" dirty="0" lang="fr-FR" sz="2400">
                <a:uFillTx/>
              </a:rPr>
              <a:t>.NET </a:t>
            </a:r>
            <a:r>
              <a:rPr b="1" dirty="0" lang="fr-FR" smtClean="0" sz="2400">
                <a:uFillTx/>
              </a:rPr>
              <a:t>Framework</a:t>
            </a:r>
          </a:p>
          <a:p>
            <a:pPr lvl="1">
              <a:buFont charset="0" panose="02070309020205020404" pitchFamily="49" typeface="Courier New"/>
              <a:buChar char="o"/>
            </a:pPr>
            <a:r>
              <a:rPr dirty="0" lang="fr-FR" sz="1800">
                <a:uFillTx/>
              </a:rPr>
              <a:t>.NET Framework est l’implémentation de .NET d’origine qui existe depuis 2002. </a:t>
            </a:r>
            <a:endParaRPr dirty="0" lang="fr-FR" smtClean="0" sz="1800">
              <a:uFillTx/>
            </a:endParaRPr>
          </a:p>
          <a:p>
            <a:pPr lvl="1">
              <a:buFont charset="0" panose="02070309020205020404" pitchFamily="49" typeface="Courier New"/>
              <a:buChar char="o"/>
            </a:pPr>
            <a:r>
              <a:rPr dirty="0" lang="fr-FR" sz="1800">
                <a:uFillTx/>
              </a:rPr>
              <a:t>C</a:t>
            </a:r>
            <a:r>
              <a:rPr dirty="0" lang="fr-FR" smtClean="0" sz="1800">
                <a:uFillTx/>
              </a:rPr>
              <a:t>ontient </a:t>
            </a:r>
            <a:r>
              <a:rPr dirty="0" lang="fr-FR" sz="1800">
                <a:uFillTx/>
              </a:rPr>
              <a:t>des API supplémentaires spécifiques à </a:t>
            </a:r>
            <a:r>
              <a:rPr dirty="0" lang="fr-FR" smtClean="0" sz="1800">
                <a:uFillTx/>
              </a:rPr>
              <a:t>Windows (</a:t>
            </a:r>
            <a:r>
              <a:rPr dirty="0" err="1" lang="fr-FR" smtClean="0" sz="1800">
                <a:uFillTx/>
              </a:rPr>
              <a:t>Winforms</a:t>
            </a:r>
            <a:r>
              <a:rPr dirty="0" lang="fr-FR" smtClean="0" sz="1800">
                <a:uFillTx/>
              </a:rPr>
              <a:t>, WPF…)</a:t>
            </a:r>
          </a:p>
          <a:p>
            <a:pPr indent="0" lvl="1" marL="457200">
              <a:buNone/>
            </a:pPr>
            <a:endParaRPr dirty="0" lang="fr-FR" smtClean="0" sz="1400">
              <a:uFillTx/>
            </a:endParaRPr>
          </a:p>
          <a:p>
            <a:r>
              <a:rPr b="1" dirty="0" lang="fr-FR" smtClean="0" sz="2400">
                <a:uFillTx/>
              </a:rPr>
              <a:t>Mono</a:t>
            </a:r>
          </a:p>
          <a:p>
            <a:pPr lvl="1">
              <a:buFont charset="0" panose="02070309020205020404" pitchFamily="49" typeface="Courier New"/>
              <a:buChar char="o"/>
            </a:pPr>
            <a:r>
              <a:rPr dirty="0" lang="fr-FR" sz="1800">
                <a:uFillTx/>
              </a:rPr>
              <a:t>A</a:t>
            </a:r>
            <a:r>
              <a:rPr dirty="0" lang="fr-FR" smtClean="0" sz="1800">
                <a:uFillTx/>
              </a:rPr>
              <a:t>limente </a:t>
            </a:r>
            <a:r>
              <a:rPr dirty="0" lang="fr-FR" sz="1800">
                <a:uFillTx/>
              </a:rPr>
              <a:t>les applications </a:t>
            </a:r>
            <a:r>
              <a:rPr dirty="0" err="1" lang="fr-FR" sz="1800">
                <a:uFillTx/>
              </a:rPr>
              <a:t>Xamarin</a:t>
            </a:r>
            <a:r>
              <a:rPr dirty="0" lang="fr-FR" sz="1800">
                <a:uFillTx/>
              </a:rPr>
              <a:t> sur Android, Mac, iOS, </a:t>
            </a:r>
            <a:r>
              <a:rPr dirty="0" err="1" lang="fr-FR" sz="1800">
                <a:uFillTx/>
              </a:rPr>
              <a:t>tvOS</a:t>
            </a:r>
            <a:r>
              <a:rPr dirty="0" lang="fr-FR" sz="1800">
                <a:uFillTx/>
              </a:rPr>
              <a:t> et </a:t>
            </a:r>
            <a:r>
              <a:rPr dirty="0" err="1" lang="fr-FR" smtClean="0" sz="1800">
                <a:uFillTx/>
              </a:rPr>
              <a:t>watchOS</a:t>
            </a:r>
            <a:endParaRPr dirty="0" lang="fr-FR" smtClean="0" sz="1800">
              <a:uFillTx/>
            </a:endParaRPr>
          </a:p>
          <a:p>
            <a:pPr indent="0" lvl="1" marL="457200">
              <a:buNone/>
            </a:pPr>
            <a:endParaRPr b="1" dirty="0" lang="fr-FR" smtClean="0" sz="1400">
              <a:uFillTx/>
            </a:endParaRPr>
          </a:p>
          <a:p>
            <a:r>
              <a:rPr b="1" dirty="0" lang="fr-FR" smtClean="0" sz="2400">
                <a:uFillTx/>
              </a:rPr>
              <a:t>Plateforme </a:t>
            </a:r>
            <a:r>
              <a:rPr b="1" dirty="0" lang="fr-FR" sz="2400">
                <a:uFillTx/>
              </a:rPr>
              <a:t>Windows </a:t>
            </a:r>
            <a:r>
              <a:rPr b="1" dirty="0" lang="fr-FR" smtClean="0" sz="2400">
                <a:uFillTx/>
              </a:rPr>
              <a:t>Universelle </a:t>
            </a:r>
            <a:r>
              <a:rPr b="1" dirty="0" lang="fr-FR" sz="2400">
                <a:uFillTx/>
              </a:rPr>
              <a:t>(UWP</a:t>
            </a:r>
            <a:r>
              <a:rPr b="1" dirty="0" lang="fr-FR" smtClean="0" sz="2400">
                <a:uFillTx/>
              </a:rPr>
              <a:t>)</a:t>
            </a:r>
          </a:p>
          <a:p>
            <a:pPr lvl="1">
              <a:buFont charset="0" panose="02070309020205020404" pitchFamily="49" typeface="Courier New"/>
              <a:buChar char="o"/>
            </a:pPr>
            <a:r>
              <a:rPr dirty="0" lang="fr-FR" sz="1800">
                <a:uFillTx/>
              </a:rPr>
              <a:t>générer des logiciels et des applications Windows tactiles modernes pour l’Internet des objets (</a:t>
            </a:r>
            <a:r>
              <a:rPr dirty="0" err="1" lang="fr-FR" sz="1800">
                <a:uFillTx/>
              </a:rPr>
              <a:t>IoT</a:t>
            </a:r>
            <a:r>
              <a:rPr dirty="0" lang="fr-FR" sz="1800">
                <a:uFillTx/>
              </a:rPr>
              <a:t>)</a:t>
            </a:r>
            <a:endParaRPr b="1" dirty="0" lang="fr-FR" sz="18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Titr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fr-FR" smtClean="0">
                <a:uFillTx/>
              </a:rPr>
              <a:t>Plusieurs langages, une machine virtuelle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Espace réservé du contenu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Autofit/>
          </a:bodyPr>
          <a:lstStyle/>
          <a:p>
            <a:r>
              <a:rPr dirty="0" lang="fr-FR" smtClean="0" sz="1900">
                <a:uFillTx/>
              </a:rPr>
              <a:t>Plusieurs  langages évolués sont basés sur un système de type commun (</a:t>
            </a:r>
            <a:r>
              <a:rPr dirty="0" i="1" lang="fr-FR" smtClean="0" sz="1900">
                <a:uFillTx/>
              </a:rPr>
              <a:t>Common Type System</a:t>
            </a:r>
            <a:r>
              <a:rPr dirty="0" lang="fr-FR" smtClean="0" sz="1900">
                <a:uFillTx/>
              </a:rPr>
              <a:t>) et une spécification d’interopérabilité.</a:t>
            </a:r>
          </a:p>
          <a:p>
            <a:r>
              <a:rPr dirty="0" lang="fr-FR" smtClean="0" sz="1900">
                <a:uFillTx/>
              </a:rPr>
              <a:t>Les compilateurs de ces langages produisent des assemblages de code intermédiaire </a:t>
            </a:r>
            <a:r>
              <a:rPr dirty="0" lang="fr-FR" sz="1900">
                <a:uFillTx/>
              </a:rPr>
              <a:t>(</a:t>
            </a:r>
            <a:r>
              <a:rPr dirty="0" i="1" lang="fr-FR" sz="1900">
                <a:uFillTx/>
              </a:rPr>
              <a:t>Common Intermediate Language</a:t>
            </a:r>
            <a:r>
              <a:rPr dirty="0" lang="fr-FR" smtClean="0" sz="1900">
                <a:uFillTx/>
              </a:rPr>
              <a:t>).</a:t>
            </a:r>
          </a:p>
          <a:p>
            <a:r>
              <a:rPr dirty="0" lang="fr-FR" smtClean="0" sz="1900">
                <a:uFillTx/>
              </a:rPr>
              <a:t>La </a:t>
            </a:r>
            <a:r>
              <a:rPr dirty="0" i="1" lang="fr-FR" sz="1900">
                <a:uFillTx/>
              </a:rPr>
              <a:t>Common Language Runtime</a:t>
            </a:r>
            <a:r>
              <a:rPr dirty="0" lang="fr-FR" sz="1900">
                <a:uFillTx/>
              </a:rPr>
              <a:t> (CLR) convertit </a:t>
            </a:r>
            <a:r>
              <a:rPr dirty="0" lang="fr-FR" smtClean="0" sz="1900">
                <a:uFillTx/>
              </a:rPr>
              <a:t>le CIL en instructions machines.</a:t>
            </a:r>
          </a:p>
          <a:p>
            <a:r>
              <a:rPr dirty="0" lang="fr-FR" smtClean="0" sz="1900">
                <a:uFillTx/>
              </a:rPr>
              <a:t>La CLR fournit des services de gestion de la mémoire, </a:t>
            </a:r>
            <a:r>
              <a:rPr dirty="0" lang="fr-FR" sz="1900">
                <a:uFillTx/>
              </a:rPr>
              <a:t>de gestion </a:t>
            </a:r>
            <a:r>
              <a:rPr dirty="0" lang="fr-FR" smtClean="0" sz="1900">
                <a:uFillTx/>
              </a:rPr>
              <a:t>des threads, de sécurisation du code, de sûreté du typage et de gestion des exceptions .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ttp://upload.wikimedia.org/wikipedia/commons/thumb/6/6f/CLR_diag.svg/400px-CLR_diag.svg.png" id="1026" name="Picture 2">
            <a:hlinkClick r:id="rId2"/>
          </p:cNvPr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>
            <p:ph idx="2" sz="half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 cstate="print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991100" y="2844006"/>
            <a:ext cx="3810000" cy="2038350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ZoneText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65685" y="5157192"/>
            <a:ext cx="2627643" cy="461665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pPr algn="ctr"/>
            <a:r>
              <a:rPr dirty="0" lang="fr-FR" smtClean="0" sz="1400">
                <a:uFillTx/>
              </a:rPr>
              <a:t>Source : Wikipedia</a:t>
            </a:r>
          </a:p>
          <a:p>
            <a:pPr algn="ctr"/>
            <a:r>
              <a:rPr dirty="0" lang="fr-FR" sz="1000">
                <a:uFillTx/>
                <a:hlinkClick r:id="rId2"/>
              </a:rPr>
              <a:t>http://</a:t>
            </a:r>
            <a:r>
              <a:rPr dirty="0" lang="fr-FR" smtClean="0" sz="1000">
                <a:uFillTx/>
                <a:hlinkClick r:id="rId2"/>
              </a:rPr>
              <a:t>en.wikipedia.org/wiki/File:CLR_diag.svg</a:t>
            </a:r>
            <a:endParaRPr dirty="0" lang="fr-FR" sz="10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ransition spd="slow">
    <p:wipe dir="d"/>
  </p:transition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Training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1756</Words>
  <Application>Microsoft Office PowerPoint</Application>
  <PresentationFormat>On-screen Show (4:3)</PresentationFormat>
  <Paragraphs>401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Georgia</vt:lpstr>
      <vt:lpstr>Training</vt:lpstr>
      <vt:lpstr>Développement .NET C# Concepts &amp; Architecture</vt:lpstr>
      <vt:lpstr>Plan de cours</vt:lpstr>
      <vt:lpstr>Concepts et architecture</vt:lpstr>
      <vt:lpstr>Introduction au Framework .NET</vt:lpstr>
      <vt:lpstr>Framework .NET et C#</vt:lpstr>
      <vt:lpstr>Chronologie</vt:lpstr>
      <vt:lpstr>Contextes d’utilisation du Framework .NET</vt:lpstr>
      <vt:lpstr>Implémentations de .NET</vt:lpstr>
      <vt:lpstr>Plusieurs langages, une machine virtuelle</vt:lpstr>
      <vt:lpstr>Common Type System</vt:lpstr>
      <vt:lpstr>Common Language Specification</vt:lpstr>
      <vt:lpstr>Common Intermediate Language</vt:lpstr>
      <vt:lpstr>Common Language Runtime</vt:lpstr>
      <vt:lpstr>Prise en main de Visual Studio (1/2)</vt:lpstr>
      <vt:lpstr>Visual Studio est un Environnement de Développement Intégré (EDI)</vt:lpstr>
      <vt:lpstr>Bonjour &lt;utilisateur&gt; !</vt:lpstr>
      <vt:lpstr>Common Language Runtime</vt:lpstr>
      <vt:lpstr>Domaines d’application</vt:lpstr>
      <vt:lpstr>Assemblage dans le CLR</vt:lpstr>
      <vt:lpstr>Compilation en code natif</vt:lpstr>
      <vt:lpstr>Gestion automatique de la mémoire</vt:lpstr>
      <vt:lpstr>Gestion multithread</vt:lpstr>
      <vt:lpstr>Gestion structurée des exceptions</vt:lpstr>
      <vt:lpstr>Bibliothèque de Classes .NET Framework 4.0</vt:lpstr>
      <vt:lpstr>Framework (1/3)</vt:lpstr>
      <vt:lpstr>Framework (2/3)</vt:lpstr>
      <vt:lpstr>Framework (3/3)</vt:lpstr>
      <vt:lpstr>Gestion de données</vt:lpstr>
      <vt:lpstr>Système Windows</vt:lpstr>
      <vt:lpstr>Windows Foundations</vt:lpstr>
      <vt:lpstr>Prise en main de Visual Studio (2/2)</vt:lpstr>
      <vt:lpstr>Exemple de modèle complet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.NET C#</dc:title>
  <dc:subject>Concepts &amp; Architecture</dc:subject>
  <dc:creator/>
  <cp:lastModifiedBy/>
  <cp:revision>1</cp:revision>
  <dcterms:created xsi:type="dcterms:W3CDTF">2012-12-02T13:55:41Z</dcterms:created>
  <dcterms:modified xsi:type="dcterms:W3CDTF">2018-12-10T11:56:46Z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