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56" r:id="rId3"/>
    <p:sldId id="314" r:id="rId4"/>
    <p:sldId id="282" r:id="rId5"/>
    <p:sldId id="288" r:id="rId6"/>
    <p:sldId id="315" r:id="rId7"/>
    <p:sldId id="283" r:id="rId8"/>
    <p:sldId id="284" r:id="rId9"/>
    <p:sldId id="285" r:id="rId10"/>
    <p:sldId id="287" r:id="rId11"/>
    <p:sldId id="289" r:id="rId12"/>
    <p:sldId id="286" r:id="rId13"/>
    <p:sldId id="290" r:id="rId14"/>
    <p:sldId id="292" r:id="rId15"/>
    <p:sldId id="293" r:id="rId16"/>
    <p:sldId id="294" r:id="rId17"/>
    <p:sldId id="299" r:id="rId18"/>
    <p:sldId id="302" r:id="rId19"/>
    <p:sldId id="317" r:id="rId20"/>
    <p:sldId id="316" r:id="rId21"/>
    <p:sldId id="307" r:id="rId22"/>
    <p:sldId id="304" r:id="rId23"/>
    <p:sldId id="305" r:id="rId24"/>
    <p:sldId id="306" r:id="rId25"/>
    <p:sldId id="298" r:id="rId26"/>
    <p:sldId id="301" r:id="rId27"/>
    <p:sldId id="313" r:id="rId28"/>
    <p:sldId id="300" r:id="rId29"/>
    <p:sldId id="303" r:id="rId30"/>
    <p:sldId id="310" r:id="rId31"/>
    <p:sldId id="318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dre du jour" id="{779CC93D-E52E-4D84-901B-11D7331DD495}">
          <p14:sldIdLst>
            <p14:sldId id="256"/>
            <p14:sldId id="314"/>
            <p14:sldId id="282"/>
            <p14:sldId id="288"/>
            <p14:sldId id="315"/>
            <p14:sldId id="283"/>
            <p14:sldId id="284"/>
            <p14:sldId id="285"/>
            <p14:sldId id="287"/>
            <p14:sldId id="289"/>
            <p14:sldId id="286"/>
            <p14:sldId id="290"/>
            <p14:sldId id="292"/>
            <p14:sldId id="293"/>
            <p14:sldId id="294"/>
            <p14:sldId id="299"/>
            <p14:sldId id="302"/>
            <p14:sldId id="317"/>
            <p14:sldId id="316"/>
            <p14:sldId id="307"/>
            <p14:sldId id="304"/>
            <p14:sldId id="305"/>
            <p14:sldId id="306"/>
            <p14:sldId id="298"/>
            <p14:sldId id="301"/>
            <p14:sldId id="313"/>
            <p14:sldId id="300"/>
            <p14:sldId id="303"/>
            <p14:sldId id="310"/>
            <p14:sldId id="318"/>
          </p14:sldIdLst>
        </p14:section>
        <p14:section name="Concepts" id="{04F76066-6422-4F0A-AEE7-C77D00F27F25}">
          <p14:sldIdLst/>
        </p14:section>
        <p14:section name="Common Language Runtime" id="{E5E840DE-881F-4563-AF52-A48DE1E5B190}">
          <p14:sldIdLst/>
        </p14:section>
        <p14:section name="Bibliothèque de classes" id="{B4119963-BD59-4A02-B906-52EA98907588}">
          <p14:sldIdLst/>
        </p14:section>
        <p14:section name="Conclusion et résumé" id="{790CEF5B-569A-4C2F-BED5-750B08C0E5AD}">
          <p14:sldIdLst/>
        </p14:section>
        <p14:section name="Annexe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5" autoAdjust="0"/>
    <p:restoredTop sz="75507" autoAdjust="0"/>
  </p:normalViewPr>
  <p:slideViewPr>
    <p:cSldViewPr>
      <p:cViewPr varScale="1">
        <p:scale>
          <a:sx n="113" d="100"/>
          <a:sy n="113" d="100"/>
        </p:scale>
        <p:origin x="151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88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74C73-1FBB-4477-AB6A-84E43EB8831A}" type="doc">
      <dgm:prSet loTypeId="urn:microsoft.com/office/officeart/2005/8/layout/vList3#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C950BC9E-FBE9-4E65-8B1F-116542ACFB5E}">
      <dgm:prSet custT="1"/>
      <dgm:spPr/>
      <dgm:t>
        <a:bodyPr/>
        <a:lstStyle/>
        <a:p>
          <a:pPr algn="just" rtl="0"/>
          <a:r>
            <a:rPr lang="fr-FR" sz="1800" b="0" dirty="0" smtClean="0"/>
            <a:t>Classes et structures sont des modèles de création d’objets : données et traitements d’accès et de manipulation.</a:t>
          </a:r>
          <a:endParaRPr lang="fr-FR" sz="1800" b="0" dirty="0"/>
        </a:p>
      </dgm:t>
    </dgm:pt>
    <dgm:pt modelId="{CD2E2E02-9533-450F-AA35-F25DB245BDC3}" type="parTrans" cxnId="{7B579A20-3628-486C-BFC5-52DD1F492FF2}">
      <dgm:prSet/>
      <dgm:spPr/>
      <dgm:t>
        <a:bodyPr/>
        <a:lstStyle/>
        <a:p>
          <a:pPr algn="just"/>
          <a:endParaRPr lang="fr-FR" sz="2800" b="0"/>
        </a:p>
      </dgm:t>
    </dgm:pt>
    <dgm:pt modelId="{7B1F22C0-ADFC-4009-8228-9B9B7570C751}" type="sibTrans" cxnId="{7B579A20-3628-486C-BFC5-52DD1F492FF2}">
      <dgm:prSet/>
      <dgm:spPr/>
      <dgm:t>
        <a:bodyPr/>
        <a:lstStyle/>
        <a:p>
          <a:pPr algn="just"/>
          <a:endParaRPr lang="fr-FR" sz="2800" b="0"/>
        </a:p>
      </dgm:t>
    </dgm:pt>
    <dgm:pt modelId="{B084091C-E6C5-4D20-B37C-2B7803648C93}" type="pres">
      <dgm:prSet presAssocID="{6A474C73-1FBB-4477-AB6A-84E43EB8831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D0BC3B0-E700-4A12-9939-AEDC7D381326}" type="pres">
      <dgm:prSet presAssocID="{C950BC9E-FBE9-4E65-8B1F-116542ACFB5E}" presName="composite" presStyleCnt="0"/>
      <dgm:spPr/>
      <dgm:t>
        <a:bodyPr/>
        <a:lstStyle/>
        <a:p>
          <a:endParaRPr lang="fr-FR"/>
        </a:p>
      </dgm:t>
    </dgm:pt>
    <dgm:pt modelId="{53D82685-3A14-485C-9501-B60BAA289EA2}" type="pres">
      <dgm:prSet presAssocID="{C950BC9E-FBE9-4E65-8B1F-116542ACFB5E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3D4C708C-7F2B-47A1-A80F-ADD631EB63D2}" type="pres">
      <dgm:prSet presAssocID="{C950BC9E-FBE9-4E65-8B1F-116542ACFB5E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579A20-3628-486C-BFC5-52DD1F492FF2}" srcId="{6A474C73-1FBB-4477-AB6A-84E43EB8831A}" destId="{C950BC9E-FBE9-4E65-8B1F-116542ACFB5E}" srcOrd="0" destOrd="0" parTransId="{CD2E2E02-9533-450F-AA35-F25DB245BDC3}" sibTransId="{7B1F22C0-ADFC-4009-8228-9B9B7570C751}"/>
    <dgm:cxn modelId="{7FC48025-F201-4EA8-A3E4-C6293C9F6E80}" type="presOf" srcId="{C950BC9E-FBE9-4E65-8B1F-116542ACFB5E}" destId="{3D4C708C-7F2B-47A1-A80F-ADD631EB63D2}" srcOrd="0" destOrd="0" presId="urn:microsoft.com/office/officeart/2005/8/layout/vList3#1"/>
    <dgm:cxn modelId="{6A730CAE-FEDA-4416-81F7-5DCA029B937F}" type="presOf" srcId="{6A474C73-1FBB-4477-AB6A-84E43EB8831A}" destId="{B084091C-E6C5-4D20-B37C-2B7803648C93}" srcOrd="0" destOrd="0" presId="urn:microsoft.com/office/officeart/2005/8/layout/vList3#1"/>
    <dgm:cxn modelId="{2FA8E431-3A78-44F8-8DC2-969639787DC5}" type="presParOf" srcId="{B084091C-E6C5-4D20-B37C-2B7803648C93}" destId="{BD0BC3B0-E700-4A12-9939-AEDC7D381326}" srcOrd="0" destOrd="0" presId="urn:microsoft.com/office/officeart/2005/8/layout/vList3#1"/>
    <dgm:cxn modelId="{886899A4-4628-41C2-9BC8-D717916E7272}" type="presParOf" srcId="{BD0BC3B0-E700-4A12-9939-AEDC7D381326}" destId="{53D82685-3A14-485C-9501-B60BAA289EA2}" srcOrd="0" destOrd="0" presId="urn:microsoft.com/office/officeart/2005/8/layout/vList3#1"/>
    <dgm:cxn modelId="{B91FE883-B3BB-402F-9841-772ADB665CB1}" type="presParOf" srcId="{BD0BC3B0-E700-4A12-9939-AEDC7D381326}" destId="{3D4C708C-7F2B-47A1-A80F-ADD631EB63D2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474C73-1FBB-4477-AB6A-84E43EB8831A}" type="doc">
      <dgm:prSet loTypeId="urn:microsoft.com/office/officeart/2005/8/layout/vList3#2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C950BC9E-FBE9-4E65-8B1F-116542ACFB5E}">
      <dgm:prSet custT="1"/>
      <dgm:spPr/>
      <dgm:t>
        <a:bodyPr/>
        <a:lstStyle/>
        <a:p>
          <a:pPr algn="just" rtl="0"/>
          <a:r>
            <a:rPr lang="fr-FR" sz="1600" dirty="0" smtClean="0"/>
            <a:t>Le mot-clé </a:t>
          </a:r>
          <a:r>
            <a:rPr lang="fr-FR" sz="1600" i="1" dirty="0" err="1" smtClean="0"/>
            <a:t>static</a:t>
          </a:r>
          <a:r>
            <a:rPr lang="fr-FR" sz="1600" dirty="0" smtClean="0"/>
            <a:t> désigne un membre directement porté par la classe, sans instance, ou une classe non </a:t>
          </a:r>
          <a:r>
            <a:rPr lang="fr-FR" sz="1600" dirty="0" err="1" smtClean="0"/>
            <a:t>instantiable</a:t>
          </a:r>
          <a:r>
            <a:rPr lang="fr-FR" sz="1600" b="0" dirty="0" smtClean="0"/>
            <a:t>.</a:t>
          </a:r>
          <a:endParaRPr lang="fr-FR" sz="1600" b="0" dirty="0"/>
        </a:p>
      </dgm:t>
    </dgm:pt>
    <dgm:pt modelId="{CD2E2E02-9533-450F-AA35-F25DB245BDC3}" type="parTrans" cxnId="{7B579A20-3628-486C-BFC5-52DD1F492FF2}">
      <dgm:prSet/>
      <dgm:spPr/>
      <dgm:t>
        <a:bodyPr/>
        <a:lstStyle/>
        <a:p>
          <a:pPr algn="just"/>
          <a:endParaRPr lang="fr-FR" sz="2400" b="0"/>
        </a:p>
      </dgm:t>
    </dgm:pt>
    <dgm:pt modelId="{7B1F22C0-ADFC-4009-8228-9B9B7570C751}" type="sibTrans" cxnId="{7B579A20-3628-486C-BFC5-52DD1F492FF2}">
      <dgm:prSet/>
      <dgm:spPr/>
      <dgm:t>
        <a:bodyPr/>
        <a:lstStyle/>
        <a:p>
          <a:pPr algn="just"/>
          <a:endParaRPr lang="fr-FR" sz="2400" b="0"/>
        </a:p>
      </dgm:t>
    </dgm:pt>
    <dgm:pt modelId="{B084091C-E6C5-4D20-B37C-2B7803648C93}" type="pres">
      <dgm:prSet presAssocID="{6A474C73-1FBB-4477-AB6A-84E43EB8831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D0BC3B0-E700-4A12-9939-AEDC7D381326}" type="pres">
      <dgm:prSet presAssocID="{C950BC9E-FBE9-4E65-8B1F-116542ACFB5E}" presName="composite" presStyleCnt="0"/>
      <dgm:spPr/>
    </dgm:pt>
    <dgm:pt modelId="{53D82685-3A14-485C-9501-B60BAA289EA2}" type="pres">
      <dgm:prSet presAssocID="{C950BC9E-FBE9-4E65-8B1F-116542ACFB5E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D4C708C-7F2B-47A1-A80F-ADD631EB63D2}" type="pres">
      <dgm:prSet presAssocID="{C950BC9E-FBE9-4E65-8B1F-116542ACFB5E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579A20-3628-486C-BFC5-52DD1F492FF2}" srcId="{6A474C73-1FBB-4477-AB6A-84E43EB8831A}" destId="{C950BC9E-FBE9-4E65-8B1F-116542ACFB5E}" srcOrd="0" destOrd="0" parTransId="{CD2E2E02-9533-450F-AA35-F25DB245BDC3}" sibTransId="{7B1F22C0-ADFC-4009-8228-9B9B7570C751}"/>
    <dgm:cxn modelId="{ABB42034-DC73-4A2D-B08D-865AB2F736AE}" type="presOf" srcId="{6A474C73-1FBB-4477-AB6A-84E43EB8831A}" destId="{B084091C-E6C5-4D20-B37C-2B7803648C93}" srcOrd="0" destOrd="0" presId="urn:microsoft.com/office/officeart/2005/8/layout/vList3#2"/>
    <dgm:cxn modelId="{E173A66F-D2A6-48EC-BBA0-DEA09B0A040B}" type="presOf" srcId="{C950BC9E-FBE9-4E65-8B1F-116542ACFB5E}" destId="{3D4C708C-7F2B-47A1-A80F-ADD631EB63D2}" srcOrd="0" destOrd="0" presId="urn:microsoft.com/office/officeart/2005/8/layout/vList3#2"/>
    <dgm:cxn modelId="{89961667-10D8-47D6-B783-609E539F4B13}" type="presParOf" srcId="{B084091C-E6C5-4D20-B37C-2B7803648C93}" destId="{BD0BC3B0-E700-4A12-9939-AEDC7D381326}" srcOrd="0" destOrd="0" presId="urn:microsoft.com/office/officeart/2005/8/layout/vList3#2"/>
    <dgm:cxn modelId="{6D2E7F9F-527D-4F37-8B52-019264B8B356}" type="presParOf" srcId="{BD0BC3B0-E700-4A12-9939-AEDC7D381326}" destId="{53D82685-3A14-485C-9501-B60BAA289EA2}" srcOrd="0" destOrd="0" presId="urn:microsoft.com/office/officeart/2005/8/layout/vList3#2"/>
    <dgm:cxn modelId="{8682F794-EFF2-4132-B4C5-714E599490D9}" type="presParOf" srcId="{BD0BC3B0-E700-4A12-9939-AEDC7D381326}" destId="{3D4C708C-7F2B-47A1-A80F-ADD631EB63D2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474C73-1FBB-4477-AB6A-84E43EB8831A}" type="doc">
      <dgm:prSet loTypeId="urn:microsoft.com/office/officeart/2005/8/layout/vList3#3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C950BC9E-FBE9-4E65-8B1F-116542ACFB5E}">
      <dgm:prSet custT="1"/>
      <dgm:spPr/>
      <dgm:t>
        <a:bodyPr/>
        <a:lstStyle/>
        <a:p>
          <a:pPr algn="just" rtl="0"/>
          <a:r>
            <a:rPr lang="fr-FR" sz="1600" dirty="0" smtClean="0"/>
            <a:t>Par défaut, les classes héritent de </a:t>
          </a:r>
          <a:r>
            <a:rPr lang="fr-FR" sz="1600" i="1" dirty="0" err="1" smtClean="0"/>
            <a:t>System.Object</a:t>
          </a:r>
          <a:r>
            <a:rPr lang="fr-FR" sz="1600" dirty="0" smtClean="0"/>
            <a:t> et les structures de </a:t>
          </a:r>
          <a:r>
            <a:rPr lang="fr-FR" sz="1600" i="1" dirty="0" err="1" smtClean="0"/>
            <a:t>System.ValueType</a:t>
          </a:r>
          <a:r>
            <a:rPr lang="fr-FR" sz="1600" b="0" dirty="0" smtClean="0"/>
            <a:t>.</a:t>
          </a:r>
          <a:endParaRPr lang="fr-FR" sz="1600" b="0" dirty="0"/>
        </a:p>
      </dgm:t>
    </dgm:pt>
    <dgm:pt modelId="{CD2E2E02-9533-450F-AA35-F25DB245BDC3}" type="parTrans" cxnId="{7B579A20-3628-486C-BFC5-52DD1F492FF2}">
      <dgm:prSet/>
      <dgm:spPr/>
      <dgm:t>
        <a:bodyPr/>
        <a:lstStyle/>
        <a:p>
          <a:pPr algn="just"/>
          <a:endParaRPr lang="fr-FR" sz="2400" b="0"/>
        </a:p>
      </dgm:t>
    </dgm:pt>
    <dgm:pt modelId="{7B1F22C0-ADFC-4009-8228-9B9B7570C751}" type="sibTrans" cxnId="{7B579A20-3628-486C-BFC5-52DD1F492FF2}">
      <dgm:prSet/>
      <dgm:spPr/>
      <dgm:t>
        <a:bodyPr/>
        <a:lstStyle/>
        <a:p>
          <a:pPr algn="just"/>
          <a:endParaRPr lang="fr-FR" sz="2400" b="0"/>
        </a:p>
      </dgm:t>
    </dgm:pt>
    <dgm:pt modelId="{B084091C-E6C5-4D20-B37C-2B7803648C93}" type="pres">
      <dgm:prSet presAssocID="{6A474C73-1FBB-4477-AB6A-84E43EB8831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D0BC3B0-E700-4A12-9939-AEDC7D381326}" type="pres">
      <dgm:prSet presAssocID="{C950BC9E-FBE9-4E65-8B1F-116542ACFB5E}" presName="composite" presStyleCnt="0"/>
      <dgm:spPr/>
    </dgm:pt>
    <dgm:pt modelId="{53D82685-3A14-485C-9501-B60BAA289EA2}" type="pres">
      <dgm:prSet presAssocID="{C950BC9E-FBE9-4E65-8B1F-116542ACFB5E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D4C708C-7F2B-47A1-A80F-ADD631EB63D2}" type="pres">
      <dgm:prSet presAssocID="{C950BC9E-FBE9-4E65-8B1F-116542ACFB5E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579A20-3628-486C-BFC5-52DD1F492FF2}" srcId="{6A474C73-1FBB-4477-AB6A-84E43EB8831A}" destId="{C950BC9E-FBE9-4E65-8B1F-116542ACFB5E}" srcOrd="0" destOrd="0" parTransId="{CD2E2E02-9533-450F-AA35-F25DB245BDC3}" sibTransId="{7B1F22C0-ADFC-4009-8228-9B9B7570C751}"/>
    <dgm:cxn modelId="{AFE5D3B6-A27B-44F5-977B-5C4D3E3608AA}" type="presOf" srcId="{C950BC9E-FBE9-4E65-8B1F-116542ACFB5E}" destId="{3D4C708C-7F2B-47A1-A80F-ADD631EB63D2}" srcOrd="0" destOrd="0" presId="urn:microsoft.com/office/officeart/2005/8/layout/vList3#3"/>
    <dgm:cxn modelId="{B47C4EFF-063D-478E-86EF-C70366235C00}" type="presOf" srcId="{6A474C73-1FBB-4477-AB6A-84E43EB8831A}" destId="{B084091C-E6C5-4D20-B37C-2B7803648C93}" srcOrd="0" destOrd="0" presId="urn:microsoft.com/office/officeart/2005/8/layout/vList3#3"/>
    <dgm:cxn modelId="{D64296AB-86B8-49A2-AA47-3566F61CE5ED}" type="presParOf" srcId="{B084091C-E6C5-4D20-B37C-2B7803648C93}" destId="{BD0BC3B0-E700-4A12-9939-AEDC7D381326}" srcOrd="0" destOrd="0" presId="urn:microsoft.com/office/officeart/2005/8/layout/vList3#3"/>
    <dgm:cxn modelId="{E837C77A-0B96-484C-A6C2-1DE594FBBEDD}" type="presParOf" srcId="{BD0BC3B0-E700-4A12-9939-AEDC7D381326}" destId="{53D82685-3A14-485C-9501-B60BAA289EA2}" srcOrd="0" destOrd="0" presId="urn:microsoft.com/office/officeart/2005/8/layout/vList3#3"/>
    <dgm:cxn modelId="{F48D7124-FD3B-4E56-8193-B6D90FB6D029}" type="presParOf" srcId="{BD0BC3B0-E700-4A12-9939-AEDC7D381326}" destId="{3D4C708C-7F2B-47A1-A80F-ADD631EB63D2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14/01/2019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99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rPr lang="fr-FR"/>
              <a:pPr/>
              <a:t>14/01/2019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rPr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42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60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6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14/01/2019</a:t>
            </a:fld>
            <a:endParaRPr kumimoji="0"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14/01/2019</a:t>
            </a:fld>
            <a:endParaRPr kumimoji="0"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fr-FR"/>
              <a:pPr/>
              <a:t>14/01/2019</a:t>
            </a:fld>
            <a:endParaRPr kumimoji="0"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14/01/2019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fr-FR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14/01/2019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14/01/2019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14/01/2019</a:t>
            </a:fld>
            <a:endParaRPr kumimoji="0"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14/01/2019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dirty="0" smtClean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14/01/2019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14/01/2019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14/01/2019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fr-FR"/>
              <a:pPr/>
              <a:t>14/01/2019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‹#›</a:t>
            </a:fld>
            <a:endParaRPr kumimoji="0"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Développement .NET C#</a:t>
            </a:r>
            <a:br>
              <a:rPr lang="fr-FR" dirty="0" smtClean="0"/>
            </a:br>
            <a:r>
              <a:rPr lang="fr-FR" sz="3200" dirty="0" smtClean="0"/>
              <a:t>Objets et Types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Maxence LAURENT</a:t>
            </a:r>
            <a:endParaRPr lang="fr-FR" dirty="0"/>
          </a:p>
        </p:txBody>
      </p:sp>
      <p:pic>
        <p:nvPicPr>
          <p:cNvPr id="1028" name="Picture 4" descr="http://i.microsoft.com/net/images/chrome/net_logo.jpg">
            <a:hlinkClick r:id="rId3"/>
          </p:cNvPr>
          <p:cNvPicPr>
            <a:picLocks noGrp="1" noChangeArrowheads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9880" y="5105400"/>
            <a:ext cx="18954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970467" y="4352925"/>
            <a:ext cx="4772528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2018-2019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8166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Héritage d’implémentation : </a:t>
            </a:r>
          </a:p>
          <a:p>
            <a:pPr lvl="1"/>
            <a:r>
              <a:rPr lang="fr-FR" sz="1600" dirty="0" smtClean="0"/>
              <a:t>Dérivation d’un type de base</a:t>
            </a:r>
          </a:p>
          <a:p>
            <a:pPr lvl="1"/>
            <a:r>
              <a:rPr lang="fr-FR" sz="1600" dirty="0" smtClean="0"/>
              <a:t>Adoption de l’implémentation du type de base, sauf surcharge explicite</a:t>
            </a:r>
          </a:p>
          <a:p>
            <a:pPr lvl="1"/>
            <a:r>
              <a:rPr lang="fr-FR" sz="1600" dirty="0" smtClean="0"/>
              <a:t>Extension des fonctionnalités d’un type de base</a:t>
            </a:r>
          </a:p>
          <a:p>
            <a:pPr lvl="1"/>
            <a:endParaRPr lang="fr-FR" sz="2000" dirty="0" smtClean="0"/>
          </a:p>
          <a:p>
            <a:r>
              <a:rPr lang="fr-FR" sz="2000" dirty="0" smtClean="0"/>
              <a:t>Héritage d’interface :</a:t>
            </a:r>
          </a:p>
          <a:p>
            <a:pPr lvl="1"/>
            <a:r>
              <a:rPr lang="fr-FR" sz="1600" dirty="0" smtClean="0"/>
              <a:t>Implémentation d’un contrat</a:t>
            </a:r>
          </a:p>
          <a:p>
            <a:pPr lvl="1"/>
            <a:r>
              <a:rPr lang="fr-FR" sz="1600" dirty="0" smtClean="0"/>
              <a:t>Adoption des signatures des membres de l’interface</a:t>
            </a:r>
          </a:p>
          <a:p>
            <a:pPr lvl="1"/>
            <a:r>
              <a:rPr lang="fr-FR" sz="1600" dirty="0" smtClean="0"/>
              <a:t>Exposition de fonctionnalités définies par ailleurs</a:t>
            </a:r>
          </a:p>
          <a:p>
            <a:pPr lvl="1"/>
            <a:endParaRPr lang="fr-FR" sz="2000" dirty="0" smtClean="0"/>
          </a:p>
          <a:p>
            <a:r>
              <a:rPr lang="fr-FR" sz="2000" dirty="0" smtClean="0"/>
              <a:t>Héritage multiple : </a:t>
            </a:r>
          </a:p>
          <a:p>
            <a:pPr lvl="1"/>
            <a:r>
              <a:rPr lang="fr-FR" sz="1600" dirty="0" smtClean="0"/>
              <a:t>Un type .NET hérite d’une implémentation et peut hériter de plusieurs interfaces.</a:t>
            </a:r>
          </a:p>
          <a:p>
            <a:pPr lvl="1"/>
            <a:r>
              <a:rPr lang="fr-FR" sz="1600" dirty="0" smtClean="0"/>
              <a:t>L’héritage d’implémentation est limité à un seul parent.</a:t>
            </a:r>
          </a:p>
        </p:txBody>
      </p:sp>
      <p:graphicFrame>
        <p:nvGraphicFramePr>
          <p:cNvPr id="7" name="Diagramme 6"/>
          <p:cNvGraphicFramePr/>
          <p:nvPr/>
        </p:nvGraphicFramePr>
        <p:xfrm>
          <a:off x="2555776" y="6021288"/>
          <a:ext cx="756084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System.Object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Tous les types .NET héritent directement ou indirectement de </a:t>
            </a:r>
            <a:r>
              <a:rPr lang="fr-FR" i="1" dirty="0" err="1" smtClean="0"/>
              <a:t>System.Object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Méthodes :</a:t>
            </a:r>
          </a:p>
          <a:p>
            <a:pPr lvl="1"/>
            <a:r>
              <a:rPr lang="fr-FR" dirty="0" err="1" smtClean="0"/>
              <a:t>ToString</a:t>
            </a:r>
            <a:r>
              <a:rPr lang="fr-FR" dirty="0" smtClean="0"/>
              <a:t> : représentation de l’instance courante sous forme de chaîne de caractère. Par défaut, nom du type de l’instance.</a:t>
            </a:r>
          </a:p>
          <a:p>
            <a:pPr lvl="1"/>
            <a:r>
              <a:rPr lang="fr-FR" dirty="0" err="1" smtClean="0"/>
              <a:t>GetHashCode</a:t>
            </a:r>
            <a:r>
              <a:rPr lang="fr-FR" dirty="0" smtClean="0"/>
              <a:t> : représentation unique d’une instance, pour en faire une clé de dictionnaire.</a:t>
            </a:r>
          </a:p>
          <a:p>
            <a:pPr lvl="1"/>
            <a:r>
              <a:rPr lang="fr-FR" dirty="0" err="1" smtClean="0"/>
              <a:t>Equals</a:t>
            </a:r>
            <a:r>
              <a:rPr lang="fr-FR" dirty="0" smtClean="0"/>
              <a:t> / </a:t>
            </a:r>
            <a:r>
              <a:rPr lang="fr-FR" dirty="0" err="1" smtClean="0"/>
              <a:t>ReferenceEquals</a:t>
            </a:r>
            <a:r>
              <a:rPr lang="fr-FR" dirty="0" smtClean="0"/>
              <a:t> : comparateurs d’égalité de l’instance courante et d’une autre.</a:t>
            </a:r>
          </a:p>
          <a:p>
            <a:pPr lvl="1"/>
            <a:r>
              <a:rPr lang="fr-FR" dirty="0" err="1" smtClean="0"/>
              <a:t>Finalize</a:t>
            </a:r>
            <a:r>
              <a:rPr lang="fr-FR" dirty="0" smtClean="0"/>
              <a:t> : méthode appelée par le ramasse-miettes lors de la libération de l’instance.</a:t>
            </a:r>
          </a:p>
          <a:p>
            <a:pPr lvl="1"/>
            <a:r>
              <a:rPr lang="fr-FR" dirty="0" err="1" smtClean="0"/>
              <a:t>GetType</a:t>
            </a:r>
            <a:r>
              <a:rPr lang="fr-FR" dirty="0" smtClean="0"/>
              <a:t> : point d’entrée à l’introspection du type de l’instance.</a:t>
            </a:r>
          </a:p>
          <a:p>
            <a:pPr lvl="1"/>
            <a:r>
              <a:rPr lang="fr-FR" dirty="0" err="1" smtClean="0"/>
              <a:t>MemberwiseClone</a:t>
            </a:r>
            <a:r>
              <a:rPr lang="fr-FR" dirty="0" smtClean="0"/>
              <a:t> : duplication de l’instance courante, avec conservation des références.</a:t>
            </a:r>
          </a:p>
        </p:txBody>
      </p:sp>
    </p:spTree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d’implémentation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Syntaxe similaire au C++ avec le caractère « : »</a:t>
            </a:r>
          </a:p>
          <a:p>
            <a:r>
              <a:rPr lang="fr-FR" sz="2000" dirty="0" smtClean="0"/>
              <a:t>Le mot-clé </a:t>
            </a:r>
            <a:r>
              <a:rPr lang="fr-FR" sz="2000" i="1" dirty="0" err="1" smtClean="0"/>
              <a:t>virtual</a:t>
            </a:r>
            <a:r>
              <a:rPr lang="fr-FR" sz="2000" i="1" dirty="0" smtClean="0"/>
              <a:t> </a:t>
            </a:r>
            <a:r>
              <a:rPr lang="fr-FR" sz="2000" dirty="0" smtClean="0"/>
              <a:t>désigne une méthode ou propriété dont la surcharge est prévue dans une classe dérivée, via le mot-clé </a:t>
            </a:r>
            <a:r>
              <a:rPr lang="fr-FR" sz="2000" i="1" dirty="0" err="1" smtClean="0"/>
              <a:t>override</a:t>
            </a:r>
            <a:endParaRPr lang="fr-FR" sz="2000" i="1" dirty="0" smtClean="0"/>
          </a:p>
          <a:p>
            <a:r>
              <a:rPr lang="fr-FR" sz="2000" dirty="0" smtClean="0"/>
              <a:t>Implémentation masquée : remplacement forcé dans une classe dérivée avec le mot-clé </a:t>
            </a:r>
            <a:r>
              <a:rPr lang="fr-FR" sz="2000" i="1" dirty="0" smtClean="0"/>
              <a:t>new</a:t>
            </a:r>
          </a:p>
          <a:p>
            <a:r>
              <a:rPr lang="fr-FR" sz="2000" dirty="0" smtClean="0"/>
              <a:t>Appel de l’implémentation de la classe parente avec le mot-clé </a:t>
            </a:r>
            <a:r>
              <a:rPr lang="fr-FR" sz="2000" i="1" dirty="0" smtClean="0"/>
              <a:t>base</a:t>
            </a:r>
            <a:endParaRPr lang="fr-FR" sz="20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4876800" y="1600200"/>
            <a:ext cx="4259499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MyBaseClass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virtual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VirtualMethod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()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é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virtuelle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Method ()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é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virtuelle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MyDerivedClass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MyBaseClass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override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VirtualMethod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()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é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thode surcharg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é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e."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Method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()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"Nouvelle impl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é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mentation."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Modificateurs d’implémentation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762000" y="1597025"/>
          <a:ext cx="8119745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60"/>
                <a:gridCol w="1584176"/>
                <a:gridCol w="488580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Modificateur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Application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 marL="182880" marR="1828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new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Membres fonctions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L’élément masque un membre</a:t>
                      </a:r>
                      <a:r>
                        <a:rPr lang="fr-FR" baseline="0" dirty="0" smtClean="0"/>
                        <a:t> hérité avec la même signature.</a:t>
                      </a:r>
                      <a:endParaRPr lang="fr-FR" dirty="0"/>
                    </a:p>
                  </a:txBody>
                  <a:tcPr marL="182880" marR="1828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static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Tous membres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membre n’opère pas sur une instance mais</a:t>
                      </a:r>
                      <a:r>
                        <a:rPr lang="fr-FR" baseline="0" dirty="0" smtClean="0"/>
                        <a:t> sur la </a:t>
                      </a:r>
                      <a:r>
                        <a:rPr lang="fr-FR" dirty="0" smtClean="0"/>
                        <a:t>classe.</a:t>
                      </a:r>
                      <a:endParaRPr lang="fr-FR" dirty="0"/>
                    </a:p>
                  </a:txBody>
                  <a:tcPr marL="182880" marR="1828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virtual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Membres fonctions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membre peut être surchargé dans une classe dérivée.</a:t>
                      </a:r>
                      <a:endParaRPr lang="fr-FR" dirty="0"/>
                    </a:p>
                  </a:txBody>
                  <a:tcPr marL="182880" marR="1828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abstract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Membres fonctions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 membre virtuel qui définit</a:t>
                      </a:r>
                      <a:r>
                        <a:rPr lang="fr-FR" baseline="0" dirty="0" smtClean="0"/>
                        <a:t> la signature mais sans implémentation.</a:t>
                      </a:r>
                      <a:endParaRPr lang="fr-FR" dirty="0"/>
                    </a:p>
                  </a:txBody>
                  <a:tcPr marL="182880" marR="1828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override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Membres fonctions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membre surcharge un membre hérité,  virtuel ou abstrait.</a:t>
                      </a:r>
                      <a:endParaRPr lang="fr-FR" dirty="0"/>
                    </a:p>
                  </a:txBody>
                  <a:tcPr marL="182880" marR="1828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sealed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Classes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Interdit la dérivation de la classe. </a:t>
                      </a:r>
                      <a:endParaRPr lang="fr-FR" dirty="0"/>
                    </a:p>
                  </a:txBody>
                  <a:tcPr marL="182880" marR="1828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sealed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override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Méthodes et propriétés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</a:t>
                      </a:r>
                      <a:r>
                        <a:rPr lang="fr-FR" baseline="0" dirty="0" smtClean="0"/>
                        <a:t>urcharge un membre hérité mais interdit une autre surcharge par une classe dérivée.</a:t>
                      </a:r>
                      <a:endParaRPr lang="fr-FR" dirty="0"/>
                    </a:p>
                  </a:txBody>
                  <a:tcPr marL="182880" marR="1828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extern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Méthodes statiques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Indique</a:t>
                      </a:r>
                      <a:r>
                        <a:rPr lang="fr-FR" baseline="0" dirty="0" smtClean="0"/>
                        <a:t> une implémentation externe, dans un autre langage.</a:t>
                      </a:r>
                      <a:endParaRPr lang="fr-FR" dirty="0"/>
                    </a:p>
                  </a:txBody>
                  <a:tcPr marL="182880" marR="182880"/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d’interface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 smtClean="0"/>
              <a:t>Syntaxe similaire au C++ avec les caractères « : » et « , »</a:t>
            </a:r>
          </a:p>
          <a:p>
            <a:r>
              <a:rPr lang="fr-FR" sz="2000" dirty="0" smtClean="0"/>
              <a:t>Combinaison possible avec l’héritage d’implémentation.</a:t>
            </a:r>
          </a:p>
          <a:p>
            <a:r>
              <a:rPr lang="fr-FR" sz="2000" dirty="0" smtClean="0"/>
              <a:t>Une interface est dépourvue de constructeur et de finisseur.</a:t>
            </a:r>
          </a:p>
          <a:p>
            <a:r>
              <a:rPr lang="fr-FR" sz="2000" dirty="0" smtClean="0"/>
              <a:t>Une interface ne porte que les signatures que ses membres : méthodes, propriétés, indexeurs et évènements.</a:t>
            </a:r>
          </a:p>
          <a:p>
            <a:r>
              <a:rPr lang="fr-FR" sz="2000" dirty="0" smtClean="0"/>
              <a:t>Tous les membres d’une interface sont implicitement publics.</a:t>
            </a:r>
          </a:p>
          <a:p>
            <a:r>
              <a:rPr lang="fr-FR" sz="2000" dirty="0" smtClean="0"/>
              <a:t>Par convention, le nom d’une interface commence par la lettre « 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2000" dirty="0" smtClean="0"/>
              <a:t> ».</a:t>
            </a:r>
          </a:p>
          <a:p>
            <a:endParaRPr lang="fr-FR" sz="2000" dirty="0" smtClean="0"/>
          </a:p>
        </p:txBody>
      </p:sp>
      <p:sp>
        <p:nvSpPr>
          <p:cNvPr id="29697" name="Rectangle 1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interface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IDisposable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Dispose();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IDisposable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Dispose ()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AnotherComponent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IDisposable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IDisposable.Dispose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()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1 : héritage d’interface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Reprendre l’interface ci-contre.</a:t>
            </a:r>
          </a:p>
          <a:p>
            <a:r>
              <a:rPr lang="fr-FR" dirty="0" smtClean="0"/>
              <a:t>Créer une classe d’implémentation pour un compte courant, avec autorisation de découvert sans limite.</a:t>
            </a:r>
          </a:p>
          <a:p>
            <a:r>
              <a:rPr lang="fr-FR" dirty="0" smtClean="0"/>
              <a:t>Créer une autre classe d’implémentation pour un compte épargne, sans découvert possible.</a:t>
            </a:r>
          </a:p>
          <a:p>
            <a:r>
              <a:rPr lang="fr-FR" dirty="0" smtClean="0"/>
              <a:t>Créer une application console :</a:t>
            </a:r>
          </a:p>
          <a:p>
            <a:pPr lvl="1"/>
            <a:r>
              <a:rPr lang="fr-FR" sz="2300" dirty="0" smtClean="0"/>
              <a:t>Créer un compte courant et un compte épargne.</a:t>
            </a:r>
          </a:p>
          <a:p>
            <a:pPr lvl="1"/>
            <a:r>
              <a:rPr lang="fr-FR" sz="2300" dirty="0" smtClean="0"/>
              <a:t>Déposer 500 sur chaque compte.</a:t>
            </a:r>
          </a:p>
          <a:p>
            <a:pPr lvl="1"/>
            <a:r>
              <a:rPr lang="fr-FR" sz="2300" dirty="0" smtClean="0"/>
              <a:t>Afficher les balances des comptes.</a:t>
            </a:r>
          </a:p>
          <a:p>
            <a:pPr lvl="1"/>
            <a:r>
              <a:rPr lang="fr-FR" sz="2300" dirty="0" smtClean="0"/>
              <a:t>Retirer 600 sur chaque compte.</a:t>
            </a:r>
          </a:p>
          <a:p>
            <a:pPr lvl="1"/>
            <a:r>
              <a:rPr lang="fr-FR" sz="2300" dirty="0" smtClean="0"/>
              <a:t>Afficher les balances des comptes.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System;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namespace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BankAccounts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interface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IBankAccount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Balance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PayIn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amount);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Withdraw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amount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6165304"/>
            <a:ext cx="828092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1600" i="1" dirty="0" smtClean="0"/>
              <a:t>Pour aller plus loin : utiliser </a:t>
            </a:r>
            <a:r>
              <a:rPr lang="fr-FR" sz="1600" i="1" dirty="0" err="1" smtClean="0"/>
              <a:t>System.Threading</a:t>
            </a:r>
            <a:r>
              <a:rPr lang="fr-FR" sz="1600" i="1" dirty="0" smtClean="0"/>
              <a:t> et </a:t>
            </a:r>
            <a:r>
              <a:rPr lang="fr-FR" sz="1600" i="1" dirty="0" err="1" smtClean="0"/>
              <a:t>System.Globalization</a:t>
            </a:r>
            <a:r>
              <a:rPr lang="fr-FR" sz="1600" i="1" dirty="0" smtClean="0"/>
              <a:t> pour changer la culture courante en « en-GB » et afficher les balances au format monétaire britannique.</a:t>
            </a:r>
            <a:endParaRPr lang="fr-FR" sz="1600" i="1" dirty="0"/>
          </a:p>
        </p:txBody>
      </p:sp>
    </p:spTree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Génériques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des génériques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Pour créer des classes, interfaces, structures et méthodes indépendantes des types manipulés</a:t>
            </a:r>
          </a:p>
          <a:p>
            <a:r>
              <a:rPr lang="fr-FR" dirty="0" smtClean="0"/>
              <a:t>Points forts versus une implémentation exploitant le type racine </a:t>
            </a:r>
            <a:r>
              <a:rPr lang="fr-FR" i="1" dirty="0" err="1" smtClean="0"/>
              <a:t>System.Object</a:t>
            </a:r>
            <a:r>
              <a:rPr lang="fr-FR" i="1" dirty="0" smtClean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Implémentation unique d’une fonctionnalité, sans la dupliquer pour chaque type</a:t>
            </a:r>
          </a:p>
          <a:p>
            <a:pPr lvl="1"/>
            <a:r>
              <a:rPr lang="fr-FR" dirty="0" smtClean="0"/>
              <a:t>Typage fort à la compilation</a:t>
            </a:r>
          </a:p>
          <a:p>
            <a:pPr lvl="1"/>
            <a:r>
              <a:rPr lang="fr-FR" dirty="0" smtClean="0"/>
              <a:t>Réutilisation inter-langage (implémentation IL)</a:t>
            </a:r>
          </a:p>
          <a:p>
            <a:pPr lvl="1"/>
            <a:r>
              <a:rPr lang="fr-FR" dirty="0" smtClean="0"/>
              <a:t>Performance de la gestion mémoire avec les types valeurs (pas de </a:t>
            </a:r>
            <a:r>
              <a:rPr lang="fr-FR" dirty="0" err="1" smtClean="0"/>
              <a:t>boxing</a:t>
            </a:r>
            <a:r>
              <a:rPr lang="fr-FR" dirty="0" smtClean="0"/>
              <a:t> / </a:t>
            </a:r>
            <a:r>
              <a:rPr lang="fr-FR" dirty="0" err="1" smtClean="0"/>
              <a:t>unboxing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Possibilité d’imposer une contrainte aux types manipulés (typiquement un héritage d’interface)</a:t>
            </a:r>
          </a:p>
          <a:p>
            <a:r>
              <a:rPr lang="fr-FR" dirty="0" smtClean="0"/>
              <a:t>Usages typiques dans le Framework : les collections</a:t>
            </a:r>
          </a:p>
          <a:p>
            <a:r>
              <a:rPr lang="fr-FR" dirty="0" smtClean="0"/>
              <a:t>Notation : (class|interface|</a:t>
            </a:r>
            <a:r>
              <a:rPr lang="fr-FR" dirty="0" err="1" smtClean="0"/>
              <a:t>struct</a:t>
            </a:r>
            <a:r>
              <a:rPr lang="fr-FR" dirty="0" smtClean="0"/>
              <a:t>) </a:t>
            </a:r>
            <a:r>
              <a:rPr lang="fr-FR" dirty="0" err="1" smtClean="0"/>
              <a:t>Element</a:t>
            </a:r>
            <a:r>
              <a:rPr lang="fr-FR" dirty="0" smtClean="0"/>
              <a:t>&lt;T&gt; </a:t>
            </a:r>
            <a:r>
              <a:rPr lang="fr-FR" dirty="0" err="1" smtClean="0"/>
              <a:t>where</a:t>
            </a:r>
            <a:r>
              <a:rPr lang="fr-FR" dirty="0" smtClean="0"/>
              <a:t> T : …</a:t>
            </a:r>
          </a:p>
          <a:p>
            <a:endParaRPr lang="fr-FR" dirty="0" smtClean="0"/>
          </a:p>
        </p:txBody>
      </p:sp>
    </p:spTree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Exercice </a:t>
            </a:r>
            <a:r>
              <a:rPr lang="fr-FR" smtClean="0"/>
              <a:t>1 </a:t>
            </a:r>
            <a:r>
              <a:rPr lang="fr-FR" dirty="0"/>
              <a:t>: </a:t>
            </a:r>
            <a:r>
              <a:rPr lang="fr-FR" dirty="0" err="1"/>
              <a:t>Generics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Contraintes imposées : </a:t>
            </a:r>
          </a:p>
          <a:p>
            <a:pPr marL="457200" lvl="1" indent="0">
              <a:buNone/>
            </a:pPr>
            <a:r>
              <a:rPr lang="fr-FR" dirty="0" smtClean="0"/>
              <a:t>- Créer une classe contenant deux méthodes </a:t>
            </a:r>
            <a:r>
              <a:rPr lang="fr-FR" dirty="0" err="1" smtClean="0"/>
              <a:t>Foo</a:t>
            </a:r>
            <a:r>
              <a:rPr lang="fr-FR" dirty="0" smtClean="0"/>
              <a:t>.</a:t>
            </a:r>
          </a:p>
          <a:p>
            <a:pPr lvl="2"/>
            <a:r>
              <a:rPr lang="fr-FR" dirty="0" smtClean="0"/>
              <a:t>Une prenant en paramètre un entier et affiche en retour une phrase indiquant qu’un entier à été passé en paramètre et sa valeur.</a:t>
            </a:r>
          </a:p>
          <a:p>
            <a:pPr lvl="2"/>
            <a:r>
              <a:rPr lang="fr-FR" dirty="0" smtClean="0"/>
              <a:t>Une prenant en paramètre un type générique et affiche en retour une phrase indiquant quel est le type de paramètre passé.</a:t>
            </a:r>
          </a:p>
          <a:p>
            <a:pPr marL="449263" lvl="2" indent="0">
              <a:buNone/>
            </a:pPr>
            <a:r>
              <a:rPr lang="fr-FR" sz="2800" dirty="0" smtClean="0"/>
              <a:t>- Les deux méthodes ne permettant pas d’afficher un retour avec le type </a:t>
            </a:r>
            <a:r>
              <a:rPr lang="fr-FR" sz="2800" dirty="0" err="1" smtClean="0"/>
              <a:t>int</a:t>
            </a:r>
            <a:r>
              <a:rPr lang="fr-FR" sz="2800" dirty="0" smtClean="0"/>
              <a:t> passé en paramètre, créer une méthode Bar le permettant.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577484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Exercice </a:t>
            </a:r>
            <a:r>
              <a:rPr lang="fr-FR" dirty="0" smtClean="0"/>
              <a:t>2 </a:t>
            </a:r>
            <a:r>
              <a:rPr lang="fr-FR" dirty="0"/>
              <a:t>: Exemple </a:t>
            </a:r>
            <a:r>
              <a:rPr lang="fr-FR" dirty="0" smtClean="0"/>
              <a:t>d’un gestionnaire de documents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Contraintes imposées : </a:t>
            </a:r>
          </a:p>
          <a:p>
            <a:pPr lvl="1"/>
            <a:r>
              <a:rPr lang="fr-FR" dirty="0" smtClean="0"/>
              <a:t>Mise en œuvre d’une queue d’objets indéterminés, dont le type est forcément hérité de l’interface </a:t>
            </a:r>
            <a:r>
              <a:rPr lang="fr-FR" dirty="0" err="1" smtClean="0"/>
              <a:t>IDocument</a:t>
            </a:r>
            <a:r>
              <a:rPr lang="fr-FR" dirty="0" smtClean="0"/>
              <a:t> : titre et contenu.</a:t>
            </a:r>
          </a:p>
          <a:p>
            <a:pPr lvl="1"/>
            <a:r>
              <a:rPr lang="fr-FR" dirty="0" smtClean="0"/>
              <a:t>Une seule implémentation de la logique de mise en queue quelle que soit le type d’objet géré : ajout d’un document, retrait du premier document disponible, consultation de la queue de documents.</a:t>
            </a:r>
          </a:p>
          <a:p>
            <a:pPr lvl="1"/>
            <a:r>
              <a:rPr lang="fr-FR" dirty="0" smtClean="0"/>
              <a:t>Impossibilité de compiler un programme incluant une tentative de gestion d’objets n’implémentant pas l’interface </a:t>
            </a:r>
            <a:r>
              <a:rPr lang="fr-FR" dirty="0" err="1" smtClean="0"/>
              <a:t>IDocument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83568" y="4149080"/>
            <a:ext cx="4104456" cy="1584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FR" dirty="0" smtClean="0"/>
              <a:t>Concepts et architecture</a:t>
            </a:r>
          </a:p>
          <a:p>
            <a:pPr lvl="1"/>
            <a:r>
              <a:rPr lang="fr-FR" dirty="0" smtClean="0"/>
              <a:t>Introduction au Framework .NET</a:t>
            </a:r>
          </a:p>
          <a:p>
            <a:pPr lvl="1"/>
            <a:r>
              <a:rPr lang="fr-FR" dirty="0" smtClean="0"/>
              <a:t>Prise en main de Visual Studio</a:t>
            </a:r>
          </a:p>
          <a:p>
            <a:pPr lvl="1"/>
            <a:r>
              <a:rPr lang="fr-FR" dirty="0" smtClean="0"/>
              <a:t>Common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Runtime</a:t>
            </a:r>
            <a:endParaRPr lang="fr-FR" dirty="0" smtClean="0"/>
          </a:p>
          <a:p>
            <a:pPr lvl="1"/>
            <a:r>
              <a:rPr lang="fr-FR" dirty="0" smtClean="0"/>
              <a:t>Bibliothèque de classes</a:t>
            </a:r>
          </a:p>
          <a:p>
            <a:pPr lvl="1"/>
            <a:endParaRPr lang="fr-FR" dirty="0" smtClean="0"/>
          </a:p>
          <a:p>
            <a:pPr lvl="0"/>
            <a:r>
              <a:rPr lang="fr-FR" dirty="0" smtClean="0"/>
              <a:t>Bases du C#</a:t>
            </a:r>
          </a:p>
          <a:p>
            <a:pPr lvl="1"/>
            <a:r>
              <a:rPr lang="fr-FR" dirty="0" smtClean="0"/>
              <a:t>Instructions et structure</a:t>
            </a:r>
          </a:p>
          <a:p>
            <a:pPr lvl="1"/>
            <a:r>
              <a:rPr lang="fr-FR" dirty="0" smtClean="0"/>
              <a:t>Chaînes et expressions régulières</a:t>
            </a:r>
          </a:p>
          <a:p>
            <a:pPr lvl="1"/>
            <a:r>
              <a:rPr lang="fr-FR" dirty="0" smtClean="0"/>
              <a:t>Erreurs et exceptions</a:t>
            </a:r>
          </a:p>
          <a:p>
            <a:pPr lvl="1"/>
            <a:endParaRPr lang="fr-FR" dirty="0" smtClean="0"/>
          </a:p>
          <a:p>
            <a:pPr lvl="0"/>
            <a:r>
              <a:rPr lang="fr-FR" dirty="0" smtClean="0"/>
              <a:t>Objets et types</a:t>
            </a:r>
          </a:p>
          <a:p>
            <a:pPr lvl="1"/>
            <a:r>
              <a:rPr lang="fr-FR" dirty="0" smtClean="0"/>
              <a:t>Classe, structure</a:t>
            </a:r>
          </a:p>
          <a:p>
            <a:pPr lvl="1"/>
            <a:r>
              <a:rPr lang="fr-FR" dirty="0" smtClean="0"/>
              <a:t>Héritage et interface</a:t>
            </a:r>
          </a:p>
          <a:p>
            <a:pPr lvl="1"/>
            <a:r>
              <a:rPr lang="fr-FR" dirty="0" smtClean="0"/>
              <a:t>Génériques</a:t>
            </a:r>
          </a:p>
          <a:p>
            <a:pPr lvl="1"/>
            <a:r>
              <a:rPr lang="fr-FR" dirty="0" smtClean="0"/>
              <a:t>Collections</a:t>
            </a:r>
          </a:p>
          <a:p>
            <a:pPr lvl="1"/>
            <a:r>
              <a:rPr lang="fr-FR" dirty="0" smtClean="0"/>
              <a:t>Délégués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 de cours</a:t>
            </a:r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FR" dirty="0" smtClean="0"/>
              <a:t>Programmation Windows en .NET</a:t>
            </a:r>
          </a:p>
          <a:p>
            <a:pPr lvl="1"/>
            <a:r>
              <a:rPr lang="fr-FR" dirty="0" smtClean="0"/>
              <a:t>Conception d’interface Windows</a:t>
            </a:r>
          </a:p>
          <a:p>
            <a:pPr lvl="1"/>
            <a:r>
              <a:rPr lang="fr-FR" dirty="0" smtClean="0"/>
              <a:t>Sécurité</a:t>
            </a:r>
          </a:p>
          <a:p>
            <a:pPr lvl="1"/>
            <a:r>
              <a:rPr lang="fr-FR" dirty="0" smtClean="0"/>
              <a:t>Programmation parallèle</a:t>
            </a:r>
          </a:p>
          <a:p>
            <a:pPr lvl="1"/>
            <a:r>
              <a:rPr lang="fr-FR" dirty="0" smtClean="0"/>
              <a:t>Globalisation et localisation</a:t>
            </a:r>
          </a:p>
          <a:p>
            <a:pPr lvl="1"/>
            <a:r>
              <a:rPr lang="fr-FR" dirty="0" smtClean="0"/>
              <a:t>Déploiement</a:t>
            </a:r>
          </a:p>
          <a:p>
            <a:pPr lvl="1"/>
            <a:endParaRPr lang="fr-FR" dirty="0" smtClean="0"/>
          </a:p>
          <a:p>
            <a:pPr lvl="0"/>
            <a:r>
              <a:rPr lang="fr-FR" dirty="0" smtClean="0"/>
              <a:t>C# et .NET avancés</a:t>
            </a:r>
          </a:p>
          <a:p>
            <a:pPr lvl="1"/>
            <a:r>
              <a:rPr lang="fr-FR" dirty="0" smtClean="0"/>
              <a:t>Configuration</a:t>
            </a:r>
          </a:p>
          <a:p>
            <a:pPr lvl="1"/>
            <a:r>
              <a:rPr lang="fr-FR" dirty="0" smtClean="0"/>
              <a:t>Introspection</a:t>
            </a:r>
          </a:p>
          <a:p>
            <a:pPr lvl="1"/>
            <a:r>
              <a:rPr lang="fr-FR" dirty="0" smtClean="0"/>
              <a:t>Méthodes étendues</a:t>
            </a:r>
          </a:p>
          <a:p>
            <a:pPr lvl="1"/>
            <a:r>
              <a:rPr lang="fr-FR" dirty="0" smtClean="0"/>
              <a:t>LINQ to </a:t>
            </a:r>
            <a:r>
              <a:rPr lang="fr-FR" dirty="0" err="1" smtClean="0"/>
              <a:t>Objects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1724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Exercice 3 : classe générique de liste liée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Reprendre les classes </a:t>
            </a:r>
            <a:r>
              <a:rPr lang="fr-FR" dirty="0" err="1" smtClean="0"/>
              <a:t>LinkedListNode</a:t>
            </a:r>
            <a:r>
              <a:rPr lang="fr-FR" dirty="0" smtClean="0"/>
              <a:t> et </a:t>
            </a:r>
            <a:r>
              <a:rPr lang="fr-FR" dirty="0" err="1" smtClean="0"/>
              <a:t>LinkedList</a:t>
            </a:r>
            <a:r>
              <a:rPr lang="fr-FR" dirty="0" smtClean="0"/>
              <a:t> pour en faire des classes génériques et détecter l’erreur dans le client à la compilation.</a:t>
            </a:r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de liste liée : le </a:t>
            </a:r>
            <a:r>
              <a:rPr lang="fr-FR" dirty="0" err="1" smtClean="0"/>
              <a:t>noeud</a:t>
            </a:r>
            <a:endParaRPr lang="fr-F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value;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Next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internal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internal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de liste liée : la liste</a:t>
            </a:r>
            <a:endParaRPr lang="fr-FR" dirty="0"/>
          </a:p>
        </p:txBody>
      </p:sp>
      <p:sp>
        <p:nvSpPr>
          <p:cNvPr id="4403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000" y="1340768"/>
            <a:ext cx="8077200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IEnumerable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First {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Last {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AddLast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object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value)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(value);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(First ==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{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First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Last = First;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}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{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Last.Next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Last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}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IEnumerator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.GetEnumerator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current = First;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while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(current !=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{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yield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current.Value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current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current.Next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d’une liste liée : le client</a:t>
            </a:r>
            <a:endParaRPr lang="fr-FR" dirty="0"/>
          </a:p>
        </p:txBody>
      </p:sp>
      <p:sp>
        <p:nvSpPr>
          <p:cNvPr id="45057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Program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Main(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args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list1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list1.AddLast(2);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list1.AddLast(4);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list1.AddLast(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"6"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list1)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(i);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724128" y="3933056"/>
            <a:ext cx="2592288" cy="936104"/>
          </a:xfrm>
          <a:prstGeom prst="borderCallout1">
            <a:avLst>
              <a:gd name="adj1" fmla="val 18750"/>
              <a:gd name="adj2" fmla="val -8333"/>
              <a:gd name="adj3" fmla="val -11600"/>
              <a:gd name="adj4" fmla="val -8241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ERREUR à l’exécution : « 6 » n’est pas un entier</a:t>
            </a:r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Collections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Sortes de collections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762000" y="1597025"/>
          <a:ext cx="8077957" cy="50869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0195"/>
                <a:gridCol w="6067762"/>
              </a:tblGrid>
              <a:tr h="914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/>
                        <a:t>INTERFACE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/>
                        <a:t>DESCRIPTION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 anchor="ctr"/>
                </a:tc>
              </a:tr>
              <a:tr h="45716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 dirty="0" err="1"/>
                        <a:t>IEnumerable</a:t>
                      </a:r>
                      <a:r>
                        <a:rPr lang="fr-FR" sz="1600" u="none" strike="noStrike" dirty="0"/>
                        <a:t>&lt;T&gt;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 smtClean="0"/>
                        <a:t>L’interface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/>
                        <a:t>IEnumerable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 smtClean="0"/>
                        <a:t>est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nécessaire</a:t>
                      </a:r>
                      <a:r>
                        <a:rPr lang="en-US" sz="1600" u="none" strike="noStrike" dirty="0" smtClean="0"/>
                        <a:t> à </a:t>
                      </a:r>
                      <a:r>
                        <a:rPr lang="en-US" sz="1600" u="none" strike="noStrike" dirty="0" err="1" smtClean="0"/>
                        <a:t>l’instruction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foreach</a:t>
                      </a:r>
                      <a:r>
                        <a:rPr lang="en-US" sz="1600" u="none" strike="noStrike" dirty="0" smtClean="0"/>
                        <a:t>. Elle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définit</a:t>
                      </a:r>
                      <a:r>
                        <a:rPr lang="en-US" sz="1600" u="none" strike="noStrike" baseline="0" dirty="0" smtClean="0"/>
                        <a:t> la </a:t>
                      </a:r>
                      <a:r>
                        <a:rPr lang="en-US" sz="1600" u="none" strike="noStrike" baseline="0" dirty="0" err="1" smtClean="0"/>
                        <a:t>méthode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dirty="0" err="1" smtClean="0"/>
                        <a:t>GetEnumerator</a:t>
                      </a:r>
                      <a:r>
                        <a:rPr lang="en-US" sz="1600" u="none" strike="noStrike" dirty="0"/>
                        <a:t>() </a:t>
                      </a:r>
                      <a:r>
                        <a:rPr lang="en-US" sz="1600" u="none" strike="noStrike" dirty="0" smtClean="0"/>
                        <a:t>qui </a:t>
                      </a:r>
                      <a:r>
                        <a:rPr lang="en-US" sz="1600" u="none" strike="noStrike" dirty="0" err="1" smtClean="0"/>
                        <a:t>retourne</a:t>
                      </a:r>
                      <a:r>
                        <a:rPr lang="en-US" sz="1600" u="none" strike="noStrike" dirty="0" smtClean="0"/>
                        <a:t> les </a:t>
                      </a:r>
                      <a:r>
                        <a:rPr lang="en-US" sz="1600" u="none" strike="noStrike" dirty="0" err="1" smtClean="0"/>
                        <a:t>valeurs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une</a:t>
                      </a:r>
                      <a:r>
                        <a:rPr lang="en-US" sz="1600" u="none" strike="noStrike" baseline="0" dirty="0" smtClean="0"/>
                        <a:t> par </a:t>
                      </a:r>
                      <a:r>
                        <a:rPr lang="en-US" sz="1600" u="none" strike="noStrike" baseline="0" dirty="0" err="1" smtClean="0"/>
                        <a:t>une</a:t>
                      </a:r>
                      <a:r>
                        <a:rPr lang="en-US" sz="1600" u="none" strike="noStrike" dirty="0" smtClean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/>
                </a:tc>
              </a:tr>
              <a:tr h="64003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 dirty="0" err="1"/>
                        <a:t>ICollection</a:t>
                      </a:r>
                      <a:r>
                        <a:rPr lang="fr-FR" sz="1600" u="none" strike="noStrike" dirty="0"/>
                        <a:t>&lt;T&gt;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/>
                        <a:t>ICollection</a:t>
                      </a:r>
                      <a:r>
                        <a:rPr lang="en-US" sz="1600" u="none" strike="noStrike" dirty="0"/>
                        <a:t>&lt;T&gt; </a:t>
                      </a:r>
                      <a:r>
                        <a:rPr lang="en-US" sz="1600" u="none" strike="noStrike" dirty="0" err="1" smtClean="0"/>
                        <a:t>est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implémentée</a:t>
                      </a:r>
                      <a:r>
                        <a:rPr lang="en-US" sz="1600" u="none" strike="noStrike" baseline="0" dirty="0" smtClean="0"/>
                        <a:t> par les collections </a:t>
                      </a:r>
                      <a:r>
                        <a:rPr lang="en-US" sz="1600" u="none" strike="noStrike" baseline="0" dirty="0" err="1" smtClean="0"/>
                        <a:t>génériques</a:t>
                      </a:r>
                      <a:r>
                        <a:rPr lang="en-US" sz="1600" u="none" strike="noStrike" baseline="0" dirty="0" smtClean="0"/>
                        <a:t>. </a:t>
                      </a:r>
                      <a:r>
                        <a:rPr lang="en-US" sz="1600" u="none" strike="noStrike" dirty="0" smtClean="0"/>
                        <a:t>Le </a:t>
                      </a:r>
                      <a:r>
                        <a:rPr lang="en-US" sz="1600" u="none" strike="noStrike" dirty="0" err="1" smtClean="0"/>
                        <a:t>nombre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d’éléments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peut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être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obtenu</a:t>
                      </a:r>
                      <a:r>
                        <a:rPr lang="en-US" sz="1600" u="none" strike="noStrike" dirty="0" smtClean="0"/>
                        <a:t>. Il </a:t>
                      </a:r>
                      <a:r>
                        <a:rPr lang="en-US" sz="1600" u="none" strike="noStrike" dirty="0" err="1" smtClean="0"/>
                        <a:t>est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aussi</a:t>
                      </a:r>
                      <a:r>
                        <a:rPr lang="en-US" sz="1600" u="none" strike="noStrike" dirty="0" smtClean="0"/>
                        <a:t> possible de copier le </a:t>
                      </a:r>
                      <a:r>
                        <a:rPr lang="en-US" sz="1600" u="none" strike="noStrike" dirty="0" err="1" smtClean="0"/>
                        <a:t>contenu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dans</a:t>
                      </a:r>
                      <a:r>
                        <a:rPr lang="en-US" sz="1600" u="none" strike="noStrike" dirty="0" smtClean="0"/>
                        <a:t> un tableau,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ou</a:t>
                      </a:r>
                      <a:r>
                        <a:rPr lang="en-US" sz="1600" u="none" strike="noStrike" baseline="0" dirty="0" smtClean="0"/>
                        <a:t> encore </a:t>
                      </a:r>
                      <a:r>
                        <a:rPr lang="en-US" sz="1600" u="none" strike="noStrike" baseline="0" dirty="0" err="1" smtClean="0"/>
                        <a:t>d’ajouter</a:t>
                      </a:r>
                      <a:r>
                        <a:rPr lang="en-US" sz="1600" u="none" strike="noStrike" dirty="0" smtClean="0"/>
                        <a:t> et </a:t>
                      </a:r>
                      <a:r>
                        <a:rPr lang="en-US" sz="1600" u="none" strike="noStrike" dirty="0" err="1" smtClean="0"/>
                        <a:t>supprimer</a:t>
                      </a:r>
                      <a:r>
                        <a:rPr lang="en-US" sz="1600" u="none" strike="noStrike" dirty="0" smtClean="0"/>
                        <a:t> des </a:t>
                      </a:r>
                      <a:r>
                        <a:rPr lang="en-US" sz="1600" u="none" strike="noStrike" dirty="0" err="1" smtClean="0"/>
                        <a:t>éléments</a:t>
                      </a:r>
                      <a:r>
                        <a:rPr lang="en-US" sz="1600" u="none" strike="noStrike" dirty="0" smtClean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</a:tr>
              <a:tr h="54860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/>
                        <a:t>IList&lt;T&gt;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 smtClean="0"/>
                        <a:t>L’interface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/>
                        <a:t>IList</a:t>
                      </a:r>
                      <a:r>
                        <a:rPr lang="en-US" sz="1600" u="none" strike="noStrike" dirty="0"/>
                        <a:t>&lt;T&gt; </a:t>
                      </a:r>
                      <a:r>
                        <a:rPr lang="en-US" sz="1600" u="none" strike="noStrike" dirty="0" err="1" smtClean="0"/>
                        <a:t>permet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d’atteindre</a:t>
                      </a:r>
                      <a:r>
                        <a:rPr lang="en-US" sz="1600" u="none" strike="noStrike" dirty="0" smtClean="0"/>
                        <a:t> un </a:t>
                      </a:r>
                      <a:r>
                        <a:rPr lang="en-US" sz="1600" u="none" strike="noStrike" dirty="0" err="1" smtClean="0"/>
                        <a:t>élément</a:t>
                      </a:r>
                      <a:r>
                        <a:rPr lang="en-US" sz="1600" u="none" strike="noStrike" dirty="0" smtClean="0"/>
                        <a:t> par </a:t>
                      </a:r>
                      <a:r>
                        <a:rPr lang="en-US" sz="1600" u="none" strike="noStrike" dirty="0" err="1" smtClean="0"/>
                        <a:t>sa</a:t>
                      </a:r>
                      <a:r>
                        <a:rPr lang="en-US" sz="1600" u="none" strike="noStrike" dirty="0" smtClean="0"/>
                        <a:t> position. </a:t>
                      </a:r>
                      <a:r>
                        <a:rPr lang="en-US" sz="1600" u="none" strike="noStrike" dirty="0" err="1" smtClean="0"/>
                        <a:t>IList</a:t>
                      </a:r>
                      <a:r>
                        <a:rPr lang="en-US" sz="1600" u="none" strike="noStrike" dirty="0" smtClean="0"/>
                        <a:t>&lt;T</a:t>
                      </a:r>
                      <a:r>
                        <a:rPr lang="en-US" sz="1600" u="none" strike="noStrike" dirty="0"/>
                        <a:t>&gt; </a:t>
                      </a:r>
                      <a:r>
                        <a:rPr lang="en-US" sz="1600" u="none" strike="noStrike" dirty="0" err="1" smtClean="0"/>
                        <a:t>hérite</a:t>
                      </a:r>
                      <a:r>
                        <a:rPr lang="en-US" sz="1600" u="none" strike="noStrike" dirty="0" smtClean="0"/>
                        <a:t> de </a:t>
                      </a:r>
                      <a:r>
                        <a:rPr lang="en-US" sz="1600" u="none" strike="noStrike" dirty="0" err="1" smtClean="0"/>
                        <a:t>ICollection</a:t>
                      </a:r>
                      <a:r>
                        <a:rPr lang="en-US" sz="1600" u="none" strike="noStrike" dirty="0" smtClean="0"/>
                        <a:t>&lt;T</a:t>
                      </a:r>
                      <a:r>
                        <a:rPr lang="en-US" sz="1600" u="none" strike="noStrike" dirty="0"/>
                        <a:t>&gt;.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/>
                </a:tc>
              </a:tr>
              <a:tr h="54860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/>
                        <a:t>ISet&lt;T&gt;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 smtClean="0"/>
                        <a:t>ISet</a:t>
                      </a:r>
                      <a:r>
                        <a:rPr lang="en-US" sz="1600" u="none" strike="noStrike" dirty="0" smtClean="0"/>
                        <a:t>&lt;T</a:t>
                      </a:r>
                      <a:r>
                        <a:rPr lang="en-US" sz="1600" u="none" strike="noStrike" dirty="0"/>
                        <a:t>&gt; </a:t>
                      </a:r>
                      <a:r>
                        <a:rPr lang="en-US" sz="1600" u="none" strike="noStrike" dirty="0" err="1" smtClean="0"/>
                        <a:t>autorise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l’union</a:t>
                      </a:r>
                      <a:r>
                        <a:rPr lang="en-US" sz="1600" u="none" strike="noStrike" baseline="0" dirty="0" smtClean="0"/>
                        <a:t> de </a:t>
                      </a:r>
                      <a:r>
                        <a:rPr lang="en-US" sz="1600" u="none" strike="noStrike" baseline="0" dirty="0" err="1" smtClean="0"/>
                        <a:t>deux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jeux</a:t>
                      </a:r>
                      <a:r>
                        <a:rPr lang="en-US" sz="1600" u="none" strike="noStrike" baseline="0" dirty="0" smtClean="0"/>
                        <a:t>, </a:t>
                      </a:r>
                      <a:r>
                        <a:rPr lang="en-US" sz="1600" u="none" strike="noStrike" baseline="0" dirty="0" err="1" smtClean="0"/>
                        <a:t>ou</a:t>
                      </a:r>
                      <a:r>
                        <a:rPr lang="en-US" sz="1600" u="none" strike="noStrike" baseline="0" dirty="0" smtClean="0"/>
                        <a:t> encore le </a:t>
                      </a:r>
                      <a:r>
                        <a:rPr lang="en-US" sz="1600" u="none" strike="noStrike" baseline="0" dirty="0" err="1" smtClean="0"/>
                        <a:t>calcul</a:t>
                      </a:r>
                      <a:r>
                        <a:rPr lang="en-US" sz="1600" u="none" strike="noStrike" baseline="0" dirty="0" smtClean="0"/>
                        <a:t> de </a:t>
                      </a:r>
                      <a:r>
                        <a:rPr lang="en-US" sz="1600" u="none" strike="noStrike" baseline="0" dirty="0" err="1" smtClean="0"/>
                        <a:t>leur</a:t>
                      </a:r>
                      <a:r>
                        <a:rPr lang="en-US" sz="1600" u="none" strike="noStrike" baseline="0" dirty="0" smtClean="0"/>
                        <a:t> intersection.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/>
                        <a:t>ISet</a:t>
                      </a:r>
                      <a:r>
                        <a:rPr lang="en-US" sz="1600" u="none" strike="noStrike" dirty="0"/>
                        <a:t>&lt;T&gt; </a:t>
                      </a:r>
                      <a:r>
                        <a:rPr lang="en-US" sz="1600" u="none" strike="noStrike" dirty="0" err="1" smtClean="0"/>
                        <a:t>hérite</a:t>
                      </a:r>
                      <a:r>
                        <a:rPr lang="en-US" sz="1600" u="none" strike="noStrike" dirty="0" smtClean="0"/>
                        <a:t> de </a:t>
                      </a:r>
                      <a:r>
                        <a:rPr lang="en-US" sz="1600" u="none" strike="noStrike" dirty="0" err="1" smtClean="0"/>
                        <a:t>ICollection</a:t>
                      </a:r>
                      <a:r>
                        <a:rPr lang="en-US" sz="1600" u="none" strike="noStrike" dirty="0" smtClean="0"/>
                        <a:t>&lt;T</a:t>
                      </a:r>
                      <a:r>
                        <a:rPr lang="en-US" sz="1600" u="none" strike="noStrike" dirty="0"/>
                        <a:t>&gt;.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/>
                </a:tc>
              </a:tr>
              <a:tr h="54860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/>
                        <a:t>IDictionary&lt;TKey, TValue&gt;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 smtClean="0"/>
                        <a:t>L’interface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/>
                        <a:t>IDictionary</a:t>
                      </a:r>
                      <a:r>
                        <a:rPr lang="en-US" sz="1600" u="none" strike="noStrike" dirty="0"/>
                        <a:t>&lt;</a:t>
                      </a:r>
                      <a:r>
                        <a:rPr lang="en-US" sz="1600" u="none" strike="noStrike" dirty="0" err="1"/>
                        <a:t>TKey</a:t>
                      </a:r>
                      <a:r>
                        <a:rPr lang="en-US" sz="1600" u="none" strike="noStrike" dirty="0"/>
                        <a:t>, </a:t>
                      </a:r>
                      <a:r>
                        <a:rPr lang="en-US" sz="1600" u="none" strike="noStrike" dirty="0" err="1"/>
                        <a:t>TValue</a:t>
                      </a:r>
                      <a:r>
                        <a:rPr lang="en-US" sz="1600" u="none" strike="noStrike" dirty="0"/>
                        <a:t>&gt; </a:t>
                      </a:r>
                      <a:r>
                        <a:rPr lang="en-US" sz="1600" u="none" strike="noStrike" dirty="0" err="1" smtClean="0"/>
                        <a:t>est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implémentée</a:t>
                      </a:r>
                      <a:r>
                        <a:rPr lang="en-US" sz="1600" u="none" strike="noStrike" dirty="0" smtClean="0"/>
                        <a:t> par les collections </a:t>
                      </a:r>
                      <a:r>
                        <a:rPr lang="en-US" sz="1600" u="none" strike="noStrike" dirty="0" err="1" smtClean="0"/>
                        <a:t>génériques</a:t>
                      </a:r>
                      <a:r>
                        <a:rPr lang="en-US" sz="1600" u="none" strike="noStrike" dirty="0" smtClean="0"/>
                        <a:t> qui </a:t>
                      </a:r>
                      <a:r>
                        <a:rPr lang="en-US" sz="1600" u="none" strike="noStrike" dirty="0" err="1" smtClean="0"/>
                        <a:t>ont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une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clé</a:t>
                      </a:r>
                      <a:r>
                        <a:rPr lang="en-US" sz="1600" u="none" strike="noStrike" dirty="0" smtClean="0"/>
                        <a:t> et </a:t>
                      </a:r>
                      <a:r>
                        <a:rPr lang="en-US" sz="1600" u="none" strike="noStrike" dirty="0" err="1" smtClean="0"/>
                        <a:t>une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valeur</a:t>
                      </a:r>
                      <a:r>
                        <a:rPr lang="en-US" sz="1600" u="none" strike="noStrike" dirty="0" smtClean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/>
                </a:tc>
              </a:tr>
              <a:tr h="36573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/>
                        <a:t>ILookup&lt;TKey, TValue&gt;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 smtClean="0"/>
                        <a:t>Similaire</a:t>
                      </a:r>
                      <a:r>
                        <a:rPr lang="en-US" sz="1600" u="none" strike="noStrike" dirty="0" smtClean="0"/>
                        <a:t> à </a:t>
                      </a:r>
                      <a:r>
                        <a:rPr lang="en-US" sz="1600" u="none" strike="noStrike" dirty="0" err="1" smtClean="0"/>
                        <a:t>l’interface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IDictionary</a:t>
                      </a:r>
                      <a:r>
                        <a:rPr lang="en-US" sz="1600" u="none" strike="noStrike" dirty="0" smtClean="0"/>
                        <a:t>&lt;</a:t>
                      </a:r>
                      <a:r>
                        <a:rPr lang="en-US" sz="1600" u="none" strike="noStrike" dirty="0" err="1" smtClean="0"/>
                        <a:t>TKey</a:t>
                      </a:r>
                      <a:r>
                        <a:rPr lang="en-US" sz="1600" u="none" strike="noStrike" dirty="0"/>
                        <a:t>, </a:t>
                      </a:r>
                      <a:r>
                        <a:rPr lang="en-US" sz="1600" u="none" strike="noStrike" dirty="0" err="1"/>
                        <a:t>TValue</a:t>
                      </a:r>
                      <a:r>
                        <a:rPr lang="en-US" sz="1600" u="none" strike="noStrike" dirty="0" smtClean="0"/>
                        <a:t>&gt;, </a:t>
                      </a:r>
                      <a:r>
                        <a:rPr lang="en-US" sz="1600" u="none" strike="noStrike" dirty="0" err="1" smtClean="0"/>
                        <a:t>elle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permet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d’associer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plusieurs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valeurs</a:t>
                      </a:r>
                      <a:r>
                        <a:rPr lang="en-US" sz="1600" u="none" strike="noStrike" baseline="0" dirty="0" smtClean="0"/>
                        <a:t> à </a:t>
                      </a:r>
                      <a:r>
                        <a:rPr lang="en-US" sz="1600" u="none" strike="noStrike" baseline="0" dirty="0" err="1" smtClean="0"/>
                        <a:t>une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seule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clé</a:t>
                      </a:r>
                      <a:r>
                        <a:rPr lang="en-US" sz="1600" u="none" strike="noStrike" baseline="0" dirty="0" smtClean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/>
                </a:tc>
              </a:tr>
              <a:tr h="27430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/>
                        <a:t>IComparer&lt;/T&gt;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 smtClean="0"/>
                        <a:t>L’interface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/>
                        <a:t>IComparer</a:t>
                      </a:r>
                      <a:r>
                        <a:rPr lang="en-US" sz="1600" u="none" strike="noStrike" dirty="0"/>
                        <a:t>&lt;T&gt; </a:t>
                      </a:r>
                      <a:r>
                        <a:rPr lang="en-US" sz="1600" u="none" strike="noStrike" dirty="0" err="1" smtClean="0"/>
                        <a:t>est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implémentée</a:t>
                      </a:r>
                      <a:r>
                        <a:rPr lang="en-US" sz="1600" u="none" strike="noStrike" baseline="0" dirty="0" smtClean="0"/>
                        <a:t> par </a:t>
                      </a:r>
                      <a:r>
                        <a:rPr lang="en-US" sz="1600" u="none" strike="noStrike" baseline="0" dirty="0" err="1" smtClean="0"/>
                        <a:t>une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classe</a:t>
                      </a:r>
                      <a:r>
                        <a:rPr lang="en-US" sz="1600" u="none" strike="noStrike" baseline="0" dirty="0" smtClean="0"/>
                        <a:t> de </a:t>
                      </a:r>
                      <a:r>
                        <a:rPr lang="en-US" sz="1600" u="none" strike="noStrike" baseline="0" dirty="0" err="1" smtClean="0"/>
                        <a:t>comparaison</a:t>
                      </a:r>
                      <a:r>
                        <a:rPr lang="en-US" sz="1600" u="none" strike="noStrike" baseline="0" dirty="0" smtClean="0"/>
                        <a:t> et </a:t>
                      </a:r>
                      <a:r>
                        <a:rPr lang="en-US" sz="1600" u="none" strike="noStrike" baseline="0" dirty="0" err="1" smtClean="0"/>
                        <a:t>utilisée</a:t>
                      </a:r>
                      <a:r>
                        <a:rPr lang="en-US" sz="1600" u="none" strike="noStrike" baseline="0" dirty="0" smtClean="0"/>
                        <a:t> pour </a:t>
                      </a:r>
                      <a:r>
                        <a:rPr lang="en-US" sz="1600" u="none" strike="noStrike" baseline="0" dirty="0" err="1" smtClean="0"/>
                        <a:t>trier</a:t>
                      </a:r>
                      <a:r>
                        <a:rPr lang="en-US" sz="1600" u="none" strike="noStrike" baseline="0" dirty="0" smtClean="0"/>
                        <a:t> les </a:t>
                      </a:r>
                      <a:r>
                        <a:rPr lang="en-US" sz="1600" u="none" strike="noStrike" baseline="0" dirty="0" err="1" smtClean="0"/>
                        <a:t>éléments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dans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une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méthode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dirty="0" smtClean="0"/>
                        <a:t>Compare().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/>
                </a:tc>
              </a:tr>
              <a:tr h="45716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/>
                        <a:t>IEqualityComparer&lt;/T&gt;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/>
                        <a:t>IEqualityComparer</a:t>
                      </a:r>
                      <a:r>
                        <a:rPr lang="en-US" sz="1600" u="none" strike="noStrike" dirty="0"/>
                        <a:t>&lt;T&gt; </a:t>
                      </a:r>
                      <a:r>
                        <a:rPr lang="en-US" sz="1600" u="none" strike="noStrike" dirty="0" err="1" smtClean="0"/>
                        <a:t>est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implémentée</a:t>
                      </a:r>
                      <a:r>
                        <a:rPr lang="en-US" sz="1600" u="none" strike="noStrike" baseline="0" dirty="0" smtClean="0"/>
                        <a:t> par </a:t>
                      </a:r>
                      <a:r>
                        <a:rPr lang="en-US" sz="1600" u="none" strike="noStrike" baseline="0" dirty="0" err="1" smtClean="0"/>
                        <a:t>une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classe</a:t>
                      </a:r>
                      <a:r>
                        <a:rPr lang="en-US" sz="1600" u="none" strike="noStrike" baseline="0" dirty="0" smtClean="0"/>
                        <a:t> de </a:t>
                      </a:r>
                      <a:r>
                        <a:rPr lang="en-US" sz="1600" u="none" strike="noStrike" baseline="0" dirty="0" err="1" smtClean="0"/>
                        <a:t>comparaison</a:t>
                      </a:r>
                      <a:r>
                        <a:rPr lang="en-US" sz="1600" u="none" strike="noStrike" baseline="0" dirty="0" smtClean="0"/>
                        <a:t> et </a:t>
                      </a:r>
                      <a:r>
                        <a:rPr lang="en-US" sz="1600" u="none" strike="noStrike" baseline="0" dirty="0" err="1" smtClean="0"/>
                        <a:t>utilisée</a:t>
                      </a:r>
                      <a:r>
                        <a:rPr lang="en-US" sz="1600" u="none" strike="noStrike" baseline="0" dirty="0" smtClean="0"/>
                        <a:t> pour </a:t>
                      </a:r>
                      <a:r>
                        <a:rPr lang="en-US" sz="1600" u="none" strike="noStrike" baseline="0" dirty="0" err="1" smtClean="0"/>
                        <a:t>gérer</a:t>
                      </a:r>
                      <a:r>
                        <a:rPr lang="en-US" sz="1600" u="none" strike="noStrike" baseline="0" dirty="0" smtClean="0"/>
                        <a:t> les </a:t>
                      </a:r>
                      <a:r>
                        <a:rPr lang="en-US" sz="1600" u="none" strike="noStrike" baseline="0" dirty="0" err="1" smtClean="0"/>
                        <a:t>clés</a:t>
                      </a:r>
                      <a:r>
                        <a:rPr lang="en-US" sz="1600" u="none" strike="noStrike" baseline="0" dirty="0" smtClean="0"/>
                        <a:t> d’un </a:t>
                      </a:r>
                      <a:r>
                        <a:rPr lang="en-US" sz="1600" u="none" strike="noStrike" baseline="0" dirty="0" err="1" smtClean="0"/>
                        <a:t>dictionnaire</a:t>
                      </a:r>
                      <a:r>
                        <a:rPr lang="en-US" sz="1600" u="none" strike="noStrike" baseline="0" dirty="0" smtClean="0"/>
                        <a:t>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Implémentations génériques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Le Framework .NET fournit des implémentations génériques des collections suivantes :</a:t>
            </a:r>
          </a:p>
          <a:p>
            <a:pPr lvl="1"/>
            <a:r>
              <a:rPr lang="fr-FR" dirty="0" smtClean="0"/>
              <a:t>Liste : List&lt;T&gt;</a:t>
            </a:r>
          </a:p>
          <a:p>
            <a:pPr lvl="1"/>
            <a:r>
              <a:rPr lang="fr-FR" dirty="0" smtClean="0"/>
              <a:t>Collection en lecture seule : </a:t>
            </a:r>
            <a:r>
              <a:rPr lang="fr-FR" dirty="0" err="1" smtClean="0"/>
              <a:t>ReadOnlyCollection</a:t>
            </a:r>
            <a:r>
              <a:rPr lang="fr-FR" dirty="0" smtClean="0"/>
              <a:t>&lt;T&gt;</a:t>
            </a:r>
          </a:p>
          <a:p>
            <a:pPr lvl="1"/>
            <a:r>
              <a:rPr lang="fr-FR" dirty="0" smtClean="0"/>
              <a:t>Queue : Queue&lt;T&gt;</a:t>
            </a:r>
          </a:p>
          <a:p>
            <a:pPr lvl="1"/>
            <a:r>
              <a:rPr lang="fr-FR" dirty="0" smtClean="0"/>
              <a:t>Pile : </a:t>
            </a:r>
            <a:r>
              <a:rPr lang="fr-FR" dirty="0" err="1" smtClean="0"/>
              <a:t>Stack</a:t>
            </a:r>
            <a:r>
              <a:rPr lang="fr-FR" dirty="0" smtClean="0"/>
              <a:t>&lt;T&gt;</a:t>
            </a:r>
          </a:p>
          <a:p>
            <a:pPr lvl="1"/>
            <a:r>
              <a:rPr lang="fr-FR" dirty="0" smtClean="0"/>
              <a:t>Liste liée : </a:t>
            </a:r>
            <a:r>
              <a:rPr lang="fr-FR" dirty="0" err="1" smtClean="0"/>
              <a:t>LinkedList</a:t>
            </a:r>
            <a:r>
              <a:rPr lang="fr-FR" dirty="0" smtClean="0"/>
              <a:t>&lt;T&gt;</a:t>
            </a:r>
          </a:p>
          <a:p>
            <a:pPr lvl="1"/>
            <a:r>
              <a:rPr lang="fr-FR" dirty="0" smtClean="0"/>
              <a:t>Liste triée : </a:t>
            </a:r>
            <a:r>
              <a:rPr lang="fr-FR" dirty="0" err="1" smtClean="0"/>
              <a:t>SortedList</a:t>
            </a:r>
            <a:r>
              <a:rPr lang="fr-FR" dirty="0" smtClean="0"/>
              <a:t>&lt;</a:t>
            </a:r>
            <a:r>
              <a:rPr lang="fr-FR" dirty="0" err="1" smtClean="0"/>
              <a:t>TKey</a:t>
            </a:r>
            <a:r>
              <a:rPr lang="fr-FR" dirty="0" smtClean="0"/>
              <a:t>, </a:t>
            </a:r>
            <a:r>
              <a:rPr lang="fr-FR" dirty="0" err="1" smtClean="0"/>
              <a:t>TValue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Dictionnaires : </a:t>
            </a:r>
            <a:r>
              <a:rPr lang="fr-FR" dirty="0" err="1" smtClean="0"/>
              <a:t>Dictionary</a:t>
            </a:r>
            <a:r>
              <a:rPr lang="fr-FR" dirty="0" smtClean="0"/>
              <a:t>&lt;</a:t>
            </a:r>
            <a:r>
              <a:rPr lang="fr-FR" dirty="0" err="1" smtClean="0"/>
              <a:t>TKey</a:t>
            </a:r>
            <a:r>
              <a:rPr lang="fr-FR" dirty="0" smtClean="0"/>
              <a:t>, </a:t>
            </a:r>
            <a:r>
              <a:rPr lang="fr-FR" dirty="0" err="1" smtClean="0"/>
              <a:t>TValue</a:t>
            </a:r>
            <a:r>
              <a:rPr lang="fr-FR" dirty="0" smtClean="0"/>
              <a:t>&gt;, </a:t>
            </a:r>
            <a:r>
              <a:rPr lang="fr-FR" dirty="0" err="1" smtClean="0"/>
              <a:t>Lookup</a:t>
            </a:r>
            <a:r>
              <a:rPr lang="fr-FR" dirty="0" smtClean="0"/>
              <a:t>&lt;</a:t>
            </a:r>
            <a:r>
              <a:rPr lang="fr-FR" dirty="0" err="1" smtClean="0"/>
              <a:t>TKey</a:t>
            </a:r>
            <a:r>
              <a:rPr lang="fr-FR" dirty="0" smtClean="0"/>
              <a:t>, </a:t>
            </a:r>
            <a:r>
              <a:rPr lang="fr-FR" dirty="0" err="1" smtClean="0"/>
              <a:t>TElement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Jeux : </a:t>
            </a:r>
            <a:r>
              <a:rPr lang="fr-FR" dirty="0" err="1" smtClean="0"/>
              <a:t>HashSet</a:t>
            </a:r>
            <a:r>
              <a:rPr lang="fr-FR" dirty="0" smtClean="0"/>
              <a:t>&lt;T&gt;, </a:t>
            </a:r>
            <a:r>
              <a:rPr lang="fr-FR" dirty="0" err="1" smtClean="0"/>
              <a:t>SortedSet</a:t>
            </a:r>
            <a:r>
              <a:rPr lang="fr-FR" dirty="0" smtClean="0"/>
              <a:t>&lt;T&gt;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Une syntaxe particulière facilite l’initialisation d’une collection, basée sur l’usage d’accolades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= new List&lt;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&gt;() {1, 2}; </a:t>
            </a:r>
          </a:p>
          <a:p>
            <a:endParaRPr lang="fr-FR" dirty="0" smtClean="0"/>
          </a:p>
        </p:txBody>
      </p:sp>
    </p:spTree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Délégués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propos des délégués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Un délégué permet de passer une méthode en paramètre. Il contient l’adresse d’une méthode.</a:t>
            </a:r>
          </a:p>
          <a:p>
            <a:r>
              <a:rPr lang="fr-FR" sz="2000" dirty="0" smtClean="0"/>
              <a:t>Exemples : </a:t>
            </a:r>
          </a:p>
          <a:p>
            <a:pPr lvl="1"/>
            <a:r>
              <a:rPr lang="fr-FR" sz="1800" dirty="0" smtClean="0"/>
              <a:t>Méthode de tri pour une classe générique implémentant une collection</a:t>
            </a:r>
          </a:p>
          <a:p>
            <a:pPr lvl="1"/>
            <a:r>
              <a:rPr lang="fr-FR" sz="1800" dirty="0" smtClean="0"/>
              <a:t>Réaction à un évènement</a:t>
            </a:r>
          </a:p>
          <a:p>
            <a:r>
              <a:rPr lang="fr-FR" sz="2000" dirty="0" smtClean="0"/>
              <a:t>Utilisation : déclarer la signature de méthode attendue, puis lui affecter une implémentation sous forme de méthode statique, ou bien via une instance.</a:t>
            </a:r>
          </a:p>
          <a:p>
            <a:endParaRPr lang="fr-FR" sz="2000" dirty="0"/>
          </a:p>
        </p:txBody>
      </p:sp>
    </p:spTree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4915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000" y="1596413"/>
            <a:ext cx="8077200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System;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namespace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ConsoleApplication3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MathOperation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MultiplyByTwo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 * 2;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Program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delegate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DoubleOperation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value);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Main()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DoubleOperation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op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MathOperation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.MultiplyByTwo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(op(7.94));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Objets et Types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Classe, structure</a:t>
            </a:r>
          </a:p>
          <a:p>
            <a:r>
              <a:rPr lang="fr-FR" dirty="0" smtClean="0"/>
              <a:t>Héritage et interface</a:t>
            </a:r>
          </a:p>
          <a:p>
            <a:r>
              <a:rPr lang="fr-FR" dirty="0" smtClean="0"/>
              <a:t>Génériques</a:t>
            </a:r>
          </a:p>
          <a:p>
            <a:r>
              <a:rPr lang="fr-FR" dirty="0" smtClean="0"/>
              <a:t>Collections</a:t>
            </a:r>
          </a:p>
          <a:p>
            <a:r>
              <a:rPr lang="fr-FR" dirty="0" smtClean="0"/>
              <a:t>Délégués</a:t>
            </a:r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Exercice </a:t>
            </a:r>
            <a:r>
              <a:rPr lang="fr-FR" dirty="0" smtClean="0"/>
              <a:t>4 </a:t>
            </a:r>
            <a:r>
              <a:rPr lang="fr-FR" dirty="0" smtClean="0"/>
              <a:t>: </a:t>
            </a:r>
            <a:r>
              <a:rPr lang="fr-FR" dirty="0" smtClean="0"/>
              <a:t>Délégués et évènements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Nous allons réaliser ici un mini simulateur de météo qui sera utilisé par un statisticien afin d’en faire des </a:t>
            </a:r>
            <a:r>
              <a:rPr lang="fr-FR" dirty="0" smtClean="0"/>
              <a:t>statistiques. </a:t>
            </a: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  <a:p>
            <a:r>
              <a:rPr lang="fr-FR" dirty="0" smtClean="0"/>
              <a:t>Nous </a:t>
            </a:r>
            <a:r>
              <a:rPr lang="fr-FR" dirty="0"/>
              <a:t>devons créer un simulateur de météo. Lorsque celui-ci est démarré, il génère autant de nombres aléatoires que demandé, des nombres entre 0 et 100. </a:t>
            </a:r>
            <a:br>
              <a:rPr lang="fr-FR" dirty="0"/>
            </a:br>
            <a:r>
              <a:rPr lang="fr-FR" dirty="0" smtClean="0"/>
              <a:t>Si le nombre aléatoire est inférieur à 5, alors cela veut dire que le temps est au soleil. </a:t>
            </a:r>
            <a:br>
              <a:rPr lang="fr-FR" dirty="0" smtClean="0"/>
            </a:br>
            <a:r>
              <a:rPr lang="fr-FR" dirty="0" smtClean="0"/>
              <a:t>S’il est supérieur ou égal à 5 et inférieur à 50, alors nous aurons des nuages. </a:t>
            </a:r>
            <a:br>
              <a:rPr lang="fr-FR" dirty="0" smtClean="0"/>
            </a:br>
            <a:r>
              <a:rPr lang="fr-FR" dirty="0" smtClean="0"/>
              <a:t>S’il est supérieur ou égal à 50 et inférieur à 90, alors nous aurons de la pluie. Sinon, nous aurons de l’orage.</a:t>
            </a:r>
            <a:endParaRPr lang="fr-FR" dirty="0"/>
          </a:p>
          <a:p>
            <a:r>
              <a:rPr lang="fr-FR" dirty="0"/>
              <a:t>Un événement sera levé à chaque changement de temps. Le but de notre statisticien est de s’abonner aux événements du simulateur météo afin de compter le nombre de fois où il a fait soleil et le nombre de fois où le temps a changé. Il affichera ensuite son rapport en indiquant ces deux résultats et le pourcentage de fois où il a fait soleil. </a:t>
            </a:r>
            <a:r>
              <a:rPr lang="fr-FR" dirty="0" smtClean="0"/>
              <a:t>(Le </a:t>
            </a:r>
            <a:r>
              <a:rPr lang="fr-FR" dirty="0"/>
              <a:t>pourcentage </a:t>
            </a:r>
            <a:r>
              <a:rPr lang="fr-FR" dirty="0" smtClean="0"/>
              <a:t>peut être un </a:t>
            </a:r>
            <a:r>
              <a:rPr lang="fr-FR" dirty="0"/>
              <a:t>entier</a:t>
            </a:r>
            <a:r>
              <a:rPr lang="fr-FR" dirty="0" smtClean="0"/>
              <a:t>).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15816" y="5589240"/>
            <a:ext cx="3384375" cy="2025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SimulateurMeteo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 }</a:t>
            </a:r>
            <a:r>
              <a:rPr kumimoji="0" lang="fr-FR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15817" y="6059121"/>
            <a:ext cx="3384376" cy="2025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Temps { Soleil, Nuage, Pluie, Orage }</a:t>
            </a:r>
            <a:r>
              <a:rPr kumimoji="0" lang="fr-FR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14411" y="6541683"/>
            <a:ext cx="3385781" cy="2025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public class Statisticien { }</a:t>
            </a:r>
            <a:r>
              <a:rPr kumimoji="0" lang="fr-FR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272590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et structure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6" name="Diagramme 5"/>
          <p:cNvGraphicFramePr/>
          <p:nvPr/>
        </p:nvGraphicFramePr>
        <p:xfrm>
          <a:off x="-468560" y="5157192"/>
          <a:ext cx="6264696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Modificateurs de visibilité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762000" y="1597025"/>
          <a:ext cx="8119745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60"/>
                <a:gridCol w="1944216"/>
                <a:gridCol w="452576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Modificateur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Application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 marL="182880" marR="1828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public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Tout membre ou type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L’élément est visible de n’importe quel autre code.</a:t>
                      </a:r>
                      <a:endParaRPr lang="fr-FR" dirty="0"/>
                    </a:p>
                  </a:txBody>
                  <a:tcPr marL="182880" marR="1828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protected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Tout membre ou type imbriqué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L’élément est visible seulement par les types dérivés.</a:t>
                      </a:r>
                      <a:endParaRPr lang="fr-FR" dirty="0"/>
                    </a:p>
                  </a:txBody>
                  <a:tcPr marL="182880" marR="1828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internal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Tout membre ou type imbriqué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L’élément est visible seulement  dans son assemblage.</a:t>
                      </a:r>
                      <a:endParaRPr lang="fr-FR" dirty="0"/>
                    </a:p>
                  </a:txBody>
                  <a:tcPr marL="182880" marR="1828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private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Tout membre ou type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L’élément est visible seulement</a:t>
                      </a:r>
                      <a:r>
                        <a:rPr lang="fr-FR" baseline="0" dirty="0" smtClean="0"/>
                        <a:t> à l’intérieur du type auquel il appartient.</a:t>
                      </a:r>
                      <a:endParaRPr lang="fr-FR" dirty="0"/>
                    </a:p>
                  </a:txBody>
                  <a:tcPr marL="182880" marR="1828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protected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internal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Tout membre ou type imbriqué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L’élément est visible dans son assemblage et aussi par les types dérivés.</a:t>
                      </a:r>
                      <a:endParaRPr lang="fr-FR" dirty="0"/>
                    </a:p>
                  </a:txBody>
                  <a:tcPr marL="182880" marR="182880"/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Type référence</a:t>
            </a:r>
          </a:p>
          <a:p>
            <a:r>
              <a:rPr lang="fr-FR" sz="2000" dirty="0" smtClean="0"/>
              <a:t>Membres :</a:t>
            </a:r>
          </a:p>
          <a:p>
            <a:pPr lvl="1"/>
            <a:r>
              <a:rPr lang="fr-FR" sz="1600" dirty="0" smtClean="0"/>
              <a:t>Données : champs, constantes et évènements</a:t>
            </a:r>
          </a:p>
          <a:p>
            <a:pPr lvl="1"/>
            <a:r>
              <a:rPr lang="fr-FR" sz="1600" dirty="0" smtClean="0"/>
              <a:t>Traitements : méthodes propriétés, constructeurs, finisseurs, opérateurs et indexeurs</a:t>
            </a:r>
          </a:p>
          <a:p>
            <a:r>
              <a:rPr lang="fr-FR" sz="2000" dirty="0" smtClean="0"/>
              <a:t>Modificateurs de visibilité :</a:t>
            </a:r>
          </a:p>
          <a:p>
            <a:pPr lvl="1"/>
            <a:r>
              <a:rPr lang="fr-FR" sz="1600" dirty="0" smtClean="0"/>
              <a:t>public, </a:t>
            </a:r>
            <a:r>
              <a:rPr lang="fr-FR" sz="1600" dirty="0" err="1" smtClean="0"/>
              <a:t>internal</a:t>
            </a:r>
            <a:r>
              <a:rPr lang="fr-FR" sz="1600" dirty="0" smtClean="0"/>
              <a:t>, </a:t>
            </a:r>
            <a:r>
              <a:rPr lang="fr-FR" sz="1600" dirty="0" err="1" smtClean="0"/>
              <a:t>protected</a:t>
            </a:r>
            <a:r>
              <a:rPr lang="fr-FR" sz="1600" dirty="0" smtClean="0"/>
              <a:t>, </a:t>
            </a:r>
            <a:r>
              <a:rPr lang="fr-FR" sz="1600" dirty="0" err="1" smtClean="0"/>
              <a:t>protected</a:t>
            </a:r>
            <a:r>
              <a:rPr lang="fr-FR" sz="1600" dirty="0" smtClean="0"/>
              <a:t> </a:t>
            </a:r>
            <a:r>
              <a:rPr lang="fr-FR" sz="1600" dirty="0" err="1" smtClean="0"/>
              <a:t>internal</a:t>
            </a:r>
            <a:r>
              <a:rPr lang="fr-FR" sz="1600" dirty="0" smtClean="0"/>
              <a:t> ou </a:t>
            </a:r>
            <a:r>
              <a:rPr lang="fr-FR" sz="1600" dirty="0" err="1" smtClean="0"/>
              <a:t>private</a:t>
            </a:r>
            <a:endParaRPr lang="fr-FR" sz="1600" dirty="0" smtClean="0"/>
          </a:p>
          <a:p>
            <a:endParaRPr lang="fr-FR" sz="1600" dirty="0" smtClean="0"/>
          </a:p>
        </p:txBody>
      </p:sp>
      <p:sp>
        <p:nvSpPr>
          <p:cNvPr id="15361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4876800" y="1600200"/>
            <a:ext cx="4160113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MathTest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Pi = 3.14159;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GetSquare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 * value;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GetSquareOf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x)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 * x;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Diagramme 7"/>
          <p:cNvGraphicFramePr/>
          <p:nvPr/>
        </p:nvGraphicFramePr>
        <p:xfrm>
          <a:off x="-756592" y="5733256"/>
          <a:ext cx="6264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Type valeur</a:t>
            </a:r>
          </a:p>
          <a:p>
            <a:r>
              <a:rPr lang="fr-FR" sz="2000" dirty="0" smtClean="0"/>
              <a:t>Héritage non supporté</a:t>
            </a:r>
          </a:p>
          <a:p>
            <a:r>
              <a:rPr lang="fr-FR" sz="2000" dirty="0" smtClean="0"/>
              <a:t>Membres :</a:t>
            </a:r>
          </a:p>
          <a:p>
            <a:pPr lvl="1"/>
            <a:r>
              <a:rPr lang="fr-FR" sz="1600" dirty="0" smtClean="0"/>
              <a:t>Identiques aux classes, à l’exception du constructeur par défaut, sans paramètre, qui est fourni par le compilateur et ne peut pas être implémenté explicitement</a:t>
            </a:r>
          </a:p>
          <a:p>
            <a:r>
              <a:rPr lang="fr-FR" sz="2000" dirty="0" smtClean="0"/>
              <a:t>Modificateurs de visibilité :</a:t>
            </a:r>
          </a:p>
          <a:p>
            <a:pPr lvl="1"/>
            <a:r>
              <a:rPr lang="fr-FR" sz="1600" dirty="0" smtClean="0"/>
              <a:t>Identiques aux classes, en excluant </a:t>
            </a:r>
            <a:r>
              <a:rPr lang="fr-FR" sz="1600" dirty="0" err="1" smtClean="0"/>
              <a:t>protected</a:t>
            </a:r>
            <a:r>
              <a:rPr lang="fr-FR" sz="1600" dirty="0" smtClean="0"/>
              <a:t> et </a:t>
            </a:r>
            <a:r>
              <a:rPr lang="fr-FR" sz="1600" dirty="0" err="1" smtClean="0"/>
              <a:t>protected</a:t>
            </a:r>
            <a:r>
              <a:rPr lang="fr-FR" sz="1600" dirty="0" smtClean="0"/>
              <a:t> </a:t>
            </a:r>
            <a:r>
              <a:rPr lang="fr-FR" sz="1600" dirty="0" err="1" smtClean="0"/>
              <a:t>internal</a:t>
            </a:r>
            <a:r>
              <a:rPr lang="fr-FR" sz="1600" dirty="0" smtClean="0"/>
              <a:t> destinés à des classes</a:t>
            </a:r>
          </a:p>
          <a:p>
            <a:r>
              <a:rPr lang="fr-FR" sz="2000" dirty="0" smtClean="0"/>
              <a:t>Une variable dont le type est une structure doit être initialisée :</a:t>
            </a:r>
          </a:p>
          <a:p>
            <a:pPr lvl="2">
              <a:buNone/>
            </a:pPr>
            <a:r>
              <a:rPr lang="fr-FR" sz="1600" dirty="0" smtClean="0"/>
              <a:t>Size rectangle = new Size();</a:t>
            </a:r>
          </a:p>
          <a:p>
            <a:pPr lvl="2">
              <a:buNone/>
            </a:pPr>
            <a:r>
              <a:rPr lang="fr-FR" sz="1600" dirty="0" err="1" smtClean="0"/>
              <a:t>rectangle.Length</a:t>
            </a:r>
            <a:r>
              <a:rPr lang="fr-FR" sz="1600" dirty="0" smtClean="0"/>
              <a:t> = 3; </a:t>
            </a:r>
          </a:p>
          <a:p>
            <a:pPr lvl="2">
              <a:buNone/>
            </a:pPr>
            <a:r>
              <a:rPr lang="fr-FR" sz="1600" dirty="0" err="1" smtClean="0"/>
              <a:t>rectangle.Width</a:t>
            </a:r>
            <a:r>
              <a:rPr lang="fr-FR" sz="1600" dirty="0" smtClean="0"/>
              <a:t> = 6;</a:t>
            </a:r>
          </a:p>
          <a:p>
            <a:pPr>
              <a:buNone/>
            </a:pPr>
            <a:endParaRPr lang="fr-FR" sz="2000" dirty="0"/>
          </a:p>
        </p:txBody>
      </p:sp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Type ou membre partiel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Le mot-clé </a:t>
            </a:r>
            <a:r>
              <a:rPr lang="fr-FR" sz="2000" i="1" dirty="0" smtClean="0"/>
              <a:t>partial</a:t>
            </a:r>
            <a:r>
              <a:rPr lang="fr-FR" sz="2000" dirty="0" smtClean="0"/>
              <a:t> permet de répartir le code source d’une classe, structure, méthode ou interface sur plusieurs fichiers.</a:t>
            </a:r>
          </a:p>
          <a:p>
            <a:endParaRPr lang="fr-FR" sz="2000" dirty="0" smtClean="0"/>
          </a:p>
          <a:p>
            <a:r>
              <a:rPr lang="fr-FR" sz="2000" dirty="0" smtClean="0"/>
              <a:t>Typiquement, Visual Studio utilise cette capacité pour séparer l’implémentation d’un formulaire en plusieurs fichiers : </a:t>
            </a:r>
          </a:p>
          <a:p>
            <a:pPr lvl="1"/>
            <a:r>
              <a:rPr lang="fr-FR" sz="1600" dirty="0" smtClean="0"/>
              <a:t>un fichier destiné à être édité avec le concepteur graphique</a:t>
            </a:r>
          </a:p>
          <a:p>
            <a:pPr lvl="1"/>
            <a:r>
              <a:rPr lang="fr-FR" sz="1600" dirty="0" smtClean="0"/>
              <a:t>un autre fichier édité en mode texte pour écrire les méthodes spécifiques.</a:t>
            </a:r>
          </a:p>
        </p:txBody>
      </p:sp>
      <p:sp>
        <p:nvSpPr>
          <p:cNvPr id="15361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4876800" y="1600200"/>
            <a:ext cx="4038600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//BigClassPart1.cs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partial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TheBigclass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MethodOne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//BigClassPart2.cs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partial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TheBigclass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MethodTwo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&amp; interface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AE7D94-4B35-4504-8B3F-953B20D97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2090</Words>
  <Application>Microsoft Office PowerPoint</Application>
  <PresentationFormat>On-screen Show (4:3)</PresentationFormat>
  <Paragraphs>406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Georgia</vt:lpstr>
      <vt:lpstr>Training</vt:lpstr>
      <vt:lpstr>think-cell Slide</vt:lpstr>
      <vt:lpstr>Développement .NET C# Objets et Types</vt:lpstr>
      <vt:lpstr>Plan de cours</vt:lpstr>
      <vt:lpstr>Objets et Types</vt:lpstr>
      <vt:lpstr>Classe et structure</vt:lpstr>
      <vt:lpstr>Modificateurs de visibilité</vt:lpstr>
      <vt:lpstr>Classe</vt:lpstr>
      <vt:lpstr>Structure</vt:lpstr>
      <vt:lpstr>Type ou membre partiel</vt:lpstr>
      <vt:lpstr>Héritage &amp; interface</vt:lpstr>
      <vt:lpstr>Héritage</vt:lpstr>
      <vt:lpstr>System.Object</vt:lpstr>
      <vt:lpstr>Héritage d’implémentation</vt:lpstr>
      <vt:lpstr>Modificateurs d’implémentation</vt:lpstr>
      <vt:lpstr>Héritage d’interface</vt:lpstr>
      <vt:lpstr>Exercice 1 : héritage d’interface</vt:lpstr>
      <vt:lpstr>Génériques</vt:lpstr>
      <vt:lpstr>Pourquoi des génériques ?</vt:lpstr>
      <vt:lpstr>Exercice 1 : Generics</vt:lpstr>
      <vt:lpstr>Exercice 2 : Exemple d’un gestionnaire de documents</vt:lpstr>
      <vt:lpstr>Exercice 3 : classe générique de liste liée</vt:lpstr>
      <vt:lpstr>Exercice de liste liée : le noeud</vt:lpstr>
      <vt:lpstr>Exercice de liste liée : la liste</vt:lpstr>
      <vt:lpstr>Exemple d’une liste liée : le client</vt:lpstr>
      <vt:lpstr>Collections</vt:lpstr>
      <vt:lpstr>Sortes de collections</vt:lpstr>
      <vt:lpstr>Implémentations génériques</vt:lpstr>
      <vt:lpstr>Délégués</vt:lpstr>
      <vt:lpstr>A propos des délégués</vt:lpstr>
      <vt:lpstr>Exemple simple</vt:lpstr>
      <vt:lpstr>Exercice 4 : Délégués et évènements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.NET C#</dc:title>
  <dc:subject>Bases du C#</dc:subject>
  <dc:creator/>
  <cp:lastModifiedBy/>
  <cp:revision>1</cp:revision>
  <dcterms:created xsi:type="dcterms:W3CDTF">2012-12-02T13:55:41Z</dcterms:created>
  <dcterms:modified xsi:type="dcterms:W3CDTF">2019-01-14T12:05:24Z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