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43"/>
  </p:notesMasterIdLst>
  <p:handoutMasterIdLst>
    <p:handoutMasterId r:id="rId44"/>
  </p:handoutMasterIdLst>
  <p:sldIdLst>
    <p:sldId id="256" r:id="rId3"/>
    <p:sldId id="311" r:id="rId4"/>
    <p:sldId id="258" r:id="rId5"/>
    <p:sldId id="282" r:id="rId6"/>
    <p:sldId id="286" r:id="rId7"/>
    <p:sldId id="287" r:id="rId8"/>
    <p:sldId id="312" r:id="rId9"/>
    <p:sldId id="314" r:id="rId10"/>
    <p:sldId id="288" r:id="rId11"/>
    <p:sldId id="289" r:id="rId12"/>
    <p:sldId id="313" r:id="rId13"/>
    <p:sldId id="290" r:id="rId14"/>
    <p:sldId id="309" r:id="rId15"/>
    <p:sldId id="291" r:id="rId16"/>
    <p:sldId id="315" r:id="rId17"/>
    <p:sldId id="316" r:id="rId18"/>
    <p:sldId id="321" r:id="rId19"/>
    <p:sldId id="285" r:id="rId20"/>
    <p:sldId id="292" r:id="rId21"/>
    <p:sldId id="293" r:id="rId22"/>
    <p:sldId id="310" r:id="rId23"/>
    <p:sldId id="294" r:id="rId24"/>
    <p:sldId id="301" r:id="rId25"/>
    <p:sldId id="298" r:id="rId26"/>
    <p:sldId id="295" r:id="rId27"/>
    <p:sldId id="299" r:id="rId28"/>
    <p:sldId id="296" r:id="rId29"/>
    <p:sldId id="300" r:id="rId30"/>
    <p:sldId id="302" r:id="rId31"/>
    <p:sldId id="303" r:id="rId32"/>
    <p:sldId id="317" r:id="rId33"/>
    <p:sldId id="318" r:id="rId34"/>
    <p:sldId id="319" r:id="rId35"/>
    <p:sldId id="284" r:id="rId36"/>
    <p:sldId id="304" r:id="rId37"/>
    <p:sldId id="305" r:id="rId38"/>
    <p:sldId id="308" r:id="rId39"/>
    <p:sldId id="306" r:id="rId40"/>
    <p:sldId id="307" r:id="rId41"/>
    <p:sldId id="320" r:id="rId4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rdre du jour" id="{779CC93D-E52E-4D84-901B-11D7331DD495}">
          <p14:sldIdLst>
            <p14:sldId id="256"/>
            <p14:sldId id="311"/>
            <p14:sldId id="258"/>
            <p14:sldId id="282"/>
            <p14:sldId id="286"/>
            <p14:sldId id="287"/>
            <p14:sldId id="312"/>
            <p14:sldId id="314"/>
            <p14:sldId id="288"/>
            <p14:sldId id="289"/>
            <p14:sldId id="313"/>
            <p14:sldId id="290"/>
            <p14:sldId id="309"/>
            <p14:sldId id="291"/>
            <p14:sldId id="315"/>
            <p14:sldId id="316"/>
            <p14:sldId id="321"/>
            <p14:sldId id="285"/>
            <p14:sldId id="292"/>
            <p14:sldId id="293"/>
            <p14:sldId id="310"/>
            <p14:sldId id="294"/>
            <p14:sldId id="301"/>
            <p14:sldId id="298"/>
            <p14:sldId id="295"/>
            <p14:sldId id="299"/>
            <p14:sldId id="296"/>
            <p14:sldId id="300"/>
            <p14:sldId id="302"/>
            <p14:sldId id="303"/>
            <p14:sldId id="317"/>
            <p14:sldId id="318"/>
            <p14:sldId id="319"/>
            <p14:sldId id="284"/>
            <p14:sldId id="304"/>
            <p14:sldId id="305"/>
            <p14:sldId id="308"/>
            <p14:sldId id="306"/>
            <p14:sldId id="307"/>
            <p14:sldId id="320"/>
          </p14:sldIdLst>
        </p14:section>
        <p14:section name="Concepts" id="{04F76066-6422-4F0A-AEE7-C77D00F27F25}">
          <p14:sldIdLst/>
        </p14:section>
        <p14:section name="Common Language Runtime" id="{E5E840DE-881F-4563-AF52-A48DE1E5B190}">
          <p14:sldIdLst/>
        </p14:section>
        <p14:section name="Bibliothèque de classes" id="{B4119963-BD59-4A02-B906-52EA98907588}">
          <p14:sldIdLst/>
        </p14:section>
        <p14:section name="Conclusion et résumé" id="{790CEF5B-569A-4C2F-BED5-750B08C0E5AD}">
          <p14:sldIdLst/>
        </p14:section>
        <p14:section name="Annexe" id="{3F78B471-41DA-46F2-A8E4-97E471896AB3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06" autoAdjust="0"/>
    <p:restoredTop sz="90334" autoAdjust="0"/>
  </p:normalViewPr>
  <p:slideViewPr>
    <p:cSldViewPr>
      <p:cViewPr varScale="1">
        <p:scale>
          <a:sx n="80" d="100"/>
          <a:sy n="80" d="100"/>
        </p:scale>
        <p:origin x="132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53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474C73-1FBB-4477-AB6A-84E43EB8831A}" type="doc">
      <dgm:prSet loTypeId="urn:microsoft.com/office/officeart/2005/8/layout/vList3#9" loCatId="list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fr-FR"/>
        </a:p>
      </dgm:t>
    </dgm:pt>
    <dgm:pt modelId="{C950BC9E-FBE9-4E65-8B1F-116542ACFB5E}">
      <dgm:prSet custT="1"/>
      <dgm:spPr/>
      <dgm:t>
        <a:bodyPr/>
        <a:lstStyle/>
        <a:p>
          <a:pPr algn="just" rtl="0"/>
          <a:r>
            <a:rPr lang="fr-FR" sz="1800" b="0" dirty="0"/>
            <a:t>Une chaîne est immuable. Toute opération de modification conduit à créer une nouvelle instance</a:t>
          </a:r>
        </a:p>
      </dgm:t>
    </dgm:pt>
    <dgm:pt modelId="{CD2E2E02-9533-450F-AA35-F25DB245BDC3}" type="parTrans" cxnId="{7B579A20-3628-486C-BFC5-52DD1F492FF2}">
      <dgm:prSet/>
      <dgm:spPr/>
      <dgm:t>
        <a:bodyPr/>
        <a:lstStyle/>
        <a:p>
          <a:pPr algn="just"/>
          <a:endParaRPr lang="fr-FR" sz="2800" b="0"/>
        </a:p>
      </dgm:t>
    </dgm:pt>
    <dgm:pt modelId="{7B1F22C0-ADFC-4009-8228-9B9B7570C751}" type="sibTrans" cxnId="{7B579A20-3628-486C-BFC5-52DD1F492FF2}">
      <dgm:prSet/>
      <dgm:spPr/>
      <dgm:t>
        <a:bodyPr/>
        <a:lstStyle/>
        <a:p>
          <a:pPr algn="just"/>
          <a:endParaRPr lang="fr-FR" sz="2800" b="0"/>
        </a:p>
      </dgm:t>
    </dgm:pt>
    <dgm:pt modelId="{B084091C-E6C5-4D20-B37C-2B7803648C93}" type="pres">
      <dgm:prSet presAssocID="{6A474C73-1FBB-4477-AB6A-84E43EB8831A}" presName="linearFlow" presStyleCnt="0">
        <dgm:presLayoutVars>
          <dgm:dir/>
          <dgm:resizeHandles val="exact"/>
        </dgm:presLayoutVars>
      </dgm:prSet>
      <dgm:spPr/>
    </dgm:pt>
    <dgm:pt modelId="{BD0BC3B0-E700-4A12-9939-AEDC7D381326}" type="pres">
      <dgm:prSet presAssocID="{C950BC9E-FBE9-4E65-8B1F-116542ACFB5E}" presName="composite" presStyleCnt="0"/>
      <dgm:spPr/>
    </dgm:pt>
    <dgm:pt modelId="{53D82685-3A14-485C-9501-B60BAA289EA2}" type="pres">
      <dgm:prSet presAssocID="{C950BC9E-FBE9-4E65-8B1F-116542ACFB5E}" presName="imgShp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3D4C708C-7F2B-47A1-A80F-ADD631EB63D2}" type="pres">
      <dgm:prSet presAssocID="{C950BC9E-FBE9-4E65-8B1F-116542ACFB5E}" presName="txShp" presStyleLbl="node1" presStyleIdx="0" presStyleCnt="1">
        <dgm:presLayoutVars>
          <dgm:bulletEnabled val="1"/>
        </dgm:presLayoutVars>
      </dgm:prSet>
      <dgm:spPr/>
    </dgm:pt>
  </dgm:ptLst>
  <dgm:cxnLst>
    <dgm:cxn modelId="{7B579A20-3628-486C-BFC5-52DD1F492FF2}" srcId="{6A474C73-1FBB-4477-AB6A-84E43EB8831A}" destId="{C950BC9E-FBE9-4E65-8B1F-116542ACFB5E}" srcOrd="0" destOrd="0" parTransId="{CD2E2E02-9533-450F-AA35-F25DB245BDC3}" sibTransId="{7B1F22C0-ADFC-4009-8228-9B9B7570C751}"/>
    <dgm:cxn modelId="{8DC78C61-694F-4DD4-B82B-0C716CE811EB}" type="presOf" srcId="{C950BC9E-FBE9-4E65-8B1F-116542ACFB5E}" destId="{3D4C708C-7F2B-47A1-A80F-ADD631EB63D2}" srcOrd="0" destOrd="0" presId="urn:microsoft.com/office/officeart/2005/8/layout/vList3#9"/>
    <dgm:cxn modelId="{F0CD7544-5881-49B7-AD3A-9130A1415166}" type="presOf" srcId="{6A474C73-1FBB-4477-AB6A-84E43EB8831A}" destId="{B084091C-E6C5-4D20-B37C-2B7803648C93}" srcOrd="0" destOrd="0" presId="urn:microsoft.com/office/officeart/2005/8/layout/vList3#9"/>
    <dgm:cxn modelId="{FDE5F2D7-FBAB-4EFD-837A-9E7D25A85361}" type="presParOf" srcId="{B084091C-E6C5-4D20-B37C-2B7803648C93}" destId="{BD0BC3B0-E700-4A12-9939-AEDC7D381326}" srcOrd="0" destOrd="0" presId="urn:microsoft.com/office/officeart/2005/8/layout/vList3#9"/>
    <dgm:cxn modelId="{E611E2F4-8C62-445E-8CFD-0455FF7CC5D5}" type="presParOf" srcId="{BD0BC3B0-E700-4A12-9939-AEDC7D381326}" destId="{53D82685-3A14-485C-9501-B60BAA289EA2}" srcOrd="0" destOrd="0" presId="urn:microsoft.com/office/officeart/2005/8/layout/vList3#9"/>
    <dgm:cxn modelId="{993021DA-A03B-4CE3-ADA2-88E037654E9A}" type="presParOf" srcId="{BD0BC3B0-E700-4A12-9939-AEDC7D381326}" destId="{3D4C708C-7F2B-47A1-A80F-ADD631EB63D2}" srcOrd="1" destOrd="0" presId="urn:microsoft.com/office/officeart/2005/8/layout/vList3#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474C73-1FBB-4477-AB6A-84E43EB8831A}" type="doc">
      <dgm:prSet loTypeId="urn:microsoft.com/office/officeart/2005/8/layout/vList3#10" loCatId="list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fr-FR"/>
        </a:p>
      </dgm:t>
    </dgm:pt>
    <dgm:pt modelId="{C950BC9E-FBE9-4E65-8B1F-116542ACFB5E}">
      <dgm:prSet custT="1"/>
      <dgm:spPr/>
      <dgm:t>
        <a:bodyPr/>
        <a:lstStyle/>
        <a:p>
          <a:pPr algn="just" rtl="0"/>
          <a:r>
            <a:rPr lang="fr-FR" sz="1800" dirty="0"/>
            <a:t>La raison d’être d’une classe d’exception est de représenter une situation particulière et hors cadre nominal, pas de fournir un comportement spécialisé.</a:t>
          </a:r>
          <a:endParaRPr lang="fr-FR" sz="1800" b="0" dirty="0"/>
        </a:p>
      </dgm:t>
    </dgm:pt>
    <dgm:pt modelId="{CD2E2E02-9533-450F-AA35-F25DB245BDC3}" type="parTrans" cxnId="{7B579A20-3628-486C-BFC5-52DD1F492FF2}">
      <dgm:prSet/>
      <dgm:spPr/>
      <dgm:t>
        <a:bodyPr/>
        <a:lstStyle/>
        <a:p>
          <a:pPr algn="just"/>
          <a:endParaRPr lang="fr-FR" sz="2800" b="0"/>
        </a:p>
      </dgm:t>
    </dgm:pt>
    <dgm:pt modelId="{7B1F22C0-ADFC-4009-8228-9B9B7570C751}" type="sibTrans" cxnId="{7B579A20-3628-486C-BFC5-52DD1F492FF2}">
      <dgm:prSet/>
      <dgm:spPr/>
      <dgm:t>
        <a:bodyPr/>
        <a:lstStyle/>
        <a:p>
          <a:pPr algn="just"/>
          <a:endParaRPr lang="fr-FR" sz="2800" b="0"/>
        </a:p>
      </dgm:t>
    </dgm:pt>
    <dgm:pt modelId="{B084091C-E6C5-4D20-B37C-2B7803648C93}" type="pres">
      <dgm:prSet presAssocID="{6A474C73-1FBB-4477-AB6A-84E43EB8831A}" presName="linearFlow" presStyleCnt="0">
        <dgm:presLayoutVars>
          <dgm:dir/>
          <dgm:resizeHandles val="exact"/>
        </dgm:presLayoutVars>
      </dgm:prSet>
      <dgm:spPr/>
    </dgm:pt>
    <dgm:pt modelId="{BD0BC3B0-E700-4A12-9939-AEDC7D381326}" type="pres">
      <dgm:prSet presAssocID="{C950BC9E-FBE9-4E65-8B1F-116542ACFB5E}" presName="composite" presStyleCnt="0"/>
      <dgm:spPr/>
    </dgm:pt>
    <dgm:pt modelId="{53D82685-3A14-485C-9501-B60BAA289EA2}" type="pres">
      <dgm:prSet presAssocID="{C950BC9E-FBE9-4E65-8B1F-116542ACFB5E}" presName="imgShp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3D4C708C-7F2B-47A1-A80F-ADD631EB63D2}" type="pres">
      <dgm:prSet presAssocID="{C950BC9E-FBE9-4E65-8B1F-116542ACFB5E}" presName="txShp" presStyleLbl="node1" presStyleIdx="0" presStyleCnt="1">
        <dgm:presLayoutVars>
          <dgm:bulletEnabled val="1"/>
        </dgm:presLayoutVars>
      </dgm:prSet>
      <dgm:spPr/>
    </dgm:pt>
  </dgm:ptLst>
  <dgm:cxnLst>
    <dgm:cxn modelId="{7B579A20-3628-486C-BFC5-52DD1F492FF2}" srcId="{6A474C73-1FBB-4477-AB6A-84E43EB8831A}" destId="{C950BC9E-FBE9-4E65-8B1F-116542ACFB5E}" srcOrd="0" destOrd="0" parTransId="{CD2E2E02-9533-450F-AA35-F25DB245BDC3}" sibTransId="{7B1F22C0-ADFC-4009-8228-9B9B7570C751}"/>
    <dgm:cxn modelId="{2527ADE1-F8FC-41D7-A805-37D68858E6F9}" type="presOf" srcId="{6A474C73-1FBB-4477-AB6A-84E43EB8831A}" destId="{B084091C-E6C5-4D20-B37C-2B7803648C93}" srcOrd="0" destOrd="0" presId="urn:microsoft.com/office/officeart/2005/8/layout/vList3#10"/>
    <dgm:cxn modelId="{629C78F5-C10F-4AFE-A3FF-C0A9E3B3F700}" type="presOf" srcId="{C950BC9E-FBE9-4E65-8B1F-116542ACFB5E}" destId="{3D4C708C-7F2B-47A1-A80F-ADD631EB63D2}" srcOrd="0" destOrd="0" presId="urn:microsoft.com/office/officeart/2005/8/layout/vList3#10"/>
    <dgm:cxn modelId="{9658AF6F-17F4-4789-8EE1-2363D499F50D}" type="presParOf" srcId="{B084091C-E6C5-4D20-B37C-2B7803648C93}" destId="{BD0BC3B0-E700-4A12-9939-AEDC7D381326}" srcOrd="0" destOrd="0" presId="urn:microsoft.com/office/officeart/2005/8/layout/vList3#10"/>
    <dgm:cxn modelId="{D980EBAD-489A-496C-9463-DAE3AA351348}" type="presParOf" srcId="{BD0BC3B0-E700-4A12-9939-AEDC7D381326}" destId="{53D82685-3A14-485C-9501-B60BAA289EA2}" srcOrd="0" destOrd="0" presId="urn:microsoft.com/office/officeart/2005/8/layout/vList3#10"/>
    <dgm:cxn modelId="{B2D21B4D-7A7F-4BF1-8A10-B1AA36F6AB82}" type="presParOf" srcId="{BD0BC3B0-E700-4A12-9939-AEDC7D381326}" destId="{3D4C708C-7F2B-47A1-A80F-ADD631EB63D2}" srcOrd="1" destOrd="0" presId="urn:microsoft.com/office/officeart/2005/8/layout/vList3#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4C708C-7F2B-47A1-A80F-ADD631EB63D2}">
      <dsp:nvSpPr>
        <dsp:cNvPr id="0" name=""/>
        <dsp:cNvSpPr/>
      </dsp:nvSpPr>
      <dsp:spPr>
        <a:xfrm rot="10800000">
          <a:off x="1233851" y="0"/>
          <a:ext cx="3639284" cy="1268760"/>
        </a:xfrm>
        <a:prstGeom prst="homePlat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59488" tIns="68580" rIns="128016" bIns="68580" numCol="1" spcCol="1270" anchor="ctr" anchorCtr="0">
          <a:noAutofit/>
        </a:bodyPr>
        <a:lstStyle/>
        <a:p>
          <a:pPr marL="0" lvl="0" indent="0" algn="just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0" kern="1200" dirty="0"/>
            <a:t>Une chaîne est immuable. Toute opération de modification conduit à créer une nouvelle instance</a:t>
          </a:r>
        </a:p>
      </dsp:txBody>
      <dsp:txXfrm rot="10800000">
        <a:off x="1551041" y="0"/>
        <a:ext cx="3322094" cy="1268760"/>
      </dsp:txXfrm>
    </dsp:sp>
    <dsp:sp modelId="{53D82685-3A14-485C-9501-B60BAA289EA2}">
      <dsp:nvSpPr>
        <dsp:cNvPr id="0" name=""/>
        <dsp:cNvSpPr/>
      </dsp:nvSpPr>
      <dsp:spPr>
        <a:xfrm>
          <a:off x="599471" y="0"/>
          <a:ext cx="1268760" cy="1268760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4C708C-7F2B-47A1-A80F-ADD631EB63D2}">
      <dsp:nvSpPr>
        <dsp:cNvPr id="0" name=""/>
        <dsp:cNvSpPr/>
      </dsp:nvSpPr>
      <dsp:spPr>
        <a:xfrm rot="10800000">
          <a:off x="1722611" y="0"/>
          <a:ext cx="5865613" cy="980728"/>
        </a:xfrm>
        <a:prstGeom prst="homePlat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32474" tIns="68580" rIns="128016" bIns="68580" numCol="1" spcCol="1270" anchor="ctr" anchorCtr="0">
          <a:noAutofit/>
        </a:bodyPr>
        <a:lstStyle/>
        <a:p>
          <a:pPr marL="0" lvl="0" indent="0" algn="just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La raison d’être d’une classe d’exception est de représenter une situation particulière et hors cadre nominal, pas de fournir un comportement spécialisé.</a:t>
          </a:r>
          <a:endParaRPr lang="fr-FR" sz="1800" b="0" kern="1200" dirty="0"/>
        </a:p>
      </dsp:txBody>
      <dsp:txXfrm rot="10800000">
        <a:off x="1967793" y="0"/>
        <a:ext cx="5620431" cy="980728"/>
      </dsp:txXfrm>
    </dsp:sp>
    <dsp:sp modelId="{53D82685-3A14-485C-9501-B60BAA289EA2}">
      <dsp:nvSpPr>
        <dsp:cNvPr id="0" name=""/>
        <dsp:cNvSpPr/>
      </dsp:nvSpPr>
      <dsp:spPr>
        <a:xfrm>
          <a:off x="1232247" y="0"/>
          <a:ext cx="980728" cy="980728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9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#10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fr-FR" sz="1200"/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fr-FR" sz="1200"/>
            </a:lvl1pPr>
          </a:lstStyle>
          <a:p>
            <a:fld id="{D83FDC75-7F73-4A4A-A77C-09AADF00E0EA}" type="datetimeFigureOut">
              <a:rPr lang="fr-FR" smtClean="0"/>
              <a:pPr/>
              <a:t>16/12/2019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fr-FR" sz="1200"/>
            </a:lvl1pPr>
          </a:lstStyle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fr-FR" sz="1200"/>
            </a:lvl1pPr>
          </a:lstStyle>
          <a:p>
            <a:fld id="{459226BF-1F13-42D3-80DC-373E7ADD1EBC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5990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fr-FR" sz="1200"/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fr-FR" sz="1200"/>
            </a:lvl1pPr>
          </a:lstStyle>
          <a:p>
            <a:fld id="{48AEF76B-3757-4A0B-AF93-28494465C1DD}" type="datetimeFigureOut">
              <a:rPr lang="fr-FR"/>
              <a:pPr/>
              <a:t>16/12/2019</a:t>
            </a:fld>
            <a:endParaRPr lang="fr-F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Niveau 2</a:t>
            </a:r>
          </a:p>
          <a:p>
            <a:pPr lvl="2"/>
            <a:r>
              <a:rPr lang="fr-FR"/>
              <a:t>Niveau 3</a:t>
            </a:r>
          </a:p>
          <a:p>
            <a:pPr lvl="3"/>
            <a:r>
              <a:rPr lang="fr-FR"/>
              <a:t>Niveau 4</a:t>
            </a:r>
          </a:p>
          <a:p>
            <a:pPr lvl="4"/>
            <a:r>
              <a:rPr lang="fr-FR"/>
              <a:t>Niveau 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fr-FR" sz="1200"/>
            </a:lvl1pPr>
          </a:lstStyle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fr-FR" sz="1200"/>
            </a:lvl1pPr>
          </a:lstStyle>
          <a:p>
            <a:fld id="{75693FD4-8F83-4EF7-AC3F-0DC0388986B0}" type="slidenum">
              <a:rPr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5423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fr-fr/library/system.text.regularexpressions.regex.replace(v=vs.100).aspx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fr-fr/library/system.text.regularexpressions.regex.replace(v=vs.100).aspx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fr-fr/library/system.text.regularexpressions.regex.replace(v=vs.100).aspx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6604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3142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System;</a:t>
            </a:r>
          </a:p>
          <a:p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namespace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Isima</a:t>
            </a:r>
            <a:endParaRPr lang="fr-F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public class 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MesInstructionsDeControle</a:t>
            </a:r>
            <a:endParaRPr lang="fr-F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{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Main()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pair; </a:t>
            </a:r>
          </a:p>
          <a:p>
            <a:r>
              <a:rPr lang="nn-NO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for (int i = 0; i &lt; 30; i += 5)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{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if (i % 2 == 0)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pair = 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</a:t>
            </a:r>
            <a:endParaRPr lang="fr-F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pair = false;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Console.WriteLine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("{0} est {1}.", i, (pair ? "pair" : "impair"));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</a:t>
            </a:r>
          </a:p>
          <a:p>
            <a:endParaRPr lang="fr-F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foreach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(string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chiffre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new string[] { "one", "two", "three" })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{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switch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(chiffre)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{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case "one":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Console.WriteLine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(1);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break;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case "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three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Console.WriteLine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(3);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break;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default: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continue;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</a:t>
            </a:r>
          </a:p>
          <a:p>
            <a:endParaRPr lang="fr-F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3108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http://msdn.microsoft.com/fr-fr/library/ewy2t5e0(v=vs.100).aspx#Named </a:t>
            </a:r>
          </a:p>
          <a:p>
            <a:endParaRPr lang="fr-FR" dirty="0"/>
          </a:p>
          <a:p>
            <a:r>
              <a:rPr lang="fr-FR" dirty="0"/>
              <a:t>\p{</a:t>
            </a:r>
            <a:r>
              <a:rPr lang="fr-FR" dirty="0" err="1"/>
              <a:t>Sc</a:t>
            </a:r>
            <a:r>
              <a:rPr lang="fr-FR" dirty="0"/>
              <a:t>}*</a:t>
            </a:r>
            <a:r>
              <a:rPr lang="fr-FR" baseline="0" dirty="0"/>
              <a:t> </a:t>
            </a:r>
            <a:r>
              <a:rPr lang="fr-FR" dirty="0"/>
              <a:t>Correspond à zéro ou à plusieurs caractères de symbole monétaire.</a:t>
            </a:r>
          </a:p>
          <a:p>
            <a:r>
              <a:rPr lang="fr-FR" dirty="0"/>
              <a:t>\s? Mettre en correspondance zéro ou un espace blanc.</a:t>
            </a:r>
          </a:p>
          <a:p>
            <a:r>
              <a:rPr lang="fr-FR" dirty="0"/>
              <a:t>\d+ Mettre en correspondance un ou plusieurs chiffres décimaux.</a:t>
            </a:r>
          </a:p>
          <a:p>
            <a:r>
              <a:rPr lang="fr-FR" dirty="0"/>
              <a:t>[.,]? Correspond à zéro ou à un point ou une virgule.</a:t>
            </a:r>
          </a:p>
          <a:p>
            <a:r>
              <a:rPr lang="fr-FR" dirty="0"/>
              <a:t>\d* Met en correspondance zéro ou plusieurs chiffres décimaux.</a:t>
            </a:r>
          </a:p>
          <a:p>
            <a:r>
              <a:rPr lang="fr-FR" dirty="0"/>
              <a:t>(?&lt;</a:t>
            </a:r>
            <a:r>
              <a:rPr lang="fr-FR" dirty="0" err="1"/>
              <a:t>amount</a:t>
            </a:r>
            <a:r>
              <a:rPr lang="fr-FR" dirty="0"/>
              <a:t>&gt;\s? \d[.,]? \d*) Mettre en correspondance un espace suivi par un ou plusieurs chiffres décimaux, suivi par zéro ou un point ou une virgule, suivi par zéro ou plusieurs chiffres </a:t>
            </a:r>
            <a:r>
              <a:rPr lang="fr-FR" dirty="0" err="1"/>
              <a:t>décimaux.C'</a:t>
            </a:r>
            <a:r>
              <a:rPr lang="fr-FR" dirty="0"/>
              <a:t>est le groupe de capture nommé </a:t>
            </a:r>
            <a:r>
              <a:rPr lang="fr-FR" dirty="0" err="1"/>
              <a:t>amount.Étant</a:t>
            </a:r>
            <a:r>
              <a:rPr lang="fr-FR" dirty="0"/>
              <a:t> donné que le motif de remplacement est ${</a:t>
            </a:r>
            <a:r>
              <a:rPr lang="fr-FR" dirty="0" err="1"/>
              <a:t>amount</a:t>
            </a:r>
            <a:r>
              <a:rPr lang="fr-FR" dirty="0"/>
              <a:t>}, l'appel à la méthode </a:t>
            </a:r>
            <a:r>
              <a:rPr lang="fr-FR" dirty="0" err="1">
                <a:hlinkClick r:id="rId3"/>
              </a:rPr>
              <a:t>Regex.Replace</a:t>
            </a:r>
            <a:r>
              <a:rPr lang="fr-FR" dirty="0"/>
              <a:t> remplace l'intégralité de la sous-chaîne correspondante par ce groupe capturé.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28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899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http://msdn.microsoft.com/fr-fr/library/ewy2t5e0(v=vs.100).aspx#Named </a:t>
            </a:r>
          </a:p>
          <a:p>
            <a:endParaRPr lang="fr-FR" dirty="0"/>
          </a:p>
          <a:p>
            <a:r>
              <a:rPr lang="fr-FR" dirty="0"/>
              <a:t>\p{</a:t>
            </a:r>
            <a:r>
              <a:rPr lang="fr-FR" dirty="0" err="1"/>
              <a:t>Sc</a:t>
            </a:r>
            <a:r>
              <a:rPr lang="fr-FR" dirty="0"/>
              <a:t>}*</a:t>
            </a:r>
            <a:r>
              <a:rPr lang="fr-FR" baseline="0" dirty="0"/>
              <a:t> </a:t>
            </a:r>
            <a:r>
              <a:rPr lang="fr-FR" dirty="0"/>
              <a:t>Correspond à zéro ou à plusieurs caractères de symbole monétaire.</a:t>
            </a:r>
          </a:p>
          <a:p>
            <a:r>
              <a:rPr lang="fr-FR" dirty="0"/>
              <a:t>\s? Mettre en correspondance zéro ou un espace blanc.</a:t>
            </a:r>
          </a:p>
          <a:p>
            <a:r>
              <a:rPr lang="fr-FR" dirty="0"/>
              <a:t>\d+ Mettre en correspondance un ou plusieurs chiffres décimaux.</a:t>
            </a:r>
          </a:p>
          <a:p>
            <a:r>
              <a:rPr lang="fr-FR" dirty="0"/>
              <a:t>[.,]? Correspond à zéro ou à un point ou une virgule.</a:t>
            </a:r>
          </a:p>
          <a:p>
            <a:r>
              <a:rPr lang="fr-FR" dirty="0"/>
              <a:t>\d* Met en correspondance zéro ou plusieurs chiffres décimaux.</a:t>
            </a:r>
          </a:p>
          <a:p>
            <a:r>
              <a:rPr lang="fr-FR" dirty="0"/>
              <a:t>(?&lt;</a:t>
            </a:r>
            <a:r>
              <a:rPr lang="fr-FR" dirty="0" err="1"/>
              <a:t>amount</a:t>
            </a:r>
            <a:r>
              <a:rPr lang="fr-FR" dirty="0"/>
              <a:t>&gt;\s? \d[.,]? \d*) Mettre en correspondance un espace suivi par un ou plusieurs chiffres décimaux, suivi par zéro ou un point ou une virgule, suivi par zéro ou plusieurs chiffres </a:t>
            </a:r>
            <a:r>
              <a:rPr lang="fr-FR" dirty="0" err="1"/>
              <a:t>décimaux.C'</a:t>
            </a:r>
            <a:r>
              <a:rPr lang="fr-FR" dirty="0"/>
              <a:t>est le groupe de capture nommé </a:t>
            </a:r>
            <a:r>
              <a:rPr lang="fr-FR" dirty="0" err="1"/>
              <a:t>amount.Étant</a:t>
            </a:r>
            <a:r>
              <a:rPr lang="fr-FR" dirty="0"/>
              <a:t> donné que le motif de remplacement est ${</a:t>
            </a:r>
            <a:r>
              <a:rPr lang="fr-FR" dirty="0" err="1"/>
              <a:t>amount</a:t>
            </a:r>
            <a:r>
              <a:rPr lang="fr-FR" dirty="0"/>
              <a:t>}, l'appel à la méthode </a:t>
            </a:r>
            <a:r>
              <a:rPr lang="fr-FR" dirty="0" err="1">
                <a:hlinkClick r:id="rId3"/>
              </a:rPr>
              <a:t>Regex.Replace</a:t>
            </a:r>
            <a:r>
              <a:rPr lang="fr-FR" dirty="0"/>
              <a:t> remplace l'intégralité de la sous-chaîne correspondante par ce groupe capturé.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32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0859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http://msdn.microsoft.com/fr-fr/library/ewy2t5e0(v=vs.100).aspx#Named </a:t>
            </a:r>
          </a:p>
          <a:p>
            <a:endParaRPr lang="fr-FR" dirty="0"/>
          </a:p>
          <a:p>
            <a:r>
              <a:rPr lang="fr-FR" dirty="0"/>
              <a:t>\p{</a:t>
            </a:r>
            <a:r>
              <a:rPr lang="fr-FR" dirty="0" err="1"/>
              <a:t>Sc</a:t>
            </a:r>
            <a:r>
              <a:rPr lang="fr-FR" dirty="0"/>
              <a:t>}*</a:t>
            </a:r>
            <a:r>
              <a:rPr lang="fr-FR" baseline="0" dirty="0"/>
              <a:t> </a:t>
            </a:r>
            <a:r>
              <a:rPr lang="fr-FR" dirty="0"/>
              <a:t>Correspond à zéro ou à plusieurs caractères de symbole monétaire.</a:t>
            </a:r>
          </a:p>
          <a:p>
            <a:r>
              <a:rPr lang="fr-FR" dirty="0"/>
              <a:t>\s? Mettre en correspondance zéro ou un espace blanc.</a:t>
            </a:r>
          </a:p>
          <a:p>
            <a:r>
              <a:rPr lang="fr-FR" dirty="0"/>
              <a:t>\d+ Mettre en correspondance un ou plusieurs chiffres décimaux.</a:t>
            </a:r>
          </a:p>
          <a:p>
            <a:r>
              <a:rPr lang="fr-FR" dirty="0"/>
              <a:t>[.,]? Correspond à zéro ou à un point ou une virgule.</a:t>
            </a:r>
          </a:p>
          <a:p>
            <a:r>
              <a:rPr lang="fr-FR" dirty="0"/>
              <a:t>\d* Met en correspondance zéro ou plusieurs chiffres décimaux.</a:t>
            </a:r>
          </a:p>
          <a:p>
            <a:r>
              <a:rPr lang="fr-FR" dirty="0"/>
              <a:t>(?&lt;</a:t>
            </a:r>
            <a:r>
              <a:rPr lang="fr-FR" dirty="0" err="1"/>
              <a:t>amount</a:t>
            </a:r>
            <a:r>
              <a:rPr lang="fr-FR" dirty="0"/>
              <a:t>&gt;\s? \d[.,]? \d*) Mettre en correspondance un espace suivi par un ou plusieurs chiffres décimaux, suivi par zéro ou un point ou une virgule, suivi par zéro ou plusieurs chiffres </a:t>
            </a:r>
            <a:r>
              <a:rPr lang="fr-FR" dirty="0" err="1"/>
              <a:t>décimaux.C'</a:t>
            </a:r>
            <a:r>
              <a:rPr lang="fr-FR" dirty="0"/>
              <a:t>est le groupe de capture nommé </a:t>
            </a:r>
            <a:r>
              <a:rPr lang="fr-FR" dirty="0" err="1"/>
              <a:t>amount.Étant</a:t>
            </a:r>
            <a:r>
              <a:rPr lang="fr-FR" dirty="0"/>
              <a:t> donné que le motif de remplacement est ${</a:t>
            </a:r>
            <a:r>
              <a:rPr lang="fr-FR" dirty="0" err="1"/>
              <a:t>amount</a:t>
            </a:r>
            <a:r>
              <a:rPr lang="fr-FR" dirty="0"/>
              <a:t>}, l'appel à la méthode </a:t>
            </a:r>
            <a:r>
              <a:rPr lang="fr-FR" dirty="0" err="1">
                <a:hlinkClick r:id="rId3"/>
              </a:rPr>
              <a:t>Regex.Replace</a:t>
            </a:r>
            <a:r>
              <a:rPr lang="fr-FR" dirty="0"/>
              <a:t> remplace l'intégralité de la sous-chaîne correspondante par ce groupe capturé.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33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7639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fr-FR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fr-FR"/>
              <a:t>Modifiez le style du titre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fr-FR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fr-FR"/>
              <a:t>Modifiez le style des sous-titres du masque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fr-FR" sz="2000" baseline="0"/>
            </a:lvl1pPr>
          </a:lstStyle>
          <a:p>
            <a:r>
              <a:rPr kumimoji="0" lang="fr-FR" dirty="0"/>
              <a:t>Logo de la société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fr-FR"/>
              <a:pPr/>
              <a:t>16/12/2019</a:t>
            </a:fld>
            <a:endParaRPr kumimoji="0"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‹N°›</a:t>
            </a:fld>
            <a:endParaRPr kumimoji="0" lang="fr-FR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fr-FR"/>
              <a:pPr/>
              <a:t>16/12/2019</a:t>
            </a:fld>
            <a:endParaRPr kumimoji="0"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‹N°›</a:t>
            </a:fld>
            <a:endParaRPr kumimoji="0" lang="fr-FR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ière-plan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fr-FR"/>
              <a:pPr/>
              <a:t>16/12/2019</a:t>
            </a:fld>
            <a:endParaRPr kumimoji="0" lang="fr-FR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kumimoji="0" lang="fr-FR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/>
              <a:pPr/>
              <a:t>‹N°›</a:t>
            </a:fld>
            <a:endParaRPr kumimoji="0" lang="fr-FR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lang="fr-FR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fr-FR"/>
              <a:t>Modifiez le style du titre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fr-FR"/>
              <a:pPr/>
              <a:t>16/12/2019</a:t>
            </a:fld>
            <a:endParaRPr kumimoji="0"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‹N°›</a:t>
            </a:fld>
            <a:endParaRPr kumimoji="0" lang="fr-FR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fr-FR" sz="1800"/>
            </a:lvl1pPr>
          </a:lstStyle>
          <a:p>
            <a:r>
              <a:rPr kumimoji="0" lang="fr-FR" dirty="0"/>
              <a:t>Logo de la société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fr-FR"/>
            </a:lvl1pPr>
          </a:lstStyle>
          <a:p>
            <a:r>
              <a:rPr kumimoji="0" lang="fr-FR"/>
              <a:t>Modifiez le style du titre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fr-FR" sz="3200">
                <a:latin typeface="+mn-lt"/>
              </a:defRPr>
            </a:lvl1pPr>
            <a:lvl2pPr eaLnBrk="1" latinLnBrk="0" hangingPunct="1">
              <a:defRPr kumimoji="0" lang="fr-FR" sz="2800">
                <a:latin typeface="+mn-lt"/>
              </a:defRPr>
            </a:lvl2pPr>
            <a:lvl3pPr eaLnBrk="1" latinLnBrk="0" hangingPunct="1">
              <a:defRPr kumimoji="0" lang="fr-FR" sz="2400">
                <a:latin typeface="+mn-lt"/>
              </a:defRPr>
            </a:lvl3pPr>
            <a:lvl4pPr eaLnBrk="1" latinLnBrk="0" hangingPunct="1">
              <a:defRPr kumimoji="0" lang="fr-FR" sz="2400">
                <a:latin typeface="+mn-lt"/>
              </a:defRPr>
            </a:lvl4pPr>
            <a:lvl5pPr eaLnBrk="1" latinLnBrk="0" hangingPunct="1">
              <a:defRPr kumimoji="0" lang="fr-FR" sz="2400">
                <a:latin typeface="+mn-lt"/>
              </a:defRPr>
            </a:lvl5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fr-FR"/>
              <a:pPr/>
              <a:t>16/12/2019</a:t>
            </a:fld>
            <a:endParaRPr kumimoji="0"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/>
              <a:pPr/>
              <a:t>‹N°›</a:t>
            </a:fld>
            <a:endParaRPr kumimoji="0" lang="fr-FR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fr-FR" sz="2800"/>
            </a:lvl1pPr>
            <a:lvl2pPr eaLnBrk="1" latinLnBrk="0" hangingPunct="1">
              <a:defRPr kumimoji="0" lang="fr-FR" sz="2400"/>
            </a:lvl2pPr>
            <a:lvl3pPr eaLnBrk="1" latinLnBrk="0" hangingPunct="1">
              <a:defRPr kumimoji="0" lang="fr-FR" sz="2000"/>
            </a:lvl3pPr>
            <a:lvl4pPr eaLnBrk="1" latinLnBrk="0" hangingPunct="1">
              <a:defRPr kumimoji="0" lang="fr-FR" sz="1800"/>
            </a:lvl4pPr>
            <a:lvl5pPr eaLnBrk="1" latinLnBrk="0" hangingPunct="1">
              <a:defRPr kumimoji="0" lang="fr-FR" sz="1800"/>
            </a:lvl5pPr>
            <a:lvl6pPr eaLnBrk="1" latinLnBrk="0" hangingPunct="1">
              <a:defRPr kumimoji="0" lang="fr-FR" sz="1800"/>
            </a:lvl6pPr>
            <a:lvl7pPr eaLnBrk="1" latinLnBrk="0" hangingPunct="1">
              <a:defRPr kumimoji="0" lang="fr-FR" sz="1800"/>
            </a:lvl7pPr>
            <a:lvl8pPr eaLnBrk="1" latinLnBrk="0" hangingPunct="1">
              <a:defRPr kumimoji="0" lang="fr-FR" sz="1800"/>
            </a:lvl8pPr>
            <a:lvl9pPr eaLnBrk="1" latinLnBrk="0" hangingPunct="1">
              <a:defRPr kumimoji="0" lang="fr-FR" sz="1800"/>
            </a:lvl9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fr-FR" sz="2800"/>
            </a:lvl1pPr>
            <a:lvl2pPr eaLnBrk="1" latinLnBrk="0" hangingPunct="1">
              <a:defRPr kumimoji="0" lang="fr-FR" sz="2400"/>
            </a:lvl2pPr>
            <a:lvl3pPr eaLnBrk="1" latinLnBrk="0" hangingPunct="1">
              <a:defRPr kumimoji="0" lang="fr-FR" sz="2000"/>
            </a:lvl3pPr>
            <a:lvl4pPr eaLnBrk="1" latinLnBrk="0" hangingPunct="1">
              <a:defRPr kumimoji="0" lang="fr-FR" sz="1800"/>
            </a:lvl4pPr>
            <a:lvl5pPr eaLnBrk="1" latinLnBrk="0" hangingPunct="1">
              <a:defRPr kumimoji="0" lang="fr-FR" sz="1800"/>
            </a:lvl5pPr>
            <a:lvl6pPr eaLnBrk="1" latinLnBrk="0" hangingPunct="1">
              <a:defRPr kumimoji="0" lang="fr-FR" sz="1800"/>
            </a:lvl6pPr>
            <a:lvl7pPr eaLnBrk="1" latinLnBrk="0" hangingPunct="1">
              <a:defRPr kumimoji="0" lang="fr-FR" sz="1800"/>
            </a:lvl7pPr>
            <a:lvl8pPr eaLnBrk="1" latinLnBrk="0" hangingPunct="1">
              <a:defRPr kumimoji="0" lang="fr-FR" sz="1800"/>
            </a:lvl8pPr>
            <a:lvl9pPr eaLnBrk="1" latinLnBrk="0" hangingPunct="1">
              <a:defRPr kumimoji="0" lang="fr-FR" sz="1800"/>
            </a:lvl9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fr-FR"/>
              <a:pPr/>
              <a:t>16/12/2019</a:t>
            </a:fld>
            <a:endParaRPr kumimoji="0"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‹N°›</a:t>
            </a:fld>
            <a:endParaRPr kumimoji="0" lang="fr-FR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fr-FR"/>
            </a:lvl1pPr>
          </a:lstStyle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fr-FR" sz="2400" b="1"/>
            </a:lvl1pPr>
            <a:lvl2pPr marL="457200" indent="0" eaLnBrk="1" latinLnBrk="0" hangingPunct="1">
              <a:buNone/>
              <a:defRPr kumimoji="0" lang="fr-FR" sz="2000" b="1"/>
            </a:lvl2pPr>
            <a:lvl3pPr marL="914400" indent="0" eaLnBrk="1" latinLnBrk="0" hangingPunct="1">
              <a:buNone/>
              <a:defRPr kumimoji="0" lang="fr-FR" sz="1800" b="1"/>
            </a:lvl3pPr>
            <a:lvl4pPr marL="1371600" indent="0" eaLnBrk="1" latinLnBrk="0" hangingPunct="1">
              <a:buNone/>
              <a:defRPr kumimoji="0" lang="fr-FR" sz="1600" b="1"/>
            </a:lvl4pPr>
            <a:lvl5pPr marL="1828800" indent="0" eaLnBrk="1" latinLnBrk="0" hangingPunct="1">
              <a:buNone/>
              <a:defRPr kumimoji="0" lang="fr-FR" sz="1600" b="1"/>
            </a:lvl5pPr>
            <a:lvl6pPr marL="2286000" indent="0" eaLnBrk="1" latinLnBrk="0" hangingPunct="1">
              <a:buNone/>
              <a:defRPr kumimoji="0" lang="fr-FR" sz="1600" b="1"/>
            </a:lvl6pPr>
            <a:lvl7pPr marL="2743200" indent="0" eaLnBrk="1" latinLnBrk="0" hangingPunct="1">
              <a:buNone/>
              <a:defRPr kumimoji="0" lang="fr-FR" sz="1600" b="1"/>
            </a:lvl7pPr>
            <a:lvl8pPr marL="3200400" indent="0" eaLnBrk="1" latinLnBrk="0" hangingPunct="1">
              <a:buNone/>
              <a:defRPr kumimoji="0" lang="fr-FR" sz="1600" b="1"/>
            </a:lvl8pPr>
            <a:lvl9pPr marL="3657600" indent="0" eaLnBrk="1" latinLnBrk="0" hangingPunct="1">
              <a:buNone/>
              <a:defRPr kumimoji="0" lang="fr-FR" sz="1600" b="1"/>
            </a:lvl9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fr-FR" sz="2400"/>
            </a:lvl1pPr>
            <a:lvl2pPr eaLnBrk="1" latinLnBrk="0" hangingPunct="1">
              <a:defRPr kumimoji="0" lang="fr-FR" sz="2000"/>
            </a:lvl2pPr>
            <a:lvl3pPr eaLnBrk="1" latinLnBrk="0" hangingPunct="1">
              <a:defRPr kumimoji="0" lang="fr-FR" sz="1800"/>
            </a:lvl3pPr>
            <a:lvl4pPr eaLnBrk="1" latinLnBrk="0" hangingPunct="1">
              <a:defRPr kumimoji="0" lang="fr-FR" sz="1600"/>
            </a:lvl4pPr>
            <a:lvl5pPr eaLnBrk="1" latinLnBrk="0" hangingPunct="1">
              <a:defRPr kumimoji="0" lang="fr-FR" sz="1600"/>
            </a:lvl5pPr>
            <a:lvl6pPr eaLnBrk="1" latinLnBrk="0" hangingPunct="1">
              <a:defRPr kumimoji="0" lang="fr-FR" sz="1600"/>
            </a:lvl6pPr>
            <a:lvl7pPr eaLnBrk="1" latinLnBrk="0" hangingPunct="1">
              <a:defRPr kumimoji="0" lang="fr-FR" sz="1600"/>
            </a:lvl7pPr>
            <a:lvl8pPr eaLnBrk="1" latinLnBrk="0" hangingPunct="1">
              <a:defRPr kumimoji="0" lang="fr-FR" sz="1600"/>
            </a:lvl8pPr>
            <a:lvl9pPr eaLnBrk="1" latinLnBrk="0" hangingPunct="1">
              <a:defRPr kumimoji="0" lang="fr-FR" sz="1600"/>
            </a:lvl9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fr-FR" sz="2400" b="1"/>
            </a:lvl1pPr>
            <a:lvl2pPr marL="457200" indent="0" eaLnBrk="1" latinLnBrk="0" hangingPunct="1">
              <a:buNone/>
              <a:defRPr kumimoji="0" lang="fr-FR" sz="2000" b="1"/>
            </a:lvl2pPr>
            <a:lvl3pPr marL="914400" indent="0" eaLnBrk="1" latinLnBrk="0" hangingPunct="1">
              <a:buNone/>
              <a:defRPr kumimoji="0" lang="fr-FR" sz="1800" b="1"/>
            </a:lvl3pPr>
            <a:lvl4pPr marL="1371600" indent="0" eaLnBrk="1" latinLnBrk="0" hangingPunct="1">
              <a:buNone/>
              <a:defRPr kumimoji="0" lang="fr-FR" sz="1600" b="1"/>
            </a:lvl4pPr>
            <a:lvl5pPr marL="1828800" indent="0" eaLnBrk="1" latinLnBrk="0" hangingPunct="1">
              <a:buNone/>
              <a:defRPr kumimoji="0" lang="fr-FR" sz="1600" b="1"/>
            </a:lvl5pPr>
            <a:lvl6pPr marL="2286000" indent="0" eaLnBrk="1" latinLnBrk="0" hangingPunct="1">
              <a:buNone/>
              <a:defRPr kumimoji="0" lang="fr-FR" sz="1600" b="1"/>
            </a:lvl6pPr>
            <a:lvl7pPr marL="2743200" indent="0" eaLnBrk="1" latinLnBrk="0" hangingPunct="1">
              <a:buNone/>
              <a:defRPr kumimoji="0" lang="fr-FR" sz="1600" b="1"/>
            </a:lvl7pPr>
            <a:lvl8pPr marL="3200400" indent="0" eaLnBrk="1" latinLnBrk="0" hangingPunct="1">
              <a:buNone/>
              <a:defRPr kumimoji="0" lang="fr-FR" sz="1600" b="1"/>
            </a:lvl8pPr>
            <a:lvl9pPr marL="3657600" indent="0" eaLnBrk="1" latinLnBrk="0" hangingPunct="1">
              <a:buNone/>
              <a:defRPr kumimoji="0" lang="fr-FR" sz="1600" b="1"/>
            </a:lvl9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fr-FR" sz="2400"/>
            </a:lvl1pPr>
            <a:lvl2pPr eaLnBrk="1" latinLnBrk="0" hangingPunct="1">
              <a:defRPr kumimoji="0" lang="fr-FR" sz="2000"/>
            </a:lvl2pPr>
            <a:lvl3pPr eaLnBrk="1" latinLnBrk="0" hangingPunct="1">
              <a:defRPr kumimoji="0" lang="fr-FR" sz="1800"/>
            </a:lvl3pPr>
            <a:lvl4pPr eaLnBrk="1" latinLnBrk="0" hangingPunct="1">
              <a:defRPr kumimoji="0" lang="fr-FR" sz="1600"/>
            </a:lvl4pPr>
            <a:lvl5pPr eaLnBrk="1" latinLnBrk="0" hangingPunct="1">
              <a:defRPr kumimoji="0" lang="fr-FR" sz="1600"/>
            </a:lvl5pPr>
            <a:lvl6pPr eaLnBrk="1" latinLnBrk="0" hangingPunct="1">
              <a:defRPr kumimoji="0" lang="fr-FR" sz="1600"/>
            </a:lvl6pPr>
            <a:lvl7pPr eaLnBrk="1" latinLnBrk="0" hangingPunct="1">
              <a:defRPr kumimoji="0" lang="fr-FR" sz="1600"/>
            </a:lvl7pPr>
            <a:lvl8pPr eaLnBrk="1" latinLnBrk="0" hangingPunct="1">
              <a:defRPr kumimoji="0" lang="fr-FR" sz="1600"/>
            </a:lvl8pPr>
            <a:lvl9pPr eaLnBrk="1" latinLnBrk="0" hangingPunct="1">
              <a:defRPr kumimoji="0" lang="fr-FR" sz="1600"/>
            </a:lvl9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fr-FR"/>
              <a:pPr/>
              <a:t>16/12/2019</a:t>
            </a:fld>
            <a:endParaRPr kumimoji="0"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‹N°›</a:t>
            </a:fld>
            <a:endParaRPr kumimoji="0" lang="fr-FR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fr-FR" sz="2000" b="1"/>
            </a:lvl1pPr>
          </a:lstStyle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fr-FR" sz="3200"/>
            </a:lvl1pPr>
            <a:lvl2pPr eaLnBrk="1" latinLnBrk="0" hangingPunct="1">
              <a:defRPr kumimoji="0" lang="fr-FR" sz="2800"/>
            </a:lvl2pPr>
            <a:lvl3pPr eaLnBrk="1" latinLnBrk="0" hangingPunct="1">
              <a:defRPr kumimoji="0" lang="fr-FR" sz="2400"/>
            </a:lvl3pPr>
            <a:lvl4pPr eaLnBrk="1" latinLnBrk="0" hangingPunct="1">
              <a:defRPr kumimoji="0" lang="fr-FR" sz="2000"/>
            </a:lvl4pPr>
            <a:lvl5pPr eaLnBrk="1" latinLnBrk="0" hangingPunct="1">
              <a:defRPr kumimoji="0" lang="fr-FR" sz="2000"/>
            </a:lvl5pPr>
            <a:lvl6pPr eaLnBrk="1" latinLnBrk="0" hangingPunct="1">
              <a:defRPr kumimoji="0" lang="fr-FR" sz="2000"/>
            </a:lvl6pPr>
            <a:lvl7pPr eaLnBrk="1" latinLnBrk="0" hangingPunct="1">
              <a:defRPr kumimoji="0" lang="fr-FR" sz="2000"/>
            </a:lvl7pPr>
            <a:lvl8pPr eaLnBrk="1" latinLnBrk="0" hangingPunct="1">
              <a:defRPr kumimoji="0" lang="fr-FR" sz="2000"/>
            </a:lvl8pPr>
            <a:lvl9pPr eaLnBrk="1" latinLnBrk="0" hangingPunct="1">
              <a:defRPr kumimoji="0" lang="fr-FR" sz="2000"/>
            </a:lvl9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fr-FR" sz="1400"/>
            </a:lvl1pPr>
            <a:lvl2pPr marL="457200" indent="0" eaLnBrk="1" latinLnBrk="0" hangingPunct="1">
              <a:buNone/>
              <a:defRPr kumimoji="0" lang="fr-FR" sz="1200"/>
            </a:lvl2pPr>
            <a:lvl3pPr marL="914400" indent="0" eaLnBrk="1" latinLnBrk="0" hangingPunct="1">
              <a:buNone/>
              <a:defRPr kumimoji="0" lang="fr-FR" sz="1000"/>
            </a:lvl3pPr>
            <a:lvl4pPr marL="1371600" indent="0" eaLnBrk="1" latinLnBrk="0" hangingPunct="1">
              <a:buNone/>
              <a:defRPr kumimoji="0" lang="fr-FR" sz="900"/>
            </a:lvl4pPr>
            <a:lvl5pPr marL="1828800" indent="0" eaLnBrk="1" latinLnBrk="0" hangingPunct="1">
              <a:buNone/>
              <a:defRPr kumimoji="0" lang="fr-FR" sz="900"/>
            </a:lvl5pPr>
            <a:lvl6pPr marL="2286000" indent="0" eaLnBrk="1" latinLnBrk="0" hangingPunct="1">
              <a:buNone/>
              <a:defRPr kumimoji="0" lang="fr-FR" sz="900"/>
            </a:lvl6pPr>
            <a:lvl7pPr marL="2743200" indent="0" eaLnBrk="1" latinLnBrk="0" hangingPunct="1">
              <a:buNone/>
              <a:defRPr kumimoji="0" lang="fr-FR" sz="900"/>
            </a:lvl7pPr>
            <a:lvl8pPr marL="3200400" indent="0" eaLnBrk="1" latinLnBrk="0" hangingPunct="1">
              <a:buNone/>
              <a:defRPr kumimoji="0" lang="fr-FR" sz="900"/>
            </a:lvl8pPr>
            <a:lvl9pPr marL="3657600" indent="0" eaLnBrk="1" latinLnBrk="0" hangingPunct="1">
              <a:buNone/>
              <a:defRPr kumimoji="0" lang="fr-FR" sz="900"/>
            </a:lvl9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fr-FR"/>
              <a:pPr/>
              <a:t>16/12/2019</a:t>
            </a:fld>
            <a:endParaRPr kumimoji="0"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‹N°›</a:t>
            </a:fld>
            <a:endParaRPr kumimoji="0" lang="fr-FR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fr-FR" sz="2000" b="1"/>
            </a:lvl1pPr>
          </a:lstStyle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fr-FR" sz="3200"/>
            </a:lvl1pPr>
            <a:lvl2pPr marL="457200" indent="0" eaLnBrk="1" latinLnBrk="0" hangingPunct="1">
              <a:buNone/>
              <a:defRPr kumimoji="0" lang="fr-FR" sz="2800"/>
            </a:lvl2pPr>
            <a:lvl3pPr marL="914400" indent="0" eaLnBrk="1" latinLnBrk="0" hangingPunct="1">
              <a:buNone/>
              <a:defRPr kumimoji="0" lang="fr-FR" sz="2400"/>
            </a:lvl3pPr>
            <a:lvl4pPr marL="1371600" indent="0" eaLnBrk="1" latinLnBrk="0" hangingPunct="1">
              <a:buNone/>
              <a:defRPr kumimoji="0" lang="fr-FR" sz="2000"/>
            </a:lvl4pPr>
            <a:lvl5pPr marL="1828800" indent="0" eaLnBrk="1" latinLnBrk="0" hangingPunct="1">
              <a:buNone/>
              <a:defRPr kumimoji="0" lang="fr-FR" sz="2000"/>
            </a:lvl5pPr>
            <a:lvl6pPr marL="2286000" indent="0" eaLnBrk="1" latinLnBrk="0" hangingPunct="1">
              <a:buNone/>
              <a:defRPr kumimoji="0" lang="fr-FR" sz="2000"/>
            </a:lvl6pPr>
            <a:lvl7pPr marL="2743200" indent="0" eaLnBrk="1" latinLnBrk="0" hangingPunct="1">
              <a:buNone/>
              <a:defRPr kumimoji="0" lang="fr-FR" sz="2000"/>
            </a:lvl7pPr>
            <a:lvl8pPr marL="3200400" indent="0" eaLnBrk="1" latinLnBrk="0" hangingPunct="1">
              <a:buNone/>
              <a:defRPr kumimoji="0" lang="fr-FR" sz="2000"/>
            </a:lvl8pPr>
            <a:lvl9pPr marL="3657600" indent="0" eaLnBrk="1" latinLnBrk="0" hangingPunct="1">
              <a:buNone/>
              <a:defRPr kumimoji="0" lang="fr-FR" sz="2000"/>
            </a:lvl9pPr>
          </a:lstStyle>
          <a:p>
            <a:pPr eaLnBrk="1" latinLnBrk="0" hangingPunct="1"/>
            <a:r>
              <a:rPr lang="fr-FR" dirty="0"/>
              <a:t>Cliquez sur l'icône pour ajouter une image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fr-FR" sz="1400"/>
            </a:lvl1pPr>
            <a:lvl2pPr marL="457200" indent="0" eaLnBrk="1" latinLnBrk="0" hangingPunct="1">
              <a:buNone/>
              <a:defRPr kumimoji="0" lang="fr-FR" sz="1200"/>
            </a:lvl2pPr>
            <a:lvl3pPr marL="914400" indent="0" eaLnBrk="1" latinLnBrk="0" hangingPunct="1">
              <a:buNone/>
              <a:defRPr kumimoji="0" lang="fr-FR" sz="1000"/>
            </a:lvl3pPr>
            <a:lvl4pPr marL="1371600" indent="0" eaLnBrk="1" latinLnBrk="0" hangingPunct="1">
              <a:buNone/>
              <a:defRPr kumimoji="0" lang="fr-FR" sz="900"/>
            </a:lvl4pPr>
            <a:lvl5pPr marL="1828800" indent="0" eaLnBrk="1" latinLnBrk="0" hangingPunct="1">
              <a:buNone/>
              <a:defRPr kumimoji="0" lang="fr-FR" sz="900"/>
            </a:lvl5pPr>
            <a:lvl6pPr marL="2286000" indent="0" eaLnBrk="1" latinLnBrk="0" hangingPunct="1">
              <a:buNone/>
              <a:defRPr kumimoji="0" lang="fr-FR" sz="900"/>
            </a:lvl6pPr>
            <a:lvl7pPr marL="2743200" indent="0" eaLnBrk="1" latinLnBrk="0" hangingPunct="1">
              <a:buNone/>
              <a:defRPr kumimoji="0" lang="fr-FR" sz="900"/>
            </a:lvl7pPr>
            <a:lvl8pPr marL="3200400" indent="0" eaLnBrk="1" latinLnBrk="0" hangingPunct="1">
              <a:buNone/>
              <a:defRPr kumimoji="0" lang="fr-FR" sz="900"/>
            </a:lvl8pPr>
            <a:lvl9pPr marL="3657600" indent="0" eaLnBrk="1" latinLnBrk="0" hangingPunct="1">
              <a:buNone/>
              <a:defRPr kumimoji="0" lang="fr-FR" sz="900"/>
            </a:lvl9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fr-FR"/>
              <a:pPr/>
              <a:t>16/12/2019</a:t>
            </a:fld>
            <a:endParaRPr kumimoji="0"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‹N°›</a:t>
            </a:fld>
            <a:endParaRPr kumimoji="0" lang="fr-FR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fr-FR"/>
              <a:pPr/>
              <a:t>16/12/2019</a:t>
            </a:fld>
            <a:endParaRPr kumimoji="0"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‹N°›</a:t>
            </a:fld>
            <a:endParaRPr kumimoji="0" lang="fr-FR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fr-FR"/>
              <a:pPr/>
              <a:t>16/12/2019</a:t>
            </a:fld>
            <a:endParaRPr kumimoji="0"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‹N°›</a:t>
            </a:fld>
            <a:endParaRPr kumimoji="0" lang="fr-FR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fr-FR"/>
              <a:t>Modifiez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fr-F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fr-FR"/>
              <a:pPr/>
              <a:t>16/12/2019</a:t>
            </a:fld>
            <a:endParaRPr kumimoji="0"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fr-F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fr-F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/>
              <a:pPr/>
              <a:t>‹N°›</a:t>
            </a:fld>
            <a:endParaRPr kumimoji="0" lang="fr-F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xStyles>
    <p:titleStyle>
      <a:lvl1pPr algn="l" defTabSz="914400" rtl="0" eaLnBrk="1" latinLnBrk="0" hangingPunct="1">
        <a:spcBef>
          <a:spcPct val="0"/>
        </a:spcBef>
        <a:buNone/>
        <a:defRPr kumimoji="0" lang="fr-FR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fr-F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fr-FR"/>
      </a:defPPr>
      <a:lvl1pPr marL="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aa691087(v=vs.71).aspx" TargetMode="Externa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fr-fr/library/system.text.regularexpressions.match.result(v=vs.100).aspx" TargetMode="External"/><Relationship Id="rId2" Type="http://schemas.openxmlformats.org/officeDocument/2006/relationships/hyperlink" Target="http://msdn.microsoft.com/fr-fr/library/system.text.regularexpressions.regex.replace(v=vs.100).aspx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msdn.microsoft.com/fr-fr/library/system.text.regularexpressions.match.groups(v=vs.100).aspx" TargetMode="External"/><Relationship Id="rId4" Type="http://schemas.openxmlformats.org/officeDocument/2006/relationships/hyperlink" Target="http://msdn.microsoft.com/fr-fr/library/system.text.regularexpressions.groupcollection(v=vs.100).aspx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Développement .NET C#</a:t>
            </a:r>
            <a:br>
              <a:rPr lang="fr-FR" dirty="0"/>
            </a:br>
            <a:r>
              <a:rPr lang="fr-FR" sz="3200" dirty="0"/>
              <a:t>Bases du C#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Maxence LAURENT</a:t>
            </a:r>
          </a:p>
        </p:txBody>
      </p:sp>
      <p:pic>
        <p:nvPicPr>
          <p:cNvPr id="1028" name="Picture 4" descr="http://i.microsoft.com/net/images/chrome/net_logo.jpg">
            <a:hlinkClick r:id="rId3"/>
          </p:cNvPr>
          <p:cNvPicPr>
            <a:picLocks noGrp="1" noChangeArrowheads="1"/>
          </p:cNvPicPr>
          <p:nvPr>
            <p:ph type="pic" sz="quarter" idx="1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9880" y="5105400"/>
            <a:ext cx="189547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ous-titre 2"/>
          <p:cNvSpPr txBox="1">
            <a:spLocks/>
          </p:cNvSpPr>
          <p:nvPr/>
        </p:nvSpPr>
        <p:spPr>
          <a:xfrm>
            <a:off x="3970467" y="4352925"/>
            <a:ext cx="4772528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fr-FR" sz="2000" b="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fr-FR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fr-FR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fr-FR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fr-FR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fr-FR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fr-FR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fr-FR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fr-FR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2019-2020</a:t>
            </a:r>
          </a:p>
        </p:txBody>
      </p:sp>
    </p:spTree>
    <p:extLst>
      <p:ext uri="{BB962C8B-B14F-4D97-AF65-F5344CB8AC3E}">
        <p14:creationId xmlns:p14="http://schemas.microsoft.com/office/powerpoint/2010/main" val="3527816622"/>
      </p:ext>
    </p:extLst>
  </p:cSld>
  <p:clrMapOvr>
    <a:masterClrMapping/>
  </p:clrMapOvr>
  <p:transition spd="slow"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prédéfinis en C#</a:t>
            </a:r>
          </a:p>
        </p:txBody>
      </p:sp>
      <p:sp>
        <p:nvSpPr>
          <p:cNvPr id="11" name="Espace réservé du contenu 10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Entiers signés</a:t>
            </a:r>
          </a:p>
          <a:p>
            <a:pPr lvl="1"/>
            <a:r>
              <a:rPr lang="fr-FR" dirty="0" err="1"/>
              <a:t>sbyte</a:t>
            </a:r>
            <a:endParaRPr lang="fr-FR" dirty="0"/>
          </a:p>
          <a:p>
            <a:pPr lvl="1"/>
            <a:r>
              <a:rPr lang="fr-FR" dirty="0"/>
              <a:t>short</a:t>
            </a:r>
          </a:p>
          <a:p>
            <a:pPr lvl="1"/>
            <a:r>
              <a:rPr lang="fr-FR" dirty="0" err="1"/>
              <a:t>int</a:t>
            </a:r>
            <a:endParaRPr lang="fr-FR" dirty="0"/>
          </a:p>
          <a:p>
            <a:pPr lvl="1"/>
            <a:r>
              <a:rPr lang="fr-FR" dirty="0"/>
              <a:t>long</a:t>
            </a:r>
          </a:p>
          <a:p>
            <a:r>
              <a:rPr lang="fr-FR" dirty="0"/>
              <a:t>Entiers non signés</a:t>
            </a:r>
          </a:p>
          <a:p>
            <a:pPr lvl="1"/>
            <a:r>
              <a:rPr lang="fr-FR" dirty="0" err="1"/>
              <a:t>byte</a:t>
            </a:r>
            <a:endParaRPr lang="fr-FR" dirty="0"/>
          </a:p>
          <a:p>
            <a:pPr lvl="1"/>
            <a:r>
              <a:rPr lang="fr-FR" dirty="0" err="1"/>
              <a:t>ushort</a:t>
            </a:r>
            <a:endParaRPr lang="fr-FR" dirty="0"/>
          </a:p>
          <a:p>
            <a:pPr lvl="1"/>
            <a:r>
              <a:rPr lang="fr-FR" dirty="0" err="1"/>
              <a:t>uint</a:t>
            </a:r>
            <a:endParaRPr lang="fr-FR" dirty="0"/>
          </a:p>
          <a:p>
            <a:pPr lvl="1"/>
            <a:r>
              <a:rPr lang="fr-FR" dirty="0" err="1"/>
              <a:t>ulong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Virgule flottante</a:t>
            </a:r>
          </a:p>
          <a:p>
            <a:pPr lvl="1"/>
            <a:r>
              <a:rPr lang="fr-FR" dirty="0" err="1"/>
              <a:t>float</a:t>
            </a:r>
            <a:endParaRPr lang="fr-FR" dirty="0"/>
          </a:p>
          <a:p>
            <a:pPr lvl="1"/>
            <a:r>
              <a:rPr lang="fr-FR" dirty="0"/>
              <a:t>double</a:t>
            </a:r>
          </a:p>
          <a:p>
            <a:r>
              <a:rPr lang="fr-FR" dirty="0"/>
              <a:t>Notation décimale</a:t>
            </a:r>
          </a:p>
          <a:p>
            <a:pPr lvl="1"/>
            <a:r>
              <a:rPr lang="fr-FR" dirty="0" err="1"/>
              <a:t>decimal</a:t>
            </a:r>
            <a:endParaRPr lang="fr-FR" dirty="0"/>
          </a:p>
          <a:p>
            <a:r>
              <a:rPr lang="fr-FR" dirty="0"/>
              <a:t>Autres valeurs</a:t>
            </a:r>
          </a:p>
          <a:p>
            <a:pPr lvl="1"/>
            <a:r>
              <a:rPr lang="fr-FR" dirty="0" err="1"/>
              <a:t>bool</a:t>
            </a:r>
            <a:endParaRPr lang="fr-FR" dirty="0"/>
          </a:p>
          <a:p>
            <a:pPr lvl="1"/>
            <a:r>
              <a:rPr lang="fr-FR" dirty="0"/>
              <a:t>char</a:t>
            </a:r>
          </a:p>
          <a:p>
            <a:r>
              <a:rPr lang="fr-FR" dirty="0"/>
              <a:t>Références</a:t>
            </a:r>
          </a:p>
          <a:p>
            <a:pPr lvl="1"/>
            <a:r>
              <a:rPr lang="fr-FR" dirty="0"/>
              <a:t>string</a:t>
            </a:r>
          </a:p>
          <a:p>
            <a:pPr lvl="1"/>
            <a:r>
              <a:rPr lang="fr-FR" dirty="0" err="1"/>
              <a:t>object</a:t>
            </a:r>
            <a:endParaRPr lang="fr-FR" dirty="0"/>
          </a:p>
        </p:txBody>
      </p:sp>
    </p:spTree>
  </p:cSld>
  <p:clrMapOvr>
    <a:masterClrMapping/>
  </p:clrMapOvr>
  <p:transition spd="slow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prédéfinis en C#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06036180"/>
              </p:ext>
            </p:extLst>
          </p:nvPr>
        </p:nvGraphicFramePr>
        <p:xfrm>
          <a:off x="762000" y="1268760"/>
          <a:ext cx="8130480" cy="5126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5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5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r>
                        <a:rPr lang="fr-FR" sz="1200" dirty="0">
                          <a:effectLst/>
                          <a:latin typeface="Source Sans Pro"/>
                        </a:rPr>
                        <a:t>Type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fr-FR" sz="1200">
                          <a:effectLst/>
                          <a:latin typeface="Source Sans Pro"/>
                        </a:rPr>
                        <a:t>Description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043">
                <a:tc>
                  <a:txBody>
                    <a:bodyPr/>
                    <a:lstStyle/>
                    <a:p>
                      <a:r>
                        <a:rPr lang="fr-FR" sz="1200">
                          <a:effectLst/>
                          <a:latin typeface="Source Sans Pro"/>
                        </a:rPr>
                        <a:t>byte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fr-FR" sz="1200">
                          <a:effectLst/>
                          <a:latin typeface="Source Sans Pro"/>
                        </a:rPr>
                        <a:t>Entier de 0 à 255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043">
                <a:tc>
                  <a:txBody>
                    <a:bodyPr/>
                    <a:lstStyle/>
                    <a:p>
                      <a:r>
                        <a:rPr lang="fr-FR" sz="1200">
                          <a:effectLst/>
                          <a:latin typeface="Source Sans Pro"/>
                        </a:rPr>
                        <a:t>short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fr-FR" sz="1200">
                          <a:effectLst/>
                          <a:latin typeface="Source Sans Pro"/>
                        </a:rPr>
                        <a:t>Entier de -32768 à 32767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043">
                <a:tc>
                  <a:txBody>
                    <a:bodyPr/>
                    <a:lstStyle/>
                    <a:p>
                      <a:r>
                        <a:rPr lang="fr-FR" sz="1200">
                          <a:effectLst/>
                          <a:latin typeface="Source Sans Pro"/>
                        </a:rPr>
                        <a:t>int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fr-FR" sz="1200">
                          <a:effectLst/>
                          <a:latin typeface="Source Sans Pro"/>
                        </a:rPr>
                        <a:t>Entier de -2147483648 à 2147483647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7284">
                <a:tc>
                  <a:txBody>
                    <a:bodyPr/>
                    <a:lstStyle/>
                    <a:p>
                      <a:r>
                        <a:rPr lang="fr-FR" sz="1200">
                          <a:effectLst/>
                          <a:latin typeface="Source Sans Pro"/>
                        </a:rPr>
                        <a:t>long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fr-FR" sz="1200">
                          <a:effectLst/>
                          <a:latin typeface="Source Sans Pro"/>
                        </a:rPr>
                        <a:t>Entier de -9223372036854775808 à 9223372036854775807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7284">
                <a:tc>
                  <a:txBody>
                    <a:bodyPr/>
                    <a:lstStyle/>
                    <a:p>
                      <a:r>
                        <a:rPr lang="fr-FR" sz="1200">
                          <a:effectLst/>
                          <a:latin typeface="Source Sans Pro"/>
                        </a:rPr>
                        <a:t>float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fr-FR" sz="1200">
                          <a:effectLst/>
                          <a:latin typeface="Source Sans Pro"/>
                        </a:rPr>
                        <a:t>Nombre simple précision de -3,402823e38 à 3,402823e38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47526">
                <a:tc>
                  <a:txBody>
                    <a:bodyPr/>
                    <a:lstStyle/>
                    <a:p>
                      <a:r>
                        <a:rPr lang="fr-FR" sz="1200">
                          <a:effectLst/>
                          <a:latin typeface="Source Sans Pro"/>
                        </a:rPr>
                        <a:t>double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fr-FR" sz="1200">
                          <a:effectLst/>
                          <a:latin typeface="Source Sans Pro"/>
                        </a:rPr>
                        <a:t>Nombre double précision de -1,79769313486232e308 à 1,79769313486232e308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57768">
                <a:tc>
                  <a:txBody>
                    <a:bodyPr/>
                    <a:lstStyle/>
                    <a:p>
                      <a:r>
                        <a:rPr lang="fr-FR" sz="1200" dirty="0" err="1">
                          <a:effectLst/>
                          <a:latin typeface="Source Sans Pro"/>
                        </a:rPr>
                        <a:t>decimal</a:t>
                      </a:r>
                      <a:endParaRPr lang="fr-FR" sz="1200" dirty="0">
                        <a:effectLst/>
                        <a:latin typeface="Source Sans Pro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effectLst/>
                          <a:latin typeface="Source Sans Pro"/>
                        </a:rPr>
                        <a:t>Nombre décimal convenant particulièrement aux calculs financiers (en raison de ses nombres significatifs après la virgule)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7043">
                <a:tc>
                  <a:txBody>
                    <a:bodyPr/>
                    <a:lstStyle/>
                    <a:p>
                      <a:r>
                        <a:rPr lang="fr-FR" sz="1200">
                          <a:effectLst/>
                          <a:latin typeface="Source Sans Pro"/>
                        </a:rPr>
                        <a:t>char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fr-FR" sz="1200">
                          <a:effectLst/>
                          <a:latin typeface="Source Sans Pro"/>
                        </a:rPr>
                        <a:t>Représente un caractère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7043">
                <a:tc>
                  <a:txBody>
                    <a:bodyPr/>
                    <a:lstStyle/>
                    <a:p>
                      <a:r>
                        <a:rPr lang="fr-FR" sz="1200">
                          <a:effectLst/>
                          <a:latin typeface="Source Sans Pro"/>
                        </a:rPr>
                        <a:t>string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fr-FR" sz="1200">
                          <a:effectLst/>
                          <a:latin typeface="Source Sans Pro"/>
                        </a:rPr>
                        <a:t>Une chaine de caractère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7043">
                <a:tc>
                  <a:txBody>
                    <a:bodyPr/>
                    <a:lstStyle/>
                    <a:p>
                      <a:r>
                        <a:rPr lang="fr-FR" sz="1200" dirty="0" err="1">
                          <a:effectLst/>
                          <a:latin typeface="Source Sans Pro"/>
                        </a:rPr>
                        <a:t>bool</a:t>
                      </a:r>
                      <a:endParaRPr lang="fr-FR" sz="1200" dirty="0">
                        <a:effectLst/>
                        <a:latin typeface="Source Sans Pro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effectLst/>
                          <a:latin typeface="Source Sans Pro"/>
                        </a:rPr>
                        <a:t>Une valeur booléenne (vrai ou faux)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1038154"/>
      </p:ext>
    </p:extLst>
  </p:cSld>
  <p:clrMapOvr>
    <a:masterClrMapping/>
  </p:clrMapOvr>
  <p:transition spd="slow"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Instructions de contrôle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fr-FR" sz="2400" dirty="0"/>
              <a:t>Conditions</a:t>
            </a:r>
          </a:p>
          <a:p>
            <a:pPr lvl="1"/>
            <a:r>
              <a:rPr lang="fr-FR" sz="1800" dirty="0"/>
              <a:t>if..</a:t>
            </a:r>
            <a:r>
              <a:rPr lang="fr-FR" sz="1800" dirty="0" err="1"/>
              <a:t>else</a:t>
            </a:r>
            <a:endParaRPr lang="fr-FR" sz="1800" dirty="0"/>
          </a:p>
          <a:p>
            <a:pPr lvl="1"/>
            <a:r>
              <a:rPr lang="fr-FR" sz="1800" dirty="0" err="1"/>
              <a:t>switch</a:t>
            </a:r>
            <a:r>
              <a:rPr lang="fr-FR" sz="1800" dirty="0"/>
              <a:t>..case..default</a:t>
            </a:r>
          </a:p>
          <a:p>
            <a:pPr lvl="1"/>
            <a:endParaRPr lang="fr-FR" dirty="0"/>
          </a:p>
          <a:p>
            <a:r>
              <a:rPr lang="fr-FR" sz="2400" dirty="0"/>
              <a:t>Boucles</a:t>
            </a:r>
          </a:p>
          <a:p>
            <a:pPr lvl="1"/>
            <a:r>
              <a:rPr lang="fr-FR" sz="1800" dirty="0"/>
              <a:t>for</a:t>
            </a:r>
          </a:p>
          <a:p>
            <a:pPr lvl="1"/>
            <a:r>
              <a:rPr lang="fr-FR" sz="1800" dirty="0" err="1"/>
              <a:t>while</a:t>
            </a:r>
            <a:endParaRPr lang="fr-FR" sz="1800" dirty="0"/>
          </a:p>
          <a:p>
            <a:pPr lvl="1"/>
            <a:r>
              <a:rPr lang="fr-FR" sz="1800" dirty="0"/>
              <a:t>do..</a:t>
            </a:r>
            <a:r>
              <a:rPr lang="fr-FR" sz="1800" dirty="0" err="1"/>
              <a:t>while</a:t>
            </a:r>
            <a:endParaRPr lang="fr-FR" sz="1800" dirty="0"/>
          </a:p>
          <a:p>
            <a:pPr lvl="1"/>
            <a:r>
              <a:rPr lang="fr-FR" sz="1800" dirty="0" err="1"/>
              <a:t>Foreach</a:t>
            </a:r>
            <a:endParaRPr lang="fr-FR" sz="1800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sz="2400" dirty="0"/>
              <a:t>Sauts</a:t>
            </a:r>
          </a:p>
          <a:p>
            <a:pPr lvl="1"/>
            <a:r>
              <a:rPr lang="fr-FR" sz="1800" dirty="0"/>
              <a:t>break</a:t>
            </a:r>
          </a:p>
          <a:p>
            <a:pPr lvl="1"/>
            <a:r>
              <a:rPr lang="fr-FR" sz="1800" dirty="0"/>
              <a:t>continue</a:t>
            </a:r>
          </a:p>
          <a:p>
            <a:pPr lvl="1"/>
            <a:r>
              <a:rPr lang="fr-FR" sz="1800" dirty="0"/>
              <a:t>return</a:t>
            </a:r>
          </a:p>
          <a:p>
            <a:pPr lvl="1"/>
            <a:r>
              <a:rPr lang="fr-FR" sz="1800" dirty="0" err="1"/>
              <a:t>goto</a:t>
            </a:r>
            <a:r>
              <a:rPr lang="fr-FR" sz="1800" dirty="0"/>
              <a:t>..label</a:t>
            </a:r>
          </a:p>
          <a:p>
            <a:endParaRPr lang="fr-FR" dirty="0"/>
          </a:p>
        </p:txBody>
      </p:sp>
    </p:spTree>
  </p:cSld>
  <p:clrMapOvr>
    <a:masterClrMapping/>
  </p:clrMapOvr>
  <p:transition spd="slow"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Exemples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506916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using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System;</a:t>
            </a:r>
          </a:p>
          <a:p>
            <a:pPr>
              <a:buNone/>
            </a:pP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namespace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Isima</a:t>
            </a:r>
            <a:endParaRPr lang="fr-FR" sz="12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public class MesInstructions1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static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pair; </a:t>
            </a:r>
          </a:p>
          <a:p>
            <a:pPr>
              <a:buNone/>
            </a:pPr>
            <a:r>
              <a:rPr lang="nn-NO" sz="1200" dirty="0">
                <a:latin typeface="Courier New" pitchFamily="49" charset="0"/>
                <a:cs typeface="Courier New" pitchFamily="49" charset="0"/>
              </a:rPr>
              <a:t>          for (int i = 0; i &lt; 30; i += 5)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  {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      if (i % 2 == 0)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          pair =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else</a:t>
            </a:r>
            <a:endParaRPr lang="fr-FR" sz="12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          pair = false;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        "{0} est {1}.", 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        i, 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       (pair?"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pair":"impair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      );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  }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>
              <a:buNone/>
            </a:pPr>
            <a:endParaRPr lang="fr-FR" sz="12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fr-FR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>
          <a:xfrm>
            <a:off x="4876800" y="631229"/>
            <a:ext cx="4038600" cy="6038131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using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System;</a:t>
            </a:r>
          </a:p>
          <a:p>
            <a:pPr>
              <a:buNone/>
            </a:pP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namespace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Isima</a:t>
            </a:r>
            <a:endParaRPr lang="fr-FR" sz="12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public class MesInstructions2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static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pPr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(string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chiffre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in new string[] { "one", "two", "three" })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    {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switch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(chiffre)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      {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        case "one":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(1);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          break;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        case "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three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":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(3);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          break;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        default: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          continue;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        }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fr-FR" sz="12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fr-FR" sz="12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slow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Enumération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Type entier</a:t>
            </a:r>
          </a:p>
          <a:p>
            <a:r>
              <a:rPr lang="fr-FR" dirty="0"/>
              <a:t>Liste de valeurs légitimes pour une instance</a:t>
            </a:r>
          </a:p>
          <a:p>
            <a:r>
              <a:rPr lang="fr-FR" dirty="0"/>
              <a:t>Désignation des valeurs par des libellés</a:t>
            </a:r>
          </a:p>
          <a:p>
            <a:r>
              <a:rPr lang="fr-FR" dirty="0"/>
              <a:t>Prise en compte automatique par Visual Studio via IntelliSense</a:t>
            </a:r>
          </a:p>
          <a:p>
            <a:r>
              <a:rPr lang="fr-FR" dirty="0"/>
              <a:t>Implémentation sous-jacente sous forme de structure héritant du type </a:t>
            </a:r>
            <a:r>
              <a:rPr lang="fr-FR" dirty="0" err="1"/>
              <a:t>System.Enum</a:t>
            </a:r>
            <a:r>
              <a:rPr lang="fr-FR" dirty="0"/>
              <a:t>.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TimeOfDay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Morning = 0,</a:t>
            </a:r>
          </a:p>
          <a:p>
            <a:pPr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Afternoon = 1,</a:t>
            </a:r>
          </a:p>
          <a:p>
            <a:pPr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Evening = 2 </a:t>
            </a:r>
          </a:p>
          <a:p>
            <a:pPr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fr-FR" sz="1500" dirty="0" err="1">
                <a:latin typeface="Courier New" pitchFamily="49" charset="0"/>
                <a:cs typeface="Courier New" pitchFamily="49" charset="0"/>
              </a:rPr>
              <a:t>TimeOfDay</a:t>
            </a:r>
            <a:r>
              <a:rPr lang="fr-FR" sz="1500" dirty="0">
                <a:latin typeface="Courier New" pitchFamily="49" charset="0"/>
                <a:cs typeface="Courier New" pitchFamily="49" charset="0"/>
              </a:rPr>
              <a:t> time = </a:t>
            </a:r>
            <a:r>
              <a:rPr lang="fr-FR" sz="1500" dirty="0" err="1">
                <a:latin typeface="Courier New" pitchFamily="49" charset="0"/>
                <a:cs typeface="Courier New" pitchFamily="49" charset="0"/>
              </a:rPr>
              <a:t>TimeOfDay.Afternoon</a:t>
            </a:r>
            <a:r>
              <a:rPr lang="fr-FR" sz="15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fr-FR" sz="1500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fr-FR" sz="15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500" dirty="0" err="1">
                <a:latin typeface="Courier New" pitchFamily="49" charset="0"/>
                <a:cs typeface="Courier New" pitchFamily="49" charset="0"/>
              </a:rPr>
              <a:t>time.ToString</a:t>
            </a:r>
            <a:r>
              <a:rPr lang="fr-FR" sz="1500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buNone/>
            </a:pPr>
            <a:endParaRPr lang="fr-FR" sz="15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TimeOfDay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time2 = (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TimeOfDay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Enum.Parse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typeof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TimeOfDay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), "afternoon", true);</a:t>
            </a:r>
          </a:p>
          <a:p>
            <a:pPr>
              <a:buNone/>
            </a:pP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)time2); </a:t>
            </a:r>
            <a:endParaRPr lang="fr-FR" sz="15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slow"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TP 1 : Instructions IF/ELSE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sz="half" idx="2"/>
          </p:nvPr>
        </p:nvSpPr>
        <p:spPr bwMode="auto">
          <a:xfrm>
            <a:off x="660140" y="1263387"/>
            <a:ext cx="8280920" cy="4680748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9025" tIns="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Le but est de créer une petite application qui affiche un message différent en fonction du nom de l’utilisateur et du moment de la journée :</a:t>
            </a:r>
          </a:p>
          <a:p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Bonjour XXX pour la tranche horaire 9h &lt;-&gt; 18h, les lundi, mardi, mercredi, jeudi et vendredi</a:t>
            </a:r>
          </a:p>
          <a:p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Bonsoir XXX pour la tranche horaire 18h &lt;-&gt; 9h, les lundi, mardi, mercredi, jeudi</a:t>
            </a:r>
          </a:p>
          <a:p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Bon week-end XXX pour la tranche horaire vendredi 18h &lt;-&gt; lundi 9h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</a:br>
            <a:b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</a:b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Dans un premier temps, il faut afficher le nom de l’utilisateur(fonctionnalités du 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framework</a:t>
            </a: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 .NET).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5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Récupérer l’heure courante pour la comparer aux tranches horaires souhaitées.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Pour pouvoir récupérer l’heure de la date courante, il vous faudra utiliser l’instruction 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DD1144"/>
                </a:solidFill>
                <a:effectLst/>
                <a:latin typeface="+mn-lt"/>
              </a:rPr>
              <a:t>DateTime.Now.Hour</a:t>
            </a: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 qui renvoie un entier représentant l’heure du jour.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Pour comparer l’heure avec des valeurs entières il faudra utiliser les opérateurs de comparaisons et les instructions.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5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lt"/>
            </a:endParaRPr>
          </a:p>
          <a:p>
            <a:pPr marL="0" lvl="0" indent="0">
              <a:buNone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Pour traiter le cas spécial du jour de la semaine, vous aurez besoin que le 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framework</a:t>
            </a: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 .NET vous indique quel jour nous sommes. C’est le rôle de l’instruction 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DD1144"/>
                </a:solidFill>
                <a:effectLst/>
                <a:latin typeface="+mn-lt"/>
              </a:rPr>
              <a:t>DateTime.Now.DayOfWeek</a:t>
            </a: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 qui est une énumération indiquant le jour de la semaine. </a:t>
            </a:r>
          </a:p>
          <a:p>
            <a:pPr marL="0" lvl="0" indent="0">
              <a:buNone/>
            </a:pPr>
            <a:r>
              <a:rPr kumimoji="0" lang="fr-FR" altLang="fr-FR" sz="15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Les différentes valeurs sont consultables </a:t>
            </a:r>
            <a:r>
              <a:rPr lang="fr-FR" altLang="fr-FR" sz="1500" u="sng" dirty="0">
                <a:solidFill>
                  <a:srgbClr val="FF0000"/>
                </a:solidFill>
                <a:latin typeface="+mn-lt"/>
              </a:rPr>
              <a:t>ici </a:t>
            </a:r>
            <a:r>
              <a:rPr lang="fr-FR" altLang="fr-FR" sz="1500" dirty="0">
                <a:solidFill>
                  <a:srgbClr val="FF0000"/>
                </a:solidFill>
                <a:latin typeface="+mn-lt"/>
              </a:rPr>
              <a:t>: https://docs.microsoft.com/fr-fr/dotnet/api/system.dayofweek?redirectedfrom=MSDN&amp;view=netframework-4.7.2</a:t>
            </a:r>
            <a:endParaRPr kumimoji="0" lang="fr-FR" altLang="fr-FR" sz="15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61605129"/>
      </p:ext>
    </p:extLst>
  </p:cSld>
  <p:clrMapOvr>
    <a:masterClrMapping/>
  </p:clrMapOvr>
  <p:transition spd="slow"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TP 2 : BOUCLES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sz="half" idx="2"/>
          </p:nvPr>
        </p:nvSpPr>
        <p:spPr bwMode="auto">
          <a:xfrm>
            <a:off x="660140" y="1140280"/>
            <a:ext cx="8280920" cy="4926970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9025" tIns="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buNone/>
            </a:pPr>
            <a:r>
              <a:rPr lang="fr-FR" sz="1500" dirty="0">
                <a:solidFill>
                  <a:srgbClr val="333333"/>
                </a:solidFill>
                <a:latin typeface="+mn-lt"/>
              </a:rPr>
              <a:t>Le but de ce TP va être de créer 3 méthodes.</a:t>
            </a:r>
          </a:p>
          <a:p>
            <a:r>
              <a:rPr lang="fr-FR" sz="1500" dirty="0">
                <a:solidFill>
                  <a:srgbClr val="333333"/>
                </a:solidFill>
                <a:latin typeface="+mn-lt"/>
              </a:rPr>
              <a:t>La première va servir à calculer la sommes d'entiers consécutifs. Si par exemple je veux calculer la somme des entiers de 1 à 10, c'est à dire 1 + 2 + 3 + 4 + 5 + 6 + 7 + 8 + 9 + 10, je vais appeler cette méthode en lui passant en paramètres 1 et 10, c'est-à-dire les bornes des entiers dont il faut faire la somme.</a:t>
            </a:r>
          </a:p>
          <a:p>
            <a:pPr marL="0" indent="0">
              <a:buNone/>
            </a:pPr>
            <a:r>
              <a:rPr lang="fr-FR" sz="1500" dirty="0">
                <a:solidFill>
                  <a:srgbClr val="333333"/>
                </a:solidFill>
                <a:latin typeface="+mn-lt"/>
              </a:rPr>
              <a:t>Exemple : </a:t>
            </a:r>
          </a:p>
          <a:p>
            <a:pPr marL="0" indent="0">
              <a:buNone/>
            </a:pPr>
            <a:r>
              <a:rPr lang="fr-FR" sz="1500" dirty="0" err="1">
                <a:solidFill>
                  <a:schemeClr val="accent1"/>
                </a:solidFill>
                <a:latin typeface="+mn-lt"/>
              </a:rPr>
              <a:t>Console.WriteLine</a:t>
            </a:r>
            <a:r>
              <a:rPr lang="fr-FR" sz="1500" dirty="0">
                <a:solidFill>
                  <a:schemeClr val="accent1"/>
                </a:solidFill>
                <a:latin typeface="+mn-lt"/>
              </a:rPr>
              <a:t>(</a:t>
            </a:r>
            <a:r>
              <a:rPr lang="fr-FR" sz="1500" dirty="0" err="1">
                <a:solidFill>
                  <a:schemeClr val="accent1"/>
                </a:solidFill>
                <a:latin typeface="+mn-lt"/>
              </a:rPr>
              <a:t>CalculSommeEntiers</a:t>
            </a:r>
            <a:r>
              <a:rPr lang="fr-FR" sz="1500" dirty="0">
                <a:solidFill>
                  <a:schemeClr val="accent1"/>
                </a:solidFill>
                <a:latin typeface="+mn-lt"/>
              </a:rPr>
              <a:t>(1, 10));</a:t>
            </a:r>
          </a:p>
          <a:p>
            <a:pPr marL="0" indent="0">
              <a:buNone/>
            </a:pPr>
            <a:r>
              <a:rPr lang="fr-FR" sz="1500" dirty="0" err="1">
                <a:solidFill>
                  <a:schemeClr val="accent1"/>
                </a:solidFill>
                <a:latin typeface="+mn-lt"/>
              </a:rPr>
              <a:t>Console.WriteLine</a:t>
            </a:r>
            <a:r>
              <a:rPr lang="fr-FR" sz="1500" dirty="0">
                <a:solidFill>
                  <a:schemeClr val="accent1"/>
                </a:solidFill>
                <a:latin typeface="+mn-lt"/>
              </a:rPr>
              <a:t>(</a:t>
            </a:r>
            <a:r>
              <a:rPr lang="fr-FR" sz="1500" dirty="0" err="1">
                <a:solidFill>
                  <a:schemeClr val="accent1"/>
                </a:solidFill>
                <a:latin typeface="+mn-lt"/>
              </a:rPr>
              <a:t>CalculSommeEntiers</a:t>
            </a:r>
            <a:r>
              <a:rPr lang="fr-FR" sz="1500" dirty="0">
                <a:solidFill>
                  <a:schemeClr val="accent1"/>
                </a:solidFill>
                <a:latin typeface="+mn-lt"/>
              </a:rPr>
              <a:t>(1, 100));</a:t>
            </a:r>
          </a:p>
          <a:p>
            <a:pPr marL="0" indent="0">
              <a:buNone/>
            </a:pPr>
            <a:endParaRPr lang="fr-FR" sz="1600" dirty="0"/>
          </a:p>
          <a:p>
            <a:r>
              <a:rPr lang="fr-FR" sz="1500" dirty="0">
                <a:solidFill>
                  <a:srgbClr val="333333"/>
                </a:solidFill>
                <a:latin typeface="+mn-lt"/>
              </a:rPr>
              <a:t>La deuxième méthode acceptera une liste de double en paramètres et devra renvoyer la moyenne des doubles de la liste. Par exemple :</a:t>
            </a:r>
          </a:p>
          <a:p>
            <a:pPr marL="0" indent="0">
              <a:buNone/>
            </a:pPr>
            <a:endParaRPr lang="fr-FR" sz="1500" dirty="0">
              <a:solidFill>
                <a:srgbClr val="333333"/>
              </a:solidFill>
              <a:latin typeface="+mn-lt"/>
            </a:endParaRPr>
          </a:p>
          <a:p>
            <a:pPr marL="0" indent="0">
              <a:buNone/>
            </a:pPr>
            <a:r>
              <a:rPr lang="fr-FR" sz="1500" dirty="0">
                <a:solidFill>
                  <a:schemeClr val="accent1"/>
                </a:solidFill>
                <a:latin typeface="+mn-lt"/>
              </a:rPr>
              <a:t>List&lt;double&gt; liste = new List&lt;double&gt; { 1.0, 5.5, 9.9, 2.8, 9.6};</a:t>
            </a:r>
          </a:p>
          <a:p>
            <a:pPr marL="0" indent="0">
              <a:buNone/>
            </a:pPr>
            <a:r>
              <a:rPr lang="fr-FR" sz="1500" dirty="0" err="1">
                <a:solidFill>
                  <a:schemeClr val="accent1"/>
                </a:solidFill>
                <a:latin typeface="+mn-lt"/>
              </a:rPr>
              <a:t>Console.WriteLine</a:t>
            </a:r>
            <a:r>
              <a:rPr lang="fr-FR" sz="1500" dirty="0">
                <a:solidFill>
                  <a:schemeClr val="accent1"/>
                </a:solidFill>
                <a:latin typeface="+mn-lt"/>
              </a:rPr>
              <a:t>(</a:t>
            </a:r>
            <a:r>
              <a:rPr lang="fr-FR" sz="1500" dirty="0" err="1">
                <a:solidFill>
                  <a:schemeClr val="accent1"/>
                </a:solidFill>
                <a:latin typeface="+mn-lt"/>
              </a:rPr>
              <a:t>CalculMoyenne</a:t>
            </a:r>
            <a:r>
              <a:rPr lang="fr-FR" sz="1500" dirty="0">
                <a:solidFill>
                  <a:schemeClr val="accent1"/>
                </a:solidFill>
                <a:latin typeface="+mn-lt"/>
              </a:rPr>
              <a:t>(liste));</a:t>
            </a:r>
            <a:br>
              <a:rPr lang="fr-FR" sz="1500" dirty="0">
                <a:solidFill>
                  <a:srgbClr val="333333"/>
                </a:solidFill>
                <a:latin typeface="+mn-lt"/>
              </a:rPr>
            </a:br>
            <a:endParaRPr lang="fr-FR" sz="1500" dirty="0">
              <a:solidFill>
                <a:srgbClr val="333333"/>
              </a:solidFill>
              <a:latin typeface="+mn-lt"/>
            </a:endParaRPr>
          </a:p>
          <a:p>
            <a:r>
              <a:rPr lang="fr-FR" sz="1500" dirty="0">
                <a:solidFill>
                  <a:srgbClr val="333333"/>
                </a:solidFill>
                <a:latin typeface="+mn-lt"/>
              </a:rPr>
              <a:t>La dernière méthode devra dans un premier temps construire une liste d’entiers de 1 à 100 qui sont des multiples de 3 (3, 6, 9, 12, …). </a:t>
            </a:r>
          </a:p>
          <a:p>
            <a:pPr lvl="1"/>
            <a:r>
              <a:rPr lang="fr-FR" sz="1500" dirty="0">
                <a:solidFill>
                  <a:srgbClr val="333333"/>
                </a:solidFill>
                <a:latin typeface="+mn-lt"/>
              </a:rPr>
              <a:t>Dans un second temps, construire une autre liste d’entiers de 1 à 100 qui sont des multiples de 5 (5, 10, 15, 20, …). </a:t>
            </a:r>
          </a:p>
          <a:p>
            <a:pPr lvl="1"/>
            <a:r>
              <a:rPr lang="fr-FR" sz="1500" dirty="0">
                <a:solidFill>
                  <a:srgbClr val="333333"/>
                </a:solidFill>
                <a:latin typeface="+mn-lt"/>
              </a:rPr>
              <a:t>Et dans un dernier temps, il faudra calculer la somme des entiers qui sont communs aux deux listes … vous devez bien sur trouver 315 comme résultat :)</a:t>
            </a:r>
            <a:endParaRPr lang="fr-FR" altLang="fr-FR" sz="1500" dirty="0">
              <a:solidFill>
                <a:srgbClr val="333333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27150354"/>
      </p:ext>
    </p:extLst>
  </p:cSld>
  <p:clrMapOvr>
    <a:masterClrMapping/>
  </p:clrMapOvr>
  <p:transition spd="slow"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TP 3 : Plus ou moins – Boucle </a:t>
            </a:r>
            <a:r>
              <a:rPr lang="fr-FR" dirty="0" err="1"/>
              <a:t>While</a:t>
            </a:r>
            <a:endParaRPr lang="fr-FR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sz="half" idx="2"/>
          </p:nvPr>
        </p:nvSpPr>
        <p:spPr bwMode="auto">
          <a:xfrm>
            <a:off x="660140" y="2994633"/>
            <a:ext cx="8280920" cy="1218262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9025" tIns="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buNone/>
            </a:pPr>
            <a:r>
              <a:rPr lang="fr-FR" sz="1500" dirty="0">
                <a:solidFill>
                  <a:srgbClr val="333333"/>
                </a:solidFill>
                <a:latin typeface="+mn-lt"/>
              </a:rPr>
              <a:t>Le but de ce TP va être de trouver un nombre aléatoire en un minimum de coups.</a:t>
            </a:r>
          </a:p>
          <a:p>
            <a:r>
              <a:rPr lang="fr-FR" sz="1500" dirty="0">
                <a:solidFill>
                  <a:srgbClr val="333333"/>
                </a:solidFill>
                <a:latin typeface="+mn-lt"/>
              </a:rPr>
              <a:t>L’ordinateur nous calcule un nombre </a:t>
            </a:r>
            <a:r>
              <a:rPr lang="fr-FR" sz="1500">
                <a:solidFill>
                  <a:srgbClr val="333333"/>
                </a:solidFill>
                <a:latin typeface="+mn-lt"/>
              </a:rPr>
              <a:t>aléatoire entre 0 et 100 </a:t>
            </a:r>
            <a:r>
              <a:rPr lang="fr-FR" sz="1500" dirty="0">
                <a:solidFill>
                  <a:srgbClr val="333333"/>
                </a:solidFill>
                <a:latin typeface="+mn-lt"/>
              </a:rPr>
              <a:t>et nous devons le deviner. </a:t>
            </a:r>
          </a:p>
          <a:p>
            <a:r>
              <a:rPr lang="fr-FR" sz="1500" dirty="0">
                <a:solidFill>
                  <a:srgbClr val="333333"/>
                </a:solidFill>
                <a:latin typeface="+mn-lt"/>
              </a:rPr>
              <a:t>À chaque saisie, il nous indique si le nombre saisi est plus grand ou plus petit que le nombre à trouver. </a:t>
            </a:r>
          </a:p>
          <a:p>
            <a:r>
              <a:rPr lang="fr-FR" sz="1500" dirty="0">
                <a:solidFill>
                  <a:srgbClr val="333333"/>
                </a:solidFill>
                <a:latin typeface="+mn-lt"/>
              </a:rPr>
              <a:t>Une fois trouvé, il nous indique en combien de coups nous avons réussi à trouver le nombre secret.</a:t>
            </a:r>
            <a:endParaRPr lang="fr-FR" altLang="fr-FR" sz="1500" dirty="0">
              <a:solidFill>
                <a:srgbClr val="333333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32114151"/>
      </p:ext>
    </p:extLst>
  </p:cSld>
  <p:clrMapOvr>
    <a:masterClrMapping/>
  </p:clrMapOvr>
  <p:transition spd="slow"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95936" y="3048000"/>
            <a:ext cx="4919464" cy="1362075"/>
          </a:xfrm>
        </p:spPr>
        <p:txBody>
          <a:bodyPr>
            <a:noAutofit/>
          </a:bodyPr>
          <a:lstStyle/>
          <a:p>
            <a:r>
              <a:rPr lang="fr-FR" dirty="0"/>
              <a:t>Chaînes et expressions régulières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sz="quarter" idx="13"/>
          </p:nvPr>
        </p:nvSpPr>
        <p:spPr/>
      </p:sp>
    </p:spTree>
  </p:cSld>
  <p:clrMapOvr>
    <a:masterClrMapping/>
  </p:clrMapOvr>
  <p:transition spd="slow"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 propos des chaînes de caractères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fr-FR" sz="1800" dirty="0"/>
              <a:t>La classe </a:t>
            </a:r>
            <a:r>
              <a:rPr lang="fr-FR" sz="1800" dirty="0" err="1"/>
              <a:t>System.String</a:t>
            </a:r>
            <a:r>
              <a:rPr lang="fr-FR" sz="1800" dirty="0"/>
              <a:t> est aussi désignée par le mot clé string en C#.</a:t>
            </a:r>
          </a:p>
          <a:p>
            <a:r>
              <a:rPr lang="fr-FR" sz="1800" dirty="0"/>
              <a:t>Les opérateurs + et += peuvent être utilisés pour concaténer des chaînes de caractères.</a:t>
            </a:r>
          </a:p>
          <a:p>
            <a:r>
              <a:rPr lang="fr-FR" sz="1800" dirty="0"/>
              <a:t>L’opérateur [] peut aussi être utilisé pour extraire un caractère à une position donnée.</a:t>
            </a:r>
          </a:p>
          <a:p>
            <a:r>
              <a:rPr lang="fr-FR" sz="1800" dirty="0"/>
              <a:t>Pour construire une chaîne, il est recommandé d’utiliser la classe </a:t>
            </a:r>
            <a:r>
              <a:rPr lang="fr-FR" sz="1800" dirty="0" err="1"/>
              <a:t>System.Text.StringBuilder</a:t>
            </a:r>
            <a:r>
              <a:rPr lang="fr-FR" sz="1800" dirty="0"/>
              <a:t>, afin d’éviter la multiplication des instances.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52578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fr-FR" sz="5500" dirty="0">
                <a:cs typeface="Courier New" pitchFamily="49" charset="0"/>
              </a:rPr>
              <a:t>Combien d’instances de chaînes sont-elles créées par le code ci-dessous ?</a:t>
            </a:r>
          </a:p>
          <a:p>
            <a:pPr>
              <a:buNone/>
            </a:pPr>
            <a:endParaRPr lang="fr-FR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4800" dirty="0" err="1">
                <a:latin typeface="Courier New" pitchFamily="49" charset="0"/>
                <a:cs typeface="Courier New" pitchFamily="49" charset="0"/>
              </a:rPr>
              <a:t>using</a:t>
            </a:r>
            <a:r>
              <a:rPr lang="fr-FR" sz="4800" dirty="0">
                <a:latin typeface="Courier New" pitchFamily="49" charset="0"/>
                <a:cs typeface="Courier New" pitchFamily="49" charset="0"/>
              </a:rPr>
              <a:t> System;</a:t>
            </a:r>
          </a:p>
          <a:p>
            <a:pPr>
              <a:buNone/>
            </a:pPr>
            <a:r>
              <a:rPr lang="fr-FR" sz="4800" dirty="0" err="1">
                <a:latin typeface="Courier New" pitchFamily="49" charset="0"/>
                <a:cs typeface="Courier New" pitchFamily="49" charset="0"/>
              </a:rPr>
              <a:t>namespace</a:t>
            </a:r>
            <a:r>
              <a:rPr lang="fr-FR" sz="4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4800" dirty="0" err="1">
                <a:latin typeface="Courier New" pitchFamily="49" charset="0"/>
                <a:cs typeface="Courier New" pitchFamily="49" charset="0"/>
              </a:rPr>
              <a:t>Isima</a:t>
            </a:r>
            <a:endParaRPr lang="fr-FR" sz="4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48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fr-FR" sz="4800" dirty="0">
                <a:latin typeface="Courier New" pitchFamily="49" charset="0"/>
                <a:cs typeface="Courier New" pitchFamily="49" charset="0"/>
              </a:rPr>
              <a:t>    public class </a:t>
            </a:r>
            <a:r>
              <a:rPr lang="fr-FR" sz="4800" dirty="0" err="1">
                <a:latin typeface="Courier New" pitchFamily="49" charset="0"/>
                <a:cs typeface="Courier New" pitchFamily="49" charset="0"/>
              </a:rPr>
              <a:t>MaChaine</a:t>
            </a:r>
            <a:endParaRPr lang="fr-FR" sz="4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4800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>
              <a:buNone/>
            </a:pPr>
            <a:r>
              <a:rPr lang="fr-FR" sz="48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fr-FR" sz="4800" dirty="0" err="1">
                <a:latin typeface="Courier New" pitchFamily="49" charset="0"/>
                <a:cs typeface="Courier New" pitchFamily="49" charset="0"/>
              </a:rPr>
              <a:t>static</a:t>
            </a:r>
            <a:r>
              <a:rPr lang="fr-FR" sz="4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48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4800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None/>
            </a:pPr>
            <a:r>
              <a:rPr lang="fr-FR" sz="4800" dirty="0"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pPr>
              <a:buNone/>
            </a:pPr>
            <a:r>
              <a:rPr lang="fr-FR" sz="4800" dirty="0">
                <a:latin typeface="Courier New" pitchFamily="49" charset="0"/>
                <a:cs typeface="Courier New" pitchFamily="49" charset="0"/>
              </a:rPr>
              <a:t>            string bienvenue = "Bienvenue au cours de ";</a:t>
            </a:r>
          </a:p>
          <a:p>
            <a:pPr>
              <a:buNone/>
            </a:pPr>
            <a:r>
              <a:rPr lang="fr-FR" sz="4800" dirty="0">
                <a:latin typeface="Courier New" pitchFamily="49" charset="0"/>
                <a:cs typeface="Courier New" pitchFamily="49" charset="0"/>
              </a:rPr>
              <a:t>            bienvenue += "développement .NET en C# !";</a:t>
            </a:r>
          </a:p>
          <a:p>
            <a:pPr>
              <a:buNone/>
            </a:pPr>
            <a:r>
              <a:rPr lang="fr-FR" sz="48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fr-FR" sz="4800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fr-FR" sz="4800" dirty="0">
                <a:latin typeface="Courier New" pitchFamily="49" charset="0"/>
                <a:cs typeface="Courier New" pitchFamily="49" charset="0"/>
              </a:rPr>
              <a:t>(bienvenue);</a:t>
            </a:r>
          </a:p>
          <a:p>
            <a:pPr>
              <a:buNone/>
            </a:pPr>
            <a:endParaRPr lang="fr-FR" sz="4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nn-NO" sz="4800" dirty="0">
                <a:latin typeface="Courier New" pitchFamily="49" charset="0"/>
                <a:cs typeface="Courier New" pitchFamily="49" charset="0"/>
              </a:rPr>
              <a:t>            for (int i = 'y'; i &gt;= 'a'; i--)</a:t>
            </a:r>
          </a:p>
          <a:p>
            <a:pPr>
              <a:buNone/>
            </a:pPr>
            <a:r>
              <a:rPr lang="fr-FR" sz="4800" dirty="0">
                <a:latin typeface="Courier New" pitchFamily="49" charset="0"/>
                <a:cs typeface="Courier New" pitchFamily="49" charset="0"/>
              </a:rPr>
              <a:t>            {</a:t>
            </a:r>
          </a:p>
          <a:p>
            <a:pPr>
              <a:buNone/>
            </a:pPr>
            <a:r>
              <a:rPr lang="fr-FR" sz="4800" dirty="0">
                <a:latin typeface="Courier New" pitchFamily="49" charset="0"/>
                <a:cs typeface="Courier New" pitchFamily="49" charset="0"/>
              </a:rPr>
              <a:t>                char actuel = (char)i;</a:t>
            </a:r>
          </a:p>
          <a:p>
            <a:pPr>
              <a:buNone/>
            </a:pPr>
            <a:r>
              <a:rPr lang="fr-FR" sz="4800" dirty="0">
                <a:latin typeface="Courier New" pitchFamily="49" charset="0"/>
                <a:cs typeface="Courier New" pitchFamily="49" charset="0"/>
              </a:rPr>
              <a:t>                char nouveau = (char)(i + 1);</a:t>
            </a:r>
          </a:p>
          <a:p>
            <a:pPr>
              <a:buNone/>
            </a:pPr>
            <a:r>
              <a:rPr lang="fr-FR" sz="4800" dirty="0">
                <a:latin typeface="Courier New" pitchFamily="49" charset="0"/>
                <a:cs typeface="Courier New" pitchFamily="49" charset="0"/>
              </a:rPr>
              <a:t>                bienvenue = </a:t>
            </a:r>
            <a:r>
              <a:rPr lang="fr-FR" sz="4800" dirty="0" err="1">
                <a:latin typeface="Courier New" pitchFamily="49" charset="0"/>
                <a:cs typeface="Courier New" pitchFamily="49" charset="0"/>
              </a:rPr>
              <a:t>bienvenue.Replace</a:t>
            </a:r>
            <a:r>
              <a:rPr lang="fr-FR" sz="4800" dirty="0">
                <a:latin typeface="Courier New" pitchFamily="49" charset="0"/>
                <a:cs typeface="Courier New" pitchFamily="49" charset="0"/>
              </a:rPr>
              <a:t>(actuel, nouveau);</a:t>
            </a:r>
          </a:p>
          <a:p>
            <a:pPr>
              <a:buNone/>
            </a:pPr>
            <a:r>
              <a:rPr lang="fr-FR" sz="4800" dirty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>
              <a:buNone/>
            </a:pPr>
            <a:r>
              <a:rPr lang="fr-FR" sz="48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fr-FR" sz="4800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fr-FR" sz="4800" dirty="0">
                <a:latin typeface="Courier New" pitchFamily="49" charset="0"/>
                <a:cs typeface="Courier New" pitchFamily="49" charset="0"/>
              </a:rPr>
              <a:t>(bienvenue);</a:t>
            </a:r>
          </a:p>
          <a:p>
            <a:pPr>
              <a:buNone/>
            </a:pPr>
            <a:r>
              <a:rPr lang="fr-FR" sz="48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fr-FR" sz="4800" dirty="0" err="1">
                <a:latin typeface="Courier New" pitchFamily="49" charset="0"/>
                <a:cs typeface="Courier New" pitchFamily="49" charset="0"/>
              </a:rPr>
              <a:t>Console.ReadLine</a:t>
            </a:r>
            <a:r>
              <a:rPr lang="fr-FR" sz="48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fr-FR" sz="48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buNone/>
            </a:pPr>
            <a:r>
              <a:rPr lang="fr-FR" sz="48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fr-FR" sz="4800" dirty="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  <p:graphicFrame>
        <p:nvGraphicFramePr>
          <p:cNvPr id="5" name="Diagramme 4"/>
          <p:cNvGraphicFramePr/>
          <p:nvPr/>
        </p:nvGraphicFramePr>
        <p:xfrm>
          <a:off x="-324544" y="5445224"/>
          <a:ext cx="5472608" cy="1268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683568" y="2852936"/>
            <a:ext cx="4104456" cy="13681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fr-FR" dirty="0"/>
              <a:t>Concepts et architecture</a:t>
            </a:r>
          </a:p>
          <a:p>
            <a:pPr lvl="1"/>
            <a:r>
              <a:rPr lang="fr-FR" dirty="0"/>
              <a:t>Introduction au Framework .NET</a:t>
            </a:r>
          </a:p>
          <a:p>
            <a:pPr lvl="1"/>
            <a:r>
              <a:rPr lang="fr-FR" dirty="0"/>
              <a:t>Prise en main de Visual Studio</a:t>
            </a:r>
          </a:p>
          <a:p>
            <a:pPr lvl="1"/>
            <a:r>
              <a:rPr lang="fr-FR" dirty="0"/>
              <a:t>Common </a:t>
            </a:r>
            <a:r>
              <a:rPr lang="fr-FR" dirty="0" err="1"/>
              <a:t>Language</a:t>
            </a:r>
            <a:r>
              <a:rPr lang="fr-FR" dirty="0"/>
              <a:t> </a:t>
            </a:r>
            <a:r>
              <a:rPr lang="fr-FR" dirty="0" err="1"/>
              <a:t>Runtime</a:t>
            </a:r>
            <a:endParaRPr lang="fr-FR" dirty="0"/>
          </a:p>
          <a:p>
            <a:pPr lvl="1"/>
            <a:r>
              <a:rPr lang="fr-FR" dirty="0"/>
              <a:t>Bibliothèque de classes</a:t>
            </a:r>
          </a:p>
          <a:p>
            <a:pPr lvl="1"/>
            <a:endParaRPr lang="fr-FR" dirty="0"/>
          </a:p>
          <a:p>
            <a:pPr lvl="0"/>
            <a:r>
              <a:rPr lang="fr-FR" dirty="0"/>
              <a:t>Bases du C#</a:t>
            </a:r>
          </a:p>
          <a:p>
            <a:pPr lvl="1"/>
            <a:r>
              <a:rPr lang="fr-FR" dirty="0"/>
              <a:t>Instructions et structure</a:t>
            </a:r>
          </a:p>
          <a:p>
            <a:pPr lvl="1"/>
            <a:r>
              <a:rPr lang="fr-FR" dirty="0"/>
              <a:t>Chaînes et expressions régulières</a:t>
            </a:r>
          </a:p>
          <a:p>
            <a:pPr lvl="1"/>
            <a:r>
              <a:rPr lang="fr-FR" dirty="0"/>
              <a:t>Erreurs et exceptions</a:t>
            </a:r>
          </a:p>
          <a:p>
            <a:pPr lvl="1"/>
            <a:endParaRPr lang="fr-FR" dirty="0"/>
          </a:p>
          <a:p>
            <a:pPr lvl="0"/>
            <a:r>
              <a:rPr lang="fr-FR" dirty="0"/>
              <a:t>Objets et types</a:t>
            </a:r>
          </a:p>
          <a:p>
            <a:pPr lvl="1"/>
            <a:r>
              <a:rPr lang="fr-FR" dirty="0"/>
              <a:t>Classe, structure</a:t>
            </a:r>
          </a:p>
          <a:p>
            <a:pPr lvl="1"/>
            <a:r>
              <a:rPr lang="fr-FR" dirty="0"/>
              <a:t>Héritage et interface</a:t>
            </a:r>
          </a:p>
          <a:p>
            <a:pPr lvl="1"/>
            <a:r>
              <a:rPr lang="fr-FR" dirty="0"/>
              <a:t>Génériques</a:t>
            </a:r>
          </a:p>
          <a:p>
            <a:pPr lvl="1"/>
            <a:r>
              <a:rPr lang="fr-FR" dirty="0"/>
              <a:t>Collections</a:t>
            </a:r>
          </a:p>
          <a:p>
            <a:pPr lvl="1"/>
            <a:r>
              <a:rPr lang="fr-FR" dirty="0"/>
              <a:t>Délégués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Plan de cours</a:t>
            </a:r>
            <a:endParaRPr lang="fr-FR" dirty="0"/>
          </a:p>
        </p:txBody>
      </p:sp>
      <p:sp>
        <p:nvSpPr>
          <p:cNvPr id="21" name="Espace réservé du contenu 20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fr-FR" dirty="0"/>
              <a:t>Programmation Windows en .NET</a:t>
            </a:r>
          </a:p>
          <a:p>
            <a:pPr lvl="1"/>
            <a:r>
              <a:rPr lang="fr-FR" dirty="0"/>
              <a:t>Conception </a:t>
            </a:r>
            <a:r>
              <a:rPr lang="fr-FR"/>
              <a:t>d’interface Windows</a:t>
            </a:r>
            <a:endParaRPr lang="fr-FR" dirty="0"/>
          </a:p>
          <a:p>
            <a:pPr lvl="1"/>
            <a:r>
              <a:rPr lang="fr-FR" dirty="0"/>
              <a:t>Sécurité</a:t>
            </a:r>
          </a:p>
          <a:p>
            <a:pPr lvl="1"/>
            <a:r>
              <a:rPr lang="fr-FR" dirty="0"/>
              <a:t>Programmation parallèle</a:t>
            </a:r>
          </a:p>
          <a:p>
            <a:pPr lvl="1"/>
            <a:r>
              <a:rPr lang="fr-FR" dirty="0"/>
              <a:t>Globalisation et localisation</a:t>
            </a:r>
          </a:p>
          <a:p>
            <a:pPr lvl="1"/>
            <a:r>
              <a:rPr lang="fr-FR" dirty="0"/>
              <a:t>Déploiement</a:t>
            </a:r>
          </a:p>
          <a:p>
            <a:pPr lvl="1"/>
            <a:endParaRPr lang="fr-FR" dirty="0"/>
          </a:p>
          <a:p>
            <a:pPr lvl="0"/>
            <a:r>
              <a:rPr lang="fr-FR" dirty="0"/>
              <a:t>C# et .NET avancés</a:t>
            </a:r>
          </a:p>
          <a:p>
            <a:pPr lvl="1"/>
            <a:r>
              <a:rPr lang="fr-FR" dirty="0"/>
              <a:t>Configuration</a:t>
            </a:r>
          </a:p>
          <a:p>
            <a:pPr lvl="1"/>
            <a:r>
              <a:rPr lang="fr-FR" dirty="0"/>
              <a:t>Introspection</a:t>
            </a:r>
          </a:p>
          <a:p>
            <a:pPr lvl="1"/>
            <a:r>
              <a:rPr lang="fr-FR" dirty="0"/>
              <a:t>Méthodes étendues</a:t>
            </a:r>
          </a:p>
          <a:p>
            <a:pPr lvl="1"/>
            <a:r>
              <a:rPr lang="fr-FR" dirty="0"/>
              <a:t>LINQ to </a:t>
            </a:r>
            <a:r>
              <a:rPr lang="fr-FR" dirty="0" err="1"/>
              <a:t>Objects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1172423"/>
      </p:ext>
    </p:extLst>
  </p:cSld>
  <p:clrMapOvr>
    <a:masterClrMapping/>
  </p:clrMapOvr>
  <p:transition spd="slow">
    <p:wipe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Spécificateurs de formats pour types numériques</a:t>
            </a:r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sz="half" idx="1"/>
          </p:nvPr>
        </p:nvGraphicFramePr>
        <p:xfrm>
          <a:off x="685800" y="1600200"/>
          <a:ext cx="4037860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7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7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Code</a:t>
                      </a:r>
                    </a:p>
                  </a:txBody>
                  <a:tcPr marL="141952" marR="141952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Application</a:t>
                      </a:r>
                    </a:p>
                  </a:txBody>
                  <a:tcPr marL="141952" marR="141952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Signification</a:t>
                      </a:r>
                    </a:p>
                  </a:txBody>
                  <a:tcPr marL="141952" marR="14195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</a:t>
                      </a:r>
                    </a:p>
                  </a:txBody>
                  <a:tcPr marL="141952" marR="141952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Nombres</a:t>
                      </a:r>
                    </a:p>
                  </a:txBody>
                  <a:tcPr marL="141952" marR="141952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Valeur monétaire</a:t>
                      </a:r>
                    </a:p>
                  </a:txBody>
                  <a:tcPr marL="141952" marR="14195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</a:t>
                      </a:r>
                    </a:p>
                  </a:txBody>
                  <a:tcPr marL="141952" marR="141952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Nombres</a:t>
                      </a:r>
                    </a:p>
                  </a:txBody>
                  <a:tcPr marL="141952" marR="141952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Décimale</a:t>
                      </a:r>
                    </a:p>
                  </a:txBody>
                  <a:tcPr marL="141952" marR="14195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E</a:t>
                      </a:r>
                    </a:p>
                  </a:txBody>
                  <a:tcPr marL="141952" marR="141952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Nombres</a:t>
                      </a:r>
                    </a:p>
                  </a:txBody>
                  <a:tcPr marL="141952" marR="141952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Notation scientifique</a:t>
                      </a:r>
                    </a:p>
                  </a:txBody>
                  <a:tcPr marL="141952" marR="14195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F</a:t>
                      </a:r>
                    </a:p>
                  </a:txBody>
                  <a:tcPr marL="141952" marR="141952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Nombres</a:t>
                      </a:r>
                    </a:p>
                  </a:txBody>
                  <a:tcPr marL="141952" marR="141952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Décimale fixe</a:t>
                      </a:r>
                    </a:p>
                  </a:txBody>
                  <a:tcPr marL="141952" marR="14195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G</a:t>
                      </a:r>
                    </a:p>
                  </a:txBody>
                  <a:tcPr marL="141952" marR="141952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Nombres</a:t>
                      </a:r>
                    </a:p>
                  </a:txBody>
                  <a:tcPr marL="141952" marR="141952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Nombre</a:t>
                      </a:r>
                    </a:p>
                  </a:txBody>
                  <a:tcPr marL="141952" marR="14195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N</a:t>
                      </a:r>
                    </a:p>
                  </a:txBody>
                  <a:tcPr marL="141952" marR="141952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Nombres</a:t>
                      </a:r>
                    </a:p>
                  </a:txBody>
                  <a:tcPr marL="141952" marR="141952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Format culturel</a:t>
                      </a:r>
                    </a:p>
                  </a:txBody>
                  <a:tcPr marL="141952" marR="14195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</a:t>
                      </a:r>
                    </a:p>
                  </a:txBody>
                  <a:tcPr marL="141952" marR="141952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Nombres</a:t>
                      </a:r>
                    </a:p>
                  </a:txBody>
                  <a:tcPr marL="141952" marR="141952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Pourcentage</a:t>
                      </a:r>
                    </a:p>
                  </a:txBody>
                  <a:tcPr marL="141952" marR="141952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 marL="141952" marR="141952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Entiers</a:t>
                      </a:r>
                    </a:p>
                  </a:txBody>
                  <a:tcPr marL="141952" marR="141952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Hexadécimal</a:t>
                      </a:r>
                    </a:p>
                  </a:txBody>
                  <a:tcPr marL="141952" marR="141952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Espace réservé du contenu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Les spécificateurs de format de type numérique sont applicables aux méthodes </a:t>
            </a:r>
            <a:r>
              <a:rPr lang="fr-FR" sz="2400" dirty="0" err="1"/>
              <a:t>ToString</a:t>
            </a:r>
            <a:r>
              <a:rPr lang="fr-FR" sz="2400" dirty="0"/>
              <a:t> des types numériques.</a:t>
            </a:r>
          </a:p>
          <a:p>
            <a:endParaRPr lang="fr-FR" sz="2400" dirty="0"/>
          </a:p>
          <a:p>
            <a:r>
              <a:rPr lang="fr-FR" sz="2400" dirty="0"/>
              <a:t>Il existe d’autres spécificateurs pour d’autres types, notamment pour les dates.</a:t>
            </a:r>
          </a:p>
        </p:txBody>
      </p:sp>
    </p:spTree>
  </p:cSld>
  <p:clrMapOvr>
    <a:masterClrMapping/>
  </p:clrMapOvr>
  <p:transition spd="slow">
    <p:wipe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Exemple : mise en forme numérique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762000" y="1268760"/>
            <a:ext cx="8077200" cy="558924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using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System;</a:t>
            </a:r>
          </a:p>
          <a:p>
            <a:pPr>
              <a:buNone/>
            </a:pP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using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System.Collections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Generic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using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System.Linq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using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System.Text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using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System.Globalization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fr-FR" sz="12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namespace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StringFormat1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class Program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static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Main(string[]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CultureInfo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ci = new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CultureInfo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fr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-CA");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nombre = 1234;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("Monétaire : {0}",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nombre.ToString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("C", ci));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("Décimal : {0}",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nombre.ToString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("D", ci));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("Scientifique : {0}",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nombre.ToString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("E", ci));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("Virgule fixe : {0}",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nombre.ToString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("F", ci));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("Général : {0}",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nombre.ToString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("G", ci));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("Nombre : {0}",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nombre.ToString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("N", ci));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("Pourcentage : {0}",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nombre.ToString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("P", ci));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("Hexadécimal : {0}",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nombre.ToString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("X", ci));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fr-FR" sz="12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slow">
    <p:wipe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Expressions régulières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sz="2000" dirty="0"/>
              <a:t>Objectif principal : manipuler des chaînes de caractères à partir de motifs.</a:t>
            </a:r>
          </a:p>
          <a:p>
            <a:r>
              <a:rPr lang="fr-FR" sz="2000" dirty="0"/>
              <a:t>Origine : UNIX, communément utilisé en Perl.</a:t>
            </a:r>
          </a:p>
          <a:p>
            <a:r>
              <a:rPr lang="fr-FR" sz="2000" dirty="0"/>
              <a:t>Deux fonctions :</a:t>
            </a:r>
          </a:p>
          <a:p>
            <a:pPr lvl="1"/>
            <a:r>
              <a:rPr lang="fr-FR" sz="1800" dirty="0"/>
              <a:t>Codes d’échappement pour identifier des types de caractères</a:t>
            </a:r>
          </a:p>
          <a:p>
            <a:pPr lvl="1"/>
            <a:r>
              <a:rPr lang="fr-FR" sz="1800" dirty="0"/>
              <a:t>Système de regroupement de portions de chaînes</a:t>
            </a:r>
          </a:p>
          <a:p>
            <a:r>
              <a:rPr lang="fr-FR" sz="2000" dirty="0"/>
              <a:t>Une expression régulière est une chaîne de caractères incluant des séquences d’échappement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sz="2000" dirty="0"/>
              <a:t>Exemples d’application :</a:t>
            </a:r>
          </a:p>
          <a:p>
            <a:pPr lvl="1"/>
            <a:r>
              <a:rPr lang="fr-FR" sz="1800" dirty="0"/>
              <a:t>Identifier les mots répétés dans une chaîne</a:t>
            </a:r>
          </a:p>
          <a:p>
            <a:pPr lvl="1"/>
            <a:r>
              <a:rPr lang="fr-FR" sz="1800" dirty="0"/>
              <a:t>Mettre la première lettre de chaque mot en majuscule</a:t>
            </a:r>
          </a:p>
          <a:p>
            <a:pPr lvl="1"/>
            <a:r>
              <a:rPr lang="fr-FR" sz="1800" dirty="0"/>
              <a:t>Assurer un usage correct des majuscules dans les phrases d’un texte</a:t>
            </a:r>
          </a:p>
          <a:p>
            <a:pPr lvl="1"/>
            <a:r>
              <a:rPr lang="fr-FR" sz="1800" dirty="0"/>
              <a:t>Séparer les éléments d’une adresse Email</a:t>
            </a:r>
          </a:p>
          <a:p>
            <a:pPr lvl="1"/>
            <a:r>
              <a:rPr lang="fr-FR" sz="1800" dirty="0"/>
              <a:t>Convertir un numéro de téléphone local au format international</a:t>
            </a:r>
          </a:p>
        </p:txBody>
      </p:sp>
    </p:spTree>
  </p:cSld>
  <p:clrMapOvr>
    <a:masterClrMapping/>
  </p:clrMapOvr>
  <p:transition spd="slow">
    <p:wipe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Utilisation des expressions régulières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Classe </a:t>
            </a:r>
            <a:r>
              <a:rPr lang="fr-FR" dirty="0" err="1"/>
              <a:t>System.Text.RegularExpressions.Regex</a:t>
            </a:r>
            <a:endParaRPr lang="fr-FR" dirty="0"/>
          </a:p>
          <a:p>
            <a:r>
              <a:rPr lang="fr-FR" dirty="0"/>
              <a:t>Exécution des opérations suivantes :</a:t>
            </a:r>
          </a:p>
          <a:p>
            <a:pPr lvl="1"/>
            <a:r>
              <a:rPr lang="fr-FR" dirty="0"/>
              <a:t>Déterminer si le modèle d'expression régulière se trouve dans le texte d'entrée en appelant la méthode </a:t>
            </a:r>
            <a:r>
              <a:rPr lang="fr-FR" dirty="0" err="1"/>
              <a:t>IsMatch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Récupérer une ou toutes les occurrences du texte qui correspondent au modèle d'expression régulière en appelant la méthode Match ou Matches.</a:t>
            </a:r>
          </a:p>
          <a:p>
            <a:pPr lvl="1"/>
            <a:r>
              <a:rPr lang="fr-FR" dirty="0"/>
              <a:t>Remplacer le texte qui correspond au modèle d'expression régulière en appelant la méthode Replace.</a:t>
            </a:r>
          </a:p>
        </p:txBody>
      </p:sp>
    </p:spTree>
  </p:cSld>
  <p:clrMapOvr>
    <a:masterClrMapping/>
  </p:clrMapOvr>
  <p:transition spd="slow">
    <p:wipe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Exemple : localiser la chaîne « ion »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500093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using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System;</a:t>
            </a:r>
          </a:p>
          <a:p>
            <a:pPr>
              <a:buNone/>
            </a:pP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using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System.Text.RegularExpressions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fr-FR" sz="12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namespace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Regex1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class Program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static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Main(string[]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string motif = "ion";</a:t>
            </a:r>
          </a:p>
          <a:p>
            <a:pPr>
              <a:buNone/>
            </a:pPr>
            <a:endParaRPr lang="fr-FR" sz="12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    string saisie =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Console.ReadLine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endParaRPr lang="fr-FR" sz="12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MatchCollection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correspondances =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Regex.Matches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(saisie, motif,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RegexOptions.IgnoreCase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|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RegexOptions.ExplicitCapture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(Match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correspondance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correspondances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    {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("{0}: {1}",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correspondance.Index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correspondance.Value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fr-FR" sz="12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fr-FR" sz="12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slow">
    <p:wipe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Ancres dans le texte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sz="1600" dirty="0"/>
              <a:t>Comment modifier l’exemple précédent pour ne retenir les chaînes « ion » que si elles terminent un mot ?</a:t>
            </a:r>
          </a:p>
          <a:p>
            <a:endParaRPr lang="fr-FR" sz="1600" dirty="0"/>
          </a:p>
          <a:p>
            <a:r>
              <a:rPr lang="fr-FR" sz="1600" dirty="0"/>
              <a:t>Remarque : il existe aussi des séquences d’échappement dans les chaînes de caractères. Par exemple, « \b » représente un retour arrière. Comment différencier une séquence d’échappement standard d’un symbole d’expression régulière ?</a:t>
            </a:r>
          </a:p>
          <a:p>
            <a:endParaRPr lang="fr-FR" sz="1600" dirty="0"/>
          </a:p>
          <a:p>
            <a:r>
              <a:rPr lang="fr-FR" sz="1600" dirty="0">
                <a:hlinkClick r:id="rId2"/>
              </a:rPr>
              <a:t>Séquences d’échappement : http://msdn.microsoft.com/en-us/library/aa691087(v=vs.71).aspx</a:t>
            </a:r>
            <a:endParaRPr lang="fr-FR" sz="1600" dirty="0"/>
          </a:p>
        </p:txBody>
      </p:sp>
      <p:graphicFrame>
        <p:nvGraphicFramePr>
          <p:cNvPr id="9" name="Espace réservé du contenu 8"/>
          <p:cNvGraphicFramePr>
            <a:graphicFrameLocks noGrp="1"/>
          </p:cNvGraphicFramePr>
          <p:nvPr>
            <p:ph sz="half" idx="1"/>
          </p:nvPr>
        </p:nvGraphicFramePr>
        <p:xfrm>
          <a:off x="827581" y="1600200"/>
          <a:ext cx="3816426" cy="4646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3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3155">
                <a:tc>
                  <a:txBody>
                    <a:bodyPr/>
                    <a:lstStyle/>
                    <a:p>
                      <a:r>
                        <a:rPr lang="fr-FR" sz="1400" dirty="0"/>
                        <a:t>Ancre</a:t>
                      </a:r>
                    </a:p>
                  </a:txBody>
                  <a:tcPr marL="30789" marR="30789" marT="15394" marB="15394"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Description</a:t>
                      </a:r>
                    </a:p>
                  </a:txBody>
                  <a:tcPr marL="30789" marR="30789" marT="15394" marB="1539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622">
                <a:tc>
                  <a:txBody>
                    <a:bodyPr/>
                    <a:lstStyle/>
                    <a:p>
                      <a:r>
                        <a:rPr lang="fr-FR" sz="1400"/>
                        <a:t>^</a:t>
                      </a:r>
                    </a:p>
                  </a:txBody>
                  <a:tcPr marL="30789" marR="30789" marT="15394" marB="15394"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La correspondance doit se produire au début de la chaîne ou de la ligne.</a:t>
                      </a:r>
                    </a:p>
                  </a:txBody>
                  <a:tcPr marL="30789" marR="30789" marT="15394" marB="1539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355">
                <a:tc>
                  <a:txBody>
                    <a:bodyPr/>
                    <a:lstStyle/>
                    <a:p>
                      <a:r>
                        <a:rPr lang="fr-FR" sz="1400"/>
                        <a:t>$</a:t>
                      </a:r>
                    </a:p>
                  </a:txBody>
                  <a:tcPr marL="30789" marR="30789" marT="15394" marB="15394"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La correspondance doit se produire à la fin de la chaîne ou de la ligne, ou avant \n à la fin de la chaîne ou de la ligne.</a:t>
                      </a:r>
                    </a:p>
                  </a:txBody>
                  <a:tcPr marL="30789" marR="30789" marT="15394" marB="1539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4988">
                <a:tc>
                  <a:txBody>
                    <a:bodyPr/>
                    <a:lstStyle/>
                    <a:p>
                      <a:r>
                        <a:rPr lang="fr-FR" sz="1400"/>
                        <a:t>\A</a:t>
                      </a:r>
                    </a:p>
                  </a:txBody>
                  <a:tcPr marL="30789" marR="30789" marT="15394" marB="15394"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La correspondance doit se produire au début de la chaîne uniquement (aucun support </a:t>
                      </a:r>
                      <a:r>
                        <a:rPr lang="fr-FR" sz="1200" dirty="0" err="1"/>
                        <a:t>multiligne</a:t>
                      </a:r>
                      <a:r>
                        <a:rPr lang="fr-FR" sz="1200" dirty="0"/>
                        <a:t>).</a:t>
                      </a:r>
                    </a:p>
                  </a:txBody>
                  <a:tcPr marL="30789" marR="30789" marT="15394" marB="1539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355">
                <a:tc>
                  <a:txBody>
                    <a:bodyPr/>
                    <a:lstStyle/>
                    <a:p>
                      <a:r>
                        <a:rPr lang="fr-FR" sz="1400"/>
                        <a:t>\Z</a:t>
                      </a:r>
                    </a:p>
                  </a:txBody>
                  <a:tcPr marL="30789" marR="30789" marT="15394" marB="15394"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La correspondance doit se produire à la fin de la chaîne, ou avant \n à la fin de la chaîne.</a:t>
                      </a:r>
                    </a:p>
                  </a:txBody>
                  <a:tcPr marL="30789" marR="30789" marT="15394" marB="1539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2622">
                <a:tc>
                  <a:txBody>
                    <a:bodyPr/>
                    <a:lstStyle/>
                    <a:p>
                      <a:r>
                        <a:rPr lang="fr-FR" sz="1400"/>
                        <a:t>\z</a:t>
                      </a:r>
                    </a:p>
                  </a:txBody>
                  <a:tcPr marL="30789" marR="30789" marT="15394" marB="15394"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La correspondance doit se produire uniquement à la fin de la chaîne.</a:t>
                      </a:r>
                    </a:p>
                  </a:txBody>
                  <a:tcPr marL="30789" marR="30789" marT="15394" marB="15394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4988">
                <a:tc>
                  <a:txBody>
                    <a:bodyPr/>
                    <a:lstStyle/>
                    <a:p>
                      <a:r>
                        <a:rPr lang="fr-FR" sz="1400"/>
                        <a:t>\G</a:t>
                      </a:r>
                    </a:p>
                  </a:txBody>
                  <a:tcPr marL="30789" marR="30789" marT="15394" marB="15394"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La correspondance doit démarrer à la position où la correspondance précédente s'est terminée.</a:t>
                      </a:r>
                    </a:p>
                  </a:txBody>
                  <a:tcPr marL="30789" marR="30789" marT="15394" marB="15394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0255">
                <a:tc>
                  <a:txBody>
                    <a:bodyPr/>
                    <a:lstStyle/>
                    <a:p>
                      <a:r>
                        <a:rPr lang="fr-FR" sz="1400"/>
                        <a:t>\b</a:t>
                      </a:r>
                    </a:p>
                  </a:txBody>
                  <a:tcPr marL="30789" marR="30789" marT="15394" marB="15394"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La correspondance doit se produire sur une limite de mot.</a:t>
                      </a:r>
                    </a:p>
                  </a:txBody>
                  <a:tcPr marL="30789" marR="30789" marT="15394" marB="15394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2622">
                <a:tc>
                  <a:txBody>
                    <a:bodyPr/>
                    <a:lstStyle/>
                    <a:p>
                      <a:r>
                        <a:rPr lang="fr-FR" sz="1400" dirty="0"/>
                        <a:t>\B</a:t>
                      </a:r>
                    </a:p>
                  </a:txBody>
                  <a:tcPr marL="30789" marR="30789" marT="15394" marB="15394"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La correspondance ne doit pas se produire sur à la limite d'un mot.</a:t>
                      </a:r>
                    </a:p>
                  </a:txBody>
                  <a:tcPr marL="30789" marR="30789" marT="15394" marB="15394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wipe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Classes de caractères</a:t>
            </a:r>
          </a:p>
        </p:txBody>
      </p:sp>
      <p:graphicFrame>
        <p:nvGraphicFramePr>
          <p:cNvPr id="10" name="Espace réservé du contenu 9"/>
          <p:cNvGraphicFramePr>
            <a:graphicFrameLocks noGrp="1"/>
          </p:cNvGraphicFramePr>
          <p:nvPr>
            <p:ph idx="1"/>
          </p:nvPr>
        </p:nvGraphicFramePr>
        <p:xfrm>
          <a:off x="762000" y="1597025"/>
          <a:ext cx="8077984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78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0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Classe</a:t>
                      </a:r>
                    </a:p>
                  </a:txBody>
                  <a:tcPr marL="234209" marR="234209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Description</a:t>
                      </a:r>
                    </a:p>
                  </a:txBody>
                  <a:tcPr marL="234209" marR="23420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[</a:t>
                      </a:r>
                      <a:r>
                        <a:rPr lang="fr-FR" sz="1400" dirty="0" err="1"/>
                        <a:t>groupe_caractères</a:t>
                      </a:r>
                      <a:r>
                        <a:rPr lang="fr-FR" sz="1400" dirty="0"/>
                        <a:t>]</a:t>
                      </a:r>
                    </a:p>
                  </a:txBody>
                  <a:tcPr marL="234209" marR="234209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Correspond à tout caractère unique se trouvant dans </a:t>
                      </a:r>
                      <a:r>
                        <a:rPr lang="fr-FR" sz="1200" dirty="0" err="1"/>
                        <a:t>groupe_caractères</a:t>
                      </a:r>
                      <a:r>
                        <a:rPr lang="fr-FR" sz="1200" dirty="0"/>
                        <a:t>. Par défaut, la correspondance respecte la casse.</a:t>
                      </a:r>
                    </a:p>
                  </a:txBody>
                  <a:tcPr marL="234209" marR="23420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[^</a:t>
                      </a:r>
                      <a:r>
                        <a:rPr lang="fr-FR" sz="1400" dirty="0" err="1"/>
                        <a:t>groupe_caractères</a:t>
                      </a:r>
                      <a:r>
                        <a:rPr lang="fr-FR" sz="1400" dirty="0"/>
                        <a:t>]</a:t>
                      </a:r>
                    </a:p>
                  </a:txBody>
                  <a:tcPr marL="234209" marR="234209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Négation : correspond à tout caractère unique qui ne se trouve pas dans </a:t>
                      </a:r>
                      <a:r>
                        <a:rPr lang="fr-FR" sz="1200" dirty="0" err="1"/>
                        <a:t>groupe_caractères</a:t>
                      </a:r>
                      <a:r>
                        <a:rPr lang="fr-FR" sz="1200" dirty="0"/>
                        <a:t>. Par défaut, les caractères dans </a:t>
                      </a:r>
                      <a:r>
                        <a:rPr lang="fr-FR" sz="1200" dirty="0" err="1"/>
                        <a:t>groupe_caractères</a:t>
                      </a:r>
                      <a:r>
                        <a:rPr lang="fr-FR" sz="1200" dirty="0"/>
                        <a:t> respectent la casse.</a:t>
                      </a:r>
                    </a:p>
                  </a:txBody>
                  <a:tcPr marL="234209" marR="23420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[premier-dernier]</a:t>
                      </a:r>
                    </a:p>
                  </a:txBody>
                  <a:tcPr marL="234209" marR="234209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Plage de caractères : correspond à tout caractère unique dans la plage comprise entre premier et dernier. </a:t>
                      </a:r>
                    </a:p>
                  </a:txBody>
                  <a:tcPr marL="234209" marR="23420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\p{</a:t>
                      </a:r>
                      <a:r>
                        <a:rPr lang="fr-FR" sz="1400" dirty="0" err="1"/>
                        <a:t>name</a:t>
                      </a:r>
                      <a:r>
                        <a:rPr lang="fr-FR" sz="1400" dirty="0"/>
                        <a:t>}</a:t>
                      </a:r>
                    </a:p>
                  </a:txBody>
                  <a:tcPr marL="234209" marR="234209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Correspond à tout caractère unique de la catégorie générale Unicode ou du bloc nommé spécifié par nom.</a:t>
                      </a:r>
                    </a:p>
                  </a:txBody>
                  <a:tcPr marL="234209" marR="23420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\P{</a:t>
                      </a:r>
                      <a:r>
                        <a:rPr lang="fr-FR" sz="1400" dirty="0" err="1"/>
                        <a:t>name</a:t>
                      </a:r>
                      <a:r>
                        <a:rPr lang="fr-FR" sz="1400" dirty="0"/>
                        <a:t>}</a:t>
                      </a:r>
                    </a:p>
                  </a:txBody>
                  <a:tcPr marL="234209" marR="234209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Correspond à tout caractère unique qui ne se trouve pas dans la catégorie générale Unicode ou le bloc nommé spécifié par nom.</a:t>
                      </a:r>
                    </a:p>
                  </a:txBody>
                  <a:tcPr marL="234209" marR="23420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\w</a:t>
                      </a:r>
                    </a:p>
                  </a:txBody>
                  <a:tcPr marL="234209" marR="234209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Correspond à n'importe quel caractère alphabétique. </a:t>
                      </a:r>
                    </a:p>
                  </a:txBody>
                  <a:tcPr marL="234209" marR="23420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\W</a:t>
                      </a:r>
                    </a:p>
                  </a:txBody>
                  <a:tcPr marL="234209" marR="234209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Correspond à tout caractère autre qu'un caractère de mot.</a:t>
                      </a:r>
                    </a:p>
                  </a:txBody>
                  <a:tcPr marL="234209" marR="234209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\s</a:t>
                      </a:r>
                    </a:p>
                  </a:txBody>
                  <a:tcPr marL="234209" marR="234209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Correspond à tout caractère espace blanc.</a:t>
                      </a:r>
                    </a:p>
                  </a:txBody>
                  <a:tcPr marL="234209" marR="234209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\S</a:t>
                      </a:r>
                    </a:p>
                  </a:txBody>
                  <a:tcPr marL="234209" marR="234209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Correspond à tout caractère autre qu'un espace blanc.</a:t>
                      </a:r>
                    </a:p>
                  </a:txBody>
                  <a:tcPr marL="234209" marR="234209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\d</a:t>
                      </a:r>
                    </a:p>
                  </a:txBody>
                  <a:tcPr marL="234209" marR="234209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Correspond à n'importe quel chiffre décimal.</a:t>
                      </a:r>
                    </a:p>
                  </a:txBody>
                  <a:tcPr marL="234209" marR="234209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\D</a:t>
                      </a:r>
                    </a:p>
                  </a:txBody>
                  <a:tcPr marL="234209" marR="23420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/>
                        <a:t>Correspond à n'importe quel caractère qui n'est pas un chiffre décimal.</a:t>
                      </a:r>
                    </a:p>
                    <a:p>
                      <a:endParaRPr lang="fr-FR" sz="1200" dirty="0"/>
                    </a:p>
                  </a:txBody>
                  <a:tcPr marL="234209" marR="234209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wipe dir="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Constructions de regroupement et quantificateurs</a:t>
            </a:r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sz="half" idx="1"/>
          </p:nvPr>
        </p:nvGraphicFramePr>
        <p:xfrm>
          <a:off x="685800" y="1600200"/>
          <a:ext cx="4038600" cy="4615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6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 dirty="0">
                          <a:latin typeface="+mn-lt"/>
                        </a:rPr>
                        <a:t>Symbole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10665" marR="1066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 dirty="0">
                          <a:latin typeface="+mn-lt"/>
                        </a:rPr>
                        <a:t>Signification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10665" marR="1066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t"/>
                      <a:r>
                        <a:rPr lang="fr-FR" sz="1200" dirty="0">
                          <a:latin typeface="+mn-lt"/>
                        </a:rPr>
                        <a:t>(sous-expression)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10665" marR="1066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200" dirty="0">
                          <a:latin typeface="+mn-lt"/>
                        </a:rPr>
                        <a:t>La construction de regroupement capture une sous-expression mise en correspondance.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10665" marR="1066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t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(?&lt;id&gt;expression)</a:t>
                      </a:r>
                    </a:p>
                    <a:p>
                      <a:pPr algn="l" fontAlgn="t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ou</a:t>
                      </a: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(?’</a:t>
                      </a:r>
                      <a:r>
                        <a:rPr lang="fr-FR" sz="1200" b="0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id’expression</a:t>
                      </a: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)</a:t>
                      </a:r>
                    </a:p>
                    <a:p>
                      <a:pPr algn="l" fontAlgn="t"/>
                      <a:endParaRPr lang="fr-F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10665" marR="1066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200" dirty="0">
                          <a:latin typeface="+mn-lt"/>
                        </a:rPr>
                        <a:t>La construction de regroupement capture une sous-expression mise en correspondance et vous permet d'y accéder par nom ou par numéro.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10665" marR="10665" marT="95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fr-FR" sz="1200" dirty="0"/>
                        <a:t>(</a:t>
                      </a:r>
                      <a:r>
                        <a:rPr lang="fr-FR" sz="1200" dirty="0" err="1"/>
                        <a:t>a|b</a:t>
                      </a:r>
                      <a:r>
                        <a:rPr lang="fr-FR" sz="12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Construction d’alternative.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fr-FR" sz="1200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Correspond zéro, une ou plusieurs fois à l'élément précédent.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fr-FR" sz="12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Correspond une ou plusieurs fois à l'élément précédent.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fr-FR" sz="1200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Correspond zéro ou une fois à l'élément précédent.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fr-FR" sz="1200" dirty="0"/>
                        <a:t>{n}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Correspond à l'élément précédent exactement n fois.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fr-FR" sz="1200" dirty="0"/>
                        <a:t>{n,}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Correspond à l'élément précédent au moins n fois.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fr-FR" sz="1200" dirty="0"/>
                        <a:t>{</a:t>
                      </a:r>
                      <a:r>
                        <a:rPr lang="fr-FR" sz="1200" dirty="0" err="1"/>
                        <a:t>n,m</a:t>
                      </a:r>
                      <a:r>
                        <a:rPr lang="fr-FR" sz="1200" dirty="0"/>
                        <a:t>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Correspond à l'élément précédent au moins n fois, mais pas plus de m fois.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r-FR" dirty="0"/>
              <a:t>Accès aux groupes capturés :</a:t>
            </a:r>
          </a:p>
          <a:p>
            <a:pPr lvl="1"/>
            <a:r>
              <a:rPr lang="fr-FR" dirty="0"/>
              <a:t>\nombre, où nombre est le nombre ordinal correspondant à la sous-expression capturée</a:t>
            </a:r>
          </a:p>
          <a:p>
            <a:pPr lvl="1"/>
            <a:r>
              <a:rPr lang="fr-FR" dirty="0"/>
              <a:t>\k&lt;nombre&gt;</a:t>
            </a:r>
          </a:p>
          <a:p>
            <a:pPr lvl="1"/>
            <a:r>
              <a:rPr lang="fr-FR" dirty="0"/>
              <a:t>séquence de remplacement $nombre dans un appel de méthode </a:t>
            </a:r>
            <a:r>
              <a:rPr lang="fr-FR" dirty="0" err="1">
                <a:hlinkClick r:id="rId2"/>
              </a:rPr>
              <a:t>Regex.Replace</a:t>
            </a:r>
            <a:r>
              <a:rPr lang="fr-FR" dirty="0"/>
              <a:t> ou </a:t>
            </a:r>
            <a:r>
              <a:rPr lang="fr-FR" dirty="0" err="1">
                <a:hlinkClick r:id="rId3"/>
              </a:rPr>
              <a:t>Match.Result</a:t>
            </a:r>
            <a:endParaRPr lang="fr-FR" dirty="0"/>
          </a:p>
          <a:p>
            <a:pPr lvl="1"/>
            <a:r>
              <a:rPr lang="fr-FR" dirty="0"/>
              <a:t>séquence de remplacement ${id} dans un appel de méthode </a:t>
            </a:r>
            <a:r>
              <a:rPr lang="fr-FR" dirty="0" err="1">
                <a:hlinkClick r:id="rId2"/>
              </a:rPr>
              <a:t>Regex.Replace</a:t>
            </a:r>
            <a:r>
              <a:rPr lang="fr-FR" dirty="0"/>
              <a:t> ou </a:t>
            </a:r>
            <a:r>
              <a:rPr lang="fr-FR" dirty="0" err="1">
                <a:hlinkClick r:id="rId3"/>
              </a:rPr>
              <a:t>Match.Result</a:t>
            </a:r>
            <a:endParaRPr lang="fr-FR" dirty="0"/>
          </a:p>
          <a:p>
            <a:pPr lvl="1"/>
            <a:r>
              <a:rPr lang="fr-FR" dirty="0"/>
              <a:t>objet </a:t>
            </a:r>
            <a:r>
              <a:rPr lang="fr-FR" dirty="0" err="1">
                <a:hlinkClick r:id="rId4"/>
              </a:rPr>
              <a:t>GroupCollection</a:t>
            </a:r>
            <a:r>
              <a:rPr lang="fr-FR" dirty="0"/>
              <a:t> retourné par la propriété </a:t>
            </a:r>
            <a:r>
              <a:rPr lang="fr-FR" dirty="0" err="1">
                <a:hlinkClick r:id="rId5"/>
              </a:rPr>
              <a:t>Match.Groups</a:t>
            </a:r>
            <a:endParaRPr lang="fr-FR" dirty="0"/>
          </a:p>
          <a:p>
            <a:endParaRPr lang="fr-FR" dirty="0"/>
          </a:p>
          <a:p>
            <a:r>
              <a:rPr lang="fr-FR" dirty="0"/>
              <a:t>Dans le texte « Les bananes sont apparues tardivement dans les annales européennes. », que détectent les motifs suivants ?</a:t>
            </a:r>
          </a:p>
          <a:p>
            <a:pPr lvl="1"/>
            <a:r>
              <a:rPr lang="fr-FR" dirty="0"/>
              <a:t>an</a:t>
            </a:r>
          </a:p>
          <a:p>
            <a:pPr lvl="1"/>
            <a:r>
              <a:rPr lang="fr-FR" dirty="0"/>
              <a:t>an+</a:t>
            </a:r>
          </a:p>
          <a:p>
            <a:pPr lvl="1"/>
            <a:r>
              <a:rPr lang="fr-FR" dirty="0"/>
              <a:t>(an)*</a:t>
            </a:r>
          </a:p>
          <a:p>
            <a:pPr lvl="1"/>
            <a:r>
              <a:rPr lang="fr-FR" dirty="0"/>
              <a:t>(an)+</a:t>
            </a:r>
          </a:p>
        </p:txBody>
      </p:sp>
    </p:spTree>
  </p:cSld>
  <p:clrMapOvr>
    <a:masterClrMapping/>
  </p:clrMapOvr>
  <p:transition spd="slow">
    <p:wipe dir="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Substitutions</a:t>
            </a:r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sz="half" idx="1"/>
          </p:nvPr>
        </p:nvGraphicFramePr>
        <p:xfrm>
          <a:off x="685800" y="1600200"/>
          <a:ext cx="4038066" cy="4856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0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2282">
                <a:tc>
                  <a:txBody>
                    <a:bodyPr/>
                    <a:lstStyle/>
                    <a:p>
                      <a:r>
                        <a:rPr lang="fr-FR" sz="1200" dirty="0"/>
                        <a:t>Substitution</a:t>
                      </a:r>
                    </a:p>
                  </a:txBody>
                  <a:tcPr marL="27575" marR="27575" marT="12785" marB="12785" anchor="ctr"/>
                </a:tc>
                <a:tc>
                  <a:txBody>
                    <a:bodyPr/>
                    <a:lstStyle/>
                    <a:p>
                      <a:r>
                        <a:rPr lang="fr-FR" sz="1200"/>
                        <a:t>Description</a:t>
                      </a:r>
                    </a:p>
                  </a:txBody>
                  <a:tcPr marL="27575" marR="27575" marT="12785" marB="1278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5972">
                <a:tc>
                  <a:txBody>
                    <a:bodyPr/>
                    <a:lstStyle/>
                    <a:p>
                      <a:r>
                        <a:rPr lang="fr-FR" sz="1200"/>
                        <a:t>$nombre</a:t>
                      </a:r>
                    </a:p>
                  </a:txBody>
                  <a:tcPr marL="27575" marR="27575" marT="12785" marB="12785"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Inclut la dernière sous-chaîne correspondant au groupe de capture identifié par nombre, où nombre est une valeur décimale, dans la chaîne de remplacement.</a:t>
                      </a:r>
                    </a:p>
                  </a:txBody>
                  <a:tcPr marL="27575" marR="27575" marT="12785" marB="1278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260">
                <a:tc>
                  <a:txBody>
                    <a:bodyPr/>
                    <a:lstStyle/>
                    <a:p>
                      <a:r>
                        <a:rPr lang="fr-FR" sz="1200"/>
                        <a:t>${name}</a:t>
                      </a:r>
                    </a:p>
                  </a:txBody>
                  <a:tcPr marL="27575" marR="27575" marT="12785" marB="12785"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Inclut la dernière sous-chaîne correspondant au groupe nommé désigné par (?&lt;nom&gt; ) dans la chaîne de remplacement.</a:t>
                      </a:r>
                    </a:p>
                  </a:txBody>
                  <a:tcPr marL="27575" marR="27575" marT="12785" marB="1278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127">
                <a:tc>
                  <a:txBody>
                    <a:bodyPr/>
                    <a:lstStyle/>
                    <a:p>
                      <a:r>
                        <a:rPr lang="fr-FR" sz="1200"/>
                        <a:t>$$</a:t>
                      </a:r>
                    </a:p>
                  </a:txBody>
                  <a:tcPr marL="27575" marR="27575" marT="12785" marB="12785"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Inclut un littéral « $ » unique dans la chaîne de remplacement.</a:t>
                      </a:r>
                    </a:p>
                  </a:txBody>
                  <a:tcPr marL="27575" marR="27575" marT="12785" marB="1278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2549">
                <a:tc>
                  <a:txBody>
                    <a:bodyPr/>
                    <a:lstStyle/>
                    <a:p>
                      <a:r>
                        <a:rPr lang="fr-FR" sz="1200"/>
                        <a:t>$&amp;</a:t>
                      </a:r>
                    </a:p>
                  </a:txBody>
                  <a:tcPr marL="27575" marR="27575" marT="12785" marB="12785"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Inclut une copie de la correspondance entière dans la chaîne de remplacement.</a:t>
                      </a:r>
                    </a:p>
                  </a:txBody>
                  <a:tcPr marL="27575" marR="27575" marT="12785" marB="1278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2549">
                <a:tc>
                  <a:txBody>
                    <a:bodyPr/>
                    <a:lstStyle/>
                    <a:p>
                      <a:r>
                        <a:rPr lang="fr-FR" sz="1200"/>
                        <a:t>$`</a:t>
                      </a:r>
                    </a:p>
                  </a:txBody>
                  <a:tcPr marL="27575" marR="27575" marT="12785" marB="12785"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Inclut tout le texte de la chaîne d'entrée avant la correspondance dans la chaîne de remplacement.</a:t>
                      </a:r>
                    </a:p>
                  </a:txBody>
                  <a:tcPr marL="27575" marR="27575" marT="12785" marB="1278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2549">
                <a:tc>
                  <a:txBody>
                    <a:bodyPr/>
                    <a:lstStyle/>
                    <a:p>
                      <a:r>
                        <a:rPr lang="fr-FR" sz="1200"/>
                        <a:t>$'</a:t>
                      </a:r>
                    </a:p>
                  </a:txBody>
                  <a:tcPr marL="27575" marR="27575" marT="12785" marB="12785"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Inclut tout le texte de la chaîne d'entrée après la correspondance dans la chaîne de remplacement.</a:t>
                      </a:r>
                    </a:p>
                  </a:txBody>
                  <a:tcPr marL="27575" marR="27575" marT="12785" marB="1278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5838">
                <a:tc>
                  <a:txBody>
                    <a:bodyPr/>
                    <a:lstStyle/>
                    <a:p>
                      <a:r>
                        <a:rPr lang="fr-FR" sz="1200"/>
                        <a:t>$+</a:t>
                      </a:r>
                    </a:p>
                  </a:txBody>
                  <a:tcPr marL="27575" marR="27575" marT="12785" marB="12785"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Inclut le dernier groupe capturé dans la chaîne de remplacement.</a:t>
                      </a:r>
                    </a:p>
                  </a:txBody>
                  <a:tcPr marL="27575" marR="27575" marT="12785" marB="1278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5838">
                <a:tc>
                  <a:txBody>
                    <a:bodyPr/>
                    <a:lstStyle/>
                    <a:p>
                      <a:r>
                        <a:rPr lang="fr-FR" sz="1200"/>
                        <a:t>$_</a:t>
                      </a:r>
                    </a:p>
                  </a:txBody>
                  <a:tcPr marL="27575" marR="27575" marT="12785" marB="12785"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Inclut la chaîne d'entrée entière dans la chaîne de remplacement.</a:t>
                      </a:r>
                    </a:p>
                  </a:txBody>
                  <a:tcPr marL="27575" marR="27575" marT="12785" marB="1278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using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System; </a:t>
            </a:r>
          </a:p>
          <a:p>
            <a:pPr>
              <a:buNone/>
            </a:pP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using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System.Text.RegularExpressions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Example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static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Main() 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string pattern = @"\p{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Sc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}*(?&lt;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amount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&gt;\s?\d+[.,]?\d*)\p{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Sc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}*";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string replacement = "${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amount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}";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string input = "$16.32 12.19 £16.29 €18.29 €18,29";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string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result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Regex.Replace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(input, pattern, replacement);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result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slow">
    <p:wipe dir="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Exemple 1 : modification de format de date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85692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using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System;</a:t>
            </a:r>
          </a:p>
          <a:p>
            <a:pPr>
              <a:buNone/>
            </a:pP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using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System.Globalization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using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System.Text.RegularExpressions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fr-FR" sz="12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public class Regex2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public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static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string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dateString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DateTime.Today.ToString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("d", 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                               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CultureInfo.GetCultureInfo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("en-US").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DateTimeFormat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string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resultString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MDYToDMY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dateString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Converted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{0} to {1}.",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dateString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resultString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>
              <a:buNone/>
            </a:pPr>
            <a:endParaRPr lang="fr-FR" sz="12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static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MDYToDMY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(string input) 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Regex.Replace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(input, 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    "\\b(?&lt;month&gt;\\d{1,2})/(?&lt;day&gt;\\d{1,2})/(?&lt;year&gt;\\d{2,4})\\b",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    "${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day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}-${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month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}-${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year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}");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fr-FR" sz="12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Bases du C#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Instructions et structure</a:t>
            </a:r>
          </a:p>
          <a:p>
            <a:r>
              <a:rPr lang="fr-FR" dirty="0"/>
              <a:t>Chaînes et expressions régulières</a:t>
            </a:r>
          </a:p>
          <a:p>
            <a:r>
              <a:rPr lang="fr-FR" dirty="0"/>
              <a:t>Erreurs et exceptions</a:t>
            </a:r>
          </a:p>
          <a:p>
            <a:pPr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6425225"/>
      </p:ext>
    </p:extLst>
  </p:cSld>
  <p:clrMapOvr>
    <a:masterClrMapping/>
  </p:clrMapOvr>
  <p:transition spd="slow">
    <p:wipe dir="d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Exemple 2 : suppression de caractères indésirables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using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System;</a:t>
            </a:r>
          </a:p>
          <a:p>
            <a:pPr>
              <a:buNone/>
            </a:pP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using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System.Text.RegularExpressions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fr-FR" sz="12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namespace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Regex3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class Program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static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Main(string[]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SanitizeInput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Console.ReadLine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buNone/>
            </a:pPr>
            <a:endParaRPr lang="fr-FR" sz="12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static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SanitizeInput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(string input)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Regex.Replace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(input, @"[^\w\.@-_]",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string.Empty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buNone/>
            </a:pPr>
            <a:endParaRPr lang="fr-FR" sz="12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fr-FR" sz="12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slow">
    <p:wipe dir="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915816" y="3048000"/>
            <a:ext cx="5999584" cy="1362075"/>
          </a:xfrm>
        </p:spPr>
        <p:txBody>
          <a:bodyPr/>
          <a:lstStyle/>
          <a:p>
            <a:r>
              <a:rPr lang="fr-FR" dirty="0"/>
              <a:t>Conversions entre les types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533999614"/>
      </p:ext>
    </p:extLst>
  </p:cSld>
  <p:clrMapOvr>
    <a:masterClrMapping/>
  </p:clrMapOvr>
  <p:transition spd="slow">
    <p:wipe dir="d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Conversion type compatible</a:t>
            </a:r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07639545"/>
              </p:ext>
            </p:extLst>
          </p:nvPr>
        </p:nvGraphicFramePr>
        <p:xfrm>
          <a:off x="685800" y="1600200"/>
          <a:ext cx="4038066" cy="1625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0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22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/>
                        <a:t>Type</a:t>
                      </a:r>
                    </a:p>
                  </a:txBody>
                  <a:tcPr marL="27575" marR="27575" marT="12785" marB="12785"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Plage</a:t>
                      </a:r>
                    </a:p>
                  </a:txBody>
                  <a:tcPr marL="27575" marR="27575" marT="12785" marB="1278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5972">
                <a:tc>
                  <a:txBody>
                    <a:bodyPr/>
                    <a:lstStyle/>
                    <a:p>
                      <a:r>
                        <a:rPr lang="fr-FR">
                          <a:effectLst/>
                          <a:latin typeface="Source Sans Pro"/>
                        </a:rPr>
                        <a:t>short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effectLst/>
                          <a:latin typeface="Source Sans Pro"/>
                        </a:rPr>
                        <a:t>Entier de -32768 à 32767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260">
                <a:tc>
                  <a:txBody>
                    <a:bodyPr/>
                    <a:lstStyle/>
                    <a:p>
                      <a:r>
                        <a:rPr lang="fr-FR">
                          <a:effectLst/>
                          <a:latin typeface="Source Sans Pro"/>
                        </a:rPr>
                        <a:t>int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effectLst/>
                          <a:latin typeface="Source Sans Pro"/>
                        </a:rPr>
                        <a:t>Entier de -2147483648 à 2147483647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166792" y="1600200"/>
            <a:ext cx="3672408" cy="80276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fr-FR" altLang="fr-FR" sz="1200" dirty="0">
                <a:solidFill>
                  <a:schemeClr val="bg1"/>
                </a:solidFill>
                <a:latin typeface="Consolas" panose="020B0609020204030204" pitchFamily="49" charset="0"/>
              </a:rPr>
              <a:t> i = 100000;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>
                <a:solidFill>
                  <a:schemeClr val="bg1"/>
                </a:solidFill>
                <a:latin typeface="Consolas" panose="020B0609020204030204" pitchFamily="49" charset="0"/>
              </a:rPr>
              <a:t>short s = i;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 Erreur</a:t>
            </a:r>
            <a:endParaRPr lang="fr-FR" altLang="fr-FR" sz="1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169048" y="2564904"/>
            <a:ext cx="3670152" cy="80276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short s = 200;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i = s;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 Valide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166792" y="3544251"/>
            <a:ext cx="3672408" cy="80276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i = 200;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short s = i;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 Valide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5166792" y="4508955"/>
            <a:ext cx="3682648" cy="80276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i = 40000;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short s = (short)i;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Console.WriteLine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(s);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Console.WriteLine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(i);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950239"/>
      </p:ext>
    </p:extLst>
  </p:cSld>
  <p:clrMapOvr>
    <a:masterClrMapping/>
  </p:clrMapOvr>
  <p:transition spd="slow">
    <p:wipe dir="d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Conversion type incompatible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68640" y="1412776"/>
            <a:ext cx="8223840" cy="61809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chaineAge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"20";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Convert.ToInt32(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chaineAge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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vaut 20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68640" y="2234838"/>
            <a:ext cx="8223840" cy="61809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 dirty="0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tring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chaineAge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"vingt ans";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Convert.ToInt32(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chaineAge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 Exception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83568" y="3061767"/>
            <a:ext cx="8208912" cy="20954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chaineAge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"ab20cd";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if 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int.TryParse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chaineAge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out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Console.WriteLine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("La conversion est possible,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vaut " +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Console.WriteLine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("Conversion impossible");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454073"/>
      </p:ext>
    </p:extLst>
  </p:cSld>
  <p:clrMapOvr>
    <a:masterClrMapping/>
  </p:clrMapOvr>
  <p:transition spd="slow">
    <p:wipe dir="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Erreurs et exceptions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sz="quarter" idx="13"/>
          </p:nvPr>
        </p:nvSpPr>
        <p:spPr/>
      </p:sp>
    </p:spTree>
  </p:cSld>
  <p:clrMapOvr>
    <a:masterClrMapping/>
  </p:clrMapOvr>
  <p:transition spd="slow">
    <p:wipe dir="d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Classes d’exceptions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sz="2000" dirty="0"/>
              <a:t>En langage C#, une exception est un objet créé et levé lorsqu’une situation exceptionnelle se produit. Le Framework fournit des exceptions prédéfinies et permet la création de classes d’exceptions spécifiques.</a:t>
            </a:r>
          </a:p>
          <a:p>
            <a:r>
              <a:rPr lang="fr-FR" sz="2000" dirty="0"/>
              <a:t>Trois classes de base :</a:t>
            </a:r>
          </a:p>
          <a:p>
            <a:pPr lvl="1"/>
            <a:r>
              <a:rPr lang="fr-FR" sz="1600" dirty="0" err="1"/>
              <a:t>System.Exception</a:t>
            </a:r>
            <a:r>
              <a:rPr lang="fr-FR" sz="1600" dirty="0"/>
              <a:t> : classe générique, qui ne devrait pas être </a:t>
            </a:r>
            <a:r>
              <a:rPr lang="fr-FR" sz="1600" dirty="0" err="1"/>
              <a:t>lévée</a:t>
            </a:r>
            <a:r>
              <a:rPr lang="fr-FR" sz="1600" dirty="0"/>
              <a:t> directement car sans indication sur la nature de la situation rencontrée.</a:t>
            </a:r>
          </a:p>
          <a:p>
            <a:pPr lvl="1"/>
            <a:r>
              <a:rPr lang="fr-FR" sz="1600" dirty="0" err="1"/>
              <a:t>System.SystemException</a:t>
            </a:r>
            <a:r>
              <a:rPr lang="fr-FR" sz="1600" dirty="0"/>
              <a:t> : classe de base des exceptions levées par le Framework d’exécution.</a:t>
            </a:r>
          </a:p>
          <a:p>
            <a:pPr lvl="1"/>
            <a:r>
              <a:rPr lang="fr-FR" sz="1600" dirty="0" err="1"/>
              <a:t>System.ApplicationException</a:t>
            </a:r>
            <a:r>
              <a:rPr lang="fr-FR" sz="1600" dirty="0"/>
              <a:t> : classe de base des exceptions levées par des systèmes non développés par Microsoft.</a:t>
            </a:r>
          </a:p>
          <a:p>
            <a:r>
              <a:rPr lang="fr-FR" sz="2000" dirty="0"/>
              <a:t>Les exceptions forment une hiérarchie de classes, sans nécessité de déclaration de membres spécifiques :</a:t>
            </a:r>
          </a:p>
          <a:p>
            <a:pPr lvl="1"/>
            <a:r>
              <a:rPr lang="fr-FR" sz="1600" dirty="0"/>
              <a:t>Exemple : </a:t>
            </a:r>
            <a:r>
              <a:rPr lang="fr-FR" sz="1600" dirty="0" err="1"/>
              <a:t>ArgumentException</a:t>
            </a:r>
            <a:r>
              <a:rPr lang="fr-FR" sz="1600" dirty="0"/>
              <a:t> indique qu’une valeur inappropriée a été transmise à une méthode et </a:t>
            </a:r>
            <a:r>
              <a:rPr lang="fr-FR" sz="1600" dirty="0" err="1"/>
              <a:t>ArgumentNullException</a:t>
            </a:r>
            <a:r>
              <a:rPr lang="fr-FR" sz="1600" dirty="0"/>
              <a:t> indique qu’une valeur nulle a été transmise.</a:t>
            </a:r>
          </a:p>
        </p:txBody>
      </p:sp>
      <p:graphicFrame>
        <p:nvGraphicFramePr>
          <p:cNvPr id="5" name="Diagramme 4"/>
          <p:cNvGraphicFramePr/>
          <p:nvPr/>
        </p:nvGraphicFramePr>
        <p:xfrm>
          <a:off x="323528" y="5805264"/>
          <a:ext cx="8820472" cy="980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wipe dir="d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Intercepter les </a:t>
            </a:r>
            <a:br>
              <a:rPr lang="fr-FR" dirty="0"/>
            </a:br>
            <a:r>
              <a:rPr lang="fr-FR" dirty="0"/>
              <a:t>exceptions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fr-FR" sz="2000" dirty="0"/>
              <a:t>Trois types de portions de code :</a:t>
            </a:r>
          </a:p>
          <a:p>
            <a:pPr lvl="1"/>
            <a:r>
              <a:rPr lang="fr-FR" sz="1800" dirty="0" err="1"/>
              <a:t>Try</a:t>
            </a:r>
            <a:r>
              <a:rPr lang="fr-FR" sz="1800" dirty="0"/>
              <a:t> : portion décrivant la logique applicative normale</a:t>
            </a:r>
          </a:p>
          <a:p>
            <a:pPr lvl="1"/>
            <a:r>
              <a:rPr lang="fr-FR" sz="1800" dirty="0"/>
              <a:t>Catch : portion de gestion des différentes conditions d’erreur, incluant en particulier leur enregistrement</a:t>
            </a:r>
          </a:p>
          <a:p>
            <a:pPr lvl="1"/>
            <a:r>
              <a:rPr lang="fr-FR" sz="1800" dirty="0" err="1"/>
              <a:t>Finally</a:t>
            </a:r>
            <a:r>
              <a:rPr lang="fr-FR" sz="1800" dirty="0"/>
              <a:t> : portion décrivant la logique applicative de nettoyage des ressources allouées</a:t>
            </a:r>
          </a:p>
          <a:p>
            <a:r>
              <a:rPr lang="fr-FR" sz="2000" dirty="0"/>
              <a:t>Remarques :</a:t>
            </a:r>
          </a:p>
          <a:p>
            <a:pPr lvl="1"/>
            <a:r>
              <a:rPr lang="fr-FR" sz="1800" dirty="0"/>
              <a:t>Le bloc </a:t>
            </a:r>
            <a:r>
              <a:rPr lang="fr-FR" sz="1800" dirty="0" err="1"/>
              <a:t>Finally</a:t>
            </a:r>
            <a:r>
              <a:rPr lang="fr-FR" sz="1800" dirty="0"/>
              <a:t> est optionnel</a:t>
            </a:r>
          </a:p>
          <a:p>
            <a:pPr lvl="1"/>
            <a:r>
              <a:rPr lang="fr-FR" sz="1800" dirty="0"/>
              <a:t>Plusieurs blocs Catch peuvent être déclarés</a:t>
            </a:r>
          </a:p>
          <a:p>
            <a:pPr lvl="1"/>
            <a:r>
              <a:rPr lang="fr-FR" sz="1800" dirty="0"/>
              <a:t>Le bloc Catch est optionnel</a:t>
            </a:r>
          </a:p>
          <a:p>
            <a:endParaRPr lang="fr-FR" sz="20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876800" y="664096"/>
            <a:ext cx="4038600" cy="6193904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try</a:t>
            </a:r>
            <a:endParaRPr lang="fr-FR" sz="12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//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some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processing</a:t>
            </a:r>
            <a:endParaRPr lang="fr-FR" sz="12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if (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Overflow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throw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new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OverflowException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// more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processing</a:t>
            </a:r>
            <a:endParaRPr lang="fr-FR" sz="12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if (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OutOfBounds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throw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new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IndexOutOfRangeException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//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otherwise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continue normal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execution</a:t>
            </a:r>
            <a:endParaRPr lang="fr-FR" sz="12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catch (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OverflowException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ex)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//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handling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for the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overflow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condition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catch (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IndexOutOfRangeException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ex)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//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handling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for the index out of range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condition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finally</a:t>
            </a:r>
            <a:endParaRPr lang="fr-FR" sz="12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// clean up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fr-FR" sz="12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slow">
    <p:wipe dir="d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Exemple : détecter une division par zéro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5072947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ExceptionTest</a:t>
            </a:r>
            <a:endParaRPr lang="fr-FR" sz="12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static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SafeDivision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(double x, double y)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if (y == 0)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throw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new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System.DivideByZeroException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return x / y;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static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double a = 98, b = 0;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result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try</a:t>
            </a:r>
            <a:endParaRPr lang="fr-FR" sz="12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result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SafeDivision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(a, b);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("{0}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divided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by {1} = {2}", a, b,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result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catch (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DivideByZeroException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e)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Attempted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divide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by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zero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.");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fr-FR" sz="12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slow">
    <p:wipe dir="d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Propriétés de </a:t>
            </a:r>
            <a:r>
              <a:rPr lang="fr-FR" dirty="0" err="1"/>
              <a:t>System.Exception</a:t>
            </a:r>
            <a:endParaRPr lang="fr-FR" dirty="0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</p:nvPr>
        </p:nvGraphicFramePr>
        <p:xfrm>
          <a:off x="762000" y="1597025"/>
          <a:ext cx="8079756" cy="441929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721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7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1911">
                <a:tc>
                  <a:txBody>
                    <a:bodyPr/>
                    <a:lstStyle/>
                    <a:p>
                      <a:r>
                        <a:rPr lang="fr-FR" sz="1400" dirty="0"/>
                        <a:t>Nom</a:t>
                      </a:r>
                    </a:p>
                  </a:txBody>
                  <a:tcPr marL="181796" marR="181796" marT="15239" marB="15239" anchor="ctr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Description</a:t>
                      </a:r>
                    </a:p>
                  </a:txBody>
                  <a:tcPr marL="181796" marR="181796" marT="15239" marB="1523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3377">
                <a:tc>
                  <a:txBody>
                    <a:bodyPr/>
                    <a:lstStyle/>
                    <a:p>
                      <a:r>
                        <a:rPr lang="fr-FR" sz="1400" dirty="0"/>
                        <a:t>Data</a:t>
                      </a:r>
                    </a:p>
                  </a:txBody>
                  <a:tcPr marL="181796" marR="181796" marT="15239" marB="15239" anchor="ctr"/>
                </a:tc>
                <a:tc>
                  <a:txBody>
                    <a:bodyPr/>
                    <a:lstStyle/>
                    <a:p>
                      <a:r>
                        <a:rPr lang="fr-FR" sz="1400"/>
                        <a:t>Obtient une collection de paires clé/valeur qui fournissent des informations supplémentaires définies par l'utilisateur sur l'exception.</a:t>
                      </a:r>
                    </a:p>
                  </a:txBody>
                  <a:tcPr marL="181796" marR="181796" marT="15239" marB="1523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44">
                <a:tc>
                  <a:txBody>
                    <a:bodyPr/>
                    <a:lstStyle/>
                    <a:p>
                      <a:r>
                        <a:rPr lang="fr-FR" sz="1400" dirty="0" err="1"/>
                        <a:t>HelpLink</a:t>
                      </a:r>
                      <a:endParaRPr lang="fr-FR" sz="1400" dirty="0"/>
                    </a:p>
                  </a:txBody>
                  <a:tcPr marL="181796" marR="181796" marT="15239" marB="15239" anchor="ctr"/>
                </a:tc>
                <a:tc>
                  <a:txBody>
                    <a:bodyPr/>
                    <a:lstStyle/>
                    <a:p>
                      <a:r>
                        <a:rPr lang="fr-FR" sz="1400"/>
                        <a:t>Obtient ou définit un lien vers le fichier d'aide associé à cette exception.</a:t>
                      </a:r>
                    </a:p>
                  </a:txBody>
                  <a:tcPr marL="181796" marR="181796" marT="15239" marB="1523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077">
                <a:tc>
                  <a:txBody>
                    <a:bodyPr/>
                    <a:lstStyle/>
                    <a:p>
                      <a:r>
                        <a:rPr lang="fr-FR" sz="1400" dirty="0" err="1"/>
                        <a:t>HResult</a:t>
                      </a:r>
                      <a:endParaRPr lang="fr-FR" sz="1400" dirty="0"/>
                    </a:p>
                  </a:txBody>
                  <a:tcPr marL="181796" marR="181796" marT="15239" marB="15239" anchor="ctr"/>
                </a:tc>
                <a:tc>
                  <a:txBody>
                    <a:bodyPr/>
                    <a:lstStyle/>
                    <a:p>
                      <a:r>
                        <a:rPr lang="fr-FR" sz="1400"/>
                        <a:t>Obtient ou définit HRESULT, valeur numérique codée qui est assignée à une exception spécifique.</a:t>
                      </a:r>
                    </a:p>
                  </a:txBody>
                  <a:tcPr marL="181796" marR="181796" marT="15239" marB="15239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44">
                <a:tc>
                  <a:txBody>
                    <a:bodyPr/>
                    <a:lstStyle/>
                    <a:p>
                      <a:r>
                        <a:rPr lang="fr-FR" sz="1400" dirty="0" err="1"/>
                        <a:t>InnerException</a:t>
                      </a:r>
                      <a:endParaRPr lang="fr-FR" sz="1400" dirty="0"/>
                    </a:p>
                  </a:txBody>
                  <a:tcPr marL="181796" marR="181796" marT="15239" marB="15239" anchor="ctr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Obtient l'instance Exception qui a provoqué l'exception actuelle.</a:t>
                      </a:r>
                    </a:p>
                  </a:txBody>
                  <a:tcPr marL="181796" marR="181796" marT="15239" marB="15239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11">
                <a:tc>
                  <a:txBody>
                    <a:bodyPr/>
                    <a:lstStyle/>
                    <a:p>
                      <a:r>
                        <a:rPr lang="fr-FR" sz="1400" dirty="0"/>
                        <a:t>Message</a:t>
                      </a:r>
                    </a:p>
                  </a:txBody>
                  <a:tcPr marL="181796" marR="181796" marT="15239" marB="15239" anchor="ctr"/>
                </a:tc>
                <a:tc>
                  <a:txBody>
                    <a:bodyPr/>
                    <a:lstStyle/>
                    <a:p>
                      <a:r>
                        <a:rPr lang="fr-FR" sz="1400"/>
                        <a:t>Obtient un message qui décrit l'exception actuelle.</a:t>
                      </a:r>
                    </a:p>
                  </a:txBody>
                  <a:tcPr marL="181796" marR="181796" marT="15239" marB="15239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644">
                <a:tc>
                  <a:txBody>
                    <a:bodyPr/>
                    <a:lstStyle/>
                    <a:p>
                      <a:r>
                        <a:rPr lang="fr-FR" sz="1400" dirty="0"/>
                        <a:t>Source</a:t>
                      </a:r>
                    </a:p>
                  </a:txBody>
                  <a:tcPr marL="181796" marR="181796" marT="15239" marB="15239" anchor="ctr"/>
                </a:tc>
                <a:tc>
                  <a:txBody>
                    <a:bodyPr/>
                    <a:lstStyle/>
                    <a:p>
                      <a:r>
                        <a:rPr lang="fr-FR" sz="1400"/>
                        <a:t>Obtient ou définit le nom de l'application ou de l'objet qui est à l'origine de l'erreur.</a:t>
                      </a:r>
                    </a:p>
                  </a:txBody>
                  <a:tcPr marL="181796" marR="181796" marT="15239" marB="15239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9077">
                <a:tc>
                  <a:txBody>
                    <a:bodyPr/>
                    <a:lstStyle/>
                    <a:p>
                      <a:r>
                        <a:rPr lang="fr-FR" sz="1400" dirty="0" err="1"/>
                        <a:t>StackTrace</a:t>
                      </a:r>
                      <a:endParaRPr lang="fr-FR" sz="1400" dirty="0"/>
                    </a:p>
                  </a:txBody>
                  <a:tcPr marL="181796" marR="181796" marT="15239" marB="15239" anchor="ctr"/>
                </a:tc>
                <a:tc>
                  <a:txBody>
                    <a:bodyPr/>
                    <a:lstStyle/>
                    <a:p>
                      <a:r>
                        <a:rPr lang="fr-FR" sz="1400"/>
                        <a:t>Obtient une représentation sous forme de chaîne des frames immédiates sur la pile des appels.</a:t>
                      </a:r>
                    </a:p>
                  </a:txBody>
                  <a:tcPr marL="181796" marR="181796" marT="15239" marB="15239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778">
                <a:tc>
                  <a:txBody>
                    <a:bodyPr/>
                    <a:lstStyle/>
                    <a:p>
                      <a:r>
                        <a:rPr lang="fr-FR" sz="1400" dirty="0" err="1"/>
                        <a:t>TargetSite</a:t>
                      </a:r>
                      <a:endParaRPr lang="fr-FR" sz="1400" dirty="0"/>
                    </a:p>
                  </a:txBody>
                  <a:tcPr marL="181796" marR="181796" marT="15239" marB="15239" anchor="ctr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Obtient la méthode qui lève l'exception actuelle.</a:t>
                      </a:r>
                    </a:p>
                  </a:txBody>
                  <a:tcPr marL="181796" marR="181796" marT="15239" marB="15239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39937" name="Picture 1" descr="Propriété publiqu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</p:spPr>
      </p:pic>
      <p:pic>
        <p:nvPicPr>
          <p:cNvPr id="39938" name="Picture 2" descr="Propriété publiqu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</p:spPr>
      </p:pic>
      <p:pic>
        <p:nvPicPr>
          <p:cNvPr id="39939" name="Picture 3" descr="Propriété protégé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</p:spPr>
      </p:pic>
      <p:pic>
        <p:nvPicPr>
          <p:cNvPr id="39940" name="Picture 4" descr="Propriété publiqu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</p:spPr>
      </p:pic>
      <p:pic>
        <p:nvPicPr>
          <p:cNvPr id="39941" name="Picture 5" descr="Propriété publiqu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</p:spPr>
      </p:pic>
      <p:pic>
        <p:nvPicPr>
          <p:cNvPr id="39942" name="Picture 6" descr="Propriété publiqu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</p:spPr>
      </p:pic>
      <p:pic>
        <p:nvPicPr>
          <p:cNvPr id="39943" name="Picture 7" descr="Propriété publiqu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</p:spPr>
      </p:pic>
      <p:pic>
        <p:nvPicPr>
          <p:cNvPr id="39944" name="Picture 8" descr="Propriété publiqu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ipe dir="d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d’exception spécifique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fr-FR" sz="3600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fr-FR" sz="3600" dirty="0" err="1">
                <a:latin typeface="Courier New" pitchFamily="49" charset="0"/>
                <a:cs typeface="Courier New" pitchFamily="49" charset="0"/>
              </a:rPr>
              <a:t>MyException</a:t>
            </a:r>
            <a:r>
              <a:rPr lang="fr-FR" sz="3600" dirty="0">
                <a:latin typeface="Courier New" pitchFamily="49" charset="0"/>
                <a:cs typeface="Courier New" pitchFamily="49" charset="0"/>
              </a:rPr>
              <a:t> : Exception</a:t>
            </a:r>
          </a:p>
          <a:p>
            <a:pPr>
              <a:buNone/>
            </a:pPr>
            <a:r>
              <a:rPr lang="fr-FR" sz="3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fr-FR" sz="3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3600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fr-FR" sz="3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3600" dirty="0" err="1">
                <a:latin typeface="Courier New" pitchFamily="49" charset="0"/>
                <a:cs typeface="Courier New" pitchFamily="49" charset="0"/>
              </a:rPr>
              <a:t>m_errorTime</a:t>
            </a:r>
            <a:r>
              <a:rPr lang="fr-FR" sz="3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fr-FR" sz="3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3600" dirty="0" err="1">
                <a:latin typeface="Courier New" pitchFamily="49" charset="0"/>
                <a:cs typeface="Courier New" pitchFamily="49" charset="0"/>
              </a:rPr>
              <a:t>static</a:t>
            </a:r>
            <a:r>
              <a:rPr lang="fr-FR" sz="3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3600" dirty="0" err="1">
                <a:latin typeface="Courier New" pitchFamily="49" charset="0"/>
                <a:cs typeface="Courier New" pitchFamily="49" charset="0"/>
              </a:rPr>
              <a:t>ushort</a:t>
            </a:r>
            <a:r>
              <a:rPr lang="fr-FR" sz="3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3600" dirty="0" err="1">
                <a:latin typeface="Courier New" pitchFamily="49" charset="0"/>
                <a:cs typeface="Courier New" pitchFamily="49" charset="0"/>
              </a:rPr>
              <a:t>s_errorNumber</a:t>
            </a:r>
            <a:r>
              <a:rPr lang="fr-FR" sz="3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fr-FR" sz="36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3600" dirty="0">
                <a:latin typeface="Courier New" pitchFamily="49" charset="0"/>
                <a:cs typeface="Courier New" pitchFamily="49" charset="0"/>
              </a:rPr>
              <a:t>	public </a:t>
            </a:r>
            <a:r>
              <a:rPr lang="fr-FR" sz="3600" dirty="0" err="1">
                <a:latin typeface="Courier New" pitchFamily="49" charset="0"/>
                <a:cs typeface="Courier New" pitchFamily="49" charset="0"/>
              </a:rPr>
              <a:t>MyException</a:t>
            </a:r>
            <a:r>
              <a:rPr lang="fr-FR" sz="3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r>
              <a:rPr lang="fr-FR" sz="3600" dirty="0">
                <a:latin typeface="Courier New" pitchFamily="49" charset="0"/>
                <a:cs typeface="Courier New" pitchFamily="49" charset="0"/>
              </a:rPr>
              <a:t>		: base("Message par défaut de l'exception.")</a:t>
            </a:r>
          </a:p>
          <a:p>
            <a:pPr>
              <a:buNone/>
            </a:pPr>
            <a:r>
              <a:rPr lang="fr-FR" sz="3600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buNone/>
            </a:pPr>
            <a:r>
              <a:rPr lang="fr-FR" sz="36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fr-FR" sz="3600" dirty="0" err="1">
                <a:latin typeface="Courier New" pitchFamily="49" charset="0"/>
                <a:cs typeface="Courier New" pitchFamily="49" charset="0"/>
              </a:rPr>
              <a:t>m_errorTime</a:t>
            </a:r>
            <a:r>
              <a:rPr lang="fr-FR" sz="3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3600" dirty="0" err="1">
                <a:latin typeface="Courier New" pitchFamily="49" charset="0"/>
                <a:cs typeface="Courier New" pitchFamily="49" charset="0"/>
              </a:rPr>
              <a:t>DateTime.Now</a:t>
            </a:r>
            <a:r>
              <a:rPr lang="fr-FR" sz="3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fr-FR" sz="36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fr-FR" sz="3600" dirty="0" err="1">
                <a:latin typeface="Courier New" pitchFamily="49" charset="0"/>
                <a:cs typeface="Courier New" pitchFamily="49" charset="0"/>
              </a:rPr>
              <a:t>s_errorNumber</a:t>
            </a:r>
            <a:r>
              <a:rPr lang="fr-FR" sz="3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pPr>
              <a:buNone/>
            </a:pPr>
            <a:r>
              <a:rPr lang="fr-FR" sz="36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endParaRPr lang="fr-FR" sz="36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3600" dirty="0">
                <a:latin typeface="Courier New" pitchFamily="49" charset="0"/>
                <a:cs typeface="Courier New" pitchFamily="49" charset="0"/>
              </a:rPr>
              <a:t>	public </a:t>
            </a:r>
            <a:r>
              <a:rPr lang="fr-FR" sz="3600" dirty="0" err="1">
                <a:latin typeface="Courier New" pitchFamily="49" charset="0"/>
                <a:cs typeface="Courier New" pitchFamily="49" charset="0"/>
              </a:rPr>
              <a:t>MyException</a:t>
            </a:r>
            <a:r>
              <a:rPr lang="fr-FR" sz="3600" dirty="0">
                <a:latin typeface="Courier New" pitchFamily="49" charset="0"/>
                <a:cs typeface="Courier New" pitchFamily="49" charset="0"/>
              </a:rPr>
              <a:t>(string message) </a:t>
            </a:r>
          </a:p>
          <a:p>
            <a:pPr>
              <a:buNone/>
            </a:pPr>
            <a:r>
              <a:rPr lang="fr-FR" sz="3600" dirty="0">
                <a:latin typeface="Courier New" pitchFamily="49" charset="0"/>
                <a:cs typeface="Courier New" pitchFamily="49" charset="0"/>
              </a:rPr>
              <a:t>		: base(message)</a:t>
            </a:r>
          </a:p>
          <a:p>
            <a:pPr>
              <a:buNone/>
            </a:pPr>
            <a:r>
              <a:rPr lang="fr-FR" sz="3600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buNone/>
            </a:pPr>
            <a:r>
              <a:rPr lang="fr-FR" sz="36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fr-FR" sz="3600" dirty="0" err="1">
                <a:latin typeface="Courier New" pitchFamily="49" charset="0"/>
                <a:cs typeface="Courier New" pitchFamily="49" charset="0"/>
              </a:rPr>
              <a:t>m_errorTime</a:t>
            </a:r>
            <a:r>
              <a:rPr lang="fr-FR" sz="3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3600" dirty="0" err="1">
                <a:latin typeface="Courier New" pitchFamily="49" charset="0"/>
                <a:cs typeface="Courier New" pitchFamily="49" charset="0"/>
              </a:rPr>
              <a:t>DateTime.Now</a:t>
            </a:r>
            <a:r>
              <a:rPr lang="fr-FR" sz="3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fr-FR" sz="36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fr-FR" sz="3600" dirty="0" err="1">
                <a:latin typeface="Courier New" pitchFamily="49" charset="0"/>
                <a:cs typeface="Courier New" pitchFamily="49" charset="0"/>
              </a:rPr>
              <a:t>s_errorNumber</a:t>
            </a:r>
            <a:r>
              <a:rPr lang="fr-FR" sz="3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pPr>
              <a:buNone/>
            </a:pPr>
            <a:r>
              <a:rPr lang="fr-FR" sz="36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endParaRPr lang="fr-FR" sz="36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3600" dirty="0">
                <a:latin typeface="Courier New" pitchFamily="49" charset="0"/>
                <a:cs typeface="Courier New" pitchFamily="49" charset="0"/>
              </a:rPr>
              <a:t>	public </a:t>
            </a:r>
            <a:r>
              <a:rPr lang="fr-FR" sz="3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3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3600" dirty="0" err="1">
                <a:latin typeface="Courier New" pitchFamily="49" charset="0"/>
                <a:cs typeface="Courier New" pitchFamily="49" charset="0"/>
              </a:rPr>
              <a:t>DisplayError</a:t>
            </a:r>
            <a:r>
              <a:rPr lang="fr-FR" sz="3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r>
              <a:rPr lang="fr-FR" sz="3600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buNone/>
            </a:pPr>
            <a:r>
              <a:rPr lang="fr-FR" sz="36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fr-FR" sz="3600" dirty="0" err="1">
                <a:latin typeface="Courier New" pitchFamily="49" charset="0"/>
                <a:cs typeface="Courier New" pitchFamily="49" charset="0"/>
              </a:rPr>
              <a:t>MessageBox.Show</a:t>
            </a:r>
            <a:r>
              <a:rPr lang="fr-FR" sz="3600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buNone/>
            </a:pPr>
            <a:r>
              <a:rPr lang="fr-FR" sz="36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fr-FR" sz="3600" dirty="0" err="1">
                <a:latin typeface="Courier New" pitchFamily="49" charset="0"/>
                <a:cs typeface="Courier New" pitchFamily="49" charset="0"/>
              </a:rPr>
              <a:t>base.Message</a:t>
            </a:r>
            <a:r>
              <a:rPr lang="fr-FR" sz="3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None/>
            </a:pPr>
            <a:r>
              <a:rPr lang="fr-FR" sz="36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fr-FR" sz="3600" dirty="0" err="1">
                <a:latin typeface="Courier New" pitchFamily="49" charset="0"/>
                <a:cs typeface="Courier New" pitchFamily="49" charset="0"/>
              </a:rPr>
              <a:t>string.Format</a:t>
            </a:r>
            <a:r>
              <a:rPr lang="fr-FR" sz="3600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buNone/>
            </a:pPr>
            <a:r>
              <a:rPr lang="fr-FR" sz="3600" dirty="0">
                <a:latin typeface="Courier New" pitchFamily="49" charset="0"/>
                <a:cs typeface="Courier New" pitchFamily="49" charset="0"/>
              </a:rPr>
              <a:t>				"Erreur n°{0} survenue à {1}.",</a:t>
            </a:r>
          </a:p>
          <a:p>
            <a:pPr>
              <a:buNone/>
            </a:pPr>
            <a:r>
              <a:rPr lang="fr-FR" sz="3600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fr-FR" sz="3600" dirty="0" err="1">
                <a:latin typeface="Courier New" pitchFamily="49" charset="0"/>
                <a:cs typeface="Courier New" pitchFamily="49" charset="0"/>
              </a:rPr>
              <a:t>s_errorNumber</a:t>
            </a:r>
            <a:r>
              <a:rPr lang="fr-FR" sz="3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None/>
            </a:pPr>
            <a:r>
              <a:rPr lang="fr-FR" sz="3600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fr-FR" sz="3600" dirty="0" err="1">
                <a:latin typeface="Courier New" pitchFamily="49" charset="0"/>
                <a:cs typeface="Courier New" pitchFamily="49" charset="0"/>
              </a:rPr>
              <a:t>m_errorTime.ToLongTimeString</a:t>
            </a:r>
            <a:r>
              <a:rPr lang="fr-FR" sz="3600" dirty="0">
                <a:latin typeface="Courier New" pitchFamily="49" charset="0"/>
                <a:cs typeface="Courier New" pitchFamily="49" charset="0"/>
              </a:rPr>
              <a:t>()),</a:t>
            </a:r>
          </a:p>
          <a:p>
            <a:pPr>
              <a:buNone/>
            </a:pPr>
            <a:r>
              <a:rPr lang="fr-FR" sz="36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fr-FR" sz="3600" dirty="0" err="1">
                <a:latin typeface="Courier New" pitchFamily="49" charset="0"/>
                <a:cs typeface="Courier New" pitchFamily="49" charset="0"/>
              </a:rPr>
              <a:t>MessageBoxButtons.OK</a:t>
            </a:r>
            <a:r>
              <a:rPr lang="fr-FR" sz="3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None/>
            </a:pPr>
            <a:r>
              <a:rPr lang="fr-FR" sz="36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fr-FR" sz="3600" dirty="0" err="1">
                <a:latin typeface="Courier New" pitchFamily="49" charset="0"/>
                <a:cs typeface="Courier New" pitchFamily="49" charset="0"/>
              </a:rPr>
              <a:t>MessageBoxIcon.Error</a:t>
            </a:r>
            <a:r>
              <a:rPr lang="fr-FR" sz="3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fr-FR" sz="36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fr-FR" sz="3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fr-FR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Instructions et structure</a:t>
            </a:r>
          </a:p>
        </p:txBody>
      </p:sp>
      <p:sp>
        <p:nvSpPr>
          <p:cNvPr id="5" name="Espace réservé pour une image  4"/>
          <p:cNvSpPr>
            <a:spLocks noGrp="1"/>
          </p:cNvSpPr>
          <p:nvPr>
            <p:ph type="pic" sz="quarter" idx="13"/>
          </p:nvPr>
        </p:nvSpPr>
        <p:spPr/>
      </p:sp>
    </p:spTree>
  </p:cSld>
  <p:clrMapOvr>
    <a:masterClrMapping/>
  </p:clrMapOvr>
  <p:transition spd="slow">
    <p:wipe dir="d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fr-FR" sz="1800" dirty="0" err="1">
                <a:latin typeface="Courier New" pitchFamily="49" charset="0"/>
                <a:cs typeface="Courier New" pitchFamily="49" charset="0"/>
              </a:rPr>
              <a:t>try</a:t>
            </a:r>
            <a:endParaRPr lang="fr-FR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18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fr-FR" sz="1800" dirty="0">
                <a:latin typeface="Courier New" pitchFamily="49" charset="0"/>
                <a:cs typeface="Courier New" pitchFamily="49" charset="0"/>
              </a:rPr>
              <a:t>	// Code dangereux</a:t>
            </a:r>
          </a:p>
          <a:p>
            <a:pPr>
              <a:buNone/>
            </a:pPr>
            <a:r>
              <a:rPr lang="fr-FR" sz="18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fr-FR" sz="1800" dirty="0">
                <a:latin typeface="Courier New" pitchFamily="49" charset="0"/>
                <a:cs typeface="Courier New" pitchFamily="49" charset="0"/>
              </a:rPr>
              <a:t>catch (</a:t>
            </a:r>
            <a:r>
              <a:rPr lang="fr-FR" sz="1800" dirty="0" err="1">
                <a:latin typeface="Courier New" pitchFamily="49" charset="0"/>
                <a:cs typeface="Courier New" pitchFamily="49" charset="0"/>
              </a:rPr>
              <a:t>MyException</a:t>
            </a:r>
            <a:r>
              <a:rPr lang="fr-FR" sz="1800" dirty="0">
                <a:latin typeface="Courier New" pitchFamily="49" charset="0"/>
                <a:cs typeface="Courier New" pitchFamily="49" charset="0"/>
              </a:rPr>
              <a:t> ex)</a:t>
            </a:r>
          </a:p>
          <a:p>
            <a:pPr>
              <a:buNone/>
            </a:pPr>
            <a:r>
              <a:rPr lang="fr-FR" sz="18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fr-FR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800" dirty="0" err="1">
                <a:latin typeface="Courier New" pitchFamily="49" charset="0"/>
                <a:cs typeface="Courier New" pitchFamily="49" charset="0"/>
              </a:rPr>
              <a:t>ex.DisplayError</a:t>
            </a:r>
            <a:r>
              <a:rPr lang="fr-FR" sz="18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fr-FR" sz="1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25836629"/>
      </p:ext>
    </p:extLst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Premier programme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781128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fr-FR" sz="1800" dirty="0" err="1">
                <a:latin typeface="Courier New" pitchFamily="49" charset="0"/>
                <a:cs typeface="Courier New" pitchFamily="49" charset="0"/>
              </a:rPr>
              <a:t>using</a:t>
            </a:r>
            <a:r>
              <a:rPr lang="fr-FR" sz="1800" dirty="0">
                <a:latin typeface="Courier New" pitchFamily="49" charset="0"/>
                <a:cs typeface="Courier New" pitchFamily="49" charset="0"/>
              </a:rPr>
              <a:t> System; </a:t>
            </a:r>
          </a:p>
          <a:p>
            <a:pPr>
              <a:buNone/>
            </a:pPr>
            <a:r>
              <a:rPr lang="fr-FR" sz="1800" dirty="0" err="1">
                <a:latin typeface="Courier New" pitchFamily="49" charset="0"/>
                <a:cs typeface="Courier New" pitchFamily="49" charset="0"/>
              </a:rPr>
              <a:t>namespace</a:t>
            </a:r>
            <a:r>
              <a:rPr lang="fr-FR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800" dirty="0" err="1">
                <a:latin typeface="Courier New" pitchFamily="49" charset="0"/>
                <a:cs typeface="Courier New" pitchFamily="49" charset="0"/>
              </a:rPr>
              <a:t>Isima.Premier</a:t>
            </a:r>
            <a:endParaRPr lang="fr-FR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1800" dirty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 lvl="1">
              <a:buNone/>
            </a:pPr>
            <a:r>
              <a:rPr lang="fr-FR" sz="1800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fr-FR" sz="1800" dirty="0" err="1">
                <a:latin typeface="Courier New" pitchFamily="49" charset="0"/>
                <a:cs typeface="Courier New" pitchFamily="49" charset="0"/>
              </a:rPr>
              <a:t>MaPremiereClasse</a:t>
            </a:r>
            <a:endParaRPr lang="fr-FR" sz="1800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1800" dirty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 lvl="2">
              <a:buNone/>
            </a:pPr>
            <a:r>
              <a:rPr lang="fr-FR" sz="1800" dirty="0" err="1">
                <a:latin typeface="Courier New" pitchFamily="49" charset="0"/>
                <a:cs typeface="Courier New" pitchFamily="49" charset="0"/>
              </a:rPr>
              <a:t>static</a:t>
            </a:r>
            <a:r>
              <a:rPr lang="fr-FR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8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800" dirty="0">
                <a:latin typeface="Courier New" pitchFamily="49" charset="0"/>
                <a:cs typeface="Courier New" pitchFamily="49" charset="0"/>
              </a:rPr>
              <a:t> Main() </a:t>
            </a:r>
          </a:p>
          <a:p>
            <a:pPr lvl="2">
              <a:buNone/>
            </a:pPr>
            <a:r>
              <a:rPr lang="fr-FR" sz="1800" dirty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 lvl="3">
              <a:buNone/>
            </a:pPr>
            <a:r>
              <a:rPr lang="fr-FR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("Bonjour !");</a:t>
            </a:r>
          </a:p>
          <a:p>
            <a:pPr lvl="3">
              <a:buNone/>
            </a:pPr>
            <a:r>
              <a:rPr lang="fr-FR" dirty="0" err="1">
                <a:latin typeface="Courier New" pitchFamily="49" charset="0"/>
                <a:cs typeface="Courier New" pitchFamily="49" charset="0"/>
              </a:rPr>
              <a:t>Console.ReadLine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2">
              <a:buNone/>
            </a:pPr>
            <a:r>
              <a:rPr lang="fr-FR" sz="18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r>
              <a:rPr lang="fr-FR" sz="18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fr-FR" sz="1800" dirty="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err="1"/>
              <a:t>Namespace</a:t>
            </a:r>
            <a:r>
              <a:rPr lang="fr-FR" dirty="0"/>
              <a:t> : moyen de grouper les classes et autres types.</a:t>
            </a:r>
          </a:p>
          <a:p>
            <a:r>
              <a:rPr lang="fr-FR" dirty="0" err="1"/>
              <a:t>Using</a:t>
            </a:r>
            <a:r>
              <a:rPr lang="fr-FR" dirty="0"/>
              <a:t> : moyen de faire référence à un </a:t>
            </a:r>
            <a:r>
              <a:rPr lang="fr-FR" dirty="0" err="1"/>
              <a:t>namespace</a:t>
            </a:r>
            <a:r>
              <a:rPr lang="fr-FR" dirty="0"/>
              <a:t> pour en utiliser les types via leur nom court</a:t>
            </a:r>
          </a:p>
          <a:p>
            <a:r>
              <a:rPr lang="fr-FR" dirty="0"/>
              <a:t>Main : point d’entrée d’un programme</a:t>
            </a:r>
          </a:p>
          <a:p>
            <a:r>
              <a:rPr lang="fr-FR" dirty="0"/>
              <a:t>Console : classe implémentant les flux standard d’entrée / sortie pour les applications console.</a:t>
            </a:r>
          </a:p>
        </p:txBody>
      </p:sp>
    </p:spTree>
  </p:cSld>
  <p:clrMapOvr>
    <a:masterClrMapping/>
  </p:clrMapOvr>
  <p:transition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Variables : déclaration et initialisation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fr-FR" sz="1600" dirty="0">
                <a:cs typeface="Courier New" pitchFamily="49" charset="0"/>
              </a:rPr>
              <a:t>Déclaration</a:t>
            </a:r>
          </a:p>
          <a:p>
            <a:pPr>
              <a:buNone/>
            </a:pP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MaClasse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identifiant;</a:t>
            </a:r>
          </a:p>
          <a:p>
            <a:pPr>
              <a:buNone/>
            </a:pP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>
                <a:cs typeface="Courier New" pitchFamily="49" charset="0"/>
              </a:rPr>
              <a:t>Initialisation</a:t>
            </a:r>
          </a:p>
          <a:p>
            <a:pPr>
              <a:buNone/>
            </a:pP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i = 10;</a:t>
            </a:r>
          </a:p>
          <a:p>
            <a:pPr>
              <a:buNone/>
            </a:pP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x = 10, y = 20;</a:t>
            </a:r>
          </a:p>
          <a:p>
            <a:pPr>
              <a:buNone/>
            </a:pP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>
                <a:cs typeface="Courier New" pitchFamily="49" charset="0"/>
              </a:rPr>
              <a:t>Inférence de type</a:t>
            </a:r>
          </a:p>
          <a:p>
            <a:pPr>
              <a:buNone/>
            </a:pPr>
            <a:r>
              <a:rPr lang="fr-FR" sz="1600" dirty="0">
                <a:latin typeface="Courier New" pitchFamily="49" charset="0"/>
                <a:cs typeface="Courier New" pitchFamily="49" charset="0"/>
              </a:rPr>
              <a:t>var entier = 0;</a:t>
            </a:r>
          </a:p>
          <a:p>
            <a:pPr>
              <a:buNone/>
            </a:pPr>
            <a:r>
              <a:rPr lang="fr-FR" sz="1600" dirty="0">
                <a:latin typeface="Courier New" pitchFamily="49" charset="0"/>
                <a:cs typeface="Courier New" pitchFamily="49" charset="0"/>
              </a:rPr>
              <a:t>Type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entierType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entier.GetType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entierType.ToString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buNone/>
            </a:pP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>
                <a:cs typeface="Courier New" pitchFamily="49" charset="0"/>
              </a:rPr>
              <a:t>Constante</a:t>
            </a:r>
          </a:p>
          <a:p>
            <a:pPr>
              <a:buNone/>
            </a:pP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a = 100;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506916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fr-FR" sz="1600" dirty="0"/>
              <a:t>Que se passe-t-il quand on compile et qu’on exécute ce code ?</a:t>
            </a:r>
          </a:p>
          <a:p>
            <a:endParaRPr lang="fr-FR" sz="1600" dirty="0"/>
          </a:p>
          <a:p>
            <a:pPr>
              <a:buNone/>
            </a:pP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using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System; </a:t>
            </a:r>
          </a:p>
          <a:p>
            <a:pPr>
              <a:buNone/>
            </a:pP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namespace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Isima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1600" dirty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 lvl="1">
              <a:buNone/>
            </a:pPr>
            <a:r>
              <a:rPr lang="fr-FR" sz="1600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MaPremiereClasse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1600" dirty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 lvl="2">
              <a:buNone/>
            </a:pP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static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Main() </a:t>
            </a:r>
          </a:p>
          <a:p>
            <a:pPr lvl="2">
              <a:buNone/>
            </a:pPr>
            <a:r>
              <a:rPr lang="fr-FR" sz="1600" dirty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 lvl="3">
              <a:buNone/>
            </a:pP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d;</a:t>
            </a:r>
          </a:p>
          <a:p>
            <a:pPr lvl="3">
              <a:buNone/>
            </a:pP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(d);</a:t>
            </a:r>
          </a:p>
          <a:p>
            <a:pPr lvl="3">
              <a:buNone/>
            </a:pP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Console.ReadLine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2">
              <a:buNone/>
            </a:pPr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Variables : déclaration et initialisation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99592" y="1314683"/>
            <a:ext cx="1519199" cy="310321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99592" y="1956411"/>
            <a:ext cx="1145704" cy="55654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= 30;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905352" y="2708920"/>
            <a:ext cx="2693045" cy="802764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= 30;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Console.WriteLine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905352" y="3709308"/>
            <a:ext cx="2693045" cy="1048985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= 30;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Console.WriteLine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= 20;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Console.WriteLine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 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905352" y="4943890"/>
            <a:ext cx="3815147" cy="1048985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ageduvisiteur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= 30;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ageDuVisiteur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= 20;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Console.WriteLine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ageduvisiteur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Console.WriteLine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ageDuVisiteur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658022"/>
      </p:ext>
    </p:extLst>
  </p:cSld>
  <p:clrMapOvr>
    <a:masterClrMapping/>
  </p:clrMapOvr>
  <p:transition spd="slow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274496" cy="1143000"/>
          </a:xfrm>
        </p:spPr>
        <p:txBody>
          <a:bodyPr>
            <a:normAutofit/>
          </a:bodyPr>
          <a:lstStyle/>
          <a:p>
            <a:r>
              <a:rPr lang="fr-FR" sz="3200" dirty="0"/>
              <a:t>Variables : Affectation concaténation opérations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39247" y="1632603"/>
            <a:ext cx="2712673" cy="494987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= 30;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prenom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= "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nicolas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";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25455" y="2418276"/>
            <a:ext cx="2726465" cy="279544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resultat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= 2 * 3;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125455" y="2991938"/>
            <a:ext cx="3220433" cy="710431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age1 = 20;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age2 = 30;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moyenne = (age1 + age2) / 2;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120991" y="4026582"/>
            <a:ext cx="3279744" cy="925874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age1 = 20;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age2 = 30;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moyenne = (age1 + age2) / 2;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age2 = 40;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4788024" y="3918860"/>
            <a:ext cx="3286128" cy="1141318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age1 = 20;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age2 = 30;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moyenne = (age1 + age2) / 2;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age2 = 40;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moyenne = (age1 + age2) / 2;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2332840" y="5589240"/>
            <a:ext cx="5132815" cy="1172096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= 20;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+ 10; //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contient 30 (addition)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++; //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contient 31 (incrémentation de 1)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--; //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contient 30 (décrémentation de 1)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+= 10; // équivalent à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+ 10 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contient 40)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/= 2; // équivalent à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/ 2 =&gt; 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contient 20)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779268"/>
      </p:ext>
    </p:extLst>
  </p:cSld>
  <p:clrMapOvr>
    <a:masterClrMapping/>
  </p:clrMapOvr>
  <p:transition spd="slow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Variables : portée et conflit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Conflit…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>
          <a:xfrm>
            <a:off x="685800" y="2174874"/>
            <a:ext cx="4040188" cy="435046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using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System; </a:t>
            </a:r>
          </a:p>
          <a:p>
            <a:pPr>
              <a:buNone/>
            </a:pP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namespace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Isima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1600" dirty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 lvl="1">
              <a:buNone/>
            </a:pPr>
            <a:r>
              <a:rPr lang="fr-FR" sz="1600" dirty="0">
                <a:latin typeface="Courier New" pitchFamily="49" charset="0"/>
                <a:cs typeface="Courier New" pitchFamily="49" charset="0"/>
              </a:rPr>
              <a:t>class ScopeTest2 </a:t>
            </a:r>
          </a:p>
          <a:p>
            <a:pPr lvl="1">
              <a:buNone/>
            </a:pPr>
            <a:r>
              <a:rPr lang="fr-FR" sz="1600" dirty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 lvl="2">
              <a:buNone/>
            </a:pPr>
            <a:r>
              <a:rPr lang="fr-FR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fr-FR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j = 20; </a:t>
            </a:r>
          </a:p>
          <a:p>
            <a:pPr lvl="2">
              <a:buNone/>
            </a:pPr>
            <a:r>
              <a:rPr lang="fr-FR" sz="1600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static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Main() </a:t>
            </a:r>
          </a:p>
          <a:p>
            <a:pPr lvl="2">
              <a:buNone/>
            </a:pPr>
            <a:r>
              <a:rPr lang="fr-FR" sz="1600" dirty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 lvl="3">
              <a:buNone/>
            </a:pPr>
            <a:r>
              <a:rPr lang="fr-FR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j = 30; </a:t>
            </a:r>
          </a:p>
          <a:p>
            <a:pPr lvl="3">
              <a:buNone/>
            </a:pP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(j); </a:t>
            </a:r>
          </a:p>
          <a:p>
            <a:pPr lvl="2">
              <a:buNone/>
            </a:pPr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fr-FR" sz="1600" dirty="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… ou pas ?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4"/>
          </p:nvPr>
        </p:nvSpPr>
        <p:spPr>
          <a:xfrm>
            <a:off x="4873625" y="2174874"/>
            <a:ext cx="4041775" cy="435046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public static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 lvl="1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j = 20; </a:t>
            </a:r>
          </a:p>
          <a:p>
            <a:pPr lvl="1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</a:t>
            </a:r>
          </a:p>
          <a:p>
            <a:pPr lvl="1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 lvl="2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j = 30; </a:t>
            </a:r>
          </a:p>
          <a:p>
            <a:pPr lvl="2"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(j +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0; 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 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slow">
    <p:wipe dir="d"/>
  </p:transition>
</p:sld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AAE7D94-4B35-4504-8B3F-953B20D97EE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4578</Words>
  <Application>Microsoft Office PowerPoint</Application>
  <PresentationFormat>Affichage à l'écran (4:3)</PresentationFormat>
  <Paragraphs>831</Paragraphs>
  <Slides>40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Consolas</vt:lpstr>
      <vt:lpstr>Courier New</vt:lpstr>
      <vt:lpstr>Georgia</vt:lpstr>
      <vt:lpstr>Source Sans Pro</vt:lpstr>
      <vt:lpstr>Training</vt:lpstr>
      <vt:lpstr>Développement .NET C# Bases du C#</vt:lpstr>
      <vt:lpstr>Plan de cours</vt:lpstr>
      <vt:lpstr>Bases du C#</vt:lpstr>
      <vt:lpstr>Instructions et structure</vt:lpstr>
      <vt:lpstr>Premier programme</vt:lpstr>
      <vt:lpstr>Variables : déclaration et initialisation</vt:lpstr>
      <vt:lpstr>Variables : déclaration et initialisation</vt:lpstr>
      <vt:lpstr>Variables : Affectation concaténation opérations</vt:lpstr>
      <vt:lpstr>Variables : portée et conflit</vt:lpstr>
      <vt:lpstr>Types prédéfinis en C#</vt:lpstr>
      <vt:lpstr>Types prédéfinis en C#</vt:lpstr>
      <vt:lpstr>Instructions de contrôle</vt:lpstr>
      <vt:lpstr>Exemples</vt:lpstr>
      <vt:lpstr>Enumération</vt:lpstr>
      <vt:lpstr>TP 1 : Instructions IF/ELSE</vt:lpstr>
      <vt:lpstr>TP 2 : BOUCLES</vt:lpstr>
      <vt:lpstr>TP 3 : Plus ou moins – Boucle While</vt:lpstr>
      <vt:lpstr>Chaînes et expressions régulières</vt:lpstr>
      <vt:lpstr>A propos des chaînes de caractères</vt:lpstr>
      <vt:lpstr>Spécificateurs de formats pour types numériques</vt:lpstr>
      <vt:lpstr>Exemple : mise en forme numérique</vt:lpstr>
      <vt:lpstr>Expressions régulières</vt:lpstr>
      <vt:lpstr>Utilisation des expressions régulières</vt:lpstr>
      <vt:lpstr>Exemple : localiser la chaîne « ion »</vt:lpstr>
      <vt:lpstr>Ancres dans le texte</vt:lpstr>
      <vt:lpstr>Classes de caractères</vt:lpstr>
      <vt:lpstr>Constructions de regroupement et quantificateurs</vt:lpstr>
      <vt:lpstr>Substitutions</vt:lpstr>
      <vt:lpstr>Exemple 1 : modification de format de date</vt:lpstr>
      <vt:lpstr>Exemple 2 : suppression de caractères indésirables</vt:lpstr>
      <vt:lpstr>Conversions entre les types</vt:lpstr>
      <vt:lpstr>Conversion type compatible</vt:lpstr>
      <vt:lpstr>Conversion type incompatible</vt:lpstr>
      <vt:lpstr>Erreurs et exceptions</vt:lpstr>
      <vt:lpstr>Classes d’exceptions</vt:lpstr>
      <vt:lpstr>Intercepter les  exceptions</vt:lpstr>
      <vt:lpstr>Exemple : détecter une division par zéro</vt:lpstr>
      <vt:lpstr>Propriétés de System.Exception</vt:lpstr>
      <vt:lpstr>Modèle d’exception spécifique</vt:lpstr>
      <vt:lpstr>Utilisation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Développement .NET C#</dc:title>
  <dc:subject>Bases du C#</dc:subject>
  <dc:creator/>
  <cp:lastModifiedBy/>
  <cp:revision>1</cp:revision>
  <dcterms:created xsi:type="dcterms:W3CDTF">2012-12-02T13:55:41Z</dcterms:created>
  <dcterms:modified xsi:type="dcterms:W3CDTF">2019-12-16T14:53:20Z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TC016745579991</vt:lpwstr>
  </property>
</Properties>
</file>