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3" r:id="rId6"/>
    <p:sldId id="265" r:id="rId7"/>
    <p:sldId id="266" r:id="rId8"/>
    <p:sldId id="267" r:id="rId9"/>
    <p:sldId id="264" r:id="rId10"/>
    <p:sldId id="268" r:id="rId11"/>
    <p:sldId id="259" r:id="rId12"/>
    <p:sldId id="260"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otlin" id="{0DBF243F-932D-45D1-8B62-D9D4CE7C0FEC}">
          <p14:sldIdLst>
            <p14:sldId id="256"/>
            <p14:sldId id="257"/>
            <p14:sldId id="258"/>
            <p14:sldId id="263"/>
            <p14:sldId id="265"/>
            <p14:sldId id="266"/>
            <p14:sldId id="267"/>
            <p14:sldId id="264"/>
            <p14:sldId id="268"/>
            <p14:sldId id="259"/>
            <p14:sldId id="260"/>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04" autoAdjust="0"/>
    <p:restoredTop sz="96224" autoAdjust="0"/>
  </p:normalViewPr>
  <p:slideViewPr>
    <p:cSldViewPr snapToGrid="0">
      <p:cViewPr varScale="1">
        <p:scale>
          <a:sx n="106" d="100"/>
          <a:sy n="106" d="100"/>
        </p:scale>
        <p:origin x="426" y="96"/>
      </p:cViewPr>
      <p:guideLst/>
    </p:cSldViewPr>
  </p:slideViewPr>
  <p:outlineViewPr>
    <p:cViewPr>
      <p:scale>
        <a:sx n="33" d="100"/>
        <a:sy n="33" d="100"/>
      </p:scale>
      <p:origin x="0" y="-189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C1A2-8042-426C-8D11-9989EF1DF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91B109-942F-400B-A12A-6B1D225FF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6781C-9590-442E-B2F4-068C7AE4CD8A}"/>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5" name="Footer Placeholder 4">
            <a:extLst>
              <a:ext uri="{FF2B5EF4-FFF2-40B4-BE49-F238E27FC236}">
                <a16:creationId xmlns:a16="http://schemas.microsoft.com/office/drawing/2014/main" id="{FF183D80-9914-4017-AB12-0AEF5BE23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F1693-0E6F-46F8-8C2E-1BE6533946A9}"/>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272109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29F0-3CC7-4AD3-AC88-3F1F32418E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C91C94-A54E-463C-966A-7884DA0FFA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551A2-212C-4BA8-903B-5D8FEC617D62}"/>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5" name="Footer Placeholder 4">
            <a:extLst>
              <a:ext uri="{FF2B5EF4-FFF2-40B4-BE49-F238E27FC236}">
                <a16:creationId xmlns:a16="http://schemas.microsoft.com/office/drawing/2014/main" id="{6688AEB4-563B-4D4C-BA2E-4882DA5B5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27F22-0946-436D-B328-519755A3458B}"/>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298562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2019B-8F2B-4CD3-94DD-9B4845058A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56DBFE-24B7-4418-BB9A-D544C6FC2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591A2-0CD4-4C63-9D19-D314590F3848}"/>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5" name="Footer Placeholder 4">
            <a:extLst>
              <a:ext uri="{FF2B5EF4-FFF2-40B4-BE49-F238E27FC236}">
                <a16:creationId xmlns:a16="http://schemas.microsoft.com/office/drawing/2014/main" id="{8BA1D605-5345-4AE3-84BA-CC0305FFA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FAFC4-17D6-4F1E-B6B9-F439650EDBE6}"/>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353578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Cov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Tree>
    <p:extLst>
      <p:ext uri="{BB962C8B-B14F-4D97-AF65-F5344CB8AC3E}">
        <p14:creationId xmlns:p14="http://schemas.microsoft.com/office/powerpoint/2010/main" val="2653395636"/>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49A41B-9CF1-4CD6-B1E3-F736C63833B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011668" y="5831699"/>
            <a:ext cx="3608832" cy="469148"/>
          </a:xfrm>
          <a:prstGeom prst="rect">
            <a:avLst/>
          </a:prstGeom>
        </p:spPr>
      </p:pic>
      <p:sp>
        <p:nvSpPr>
          <p:cNvPr id="10" name="Title 1">
            <a:extLst>
              <a:ext uri="{FF2B5EF4-FFF2-40B4-BE49-F238E27FC236}">
                <a16:creationId xmlns:a16="http://schemas.microsoft.com/office/drawing/2014/main" id="{10344EF7-FB04-41A4-900F-48EC95C6F3B4}"/>
              </a:ext>
            </a:extLst>
          </p:cNvPr>
          <p:cNvSpPr>
            <a:spLocks noGrp="1"/>
          </p:cNvSpPr>
          <p:nvPr>
            <p:ph type="ctrTitle"/>
          </p:nvPr>
        </p:nvSpPr>
        <p:spPr>
          <a:xfrm>
            <a:off x="381000" y="552449"/>
            <a:ext cx="11430000" cy="1994392"/>
          </a:xfrm>
          <a:prstGeom prst="rect">
            <a:avLst/>
          </a:prstGeom>
        </p:spPr>
        <p:txBody>
          <a:bodyPr wrap="square" lIns="0" tIns="0" rIns="0" bIns="0" anchor="b">
            <a:spAutoFit/>
          </a:bodyPr>
          <a:lstStyle>
            <a:lvl1pPr algn="l">
              <a:defRPr sz="7200">
                <a:solidFill>
                  <a:schemeClr val="tx2"/>
                </a:solidFill>
                <a:latin typeface="Arial" panose="020B06040202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A67014B0-AEAB-4CC8-BCED-661FF1CA2731}"/>
              </a:ext>
            </a:extLst>
          </p:cNvPr>
          <p:cNvSpPr>
            <a:spLocks noGrp="1"/>
          </p:cNvSpPr>
          <p:nvPr>
            <p:ph type="subTitle" idx="1"/>
          </p:nvPr>
        </p:nvSpPr>
        <p:spPr>
          <a:xfrm>
            <a:off x="381000" y="2743200"/>
            <a:ext cx="11430000" cy="1655763"/>
          </a:xfrm>
          <a:prstGeom prst="rect">
            <a:avLst/>
          </a:prstGeom>
        </p:spPr>
        <p:txBody>
          <a:bodyPr lIns="0" tIns="0" rIns="0" bIns="0"/>
          <a:lstStyle>
            <a:lvl1pPr marL="0" indent="0" algn="l">
              <a:lnSpc>
                <a:spcPct val="100000"/>
              </a:lnSpc>
              <a:spcBef>
                <a:spcPts val="0"/>
              </a:spcBef>
              <a:buNone/>
              <a:defRPr sz="2667">
                <a:solidFill>
                  <a:schemeClr val="tx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06149159"/>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97638066"/>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838200"/>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93874108"/>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1000" y="1600200"/>
            <a:ext cx="11430000" cy="4419600"/>
          </a:xfrm>
          <a:prstGeom prst="rect">
            <a:avLst/>
          </a:prstGeom>
        </p:spPr>
        <p:txBody>
          <a:bodyPr lIns="0" tIns="0" rIns="0" bIns="0"/>
          <a:lstStyle>
            <a:lvl1pPr marL="228594" indent="-228594">
              <a:lnSpc>
                <a:spcPct val="100000"/>
              </a:lnSpc>
              <a:spcBef>
                <a:spcPts val="16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latin typeface="Arial" panose="020B0604020202020204" pitchFamily="34" charset="0"/>
              </a:defRPr>
            </a:lvl2pPr>
            <a:lvl3pPr marL="1066773" indent="-152396">
              <a:lnSpc>
                <a:spcPct val="100000"/>
              </a:lnSpc>
              <a:spcBef>
                <a:spcPts val="400"/>
              </a:spcBef>
              <a:buClr>
                <a:srgbClr val="808080"/>
              </a:buClr>
              <a:buFont typeface="Arial" panose="020B0604020202020204" pitchFamily="34" charset="0"/>
              <a:buChar char="▪"/>
              <a:defRPr sz="1467">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0393450"/>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bg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81000" y="838200"/>
            <a:ext cx="11430000" cy="287259"/>
          </a:xfrm>
          <a:prstGeom prst="rect">
            <a:avLst/>
          </a:prstGeom>
        </p:spPr>
        <p:txBody>
          <a:bodyPr wrap="square" lIns="0" tIns="0" rIns="0" bIns="0">
            <a:spAutoFit/>
          </a:bodyPr>
          <a:lstStyle>
            <a:lvl1pPr marL="0" indent="0" algn="l">
              <a:lnSpc>
                <a:spcPct val="100000"/>
              </a:lnSpc>
              <a:spcBef>
                <a:spcPts val="0"/>
              </a:spcBef>
              <a:buNone/>
              <a:defRPr sz="1867">
                <a:solidFill>
                  <a:schemeClr val="bg2"/>
                </a:solidFill>
                <a:latin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Content Placeholder 2"/>
          <p:cNvSpPr>
            <a:spLocks noGrp="1"/>
          </p:cNvSpPr>
          <p:nvPr>
            <p:ph idx="10"/>
          </p:nvPr>
        </p:nvSpPr>
        <p:spPr>
          <a:xfrm>
            <a:off x="381000" y="1600200"/>
            <a:ext cx="11430000" cy="4419600"/>
          </a:xfrm>
          <a:prstGeom prst="rect">
            <a:avLst/>
          </a:prstGeom>
        </p:spPr>
        <p:txBody>
          <a:bodyPr lIns="0" tIns="0" rIns="0" bIns="0"/>
          <a:lstStyle>
            <a:lvl1pPr marL="228594" indent="-228594">
              <a:lnSpc>
                <a:spcPct val="100000"/>
              </a:lnSpc>
              <a:spcBef>
                <a:spcPts val="1600"/>
              </a:spcBef>
              <a:buClr>
                <a:srgbClr val="808080"/>
              </a:buClr>
              <a:buFont typeface="Arial" panose="020B0604020202020204" pitchFamily="34" charset="0"/>
              <a:buChar char="•"/>
              <a:defRPr sz="2400">
                <a:solidFill>
                  <a:schemeClr val="bg2"/>
                </a:solidFill>
                <a:latin typeface="Arial" panose="020B0604020202020204" pitchFamily="34" charset="0"/>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latin typeface="Arial" panose="020B0604020202020204" pitchFamily="34" charset="0"/>
              </a:defRPr>
            </a:lvl2pPr>
            <a:lvl3pPr marL="1066773" indent="-152396">
              <a:lnSpc>
                <a:spcPct val="100000"/>
              </a:lnSpc>
              <a:spcBef>
                <a:spcPts val="400"/>
              </a:spcBef>
              <a:buClr>
                <a:srgbClr val="808080"/>
              </a:buClr>
              <a:buFont typeface="Arial" panose="020B0604020202020204" pitchFamily="34" charset="0"/>
              <a:buChar char="▪"/>
              <a:defRPr sz="1467">
                <a:solidFill>
                  <a:schemeClr val="bg2"/>
                </a:solidFill>
                <a:latin typeface="Arial" panose="020B0604020202020204" pitchFamily="34" charset="0"/>
              </a:defRPr>
            </a:lvl3pPr>
            <a:lvl4pPr marL="1600160" indent="-228594">
              <a:lnSpc>
                <a:spcPct val="100000"/>
              </a:lnSpc>
              <a:spcBef>
                <a:spcPts val="400"/>
              </a:spcBef>
              <a:buClr>
                <a:schemeClr val="bg1">
                  <a:lumMod val="60000"/>
                  <a:lumOff val="40000"/>
                </a:schemeClr>
              </a:buClr>
              <a:buFont typeface="Arial" panose="020B0604020202020204" pitchFamily="34" charset="0"/>
              <a:buChar char="•"/>
              <a:defRPr sz="1200"/>
            </a:lvl4pPr>
            <a:lvl5pPr marL="2057349" indent="-228594">
              <a:lnSpc>
                <a:spcPct val="100000"/>
              </a:lnSpc>
              <a:spcBef>
                <a:spcPts val="400"/>
              </a:spcBef>
              <a:buClr>
                <a:schemeClr val="bg1">
                  <a:lumMod val="60000"/>
                  <a:lumOff val="40000"/>
                </a:schemeClr>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15315965"/>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10" name="Content Placeholder 9"/>
          <p:cNvSpPr>
            <a:spLocks noGrp="1"/>
          </p:cNvSpPr>
          <p:nvPr>
            <p:ph sz="quarter" idx="10"/>
          </p:nvPr>
        </p:nvSpPr>
        <p:spPr>
          <a:xfrm>
            <a:off x="381000" y="1600200"/>
            <a:ext cx="5410200" cy="4419600"/>
          </a:xfrm>
          <a:prstGeom prst="rect">
            <a:avLst/>
          </a:prstGeom>
        </p:spPr>
        <p:txBody>
          <a:bodyPr lIns="0" tIns="0" rIns="0" bIns="0"/>
          <a:lstStyle>
            <a:lvl1pPr>
              <a:lnSpc>
                <a:spcPct val="100000"/>
              </a:lnSpc>
              <a:spcBef>
                <a:spcPts val="1600"/>
              </a:spcBef>
              <a:buClr>
                <a:srgbClr val="808080"/>
              </a:buClr>
              <a:defRPr sz="2400">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1"/>
          </p:nvPr>
        </p:nvSpPr>
        <p:spPr>
          <a:xfrm>
            <a:off x="6400800" y="1600200"/>
            <a:ext cx="5410200" cy="4419600"/>
          </a:xfrm>
          <a:prstGeom prst="rect">
            <a:avLst/>
          </a:prstGeom>
        </p:spPr>
        <p:txBody>
          <a:bodyPr lIns="0" tIns="0" rIns="0" bIns="0"/>
          <a:lstStyle>
            <a:lvl1pPr>
              <a:lnSpc>
                <a:spcPct val="100000"/>
              </a:lnSpc>
              <a:spcBef>
                <a:spcPts val="1600"/>
              </a:spcBef>
              <a:buClr>
                <a:srgbClr val="808080"/>
              </a:buClr>
              <a:defRPr sz="2400">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867">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67">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6493810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4" name="Content Placeholder 3">
            <a:extLst>
              <a:ext uri="{FF2B5EF4-FFF2-40B4-BE49-F238E27FC236}">
                <a16:creationId xmlns:a16="http://schemas.microsoft.com/office/drawing/2014/main" id="{C1F1CEAD-C06E-4DD6-958D-A69C28387D94}"/>
              </a:ext>
            </a:extLst>
          </p:cNvPr>
          <p:cNvSpPr>
            <a:spLocks noGrp="1"/>
          </p:cNvSpPr>
          <p:nvPr>
            <p:ph sz="quarter" idx="13"/>
          </p:nvPr>
        </p:nvSpPr>
        <p:spPr>
          <a:xfrm>
            <a:off x="381000" y="1295400"/>
            <a:ext cx="5410200" cy="5257800"/>
          </a:xfrm>
          <a:prstGeom prst="rect">
            <a:avLst/>
          </a:prstGeom>
        </p:spPr>
        <p:txBody>
          <a:bodyPr lIns="0" tIns="0" rIns="0" bIns="91440"/>
          <a:lstStyle>
            <a:lvl1pPr marL="0" indent="0">
              <a:lnSpc>
                <a:spcPct val="100000"/>
              </a:lnSpc>
              <a:spcBef>
                <a:spcPts val="2400"/>
              </a:spcBef>
              <a:buNone/>
              <a:defRPr sz="2667" baseline="0">
                <a:solidFill>
                  <a:schemeClr val="bg1"/>
                </a:solidFill>
              </a:defRPr>
            </a:lvl1pPr>
            <a:lvl2pPr marL="230712" indent="-230712">
              <a:lnSpc>
                <a:spcPct val="100000"/>
              </a:lnSpc>
              <a:spcBef>
                <a:spcPts val="1600"/>
              </a:spcBef>
              <a:buClr>
                <a:srgbClr val="808080"/>
              </a:buClr>
              <a:defRPr>
                <a:solidFill>
                  <a:schemeClr val="bg2"/>
                </a:solidFill>
              </a:defRPr>
            </a:lvl2pPr>
            <a:lvl3pPr marL="685783" indent="-230712">
              <a:lnSpc>
                <a:spcPct val="100000"/>
              </a:lnSpc>
              <a:spcBef>
                <a:spcPts val="400"/>
              </a:spcBef>
              <a:buClr>
                <a:srgbClr val="808080"/>
              </a:buClr>
              <a:buFont typeface="Arial" panose="020B0604020202020204" pitchFamily="34" charset="0"/>
              <a:buChar char="–"/>
              <a:defRPr sz="1867">
                <a:solidFill>
                  <a:schemeClr val="bg2"/>
                </a:solidFill>
              </a:defRPr>
            </a:lvl3pPr>
            <a:lvl4pPr marL="1140855" indent="-224361">
              <a:lnSpc>
                <a:spcPct val="100000"/>
              </a:lnSpc>
              <a:spcBef>
                <a:spcPts val="400"/>
              </a:spcBef>
              <a:buClr>
                <a:srgbClr val="808080"/>
              </a:buClr>
              <a:buFont typeface="Wingdings" panose="05000000000000000000" pitchFamily="2" charset="2"/>
              <a:buChar char="§"/>
              <a:defRPr sz="1467">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a:extLst>
              <a:ext uri="{FF2B5EF4-FFF2-40B4-BE49-F238E27FC236}">
                <a16:creationId xmlns:a16="http://schemas.microsoft.com/office/drawing/2014/main" id="{A0C49344-5A94-4BB8-B1F8-EC9EB43874D0}"/>
              </a:ext>
            </a:extLst>
          </p:cNvPr>
          <p:cNvSpPr>
            <a:spLocks noGrp="1"/>
          </p:cNvSpPr>
          <p:nvPr>
            <p:ph sz="quarter" idx="14"/>
          </p:nvPr>
        </p:nvSpPr>
        <p:spPr>
          <a:xfrm>
            <a:off x="6400800" y="1295400"/>
            <a:ext cx="5410200" cy="5257800"/>
          </a:xfrm>
          <a:prstGeom prst="rect">
            <a:avLst/>
          </a:prstGeom>
        </p:spPr>
        <p:txBody>
          <a:bodyPr lIns="0" tIns="0" rIns="0" bIns="91440"/>
          <a:lstStyle>
            <a:lvl1pPr marL="0" indent="0">
              <a:lnSpc>
                <a:spcPct val="100000"/>
              </a:lnSpc>
              <a:spcBef>
                <a:spcPts val="2400"/>
              </a:spcBef>
              <a:buNone/>
              <a:defRPr sz="2667" baseline="0">
                <a:solidFill>
                  <a:schemeClr val="bg1"/>
                </a:solidFill>
              </a:defRPr>
            </a:lvl1pPr>
            <a:lvl2pPr marL="230712" indent="-230712">
              <a:lnSpc>
                <a:spcPct val="100000"/>
              </a:lnSpc>
              <a:spcBef>
                <a:spcPts val="1600"/>
              </a:spcBef>
              <a:buClr>
                <a:srgbClr val="808080"/>
              </a:buClr>
              <a:defRPr>
                <a:solidFill>
                  <a:schemeClr val="bg2"/>
                </a:solidFill>
              </a:defRPr>
            </a:lvl2pPr>
            <a:lvl3pPr marL="685783" indent="-230712">
              <a:lnSpc>
                <a:spcPct val="100000"/>
              </a:lnSpc>
              <a:spcBef>
                <a:spcPts val="400"/>
              </a:spcBef>
              <a:buClr>
                <a:srgbClr val="808080"/>
              </a:buClr>
              <a:buFont typeface="Arial" panose="020B0604020202020204" pitchFamily="34" charset="0"/>
              <a:buChar char="–"/>
              <a:defRPr sz="1867">
                <a:solidFill>
                  <a:schemeClr val="bg2"/>
                </a:solidFill>
              </a:defRPr>
            </a:lvl3pPr>
            <a:lvl4pPr marL="1140855" indent="-224361">
              <a:lnSpc>
                <a:spcPct val="100000"/>
              </a:lnSpc>
              <a:spcBef>
                <a:spcPts val="400"/>
              </a:spcBef>
              <a:buClr>
                <a:srgbClr val="808080"/>
              </a:buClr>
              <a:buFont typeface="Wingdings" panose="05000000000000000000" pitchFamily="2" charset="2"/>
              <a:buChar char="§"/>
              <a:defRPr sz="1467">
                <a:solidFill>
                  <a:schemeClr val="bg2"/>
                </a:solidFill>
              </a:defRPr>
            </a:lvl4pPr>
            <a:lvl5pPr>
              <a:lnSpc>
                <a:spcPct val="100000"/>
              </a:lnSpc>
              <a:spcBef>
                <a:spcPts val="400"/>
              </a:spcBef>
              <a:buClr>
                <a:srgbClr val="808080"/>
              </a:buClr>
              <a:defRPr sz="18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9666086"/>
      </p:ext>
    </p:extLst>
  </p:cSld>
  <p:clrMapOvr>
    <a:masterClrMapping/>
  </p:clrMapOvr>
  <p:extLst mod="1">
    <p:ext uri="{DCECCB84-F9BA-43D5-87BE-67443E8EF086}">
      <p15:sldGuideLst xmlns:p15="http://schemas.microsoft.com/office/powerpoint/2012/main">
        <p15:guide id="1" orient="horz" pos="9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9DDA-18C1-4B49-B6B4-59A39B3EE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C0E7F-7FF0-40B4-9945-88FB3F4FB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8ECF2-74C1-4401-A20D-83ABB588AE4C}"/>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5" name="Footer Placeholder 4">
            <a:extLst>
              <a:ext uri="{FF2B5EF4-FFF2-40B4-BE49-F238E27FC236}">
                <a16:creationId xmlns:a16="http://schemas.microsoft.com/office/drawing/2014/main" id="{8B79ECEF-28D0-497F-9AB8-25F37B552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AC6DE-7102-4A67-9AFB-1358FF88891B}"/>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1103975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374649" y="304800"/>
            <a:ext cx="11436351" cy="517064"/>
          </a:xfrm>
          <a:prstGeom prst="rect">
            <a:avLst/>
          </a:prstGeom>
        </p:spPr>
        <p:txBody>
          <a:bodyPr wrap="square" lIns="0" tIns="0" rIns="0" bIns="0">
            <a:spAutoFit/>
          </a:bodyPr>
          <a:lstStyle>
            <a:lvl1pPr>
              <a:defRPr lang="en-US" sz="3733" dirty="0">
                <a:solidFill>
                  <a:schemeClr val="bg1"/>
                </a:solidFill>
                <a:latin typeface="Arial" panose="020B0604020202020204" pitchFamily="34" charset="0"/>
              </a:defRPr>
            </a:lvl1pPr>
          </a:lstStyle>
          <a:p>
            <a:pPr lvl="0"/>
            <a:r>
              <a:rPr lang="en-US"/>
              <a:t>Click to edit Master title style</a:t>
            </a:r>
            <a:endParaRPr lang="en-US" dirty="0"/>
          </a:p>
        </p:txBody>
      </p:sp>
      <p:sp>
        <p:nvSpPr>
          <p:cNvPr id="5" name="Text Placeholder 2"/>
          <p:cNvSpPr>
            <a:spLocks noGrp="1"/>
          </p:cNvSpPr>
          <p:nvPr>
            <p:ph type="body" idx="10"/>
          </p:nvPr>
        </p:nvSpPr>
        <p:spPr>
          <a:xfrm>
            <a:off x="381000" y="1295400"/>
            <a:ext cx="3581400" cy="685800"/>
          </a:xfrm>
          <a:prstGeom prst="rect">
            <a:avLst/>
          </a:prstGeom>
        </p:spPr>
        <p:txBody>
          <a:bodyPr lIns="0" tIns="0" rIns="0" bIns="0" anchor="t" anchorCtr="0"/>
          <a:lstStyle>
            <a:lvl1pPr marL="0" indent="0">
              <a:buNone/>
              <a:defRPr sz="2400" b="0">
                <a:solidFill>
                  <a:schemeClr val="bg1"/>
                </a:solidFill>
                <a:latin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Text Placeholder 4"/>
          <p:cNvSpPr>
            <a:spLocks noGrp="1"/>
          </p:cNvSpPr>
          <p:nvPr>
            <p:ph type="body" sz="quarter" idx="3"/>
          </p:nvPr>
        </p:nvSpPr>
        <p:spPr>
          <a:xfrm>
            <a:off x="4305300" y="1295400"/>
            <a:ext cx="3581400" cy="685800"/>
          </a:xfrm>
          <a:prstGeom prst="rect">
            <a:avLst/>
          </a:prstGeom>
        </p:spPr>
        <p:txBody>
          <a:bodyPr lIns="0" tIns="0" rIns="0" bIns="0" anchor="t" anchorCtr="0"/>
          <a:lstStyle>
            <a:lvl1pPr marL="0" indent="0">
              <a:buNone/>
              <a:defRPr sz="2400" b="0">
                <a:solidFill>
                  <a:schemeClr val="bg1"/>
                </a:solidFill>
                <a:latin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4"/>
          <p:cNvSpPr>
            <a:spLocks noGrp="1"/>
          </p:cNvSpPr>
          <p:nvPr>
            <p:ph type="body" sz="quarter" idx="12"/>
          </p:nvPr>
        </p:nvSpPr>
        <p:spPr>
          <a:xfrm>
            <a:off x="8229600" y="1295400"/>
            <a:ext cx="3581400" cy="685800"/>
          </a:xfrm>
          <a:prstGeom prst="rect">
            <a:avLst/>
          </a:prstGeom>
        </p:spPr>
        <p:txBody>
          <a:bodyPr lIns="0" tIns="0" rIns="0" bIns="0" anchor="t" anchorCtr="0"/>
          <a:lstStyle>
            <a:lvl1pPr marL="0" indent="0">
              <a:buNone/>
              <a:defRPr sz="2400" b="0">
                <a:solidFill>
                  <a:schemeClr val="bg1"/>
                </a:solidFill>
                <a:latin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9" name="Content Placeholder 9"/>
          <p:cNvSpPr>
            <a:spLocks noGrp="1"/>
          </p:cNvSpPr>
          <p:nvPr>
            <p:ph sz="quarter" idx="13"/>
          </p:nvPr>
        </p:nvSpPr>
        <p:spPr>
          <a:xfrm>
            <a:off x="381000" y="2057400"/>
            <a:ext cx="3581400" cy="3962400"/>
          </a:xfrm>
          <a:prstGeom prst="rect">
            <a:avLst/>
          </a:prstGeom>
        </p:spPr>
        <p:txBody>
          <a:bodyPr lIns="0" tIns="0" rIns="0" bIns="0"/>
          <a:lstStyle>
            <a:lvl1pPr>
              <a:lnSpc>
                <a:spcPct val="100000"/>
              </a:lnSpc>
              <a:spcBef>
                <a:spcPts val="1600"/>
              </a:spcBef>
              <a:buClr>
                <a:srgbClr val="808080"/>
              </a:buClr>
              <a:defRPr sz="2133">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600">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0" name="Content Placeholder 9"/>
          <p:cNvSpPr>
            <a:spLocks noGrp="1"/>
          </p:cNvSpPr>
          <p:nvPr>
            <p:ph sz="quarter" idx="11"/>
          </p:nvPr>
        </p:nvSpPr>
        <p:spPr>
          <a:xfrm>
            <a:off x="4305300" y="2057400"/>
            <a:ext cx="3581400" cy="3962400"/>
          </a:xfrm>
          <a:prstGeom prst="rect">
            <a:avLst/>
          </a:prstGeom>
        </p:spPr>
        <p:txBody>
          <a:bodyPr lIns="0" tIns="0" rIns="0" bIns="0"/>
          <a:lstStyle>
            <a:lvl1pPr>
              <a:lnSpc>
                <a:spcPct val="100000"/>
              </a:lnSpc>
              <a:spcBef>
                <a:spcPts val="1600"/>
              </a:spcBef>
              <a:buClr>
                <a:srgbClr val="808080"/>
              </a:buClr>
              <a:defRPr sz="2133">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600">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1" name="Content Placeholder 9"/>
          <p:cNvSpPr>
            <a:spLocks noGrp="1"/>
          </p:cNvSpPr>
          <p:nvPr>
            <p:ph sz="quarter" idx="14"/>
          </p:nvPr>
        </p:nvSpPr>
        <p:spPr>
          <a:xfrm>
            <a:off x="8229600" y="2057400"/>
            <a:ext cx="3581400" cy="3962400"/>
          </a:xfrm>
          <a:prstGeom prst="rect">
            <a:avLst/>
          </a:prstGeom>
        </p:spPr>
        <p:txBody>
          <a:bodyPr lIns="0" tIns="0" rIns="0" bIns="0"/>
          <a:lstStyle>
            <a:lvl1pPr>
              <a:lnSpc>
                <a:spcPct val="100000"/>
              </a:lnSpc>
              <a:spcBef>
                <a:spcPts val="1600"/>
              </a:spcBef>
              <a:buClr>
                <a:srgbClr val="808080"/>
              </a:buClr>
              <a:defRPr sz="2133">
                <a:solidFill>
                  <a:schemeClr val="bg2"/>
                </a:solidFill>
              </a:defRPr>
            </a:lvl1pPr>
            <a:lvl2pPr marL="685783" indent="-228594">
              <a:lnSpc>
                <a:spcPct val="100000"/>
              </a:lnSpc>
              <a:spcBef>
                <a:spcPts val="400"/>
              </a:spcBef>
              <a:buClr>
                <a:srgbClr val="808080"/>
              </a:buClr>
              <a:buFont typeface="Arial" panose="020B0604020202020204" pitchFamily="34" charset="0"/>
              <a:buChar char="–"/>
              <a:defRPr sz="1600">
                <a:solidFill>
                  <a:schemeClr val="bg2"/>
                </a:solidFill>
              </a:defRPr>
            </a:lvl2pPr>
            <a:lvl3pPr marL="1142971" indent="-228594">
              <a:lnSpc>
                <a:spcPct val="100000"/>
              </a:lnSpc>
              <a:spcBef>
                <a:spcPts val="400"/>
              </a:spcBef>
              <a:buClr>
                <a:srgbClr val="808080"/>
              </a:buClr>
              <a:buFont typeface="Wingdings" panose="05000000000000000000" pitchFamily="2" charset="2"/>
              <a:buChar char="§"/>
              <a:defRPr sz="1400">
                <a:solidFill>
                  <a:schemeClr val="bg2"/>
                </a:solidFill>
              </a:defRPr>
            </a:lvl3pPr>
            <a:lvl4pPr marL="1600160" indent="-228594">
              <a:buClr>
                <a:srgbClr val="808080"/>
              </a:buClr>
              <a:buFont typeface="Arial" panose="020B0604020202020204" pitchFamily="34" charset="0"/>
              <a:buChar char="–"/>
              <a:defRPr sz="1867">
                <a:solidFill>
                  <a:schemeClr val="bg2"/>
                </a:solidFill>
              </a:defRPr>
            </a:lvl4pPr>
            <a:lvl5pPr marL="2057349" indent="-228594">
              <a:buClr>
                <a:srgbClr val="808080"/>
              </a:buClr>
              <a:buFont typeface="Arial" panose="020B0604020202020204" pitchFamily="34" charset="0"/>
              <a:buChar char="–"/>
              <a:defRPr sz="1867">
                <a:solidFill>
                  <a:schemeClr val="bg2"/>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75493442"/>
      </p:ext>
    </p:extLst>
  </p:cSld>
  <p:clrMapOvr>
    <a:masterClrMapping/>
  </p:clrMapOvr>
  <p:extLst mod="1">
    <p:ext uri="{DCECCB84-F9BA-43D5-87BE-67443E8EF086}">
      <p15:sldGuideLst xmlns:p15="http://schemas.microsoft.com/office/powerpoint/2012/main">
        <p15:guide id="1"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820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350961095"/>
      </p:ext>
    </p:extLst>
  </p:cSld>
  <p:clrMapOvr>
    <a:masterClrMapping/>
  </p:clrMapOvr>
  <p:extLst mod="1">
    <p:ext uri="{DCECCB84-F9BA-43D5-87BE-67443E8EF086}">
      <p15:sldGuideLst xmlns:p15="http://schemas.microsoft.com/office/powerpoint/2012/main">
        <p15:guide id="1" orient="horz" pos="2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2">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2819275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247488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sz="7200">
                <a:solidFill>
                  <a:schemeClr val="tx2"/>
                </a:solidFill>
                <a:effectLst>
                  <a:glow rad="12700">
                    <a:schemeClr val="accent1">
                      <a:alpha val="40000"/>
                    </a:schemeClr>
                  </a:glow>
                </a:effectLst>
                <a:latin typeface="Arial" panose="020B0604020202020204" pitchFamily="34" charset="0"/>
              </a:defRPr>
            </a:lvl1pPr>
          </a:lstStyle>
          <a:p>
            <a:r>
              <a:rPr lang="en-US"/>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2697810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431804"/>
            <a:ext cx="10515600" cy="1994392"/>
          </a:xfrm>
          <a:prstGeom prst="rect">
            <a:avLst/>
          </a:prstGeom>
        </p:spPr>
        <p:txBody>
          <a:bodyPr lIns="0" tIns="0" rIns="0" bIns="0" anchor="ctr" anchorCtr="0">
            <a:spAutoFit/>
          </a:bodyPr>
          <a:lstStyle>
            <a:lvl1pPr>
              <a:defRPr lang="en-US" sz="7200" dirty="0">
                <a:solidFill>
                  <a:schemeClr val="tx2"/>
                </a:solidFill>
                <a:effectLst>
                  <a:glow rad="12700">
                    <a:schemeClr val="accent1">
                      <a:alpha val="40000"/>
                    </a:schemeClr>
                  </a:glow>
                </a:effectLst>
                <a:latin typeface="Arial" panose="020B0604020202020204" pitchFamily="34" charset="0"/>
              </a:defRPr>
            </a:lvl1pPr>
          </a:lstStyle>
          <a:p>
            <a:pPr lvl="0"/>
            <a:r>
              <a:rPr lang="en-US"/>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2276071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 blue gradient bkgd">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1430000" cy="517064"/>
          </a:xfrm>
          <a:prstGeom prst="rect">
            <a:avLst/>
          </a:prstGeom>
        </p:spPr>
        <p:txBody>
          <a:bodyPr wrap="square" lIns="0" tIns="0" rIns="0" bIns="0">
            <a:spAutoFit/>
          </a:bodyPr>
          <a:lstStyle>
            <a:lvl1pPr>
              <a:defRPr sz="3733">
                <a:solidFill>
                  <a:schemeClr val="tx2"/>
                </a:solidFill>
                <a:latin typeface="Arial" panose="020B0604020202020204" pitchFamily="34" charset="0"/>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03083" y="6451744"/>
            <a:ext cx="1438648" cy="187024"/>
          </a:xfrm>
          <a:prstGeom prst="rect">
            <a:avLst/>
          </a:prstGeom>
        </p:spPr>
      </p:pic>
    </p:spTree>
    <p:extLst>
      <p:ext uri="{BB962C8B-B14F-4D97-AF65-F5344CB8AC3E}">
        <p14:creationId xmlns:p14="http://schemas.microsoft.com/office/powerpoint/2010/main" val="839475683"/>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logo slide">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D6EC7-6D3E-4027-A733-9B78EBA486D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1837" y="3005739"/>
            <a:ext cx="6790944" cy="880308"/>
          </a:xfrm>
          <a:prstGeom prst="rect">
            <a:avLst/>
          </a:prstGeom>
        </p:spPr>
      </p:pic>
    </p:spTree>
    <p:extLst>
      <p:ext uri="{BB962C8B-B14F-4D97-AF65-F5344CB8AC3E}">
        <p14:creationId xmlns:p14="http://schemas.microsoft.com/office/powerpoint/2010/main" val="29555680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8FA6-9B69-4A2B-8A73-66731E03B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A5504B-D51A-4CB9-A343-7D1DCE071A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9D334E-E099-45C2-BC9A-90F72818E2F1}"/>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5" name="Footer Placeholder 4">
            <a:extLst>
              <a:ext uri="{FF2B5EF4-FFF2-40B4-BE49-F238E27FC236}">
                <a16:creationId xmlns:a16="http://schemas.microsoft.com/office/drawing/2014/main" id="{F031D365-5702-4E5A-895E-B68A00A9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8ADAB-0112-4CE9-968F-E74CEC5F97F7}"/>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264965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C9AF-E16C-4EE4-8D53-FE9B6E2FB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AB4C6-0394-49B4-B5A2-37E4615D5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29F1F-8C16-432A-A049-EE3E8E53CD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941301-930B-4CC3-8D0B-2383FDA91062}"/>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6" name="Footer Placeholder 5">
            <a:extLst>
              <a:ext uri="{FF2B5EF4-FFF2-40B4-BE49-F238E27FC236}">
                <a16:creationId xmlns:a16="http://schemas.microsoft.com/office/drawing/2014/main" id="{08CDF69F-F8A6-4C57-A779-2B80525AF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3D0ED-6E59-48AA-AD81-B7E7FA9E35A0}"/>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151756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6C46-E995-4748-A044-2AFE16DB0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AA7B9-D732-49C0-9F77-1262EB7A2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6B2FD-5C00-4CAC-9300-53CA281ED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60CFC3-21B6-44B6-BDE9-5A09E176B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692B0-0482-4B75-BF27-E72230E05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4126D1-AA8A-4FAB-9D07-0AF66FA9661D}"/>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8" name="Footer Placeholder 7">
            <a:extLst>
              <a:ext uri="{FF2B5EF4-FFF2-40B4-BE49-F238E27FC236}">
                <a16:creationId xmlns:a16="http://schemas.microsoft.com/office/drawing/2014/main" id="{1E29D905-19D7-47D6-9208-FAE597DBDA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021405-447F-4BFB-9777-B52AFF452E9C}"/>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18131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597F-ABF7-4616-9499-7AE098D6A7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8B3ACB-0B49-44CB-B0A2-B0008F2D038D}"/>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4" name="Footer Placeholder 3">
            <a:extLst>
              <a:ext uri="{FF2B5EF4-FFF2-40B4-BE49-F238E27FC236}">
                <a16:creationId xmlns:a16="http://schemas.microsoft.com/office/drawing/2014/main" id="{772DA7D0-7F7F-498E-AD31-1CFFDAC9E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F70ED-6792-4790-8A7A-92243EF319AB}"/>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396364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F106A-BC36-4D5B-B405-C25E14BB4234}"/>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3" name="Footer Placeholder 2">
            <a:extLst>
              <a:ext uri="{FF2B5EF4-FFF2-40B4-BE49-F238E27FC236}">
                <a16:creationId xmlns:a16="http://schemas.microsoft.com/office/drawing/2014/main" id="{75253A4D-B16D-4591-BFA9-34742A84F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522E78-8676-454B-88CC-1A7212B9D12D}"/>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57637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DC32-134B-4662-931B-6E13004DA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0DA4C2-976F-4022-AF34-88B641618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68A690-F41E-4E30-B839-FF7405CE8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A62A-A33A-4D23-AB74-ACE12D07990E}"/>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6" name="Footer Placeholder 5">
            <a:extLst>
              <a:ext uri="{FF2B5EF4-FFF2-40B4-BE49-F238E27FC236}">
                <a16:creationId xmlns:a16="http://schemas.microsoft.com/office/drawing/2014/main" id="{D94D3996-74D7-4742-8939-8611F77C9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610B2-185A-4738-AD7E-6682436F1BC0}"/>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258487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719F-5EFB-4820-845D-C85E2A52D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4087BB-5D63-4333-B873-15D261E60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2B39CE-837A-4547-9474-170643BFB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ABC7A-D100-47BD-9C70-49536F6D7854}"/>
              </a:ext>
            </a:extLst>
          </p:cNvPr>
          <p:cNvSpPr>
            <a:spLocks noGrp="1"/>
          </p:cNvSpPr>
          <p:nvPr>
            <p:ph type="dt" sz="half" idx="10"/>
          </p:nvPr>
        </p:nvSpPr>
        <p:spPr/>
        <p:txBody>
          <a:bodyPr/>
          <a:lstStyle/>
          <a:p>
            <a:fld id="{AA4334D1-28AF-4F59-9840-47C81F59C9E6}" type="datetimeFigureOut">
              <a:rPr lang="en-US" smtClean="0"/>
              <a:t>5/18/2020</a:t>
            </a:fld>
            <a:endParaRPr lang="en-US"/>
          </a:p>
        </p:txBody>
      </p:sp>
      <p:sp>
        <p:nvSpPr>
          <p:cNvPr id="6" name="Footer Placeholder 5">
            <a:extLst>
              <a:ext uri="{FF2B5EF4-FFF2-40B4-BE49-F238E27FC236}">
                <a16:creationId xmlns:a16="http://schemas.microsoft.com/office/drawing/2014/main" id="{F3952B24-5CD2-4138-B965-CF7DFCF2A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A26EF-301B-4FD6-B11A-FD6DADB2CD28}"/>
              </a:ext>
            </a:extLst>
          </p:cNvPr>
          <p:cNvSpPr>
            <a:spLocks noGrp="1"/>
          </p:cNvSpPr>
          <p:nvPr>
            <p:ph type="sldNum" sz="quarter" idx="12"/>
          </p:nvPr>
        </p:nvSpPr>
        <p:spPr/>
        <p:txBody>
          <a:bodyPr/>
          <a:lstStyle/>
          <a:p>
            <a:fld id="{FCDE9CBF-FCA0-481F-BE0C-057AE46E7D5E}" type="slidenum">
              <a:rPr lang="en-US" smtClean="0"/>
              <a:t>‹#›</a:t>
            </a:fld>
            <a:endParaRPr lang="en-US"/>
          </a:p>
        </p:txBody>
      </p:sp>
    </p:spTree>
    <p:extLst>
      <p:ext uri="{BB962C8B-B14F-4D97-AF65-F5344CB8AC3E}">
        <p14:creationId xmlns:p14="http://schemas.microsoft.com/office/powerpoint/2010/main" val="35080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01E2D-D752-40C2-B1E2-A8ACCEC8C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D538C-3853-4F2D-B883-4D735EB48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7B73B-1402-48D1-BFB3-2F8589E98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334D1-28AF-4F59-9840-47C81F59C9E6}" type="datetimeFigureOut">
              <a:rPr lang="en-US" smtClean="0"/>
              <a:t>5/18/2020</a:t>
            </a:fld>
            <a:endParaRPr lang="en-US"/>
          </a:p>
        </p:txBody>
      </p:sp>
      <p:sp>
        <p:nvSpPr>
          <p:cNvPr id="5" name="Footer Placeholder 4">
            <a:extLst>
              <a:ext uri="{FF2B5EF4-FFF2-40B4-BE49-F238E27FC236}">
                <a16:creationId xmlns:a16="http://schemas.microsoft.com/office/drawing/2014/main" id="{C016FD04-1DCB-4755-9D14-F5AA970DF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287AB4-F49D-4637-B386-31E34EB2A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E9CBF-FCA0-481F-BE0C-057AE46E7D5E}" type="slidenum">
              <a:rPr lang="en-US" smtClean="0"/>
              <a:t>‹#›</a:t>
            </a:fld>
            <a:endParaRPr lang="en-US"/>
          </a:p>
        </p:txBody>
      </p:sp>
    </p:spTree>
    <p:extLst>
      <p:ext uri="{BB962C8B-B14F-4D97-AF65-F5344CB8AC3E}">
        <p14:creationId xmlns:p14="http://schemas.microsoft.com/office/powerpoint/2010/main" val="461622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9">
            <a:extLst>
              <a:ext uri="{28A0092B-C50C-407E-A947-70E740481C1C}">
                <a14:useLocalDpi xmlns:a14="http://schemas.microsoft.com/office/drawing/2010/main"/>
              </a:ext>
            </a:extLst>
          </a:blip>
          <a:stretch>
            <a:fillRect/>
          </a:stretch>
        </p:blipFill>
        <p:spPr>
          <a:xfrm>
            <a:off x="10403079" y="6451744"/>
            <a:ext cx="1438656" cy="187024"/>
          </a:xfrm>
          <a:prstGeom prst="rect">
            <a:avLst/>
          </a:prstGeom>
        </p:spPr>
      </p:pic>
      <p:sp>
        <p:nvSpPr>
          <p:cNvPr id="7" name="fl" descr="                              Dell - Internal Use - Confidential&#10;"/>
          <p:cNvSpPr txBox="1"/>
          <p:nvPr userDrawn="1"/>
        </p:nvSpPr>
        <p:spPr>
          <a:xfrm>
            <a:off x="5600137" y="6696353"/>
            <a:ext cx="1009892" cy="92398"/>
          </a:xfrm>
          <a:prstGeom prst="rect">
            <a:avLst/>
          </a:prstGeom>
          <a:noFill/>
        </p:spPr>
        <p:txBody>
          <a:bodyPr vert="horz" wrap="none" lIns="0" tIns="0" rIns="0" bIns="0" rtlCol="0" anchor="ctr" anchorCtr="0">
            <a:spAutoFit/>
          </a:bodyPr>
          <a:lstStyle/>
          <a:p>
            <a:pPr marL="0" marR="0" indent="0" algn="l" defTabSz="1219170" rtl="0" eaLnBrk="1" fontAlgn="base" latinLnBrk="0" hangingPunct="1">
              <a:lnSpc>
                <a:spcPct val="90000"/>
              </a:lnSpc>
              <a:spcBef>
                <a:spcPts val="133"/>
              </a:spcBef>
              <a:spcAft>
                <a:spcPts val="133"/>
              </a:spcAft>
              <a:buClrTx/>
              <a:buSzTx/>
              <a:buFontTx/>
              <a:buNone/>
              <a:tabLst/>
              <a:defRPr/>
            </a:pPr>
            <a:r>
              <a:rPr lang="en-US" sz="667" b="0" i="0" u="none" baseline="0" dirty="0">
                <a:solidFill>
                  <a:srgbClr val="808080"/>
                </a:solidFill>
                <a:latin typeface="Arial" panose="020B0604020202020204" pitchFamily="34" charset="0"/>
              </a:rPr>
              <a:t>© Copyright 2020 Dell Inc.</a:t>
            </a:r>
          </a:p>
        </p:txBody>
      </p:sp>
      <p:sp>
        <p:nvSpPr>
          <p:cNvPr id="6" name="TextBox 19"/>
          <p:cNvSpPr txBox="1"/>
          <p:nvPr userDrawn="1"/>
        </p:nvSpPr>
        <p:spPr>
          <a:xfrm>
            <a:off x="5140350" y="6697379"/>
            <a:ext cx="105798" cy="92398"/>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667"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667" b="0" kern="1200" dirty="0" err="1">
              <a:solidFill>
                <a:srgbClr val="808080"/>
              </a:solidFill>
              <a:latin typeface="Arial" panose="020B0604020202020204" pitchFamily="34" charset="0"/>
              <a:ea typeface="+mn-ea"/>
              <a:cs typeface="+mn-cs"/>
            </a:endParaRPr>
          </a:p>
        </p:txBody>
      </p:sp>
      <p:sp>
        <p:nvSpPr>
          <p:cNvPr id="9" name="TextBox 16"/>
          <p:cNvSpPr txBox="1"/>
          <p:nvPr userDrawn="1"/>
        </p:nvSpPr>
        <p:spPr>
          <a:xfrm>
            <a:off x="5276065" y="6697379"/>
            <a:ext cx="153888" cy="92398"/>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l" rtl="0" fontAlgn="base">
              <a:lnSpc>
                <a:spcPct val="90000"/>
              </a:lnSpc>
              <a:spcBef>
                <a:spcPct val="0"/>
              </a:spcBef>
              <a:spcAft>
                <a:spcPct val="0"/>
              </a:spcAft>
              <a:buClr>
                <a:schemeClr val="bg1"/>
              </a:buClr>
            </a:pPr>
            <a:r>
              <a:rPr lang="en-US" sz="667" kern="1200" dirty="0">
                <a:solidFill>
                  <a:srgbClr val="808080"/>
                </a:solidFill>
                <a:latin typeface="Arial" panose="020B0604020202020204" pitchFamily="34" charset="0"/>
                <a:ea typeface="+mn-ea"/>
                <a:cs typeface="+mn-cs"/>
              </a:rPr>
              <a:t>of Y</a:t>
            </a:r>
          </a:p>
        </p:txBody>
      </p:sp>
    </p:spTree>
    <p:extLst>
      <p:ext uri="{BB962C8B-B14F-4D97-AF65-F5344CB8AC3E}">
        <p14:creationId xmlns:p14="http://schemas.microsoft.com/office/powerpoint/2010/main" val="8084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guide id="3" pos="180">
          <p15:clr>
            <a:srgbClr val="F26B43"/>
          </p15:clr>
        </p15:guide>
        <p15:guide id="4" pos="5580">
          <p15:clr>
            <a:srgbClr val="F26B43"/>
          </p15:clr>
        </p15:guide>
        <p15:guide id="5" pos="7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kotlinlang.org/docs/reference/js-overview.html#kotlin-javascript-overview" TargetMode="External"/><Relationship Id="rId2" Type="http://schemas.openxmlformats.org/officeDocument/2006/relationships/hyperlink" Target="https://kotlinlang.org/docs/reference/native-overview.html#why-kotlinnative" TargetMode="External"/><Relationship Id="rId1" Type="http://schemas.openxmlformats.org/officeDocument/2006/relationships/slideLayout" Target="../slideLayouts/slideLayout12.xml"/><Relationship Id="rId4" Type="http://schemas.openxmlformats.org/officeDocument/2006/relationships/hyperlink" Target="mailto:Gennady.Agranov@dell.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otlin/dukat" TargetMode="External"/><Relationship Id="rId2" Type="http://schemas.openxmlformats.org/officeDocument/2006/relationships/hyperlink" Target="https://kotlinlang.org/docs/reference/js-overview.html#kotlin-javascript-over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kotlinlang.org/docs/reference/native/objc_interop.html" TargetMode="External"/><Relationship Id="rId3" Type="http://schemas.openxmlformats.org/officeDocument/2006/relationships/hyperlink" Target="https://llvm.org/" TargetMode="External"/><Relationship Id="rId7" Type="http://schemas.openxmlformats.org/officeDocument/2006/relationships/hyperlink" Target="https://kotlinlang.org/docs/reference/native/c_interop.html" TargetMode="External"/><Relationship Id="rId2" Type="http://schemas.openxmlformats.org/officeDocument/2006/relationships/hyperlink" Target="https://kotlinlang.org/docs/reference/native-overview.html#kotlinnative-for-native" TargetMode="External"/><Relationship Id="rId1" Type="http://schemas.openxmlformats.org/officeDocument/2006/relationships/slideLayout" Target="../slideLayouts/slideLayout2.xml"/><Relationship Id="rId6" Type="http://schemas.openxmlformats.org/officeDocument/2006/relationships/hyperlink" Target="https://kotlinlang.org/docs/tutorials/native/apple-framework.html" TargetMode="External"/><Relationship Id="rId5" Type="http://schemas.openxmlformats.org/officeDocument/2006/relationships/hyperlink" Target="https://kotlinlang.org/docs/tutorials/native/dynamic-libraries.html" TargetMode="External"/><Relationship Id="rId4" Type="http://schemas.openxmlformats.org/officeDocument/2006/relationships/hyperlink" Target="https://kotlinlang.org/docs/reference/native-overview.html#target-platform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jetbrains.com/ide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P-hardness" TargetMode="External"/><Relationship Id="rId7" Type="http://schemas.openxmlformats.org/officeDocument/2006/relationships/hyperlink" Target="https://github.com/gagranov/kotlin-evaluation/blob/master/PascalPuzzleSolver" TargetMode="External"/><Relationship Id="rId2" Type="http://schemas.openxmlformats.org/officeDocument/2006/relationships/hyperlink" Target="https://en.wikipedia.org/wiki/15_puzzle" TargetMode="External"/><Relationship Id="rId1" Type="http://schemas.openxmlformats.org/officeDocument/2006/relationships/slideLayout" Target="../slideLayouts/slideLayout27.xml"/><Relationship Id="rId6" Type="http://schemas.openxmlformats.org/officeDocument/2006/relationships/hyperlink" Target="https://github.com/gagranov/kotlin-evaluation/blob/master/MultiPlatformPuzzleSolver/src/commonMain/kotlin/com/emc/symmwin/puzzle/Solver.kt" TargetMode="External"/><Relationship Id="rId5" Type="http://schemas.openxmlformats.org/officeDocument/2006/relationships/hyperlink" Target="https://github.com/gagranov/kotlin-evaluation/blob/master/JavaPlatformPuzzleSolver/src/main/kotlin/com/emc/symmwin/puzzle/KotlinSolver.kt" TargetMode="External"/><Relationship Id="rId4" Type="http://schemas.openxmlformats.org/officeDocument/2006/relationships/hyperlink" Target="https://github.com/gagranov/kotlin-evaluation/blob/master/JavaPlatformPuzzleSolver/src/main/java/com/emc/symmwin/puzzle/JavaSolver.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hyperlink" Target="https://llvm.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otlinlang.org/docs/reference/generics.html" TargetMode="External"/><Relationship Id="rId2" Type="http://schemas.openxmlformats.org/officeDocument/2006/relationships/hyperlink" Target="https://kotlinlang.org/docs/reference/comparison-to-java.html#what-java-has-that-kotlin-does-no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otlinlang.org/docs/reference/null-safet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otlinlang.org/docs/reference/data-classes.html#data-clas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otlinlang.org/docs/reference/typecasts.html#smart-cas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irst-class_function" TargetMode="External"/><Relationship Id="rId2" Type="http://schemas.openxmlformats.org/officeDocument/2006/relationships/hyperlink" Target="https://kotlinlang.org/docs/reference/comparison-to-java.html#what-kotlin-has-that-java-does-not" TargetMode="External"/><Relationship Id="rId1" Type="http://schemas.openxmlformats.org/officeDocument/2006/relationships/slideLayout" Target="../slideLayouts/slideLayout2.xml"/><Relationship Id="rId6" Type="http://schemas.openxmlformats.org/officeDocument/2006/relationships/hyperlink" Target="https://kotlinlang.org/docs/reference/basic-types.html#strings" TargetMode="External"/><Relationship Id="rId5" Type="http://schemas.openxmlformats.org/officeDocument/2006/relationships/hyperlink" Target="https://kotlinlang.org/docs/reference/inline-functions.html" TargetMode="External"/><Relationship Id="rId4" Type="http://schemas.openxmlformats.org/officeDocument/2006/relationships/hyperlink" Target="https://kotlinlang.org/docs/reference/lambdas.html#higher-order-function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kotlinlang.org/docs/reference/generics.html" TargetMode="External"/><Relationship Id="rId13" Type="http://schemas.openxmlformats.org/officeDocument/2006/relationships/hyperlink" Target="https://kotlinlang.org/docs/reference/coroutines.html" TargetMode="External"/><Relationship Id="rId3" Type="http://schemas.openxmlformats.org/officeDocument/2006/relationships/hyperlink" Target="https://kotlinlang.org/docs/reference/properties.html" TargetMode="External"/><Relationship Id="rId7" Type="http://schemas.openxmlformats.org/officeDocument/2006/relationships/hyperlink" Target="https://kotlinlang.org/docs/reference/object-declarations.html" TargetMode="External"/><Relationship Id="rId12" Type="http://schemas.openxmlformats.org/officeDocument/2006/relationships/hyperlink" Target="https://kotlinlang.org/docs/reference/collections-overview.html" TargetMode="External"/><Relationship Id="rId2" Type="http://schemas.openxmlformats.org/officeDocument/2006/relationships/hyperlink" Target="https://kotlinlang.org/docs/reference/comparison-to-java.html#what-kotlin-has-that-java-does-not" TargetMode="External"/><Relationship Id="rId1" Type="http://schemas.openxmlformats.org/officeDocument/2006/relationships/slideLayout" Target="../slideLayouts/slideLayout2.xml"/><Relationship Id="rId6" Type="http://schemas.openxmlformats.org/officeDocument/2006/relationships/hyperlink" Target="https://kotlinlang.org/docs/reference/basic-types.html" TargetMode="External"/><Relationship Id="rId11" Type="http://schemas.openxmlformats.org/officeDocument/2006/relationships/hyperlink" Target="https://kotlinlang.org/docs/reference/classes.html#companion-objects" TargetMode="External"/><Relationship Id="rId5" Type="http://schemas.openxmlformats.org/officeDocument/2006/relationships/hyperlink" Target="https://kotlinlang.org/docs/reference/delegation.html" TargetMode="External"/><Relationship Id="rId10" Type="http://schemas.openxmlformats.org/officeDocument/2006/relationships/hyperlink" Target="https://kotlinlang.org/docs/reference/operator-overloading.html" TargetMode="External"/><Relationship Id="rId4" Type="http://schemas.openxmlformats.org/officeDocument/2006/relationships/hyperlink" Target="https://kotlinlang.org/docs/reference/classes.html" TargetMode="External"/><Relationship Id="rId9" Type="http://schemas.openxmlformats.org/officeDocument/2006/relationships/hyperlink" Target="https://kotlinlang.org/docs/reference/rang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5821-EAF0-4E3D-BE95-6900682B2281}"/>
              </a:ext>
            </a:extLst>
          </p:cNvPr>
          <p:cNvSpPr>
            <a:spLocks noGrp="1"/>
          </p:cNvSpPr>
          <p:nvPr>
            <p:ph type="ctrTitle"/>
          </p:nvPr>
        </p:nvSpPr>
        <p:spPr/>
        <p:txBody>
          <a:bodyPr>
            <a:normAutofit/>
          </a:bodyPr>
          <a:lstStyle/>
          <a:p>
            <a:pPr algn="l"/>
            <a:r>
              <a:rPr lang="en-US" sz="4400" b="1" dirty="0"/>
              <a:t>Meeting agenda:</a:t>
            </a:r>
            <a:br>
              <a:rPr lang="en-US" sz="4400" b="1" dirty="0"/>
            </a:br>
            <a:br>
              <a:rPr lang="en-US" sz="4400" dirty="0">
                <a:latin typeface="Calibri" panose="020F0502020204030204" pitchFamily="34" charset="0"/>
                <a:cs typeface="Calibri" panose="020F0502020204030204" pitchFamily="34" charset="0"/>
              </a:rPr>
            </a:br>
            <a:endParaRPr lang="en-US" sz="27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13C894B-3569-430C-8C1B-C8E51B23ED7A}"/>
              </a:ext>
            </a:extLst>
          </p:cNvPr>
          <p:cNvSpPr>
            <a:spLocks noGrp="1"/>
          </p:cNvSpPr>
          <p:nvPr>
            <p:ph type="subTitle" idx="1"/>
          </p:nvPr>
        </p:nvSpPr>
        <p:spPr>
          <a:xfrm>
            <a:off x="381000" y="1772240"/>
            <a:ext cx="11430000" cy="4072380"/>
          </a:xfrm>
        </p:spPr>
        <p:txBody>
          <a:bodyPr>
            <a:normAutofit fontScale="40000" lnSpcReduction="20000"/>
          </a:bodyPr>
          <a:lstStyle/>
          <a:p>
            <a:pPr algn="just"/>
            <a:endParaRPr lang="en-US" sz="1800" dirty="0"/>
          </a:p>
          <a:p>
            <a:pPr algn="l"/>
            <a:r>
              <a:rPr lang="en-US" sz="6000" dirty="0">
                <a:solidFill>
                  <a:prstClr val="black"/>
                </a:solidFill>
                <a:latin typeface="Calibri" panose="020F0502020204030204" pitchFamily="34" charset="0"/>
                <a:ea typeface="+mj-ea"/>
                <a:cs typeface="Calibri" panose="020F0502020204030204" pitchFamily="34" charset="0"/>
              </a:rPr>
              <a:t>1</a:t>
            </a:r>
            <a:r>
              <a:rPr lang="en-US" sz="8000" dirty="0">
                <a:solidFill>
                  <a:prstClr val="black"/>
                </a:solidFill>
                <a:latin typeface="Calibri Light" panose="020F0302020204030204" pitchFamily="34" charset="0"/>
                <a:ea typeface="+mj-ea"/>
                <a:cs typeface="Calibri Light" panose="020F0302020204030204" pitchFamily="34" charset="0"/>
              </a:rPr>
              <a:t>. What is Kotlin?</a:t>
            </a:r>
            <a:br>
              <a:rPr lang="en-US" sz="8000" dirty="0">
                <a:solidFill>
                  <a:prstClr val="black"/>
                </a:solidFill>
                <a:latin typeface="Calibri Light" panose="020F0302020204030204" pitchFamily="34" charset="0"/>
                <a:ea typeface="+mj-ea"/>
                <a:cs typeface="Calibri Light" panose="020F0302020204030204" pitchFamily="34" charset="0"/>
              </a:rPr>
            </a:br>
            <a:r>
              <a:rPr lang="en-US" sz="8000" dirty="0">
                <a:solidFill>
                  <a:prstClr val="black"/>
                </a:solidFill>
                <a:latin typeface="Calibri Light" panose="020F0302020204030204" pitchFamily="34" charset="0"/>
                <a:ea typeface="+mj-ea"/>
                <a:cs typeface="Calibri Light" panose="020F0302020204030204" pitchFamily="34" charset="0"/>
              </a:rPr>
              <a:t>2. What Java has that Kotlin does not?</a:t>
            </a:r>
            <a:br>
              <a:rPr lang="en-US" sz="8000" dirty="0">
                <a:solidFill>
                  <a:prstClr val="black"/>
                </a:solidFill>
                <a:latin typeface="Calibri Light" panose="020F0302020204030204" pitchFamily="34" charset="0"/>
                <a:ea typeface="+mj-ea"/>
                <a:cs typeface="Calibri Light" panose="020F0302020204030204" pitchFamily="34" charset="0"/>
              </a:rPr>
            </a:br>
            <a:r>
              <a:rPr lang="en-US" sz="8000" dirty="0">
                <a:solidFill>
                  <a:prstClr val="black"/>
                </a:solidFill>
                <a:latin typeface="Calibri Light" panose="020F0302020204030204" pitchFamily="34" charset="0"/>
                <a:ea typeface="+mj-ea"/>
                <a:cs typeface="Calibri Light" panose="020F0302020204030204" pitchFamily="34" charset="0"/>
              </a:rPr>
              <a:t>3. What Kotlin has that Java does not?</a:t>
            </a:r>
            <a:br>
              <a:rPr lang="en-US" sz="8000" dirty="0">
                <a:solidFill>
                  <a:prstClr val="black"/>
                </a:solidFill>
                <a:latin typeface="Calibri Light" panose="020F0302020204030204" pitchFamily="34" charset="0"/>
                <a:ea typeface="+mj-ea"/>
                <a:cs typeface="Calibri Light" panose="020F0302020204030204" pitchFamily="34" charset="0"/>
              </a:rPr>
            </a:br>
            <a:r>
              <a:rPr lang="en-US" sz="8000" dirty="0">
                <a:solidFill>
                  <a:prstClr val="black"/>
                </a:solidFill>
                <a:latin typeface="Calibri Light" panose="020F0302020204030204" pitchFamily="34" charset="0"/>
                <a:ea typeface="+mj-ea"/>
                <a:cs typeface="Calibri Light" panose="020F0302020204030204" pitchFamily="34" charset="0"/>
              </a:rPr>
              <a:t>4. </a:t>
            </a:r>
            <a:r>
              <a:rPr lang="en-US" sz="8000" dirty="0">
                <a:solidFill>
                  <a:prstClr val="black"/>
                </a:solidFill>
                <a:latin typeface="Calibri Light" panose="020F0302020204030204" pitchFamily="34" charset="0"/>
                <a:ea typeface="+mj-ea"/>
                <a:cs typeface="Calibri Light" panose="020F0302020204030204" pitchFamily="34" charset="0"/>
                <a:hlinkClick r:id="rId2">
                  <a:extLst>
                    <a:ext uri="{A12FA001-AC4F-418D-AE19-62706E023703}">
                      <ahyp:hlinkClr xmlns:ahyp="http://schemas.microsoft.com/office/drawing/2018/hyperlinkcolor" val="tx"/>
                    </a:ext>
                  </a:extLst>
                </a:hlinkClick>
              </a:rPr>
              <a:t>What is Kotlin Native?</a:t>
            </a:r>
            <a:br>
              <a:rPr lang="en-US" sz="8000" dirty="0">
                <a:solidFill>
                  <a:prstClr val="black"/>
                </a:solidFill>
                <a:latin typeface="Calibri Light" panose="020F0302020204030204" pitchFamily="34" charset="0"/>
                <a:ea typeface="+mj-ea"/>
                <a:cs typeface="Calibri Light" panose="020F0302020204030204" pitchFamily="34" charset="0"/>
              </a:rPr>
            </a:br>
            <a:r>
              <a:rPr lang="en-US" sz="8000" dirty="0">
                <a:solidFill>
                  <a:prstClr val="black"/>
                </a:solidFill>
                <a:latin typeface="Calibri Light" panose="020F0302020204030204" pitchFamily="34" charset="0"/>
                <a:ea typeface="+mj-ea"/>
                <a:cs typeface="Calibri Light" panose="020F0302020204030204" pitchFamily="34" charset="0"/>
              </a:rPr>
              <a:t>5. </a:t>
            </a:r>
            <a:r>
              <a:rPr lang="en-US" sz="8000" dirty="0">
                <a:solidFill>
                  <a:prstClr val="black"/>
                </a:solidFill>
                <a:latin typeface="Calibri Light" panose="020F0302020204030204" pitchFamily="34" charset="0"/>
                <a:ea typeface="+mj-ea"/>
                <a:cs typeface="Calibri Light" panose="020F0302020204030204" pitchFamily="34" charset="0"/>
                <a:hlinkClick r:id="rId3">
                  <a:extLst>
                    <a:ext uri="{A12FA001-AC4F-418D-AE19-62706E023703}">
                      <ahyp:hlinkClr xmlns:ahyp="http://schemas.microsoft.com/office/drawing/2018/hyperlinkcolor" val="tx"/>
                    </a:ext>
                  </a:extLst>
                </a:hlinkClick>
              </a:rPr>
              <a:t>What is Kotlin JS?</a:t>
            </a:r>
            <a:br>
              <a:rPr lang="en-US" sz="8000" dirty="0">
                <a:solidFill>
                  <a:prstClr val="black"/>
                </a:solidFill>
                <a:latin typeface="Calibri Light" panose="020F0302020204030204" pitchFamily="34" charset="0"/>
                <a:ea typeface="+mj-ea"/>
                <a:cs typeface="Calibri Light" panose="020F0302020204030204" pitchFamily="34" charset="0"/>
              </a:rPr>
            </a:br>
            <a:r>
              <a:rPr lang="en-US" sz="8000" dirty="0">
                <a:solidFill>
                  <a:prstClr val="black"/>
                </a:solidFill>
                <a:latin typeface="Calibri Light" panose="020F0302020204030204" pitchFamily="34" charset="0"/>
                <a:ea typeface="+mj-ea"/>
                <a:cs typeface="Calibri Light" panose="020F0302020204030204" pitchFamily="34" charset="0"/>
              </a:rPr>
              <a:t>6. How to use Kotlin?</a:t>
            </a:r>
            <a:br>
              <a:rPr lang="en-US" sz="8000" dirty="0">
                <a:solidFill>
                  <a:prstClr val="black"/>
                </a:solidFill>
                <a:latin typeface="Calibri Light" panose="020F0302020204030204" pitchFamily="34" charset="0"/>
                <a:ea typeface="+mj-ea"/>
                <a:cs typeface="Calibri Light" panose="020F0302020204030204" pitchFamily="34" charset="0"/>
              </a:rPr>
            </a:br>
            <a:r>
              <a:rPr lang="en-US" sz="8000" dirty="0">
                <a:solidFill>
                  <a:prstClr val="black"/>
                </a:solidFill>
                <a:latin typeface="Calibri Light" panose="020F0302020204030204" pitchFamily="34" charset="0"/>
                <a:ea typeface="+mj-ea"/>
                <a:cs typeface="Calibri Light" panose="020F0302020204030204" pitchFamily="34" charset="0"/>
              </a:rPr>
              <a:t>7. Playing Fifteen Puzzle Game!</a:t>
            </a:r>
          </a:p>
          <a:p>
            <a:pPr algn="l"/>
            <a:endParaRPr lang="en-US" sz="1800" dirty="0">
              <a:latin typeface="Calibri Light" panose="020F0302020204030204" pitchFamily="34" charset="0"/>
              <a:cs typeface="Calibri Light" panose="020F0302020204030204" pitchFamily="34" charset="0"/>
            </a:endParaRPr>
          </a:p>
          <a:p>
            <a:pPr algn="just"/>
            <a:endParaRPr lang="en-US" sz="4200" dirty="0"/>
          </a:p>
          <a:p>
            <a:r>
              <a:rPr lang="en-US" sz="4200" dirty="0"/>
              <a:t>This presentation was prepared by </a:t>
            </a:r>
            <a:r>
              <a:rPr lang="en-US" sz="4200" dirty="0">
                <a:hlinkClick r:id="rId4">
                  <a:extLst>
                    <a:ext uri="{A12FA001-AC4F-418D-AE19-62706E023703}">
                      <ahyp:hlinkClr xmlns:ahyp="http://schemas.microsoft.com/office/drawing/2018/hyperlinkcolor" val="tx"/>
                    </a:ext>
                  </a:extLst>
                </a:hlinkClick>
              </a:rPr>
              <a:t>Gennady Agranov</a:t>
            </a:r>
            <a:r>
              <a:rPr lang="en-US" sz="4200" dirty="0"/>
              <a:t> (</a:t>
            </a:r>
            <a:r>
              <a:rPr lang="en-US" sz="4200" dirty="0" err="1"/>
              <a:t>Symmwin</a:t>
            </a:r>
            <a:r>
              <a:rPr lang="en-US" sz="4200" dirty="0"/>
              <a:t> Configuration) and would not be possible without help of my teammates who were holding the fort while I was having fun and full support of our manager who allowed it </a:t>
            </a:r>
            <a:r>
              <a:rPr lang="en-US" sz="4200" dirty="0">
                <a:sym typeface="Wingdings" panose="05000000000000000000" pitchFamily="2" charset="2"/>
              </a:rPr>
              <a:t></a:t>
            </a:r>
            <a:endParaRPr lang="en-US" sz="4200" dirty="0"/>
          </a:p>
          <a:p>
            <a:pPr algn="just"/>
            <a:endParaRPr lang="en-US" sz="4200" dirty="0"/>
          </a:p>
          <a:p>
            <a:endParaRPr lang="en-US" sz="3600" dirty="0"/>
          </a:p>
        </p:txBody>
      </p:sp>
    </p:spTree>
    <p:extLst>
      <p:ext uri="{BB962C8B-B14F-4D97-AF65-F5344CB8AC3E}">
        <p14:creationId xmlns:p14="http://schemas.microsoft.com/office/powerpoint/2010/main" val="391164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5E25-30DC-4F43-9E2C-57D06690E708}"/>
              </a:ext>
            </a:extLst>
          </p:cNvPr>
          <p:cNvSpPr>
            <a:spLocks noGrp="1"/>
          </p:cNvSpPr>
          <p:nvPr>
            <p:ph type="title"/>
          </p:nvPr>
        </p:nvSpPr>
        <p:spPr>
          <a:xfrm>
            <a:off x="838200" y="365126"/>
            <a:ext cx="10515600" cy="904382"/>
          </a:xfrm>
        </p:spPr>
        <p:txBody>
          <a:bodyPr/>
          <a:lstStyle/>
          <a:p>
            <a:r>
              <a:rPr lang="en-US" dirty="0">
                <a:solidFill>
                  <a:srgbClr val="002060"/>
                </a:solidFill>
                <a:hlinkClick r:id="rId2">
                  <a:extLst>
                    <a:ext uri="{A12FA001-AC4F-418D-AE19-62706E023703}">
                      <ahyp:hlinkClr xmlns:ahyp="http://schemas.microsoft.com/office/drawing/2018/hyperlinkcolor" val="tx"/>
                    </a:ext>
                  </a:extLst>
                </a:hlinkClick>
              </a:rPr>
              <a:t>What does it mean </a:t>
            </a:r>
            <a:r>
              <a:rPr lang="en-US" dirty="0">
                <a:solidFill>
                  <a:srgbClr val="FF0000"/>
                </a:solidFill>
                <a:hlinkClick r:id="rId2">
                  <a:extLst>
                    <a:ext uri="{A12FA001-AC4F-418D-AE19-62706E023703}">
                      <ahyp:hlinkClr xmlns:ahyp="http://schemas.microsoft.com/office/drawing/2018/hyperlinkcolor" val="tx"/>
                    </a:ext>
                  </a:extLst>
                </a:hlinkClick>
              </a:rPr>
              <a:t>“compiles to </a:t>
            </a:r>
            <a:r>
              <a:rPr lang="en-US" dirty="0" err="1">
                <a:solidFill>
                  <a:srgbClr val="FF0000"/>
                </a:solidFill>
                <a:hlinkClick r:id="rId2">
                  <a:extLst>
                    <a:ext uri="{A12FA001-AC4F-418D-AE19-62706E023703}">
                      <ahyp:hlinkClr xmlns:ahyp="http://schemas.microsoft.com/office/drawing/2018/hyperlinkcolor" val="tx"/>
                    </a:ext>
                  </a:extLst>
                </a:hlinkClick>
              </a:rPr>
              <a:t>Javascript</a:t>
            </a:r>
            <a:r>
              <a:rPr lang="en-US" dirty="0">
                <a:solidFill>
                  <a:srgbClr val="FF0000"/>
                </a:solidFill>
                <a:hlinkClick r:id="rId2">
                  <a:extLst>
                    <a:ext uri="{A12FA001-AC4F-418D-AE19-62706E023703}">
                      <ahyp:hlinkClr xmlns:ahyp="http://schemas.microsoft.com/office/drawing/2018/hyperlinkcolor" val="tx"/>
                    </a:ext>
                  </a:extLst>
                </a:hlinkClick>
              </a:rPr>
              <a:t>”</a:t>
            </a:r>
            <a:r>
              <a:rPr lang="en-US" dirty="0">
                <a:solidFill>
                  <a:srgbClr val="002060"/>
                </a:solidFill>
                <a:hlinkClick r:id="rId2">
                  <a:extLst>
                    <a:ext uri="{A12FA001-AC4F-418D-AE19-62706E023703}">
                      <ahyp:hlinkClr xmlns:ahyp="http://schemas.microsoft.com/office/drawing/2018/hyperlinkcolor" val="tx"/>
                    </a:ext>
                  </a:extLst>
                </a:hlinkClick>
              </a:rPr>
              <a:t>?</a:t>
            </a:r>
            <a:endParaRPr lang="en-US" dirty="0">
              <a:solidFill>
                <a:srgbClr val="002060"/>
              </a:solidFill>
            </a:endParaRPr>
          </a:p>
        </p:txBody>
      </p:sp>
      <p:sp>
        <p:nvSpPr>
          <p:cNvPr id="3" name="Content Placeholder 2">
            <a:extLst>
              <a:ext uri="{FF2B5EF4-FFF2-40B4-BE49-F238E27FC236}">
                <a16:creationId xmlns:a16="http://schemas.microsoft.com/office/drawing/2014/main" id="{80CC7977-3014-452D-99AF-DB67C5BC3003}"/>
              </a:ext>
            </a:extLst>
          </p:cNvPr>
          <p:cNvSpPr>
            <a:spLocks noGrp="1"/>
          </p:cNvSpPr>
          <p:nvPr>
            <p:ph idx="1"/>
          </p:nvPr>
        </p:nvSpPr>
        <p:spPr>
          <a:xfrm>
            <a:off x="838200" y="1384917"/>
            <a:ext cx="10515600" cy="4792046"/>
          </a:xfrm>
        </p:spPr>
        <p:txBody>
          <a:bodyPr>
            <a:normAutofit fontScale="77500" lnSpcReduction="20000"/>
          </a:bodyPr>
          <a:lstStyle/>
          <a:p>
            <a:pPr marL="0" indent="0">
              <a:buNone/>
            </a:pPr>
            <a:r>
              <a:rPr lang="en-US" dirty="0"/>
              <a:t>When you choose the JavaScript target, any Kotlin code that is part of the project as well as the standard Kotlin library is </a:t>
            </a:r>
            <a:r>
              <a:rPr lang="en-US" dirty="0" err="1"/>
              <a:t>transpiled</a:t>
            </a:r>
            <a:r>
              <a:rPr lang="en-US" dirty="0"/>
              <a:t> to JavaScript.</a:t>
            </a:r>
          </a:p>
          <a:p>
            <a:r>
              <a:rPr lang="en-US" dirty="0"/>
              <a:t>The Kotlin  compiler tries to comply with the following goals:</a:t>
            </a:r>
          </a:p>
          <a:p>
            <a:pPr lvl="1"/>
            <a:r>
              <a:rPr lang="en-US" dirty="0"/>
              <a:t>Provide output that is optimal in size</a:t>
            </a:r>
          </a:p>
          <a:p>
            <a:pPr lvl="1"/>
            <a:r>
              <a:rPr lang="en-US" dirty="0"/>
              <a:t>Provide output that is readable JavaScript</a:t>
            </a:r>
          </a:p>
          <a:p>
            <a:r>
              <a:rPr lang="en-US" dirty="0">
                <a:solidFill>
                  <a:srgbClr val="FF0000"/>
                </a:solidFill>
              </a:rPr>
              <a:t>Kotlin compiler generates normal JavaScript classes, functions and properties you can freely use from JavaScript code</a:t>
            </a:r>
            <a:r>
              <a:rPr lang="en-US" dirty="0"/>
              <a:t>.</a:t>
            </a:r>
          </a:p>
          <a:p>
            <a:r>
              <a:rPr lang="en-US" dirty="0"/>
              <a:t>Creating Kotlin code that targets client-side JavaScript:</a:t>
            </a:r>
          </a:p>
          <a:p>
            <a:pPr lvl="1"/>
            <a:r>
              <a:rPr lang="en-US" dirty="0"/>
              <a:t>Kotlin provides a series of typed interfaces to interact with the Document Object Model, allowing creation and update of DOM  elements. </a:t>
            </a:r>
          </a:p>
          <a:p>
            <a:pPr lvl="1"/>
            <a:r>
              <a:rPr lang="en-US" dirty="0"/>
              <a:t>Kotlin provides JavaScript wrappers for the WebGL API.</a:t>
            </a:r>
          </a:p>
          <a:p>
            <a:r>
              <a:rPr lang="en-US" dirty="0"/>
              <a:t>Creating Kotlin code that targets server-side JavaScript:</a:t>
            </a:r>
          </a:p>
          <a:p>
            <a:pPr lvl="1"/>
            <a:r>
              <a:rPr lang="en-US" dirty="0"/>
              <a:t>You can use Kotlin to interact with server-side JavaScript such as Node.js</a:t>
            </a:r>
          </a:p>
          <a:p>
            <a:pPr lvl="1"/>
            <a:r>
              <a:rPr lang="en-US" dirty="0"/>
              <a:t>Kotlin can be used together with existing third-party libraries and frameworks, such as jQuery or React. To access third-party frameworks with a strongly-typed API, you can convert TypeScript definitions from the Definitely Typed type definitions repository to Kotlin using the </a:t>
            </a:r>
            <a:r>
              <a:rPr lang="en-US" dirty="0" err="1">
                <a:hlinkClick r:id="rId3"/>
              </a:rPr>
              <a:t>Dukat</a:t>
            </a:r>
            <a:r>
              <a:rPr lang="en-US" dirty="0"/>
              <a:t>. Alternatively, you can use the dynamic type to access any framework without strong typing.</a:t>
            </a:r>
          </a:p>
          <a:p>
            <a:endParaRPr lang="en-US" dirty="0"/>
          </a:p>
        </p:txBody>
      </p:sp>
    </p:spTree>
    <p:extLst>
      <p:ext uri="{BB962C8B-B14F-4D97-AF65-F5344CB8AC3E}">
        <p14:creationId xmlns:p14="http://schemas.microsoft.com/office/powerpoint/2010/main" val="307600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36F5-AD89-4492-9CEE-CA830944D125}"/>
              </a:ext>
            </a:extLst>
          </p:cNvPr>
          <p:cNvSpPr>
            <a:spLocks noGrp="1"/>
          </p:cNvSpPr>
          <p:nvPr>
            <p:ph type="title"/>
          </p:nvPr>
        </p:nvSpPr>
        <p:spPr>
          <a:xfrm>
            <a:off x="0" y="365126"/>
            <a:ext cx="12192000" cy="886626"/>
          </a:xfrm>
        </p:spPr>
        <p:txBody>
          <a:bodyPr/>
          <a:lstStyle/>
          <a:p>
            <a:pPr algn="ctr"/>
            <a:r>
              <a:rPr lang="en-US" dirty="0">
                <a:hlinkClick r:id="rId2">
                  <a:extLst>
                    <a:ext uri="{A12FA001-AC4F-418D-AE19-62706E023703}">
                      <ahyp:hlinkClr xmlns:ahyp="http://schemas.microsoft.com/office/drawing/2018/hyperlinkcolor" val="tx"/>
                    </a:ext>
                  </a:extLst>
                </a:hlinkClick>
              </a:rPr>
              <a:t>What does it mean </a:t>
            </a:r>
            <a:r>
              <a:rPr lang="en-US" dirty="0">
                <a:solidFill>
                  <a:srgbClr val="FF0000"/>
                </a:solidFill>
                <a:hlinkClick r:id="rId2">
                  <a:extLst>
                    <a:ext uri="{A12FA001-AC4F-418D-AE19-62706E023703}">
                      <ahyp:hlinkClr xmlns:ahyp="http://schemas.microsoft.com/office/drawing/2018/hyperlinkcolor" val="tx"/>
                    </a:ext>
                  </a:extLst>
                </a:hlinkClick>
              </a:rPr>
              <a:t>“compiles to native code”</a:t>
            </a:r>
            <a:r>
              <a:rPr lang="en-US" dirty="0">
                <a:hlinkClick r:id="rId2">
                  <a:extLst>
                    <a:ext uri="{A12FA001-AC4F-418D-AE19-62706E023703}">
                      <ahyp:hlinkClr xmlns:ahyp="http://schemas.microsoft.com/office/drawing/2018/hyperlinkcolor" val="tx"/>
                    </a:ext>
                  </a:extLst>
                </a:hlinkClick>
              </a:rPr>
              <a:t>?</a:t>
            </a:r>
            <a:endParaRPr lang="en-US" dirty="0"/>
          </a:p>
        </p:txBody>
      </p:sp>
      <p:sp>
        <p:nvSpPr>
          <p:cNvPr id="3" name="Content Placeholder 2">
            <a:extLst>
              <a:ext uri="{FF2B5EF4-FFF2-40B4-BE49-F238E27FC236}">
                <a16:creationId xmlns:a16="http://schemas.microsoft.com/office/drawing/2014/main" id="{78D955F3-B732-4676-8547-8D4782DAFC01}"/>
              </a:ext>
            </a:extLst>
          </p:cNvPr>
          <p:cNvSpPr>
            <a:spLocks noGrp="1"/>
          </p:cNvSpPr>
          <p:nvPr>
            <p:ph idx="1"/>
          </p:nvPr>
        </p:nvSpPr>
        <p:spPr>
          <a:xfrm>
            <a:off x="838200" y="1411550"/>
            <a:ext cx="10515600" cy="4998128"/>
          </a:xfrm>
        </p:spPr>
        <p:txBody>
          <a:bodyPr>
            <a:normAutofit fontScale="47500" lnSpcReduction="20000"/>
          </a:bodyPr>
          <a:lstStyle/>
          <a:p>
            <a:pPr marL="0" indent="0">
              <a:buNone/>
            </a:pPr>
            <a:r>
              <a:rPr lang="en-US" dirty="0"/>
              <a:t>Kotlin/Native is a technology for compiling Kotlin code to native binaries. It is an </a:t>
            </a:r>
            <a:r>
              <a:rPr lang="en-US" u="sng" dirty="0">
                <a:hlinkClick r:id="rId3"/>
              </a:rPr>
              <a:t>LLVM</a:t>
            </a:r>
            <a:r>
              <a:rPr lang="en-US" dirty="0"/>
              <a:t> based backend for the Kotlin compiler and native implementation of the Kotlin standard library.</a:t>
            </a:r>
          </a:p>
          <a:p>
            <a:pPr marL="0" indent="0">
              <a:buNone/>
            </a:pPr>
            <a:r>
              <a:rPr lang="en-US" dirty="0"/>
              <a:t>Kotlin/Native is primarily designed to allow compilation for platforms where </a:t>
            </a:r>
            <a:r>
              <a:rPr lang="en-US" i="1" dirty="0"/>
              <a:t>virtual machines</a:t>
            </a:r>
            <a:r>
              <a:rPr lang="en-US" dirty="0"/>
              <a:t> are not desirable or possible, for example, embedded devices or iOS. It solves the situations when a developer needs to produce a self-contained program that does not require an additional runtime or virtual machine.</a:t>
            </a:r>
          </a:p>
          <a:p>
            <a:pPr marL="0" indent="0">
              <a:buNone/>
            </a:pPr>
            <a:r>
              <a:rPr lang="en-US" dirty="0"/>
              <a:t>Kotlin/Native supports the following platforms:</a:t>
            </a:r>
          </a:p>
          <a:p>
            <a:r>
              <a:rPr lang="en-US" dirty="0"/>
              <a:t>iOS (arm32, arm64, simulator x86_64)</a:t>
            </a:r>
          </a:p>
          <a:p>
            <a:r>
              <a:rPr lang="en-US" dirty="0"/>
              <a:t>macOS (x86_64)</a:t>
            </a:r>
          </a:p>
          <a:p>
            <a:r>
              <a:rPr lang="en-US" dirty="0" err="1"/>
              <a:t>watchOS</a:t>
            </a:r>
            <a:r>
              <a:rPr lang="en-US" dirty="0"/>
              <a:t> (arm32, arm64, x86)</a:t>
            </a:r>
          </a:p>
          <a:p>
            <a:r>
              <a:rPr lang="en-US" dirty="0" err="1"/>
              <a:t>tvOS</a:t>
            </a:r>
            <a:r>
              <a:rPr lang="en-US" dirty="0"/>
              <a:t> (arm64, x86_64)</a:t>
            </a:r>
          </a:p>
          <a:p>
            <a:r>
              <a:rPr lang="en-US" dirty="0"/>
              <a:t>Android (arm32, arm64, x86, x86_64)</a:t>
            </a:r>
          </a:p>
          <a:p>
            <a:r>
              <a:rPr lang="en-US" dirty="0"/>
              <a:t>Windows (</a:t>
            </a:r>
            <a:r>
              <a:rPr lang="en-US" dirty="0" err="1"/>
              <a:t>mingw</a:t>
            </a:r>
            <a:r>
              <a:rPr lang="en-US" dirty="0"/>
              <a:t> x86_64, x86)</a:t>
            </a:r>
          </a:p>
          <a:p>
            <a:r>
              <a:rPr lang="en-US" dirty="0"/>
              <a:t>Linux (x86_64, arm32, arm64, MIPS, MIPS little endian)</a:t>
            </a:r>
          </a:p>
          <a:p>
            <a:r>
              <a:rPr lang="en-US" dirty="0" err="1"/>
              <a:t>WebAssembly</a:t>
            </a:r>
            <a:r>
              <a:rPr lang="en-US" dirty="0"/>
              <a:t> (wasm32)</a:t>
            </a:r>
          </a:p>
          <a:p>
            <a:pPr marL="0" indent="0">
              <a:buNone/>
            </a:pPr>
            <a:r>
              <a:rPr lang="en-US" dirty="0"/>
              <a:t>Kotlin/Native supports two-way interoperability with the Native world:</a:t>
            </a:r>
          </a:p>
          <a:p>
            <a:r>
              <a:rPr lang="en-US" dirty="0"/>
              <a:t>You can create a standalone executable for many </a:t>
            </a:r>
            <a:r>
              <a:rPr lang="en-US" u="sng" dirty="0">
                <a:hlinkClick r:id="rId4"/>
              </a:rPr>
              <a:t>platforms</a:t>
            </a:r>
            <a:endParaRPr lang="en-US" dirty="0"/>
          </a:p>
          <a:p>
            <a:r>
              <a:rPr lang="en-US" dirty="0"/>
              <a:t>You can create static library or </a:t>
            </a:r>
            <a:r>
              <a:rPr lang="en-US" u="sng" dirty="0">
                <a:hlinkClick r:id="rId5"/>
              </a:rPr>
              <a:t>dynamic</a:t>
            </a:r>
            <a:r>
              <a:rPr lang="en-US" dirty="0"/>
              <a:t> library with C headers for C/C++ projects </a:t>
            </a:r>
          </a:p>
          <a:p>
            <a:r>
              <a:rPr lang="en-US" dirty="0"/>
              <a:t>You can create an </a:t>
            </a:r>
            <a:r>
              <a:rPr lang="en-US" u="sng" dirty="0">
                <a:hlinkClick r:id="rId6"/>
              </a:rPr>
              <a:t>Apple framework</a:t>
            </a:r>
            <a:r>
              <a:rPr lang="en-US" dirty="0"/>
              <a:t> for Swift and Objective-C projects</a:t>
            </a:r>
          </a:p>
          <a:p>
            <a:r>
              <a:rPr lang="en-US" dirty="0"/>
              <a:t>You can use existing static or dynamic </a:t>
            </a:r>
            <a:r>
              <a:rPr lang="en-US" u="sng" dirty="0">
                <a:hlinkClick r:id="rId7"/>
              </a:rPr>
              <a:t>C Libraries</a:t>
            </a:r>
            <a:endParaRPr lang="en-US" dirty="0"/>
          </a:p>
          <a:p>
            <a:r>
              <a:rPr lang="en-US" dirty="0"/>
              <a:t>You can use existing  C, </a:t>
            </a:r>
            <a:r>
              <a:rPr lang="en-US" u="sng" dirty="0">
                <a:hlinkClick r:id="rId8"/>
              </a:rPr>
              <a:t>Swift, and Objective-C</a:t>
            </a:r>
            <a:r>
              <a:rPr lang="en-US" dirty="0"/>
              <a:t> frameworks</a:t>
            </a:r>
          </a:p>
          <a:p>
            <a:pPr marL="0" indent="0">
              <a:buNone/>
            </a:pPr>
            <a:endParaRPr lang="en-US" dirty="0"/>
          </a:p>
        </p:txBody>
      </p:sp>
    </p:spTree>
    <p:extLst>
      <p:ext uri="{BB962C8B-B14F-4D97-AF65-F5344CB8AC3E}">
        <p14:creationId xmlns:p14="http://schemas.microsoft.com/office/powerpoint/2010/main" val="403660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779B-967C-4796-82F1-C1ACA8A68895}"/>
              </a:ext>
            </a:extLst>
          </p:cNvPr>
          <p:cNvSpPr>
            <a:spLocks noGrp="1"/>
          </p:cNvSpPr>
          <p:nvPr>
            <p:ph type="title"/>
          </p:nvPr>
        </p:nvSpPr>
        <p:spPr>
          <a:xfrm>
            <a:off x="838200" y="365125"/>
            <a:ext cx="10515600" cy="697865"/>
          </a:xfrm>
        </p:spPr>
        <p:txBody>
          <a:bodyPr/>
          <a:lstStyle/>
          <a:p>
            <a:r>
              <a:rPr lang="en-US" dirty="0"/>
              <a:t>How to use Kotlin?</a:t>
            </a:r>
          </a:p>
        </p:txBody>
      </p:sp>
      <p:sp>
        <p:nvSpPr>
          <p:cNvPr id="3" name="Content Placeholder 2">
            <a:extLst>
              <a:ext uri="{FF2B5EF4-FFF2-40B4-BE49-F238E27FC236}">
                <a16:creationId xmlns:a16="http://schemas.microsoft.com/office/drawing/2014/main" id="{4B539C30-58E7-47C4-8452-AD82E2C62356}"/>
              </a:ext>
            </a:extLst>
          </p:cNvPr>
          <p:cNvSpPr>
            <a:spLocks noGrp="1"/>
          </p:cNvSpPr>
          <p:nvPr>
            <p:ph idx="1"/>
          </p:nvPr>
        </p:nvSpPr>
        <p:spPr>
          <a:xfrm>
            <a:off x="838200" y="1062990"/>
            <a:ext cx="10515600" cy="5113973"/>
          </a:xfrm>
        </p:spPr>
        <p:txBody>
          <a:bodyPr/>
          <a:lstStyle/>
          <a:p>
            <a:pPr marL="0" indent="0">
              <a:buNone/>
            </a:pPr>
            <a:r>
              <a:rPr lang="en-US" dirty="0">
                <a:hlinkClick r:id="rId2">
                  <a:extLst>
                    <a:ext uri="{A12FA001-AC4F-418D-AE19-62706E023703}">
                      <ahyp:hlinkClr xmlns:ahyp="http://schemas.microsoft.com/office/drawing/2018/hyperlinkcolor" val="tx"/>
                    </a:ext>
                  </a:extLst>
                </a:hlinkClick>
              </a:rPr>
              <a:t>Install IntelliJ IDEA</a:t>
            </a:r>
            <a:r>
              <a:rPr lang="en-US" dirty="0"/>
              <a:t> and create project:</a:t>
            </a:r>
          </a:p>
          <a:p>
            <a:pPr marL="0" indent="0">
              <a:buNone/>
            </a:pPr>
            <a:endParaRPr lang="en-US" dirty="0"/>
          </a:p>
        </p:txBody>
      </p:sp>
      <p:pic>
        <p:nvPicPr>
          <p:cNvPr id="5" name="Picture 4">
            <a:extLst>
              <a:ext uri="{FF2B5EF4-FFF2-40B4-BE49-F238E27FC236}">
                <a16:creationId xmlns:a16="http://schemas.microsoft.com/office/drawing/2014/main" id="{C644A592-61A4-4959-A59B-6D7E6DDA8CE7}"/>
              </a:ext>
            </a:extLst>
          </p:cNvPr>
          <p:cNvPicPr>
            <a:picLocks noChangeAspect="1"/>
          </p:cNvPicPr>
          <p:nvPr/>
        </p:nvPicPr>
        <p:blipFill>
          <a:blip r:embed="rId3"/>
          <a:stretch>
            <a:fillRect/>
          </a:stretch>
        </p:blipFill>
        <p:spPr>
          <a:xfrm>
            <a:off x="2528573" y="1635472"/>
            <a:ext cx="6829425" cy="4953000"/>
          </a:xfrm>
          <a:prstGeom prst="rect">
            <a:avLst/>
          </a:prstGeom>
        </p:spPr>
      </p:pic>
    </p:spTree>
    <p:extLst>
      <p:ext uri="{BB962C8B-B14F-4D97-AF65-F5344CB8AC3E}">
        <p14:creationId xmlns:p14="http://schemas.microsoft.com/office/powerpoint/2010/main" val="30008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E0FE-CC54-49E0-83B6-446A0608FA7C}"/>
              </a:ext>
            </a:extLst>
          </p:cNvPr>
          <p:cNvSpPr>
            <a:spLocks noGrp="1"/>
          </p:cNvSpPr>
          <p:nvPr>
            <p:ph type="title"/>
          </p:nvPr>
        </p:nvSpPr>
        <p:spPr/>
        <p:txBody>
          <a:bodyPr/>
          <a:lstStyle/>
          <a:p>
            <a:r>
              <a:rPr lang="en-US" dirty="0"/>
              <a:t> Multiplatform Library Project:</a:t>
            </a:r>
          </a:p>
        </p:txBody>
      </p:sp>
      <p:pic>
        <p:nvPicPr>
          <p:cNvPr id="4" name="Content Placeholder 3">
            <a:extLst>
              <a:ext uri="{FF2B5EF4-FFF2-40B4-BE49-F238E27FC236}">
                <a16:creationId xmlns:a16="http://schemas.microsoft.com/office/drawing/2014/main" id="{C4DC0959-FF68-450C-9D6A-EB1D38C12642}"/>
              </a:ext>
            </a:extLst>
          </p:cNvPr>
          <p:cNvPicPr>
            <a:picLocks noGrp="1" noChangeAspect="1"/>
          </p:cNvPicPr>
          <p:nvPr>
            <p:ph idx="1"/>
          </p:nvPr>
        </p:nvPicPr>
        <p:blipFill>
          <a:blip r:embed="rId2"/>
          <a:stretch>
            <a:fillRect/>
          </a:stretch>
        </p:blipFill>
        <p:spPr>
          <a:xfrm>
            <a:off x="2680335" y="1598136"/>
            <a:ext cx="6991350" cy="5067300"/>
          </a:xfrm>
          <a:prstGeom prst="rect">
            <a:avLst/>
          </a:prstGeom>
        </p:spPr>
      </p:pic>
    </p:spTree>
    <p:extLst>
      <p:ext uri="{BB962C8B-B14F-4D97-AF65-F5344CB8AC3E}">
        <p14:creationId xmlns:p14="http://schemas.microsoft.com/office/powerpoint/2010/main" val="158848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D036-0CC9-4C19-9C07-EE4D2CB5FDC8}"/>
              </a:ext>
            </a:extLst>
          </p:cNvPr>
          <p:cNvSpPr>
            <a:spLocks noGrp="1"/>
          </p:cNvSpPr>
          <p:nvPr>
            <p:ph type="title"/>
          </p:nvPr>
        </p:nvSpPr>
        <p:spPr/>
        <p:txBody>
          <a:bodyPr>
            <a:normAutofit fontScale="90000"/>
          </a:bodyPr>
          <a:lstStyle/>
          <a:p>
            <a:r>
              <a:rPr lang="en-US" sz="4000" dirty="0">
                <a:hlinkClick r:id="rId2">
                  <a:extLst>
                    <a:ext uri="{A12FA001-AC4F-418D-AE19-62706E023703}">
                      <ahyp:hlinkClr xmlns:ahyp="http://schemas.microsoft.com/office/drawing/2018/hyperlinkcolor" val="tx"/>
                    </a:ext>
                  </a:extLst>
                </a:hlinkClick>
              </a:rPr>
              <a:t>Fifteen Puzzle Game </a:t>
            </a:r>
            <a:endParaRPr lang="en-US" sz="4000" dirty="0"/>
          </a:p>
        </p:txBody>
      </p:sp>
      <p:sp>
        <p:nvSpPr>
          <p:cNvPr id="3" name="Content Placeholder 2">
            <a:extLst>
              <a:ext uri="{FF2B5EF4-FFF2-40B4-BE49-F238E27FC236}">
                <a16:creationId xmlns:a16="http://schemas.microsoft.com/office/drawing/2014/main" id="{2020BB4E-920F-4A0B-B8BF-910C9E770B29}"/>
              </a:ext>
            </a:extLst>
          </p:cNvPr>
          <p:cNvSpPr>
            <a:spLocks noGrp="1"/>
          </p:cNvSpPr>
          <p:nvPr>
            <p:ph idx="4294967295"/>
          </p:nvPr>
        </p:nvSpPr>
        <p:spPr>
          <a:xfrm>
            <a:off x="0" y="1825625"/>
            <a:ext cx="10515600" cy="4351338"/>
          </a:xfrm>
          <a:prstGeom prst="rect">
            <a:avLst/>
          </a:prstGeom>
        </p:spPr>
        <p:txBody>
          <a:bodyPr>
            <a:normAutofit/>
          </a:bodyPr>
          <a:lstStyle/>
          <a:p>
            <a:pPr marL="0" indent="0">
              <a:buNone/>
            </a:pPr>
            <a:r>
              <a:rPr lang="en-US" dirty="0">
                <a:solidFill>
                  <a:schemeClr val="tx2"/>
                </a:solidFill>
              </a:rPr>
              <a:t>Some puzzle trivia:</a:t>
            </a:r>
          </a:p>
          <a:p>
            <a:r>
              <a:rPr lang="en-US" dirty="0">
                <a:solidFill>
                  <a:schemeClr val="tx2"/>
                </a:solidFill>
              </a:rPr>
              <a:t>Only half of all possible starting positions is solvable</a:t>
            </a:r>
          </a:p>
          <a:p>
            <a:r>
              <a:rPr lang="en-US" dirty="0">
                <a:solidFill>
                  <a:schemeClr val="tx2"/>
                </a:solidFill>
              </a:rPr>
              <a:t>Finding shortest solution is </a:t>
            </a:r>
            <a:r>
              <a:rPr lang="en-US" dirty="0">
                <a:solidFill>
                  <a:schemeClr val="tx2"/>
                </a:solidFill>
                <a:hlinkClick r:id="rId3">
                  <a:extLst>
                    <a:ext uri="{A12FA001-AC4F-418D-AE19-62706E023703}">
                      <ahyp:hlinkClr xmlns:ahyp="http://schemas.microsoft.com/office/drawing/2018/hyperlinkcolor" val="tx"/>
                    </a:ext>
                  </a:extLst>
                </a:hlinkClick>
              </a:rPr>
              <a:t>NP-hard </a:t>
            </a:r>
            <a:r>
              <a:rPr lang="en-US" dirty="0">
                <a:solidFill>
                  <a:schemeClr val="tx2"/>
                </a:solidFill>
              </a:rPr>
              <a:t>problem</a:t>
            </a:r>
          </a:p>
          <a:p>
            <a:pPr marL="0" indent="0">
              <a:buNone/>
            </a:pPr>
            <a:endParaRPr lang="en-US" dirty="0">
              <a:solidFill>
                <a:schemeClr val="tx2"/>
              </a:solidFill>
              <a:hlinkClick r:id="rId4">
                <a:extLst>
                  <a:ext uri="{A12FA001-AC4F-418D-AE19-62706E023703}">
                    <ahyp:hlinkClr xmlns:ahyp="http://schemas.microsoft.com/office/drawing/2018/hyperlinkcolor" val="tx"/>
                  </a:ext>
                </a:extLst>
              </a:hlinkClick>
            </a:endParaRPr>
          </a:p>
          <a:p>
            <a:pPr marL="0" indent="0">
              <a:buNone/>
            </a:pPr>
            <a:r>
              <a:rPr lang="en-US" dirty="0">
                <a:solidFill>
                  <a:schemeClr val="tx2"/>
                </a:solidFill>
                <a:hlinkClick r:id="rId4">
                  <a:extLst>
                    <a:ext uri="{A12FA001-AC4F-418D-AE19-62706E023703}">
                      <ahyp:hlinkClr xmlns:ahyp="http://schemas.microsoft.com/office/drawing/2018/hyperlinkcolor" val="tx"/>
                    </a:ext>
                  </a:extLst>
                </a:hlinkClick>
              </a:rPr>
              <a:t>Java Puzzle Solver</a:t>
            </a:r>
            <a:endParaRPr lang="en-US" dirty="0">
              <a:solidFill>
                <a:schemeClr val="tx2"/>
              </a:solidFill>
            </a:endParaRPr>
          </a:p>
          <a:p>
            <a:pPr marL="0" indent="0">
              <a:buNone/>
            </a:pPr>
            <a:r>
              <a:rPr lang="en-US" dirty="0">
                <a:solidFill>
                  <a:schemeClr val="tx2"/>
                </a:solidFill>
                <a:hlinkClick r:id="rId5">
                  <a:extLst>
                    <a:ext uri="{A12FA001-AC4F-418D-AE19-62706E023703}">
                      <ahyp:hlinkClr xmlns:ahyp="http://schemas.microsoft.com/office/drawing/2018/hyperlinkcolor" val="tx"/>
                    </a:ext>
                  </a:extLst>
                </a:hlinkClick>
              </a:rPr>
              <a:t>Java Puzzle Solver converted to Kotlin</a:t>
            </a:r>
            <a:endParaRPr lang="en-US" dirty="0">
              <a:solidFill>
                <a:schemeClr val="tx2"/>
              </a:solidFill>
            </a:endParaRPr>
          </a:p>
          <a:p>
            <a:pPr marL="0" indent="0">
              <a:buNone/>
            </a:pPr>
            <a:r>
              <a:rPr lang="en-US" dirty="0">
                <a:solidFill>
                  <a:schemeClr val="tx2"/>
                </a:solidFill>
                <a:hlinkClick r:id="rId6">
                  <a:extLst>
                    <a:ext uri="{A12FA001-AC4F-418D-AE19-62706E023703}">
                      <ahyp:hlinkClr xmlns:ahyp="http://schemas.microsoft.com/office/drawing/2018/hyperlinkcolor" val="tx"/>
                    </a:ext>
                  </a:extLst>
                </a:hlinkClick>
              </a:rPr>
              <a:t>Kotlin Puzzle Solver that only uses </a:t>
            </a:r>
            <a:r>
              <a:rPr lang="en-US" dirty="0" err="1">
                <a:solidFill>
                  <a:schemeClr val="tx2"/>
                </a:solidFill>
                <a:hlinkClick r:id="rId6">
                  <a:extLst>
                    <a:ext uri="{A12FA001-AC4F-418D-AE19-62706E023703}">
                      <ahyp:hlinkClr xmlns:ahyp="http://schemas.microsoft.com/office/drawing/2018/hyperlinkcolor" val="tx"/>
                    </a:ext>
                  </a:extLst>
                </a:hlinkClick>
              </a:rPr>
              <a:t>kotlin.stdlib</a:t>
            </a:r>
            <a:endParaRPr lang="en-US" dirty="0">
              <a:solidFill>
                <a:schemeClr val="tx2"/>
              </a:solidFill>
            </a:endParaRPr>
          </a:p>
          <a:p>
            <a:pPr marL="0" indent="0">
              <a:buNone/>
            </a:pPr>
            <a:r>
              <a:rPr lang="es-ES" dirty="0">
                <a:solidFill>
                  <a:schemeClr val="tx2"/>
                </a:solidFill>
                <a:hlinkClick r:id="rId7">
                  <a:extLst>
                    <a:ext uri="{A12FA001-AC4F-418D-AE19-62706E023703}">
                      <ahyp:hlinkClr xmlns:ahyp="http://schemas.microsoft.com/office/drawing/2018/hyperlinkcolor" val="tx"/>
                    </a:ext>
                  </a:extLst>
                </a:hlinkClick>
              </a:rPr>
              <a:t>Pascal </a:t>
            </a:r>
            <a:r>
              <a:rPr lang="es-ES" dirty="0" err="1">
                <a:solidFill>
                  <a:schemeClr val="tx2"/>
                </a:solidFill>
                <a:hlinkClick r:id="rId7">
                  <a:extLst>
                    <a:ext uri="{A12FA001-AC4F-418D-AE19-62706E023703}">
                      <ahyp:hlinkClr xmlns:ahyp="http://schemas.microsoft.com/office/drawing/2018/hyperlinkcolor" val="tx"/>
                    </a:ext>
                  </a:extLst>
                </a:hlinkClick>
              </a:rPr>
              <a:t>Application</a:t>
            </a:r>
            <a:r>
              <a:rPr lang="es-ES" dirty="0">
                <a:solidFill>
                  <a:schemeClr val="tx2"/>
                </a:solidFill>
                <a:hlinkClick r:id="rId7">
                  <a:extLst>
                    <a:ext uri="{A12FA001-AC4F-418D-AE19-62706E023703}">
                      <ahyp:hlinkClr xmlns:ahyp="http://schemas.microsoft.com/office/drawing/2018/hyperlinkcolor" val="tx"/>
                    </a:ext>
                  </a:extLst>
                </a:hlinkClick>
              </a:rPr>
              <a:t> </a:t>
            </a:r>
            <a:r>
              <a:rPr lang="es-ES" dirty="0" err="1">
                <a:solidFill>
                  <a:schemeClr val="tx2"/>
                </a:solidFill>
                <a:hlinkClick r:id="rId7">
                  <a:extLst>
                    <a:ext uri="{A12FA001-AC4F-418D-AE19-62706E023703}">
                      <ahyp:hlinkClr xmlns:ahyp="http://schemas.microsoft.com/office/drawing/2018/hyperlinkcolor" val="tx"/>
                    </a:ext>
                  </a:extLst>
                </a:hlinkClick>
              </a:rPr>
              <a:t>calls</a:t>
            </a:r>
            <a:r>
              <a:rPr lang="es-ES" dirty="0">
                <a:solidFill>
                  <a:schemeClr val="tx2"/>
                </a:solidFill>
                <a:hlinkClick r:id="rId7">
                  <a:extLst>
                    <a:ext uri="{A12FA001-AC4F-418D-AE19-62706E023703}">
                      <ahyp:hlinkClr xmlns:ahyp="http://schemas.microsoft.com/office/drawing/2018/hyperlinkcolor" val="tx"/>
                    </a:ext>
                  </a:extLst>
                </a:hlinkClick>
              </a:rPr>
              <a:t> </a:t>
            </a:r>
            <a:r>
              <a:rPr lang="es-ES" dirty="0" err="1">
                <a:solidFill>
                  <a:schemeClr val="tx2"/>
                </a:solidFill>
                <a:hlinkClick r:id="rId7">
                  <a:extLst>
                    <a:ext uri="{A12FA001-AC4F-418D-AE19-62706E023703}">
                      <ahyp:hlinkClr xmlns:ahyp="http://schemas.microsoft.com/office/drawing/2018/hyperlinkcolor" val="tx"/>
                    </a:ext>
                  </a:extLst>
                </a:hlinkClick>
              </a:rPr>
              <a:t>Kotlin</a:t>
            </a:r>
            <a:r>
              <a:rPr lang="es-ES" dirty="0">
                <a:solidFill>
                  <a:schemeClr val="tx2"/>
                </a:solidFill>
                <a:hlinkClick r:id="rId7">
                  <a:extLst>
                    <a:ext uri="{A12FA001-AC4F-418D-AE19-62706E023703}">
                      <ahyp:hlinkClr xmlns:ahyp="http://schemas.microsoft.com/office/drawing/2018/hyperlinkcolor" val="tx"/>
                    </a:ext>
                  </a:extLst>
                </a:hlinkClick>
              </a:rPr>
              <a:t> DLL (Lazarus IDE)</a:t>
            </a:r>
            <a:endParaRPr lang="es-ES" dirty="0">
              <a:solidFill>
                <a:schemeClr val="tx2"/>
              </a:solidFill>
            </a:endParaRPr>
          </a:p>
          <a:p>
            <a:pPr marL="0" indent="0">
              <a:buNone/>
            </a:pPr>
            <a:endParaRPr lang="es-ES" dirty="0"/>
          </a:p>
        </p:txBody>
      </p:sp>
    </p:spTree>
    <p:extLst>
      <p:ext uri="{BB962C8B-B14F-4D97-AF65-F5344CB8AC3E}">
        <p14:creationId xmlns:p14="http://schemas.microsoft.com/office/powerpoint/2010/main" val="137474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86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8093-D07B-4146-BCF6-A2CC0A99FEE9}"/>
              </a:ext>
            </a:extLst>
          </p:cNvPr>
          <p:cNvSpPr>
            <a:spLocks noGrp="1"/>
          </p:cNvSpPr>
          <p:nvPr>
            <p:ph type="title"/>
          </p:nvPr>
        </p:nvSpPr>
        <p:spPr>
          <a:xfrm>
            <a:off x="838200" y="365126"/>
            <a:ext cx="10515600" cy="788972"/>
          </a:xfrm>
        </p:spPr>
        <p:txBody>
          <a:bodyPr>
            <a:normAutofit/>
          </a:bodyPr>
          <a:lstStyle/>
          <a:p>
            <a:pPr algn="ctr"/>
            <a:r>
              <a:rPr lang="en-US" sz="4000" dirty="0"/>
              <a:t>That’s</a:t>
            </a:r>
            <a:r>
              <a:rPr lang="en-US" sz="3200" dirty="0"/>
              <a:t> what Wikipedia tells us about Kotlin:</a:t>
            </a:r>
          </a:p>
        </p:txBody>
      </p:sp>
      <p:sp>
        <p:nvSpPr>
          <p:cNvPr id="3" name="Content Placeholder 2">
            <a:extLst>
              <a:ext uri="{FF2B5EF4-FFF2-40B4-BE49-F238E27FC236}">
                <a16:creationId xmlns:a16="http://schemas.microsoft.com/office/drawing/2014/main" id="{2ECDE05B-1E8A-40A5-882E-42931211C4EA}"/>
              </a:ext>
            </a:extLst>
          </p:cNvPr>
          <p:cNvSpPr>
            <a:spLocks noGrp="1"/>
          </p:cNvSpPr>
          <p:nvPr>
            <p:ph idx="1"/>
          </p:nvPr>
        </p:nvSpPr>
        <p:spPr>
          <a:xfrm>
            <a:off x="838200" y="1154098"/>
            <a:ext cx="10515600" cy="5022865"/>
          </a:xfrm>
        </p:spPr>
        <p:txBody>
          <a:bodyPr>
            <a:normAutofit fontScale="85000" lnSpcReduction="20000"/>
          </a:bodyPr>
          <a:lstStyle/>
          <a:p>
            <a:r>
              <a:rPr lang="en-US" dirty="0"/>
              <a:t>Kotlin (/ˈ</a:t>
            </a:r>
            <a:r>
              <a:rPr lang="en-US" dirty="0" err="1"/>
              <a:t>kɒtlɪn</a:t>
            </a:r>
            <a:r>
              <a:rPr lang="en-US" dirty="0"/>
              <a:t>/) is a cross-platform, statically typed, general-purpose programming language with type inference. Kotlin is designed to </a:t>
            </a:r>
            <a:r>
              <a:rPr lang="en-US" dirty="0">
                <a:solidFill>
                  <a:srgbClr val="FF0000"/>
                </a:solidFill>
              </a:rPr>
              <a:t>interoperate fully with Java</a:t>
            </a:r>
            <a:r>
              <a:rPr lang="en-US" dirty="0"/>
              <a:t>, and the JVM version of its standard library depends on the Java Class Library, but type inference allows its syntax to be more concise. Kotlin mainly targets the JVM, </a:t>
            </a:r>
            <a:r>
              <a:rPr lang="en-US" dirty="0">
                <a:solidFill>
                  <a:srgbClr val="FF0000"/>
                </a:solidFill>
              </a:rPr>
              <a:t>but also compiles to JavaScript or native code (via </a:t>
            </a:r>
            <a:r>
              <a:rPr lang="en-US" dirty="0">
                <a:solidFill>
                  <a:srgbClr val="FF0000"/>
                </a:solidFill>
                <a:hlinkClick r:id="rId2">
                  <a:extLst>
                    <a:ext uri="{A12FA001-AC4F-418D-AE19-62706E023703}">
                      <ahyp:hlinkClr xmlns:ahyp="http://schemas.microsoft.com/office/drawing/2018/hyperlinkcolor" val="tx"/>
                    </a:ext>
                  </a:extLst>
                </a:hlinkClick>
              </a:rPr>
              <a:t>LLVM</a:t>
            </a:r>
            <a:r>
              <a:rPr lang="en-US" dirty="0">
                <a:solidFill>
                  <a:srgbClr val="FF0000"/>
                </a:solidFill>
              </a:rPr>
              <a:t>)</a:t>
            </a:r>
            <a:r>
              <a:rPr lang="en-US" dirty="0"/>
              <a:t>. Language development costs are borne by JetBrains, while the Kotlin Foundation protects the Kotlin trademark.[</a:t>
            </a:r>
          </a:p>
          <a:p>
            <a:r>
              <a:rPr lang="en-US" dirty="0"/>
              <a:t>JetBrains (formerly IntelliJ Software) is a software development company whose tools are targeted towards software developers and project managers. The company offers an extended family of integrated development environments (IDE) for the programming languages Java, Groovy, Kotlin, Ruby, Python, PHP, C, Objective-C, C++, C#, Go, JavaScript and SQL.</a:t>
            </a:r>
          </a:p>
          <a:p>
            <a:r>
              <a:rPr lang="en-US" dirty="0"/>
              <a:t>The company entered a new area in 2011 when it introduced Kotlin, a programming language that runs in a Java virtual machine (JVM).</a:t>
            </a:r>
          </a:p>
          <a:p>
            <a:pPr marL="0" indent="0">
              <a:buNone/>
            </a:pPr>
            <a:endParaRPr lang="en-US" dirty="0"/>
          </a:p>
          <a:p>
            <a:pPr marL="0" indent="0">
              <a:buNone/>
            </a:pPr>
            <a:r>
              <a:rPr lang="en-US" dirty="0">
                <a:solidFill>
                  <a:srgbClr val="FF0000"/>
                </a:solidFill>
              </a:rPr>
              <a:t>Red color </a:t>
            </a:r>
            <a:r>
              <a:rPr lang="en-US" dirty="0"/>
              <a:t>indicates Kotlin features important for presenter. Presenter does understand why Wikipedia did not mention Scala as it also supported by IntelliJ.</a:t>
            </a:r>
          </a:p>
          <a:p>
            <a:pPr marL="0" indent="0">
              <a:buNone/>
            </a:pPr>
            <a:endParaRPr lang="en-US" dirty="0"/>
          </a:p>
        </p:txBody>
      </p:sp>
    </p:spTree>
    <p:extLst>
      <p:ext uri="{BB962C8B-B14F-4D97-AF65-F5344CB8AC3E}">
        <p14:creationId xmlns:p14="http://schemas.microsoft.com/office/powerpoint/2010/main" val="26482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F931-F89D-4514-B4B5-E244D25C065E}"/>
              </a:ext>
            </a:extLst>
          </p:cNvPr>
          <p:cNvSpPr>
            <a:spLocks noGrp="1"/>
          </p:cNvSpPr>
          <p:nvPr>
            <p:ph type="title"/>
          </p:nvPr>
        </p:nvSpPr>
        <p:spPr>
          <a:xfrm>
            <a:off x="838200" y="365125"/>
            <a:ext cx="10515600" cy="859993"/>
          </a:xfrm>
        </p:spPr>
        <p:txBody>
          <a:bodyPr>
            <a:normAutofit/>
          </a:bodyPr>
          <a:lstStyle/>
          <a:p>
            <a:r>
              <a:rPr lang="en-US" sz="4000" dirty="0">
                <a:solidFill>
                  <a:srgbClr val="002060"/>
                </a:solidFill>
              </a:rPr>
              <a:t>What does it mean </a:t>
            </a:r>
            <a:r>
              <a:rPr lang="en-US" sz="4000" dirty="0">
                <a:solidFill>
                  <a:srgbClr val="FF0000"/>
                </a:solidFill>
              </a:rPr>
              <a:t>“interoperate fully with Java”</a:t>
            </a:r>
            <a:r>
              <a:rPr lang="en-US" sz="4000" dirty="0">
                <a:solidFill>
                  <a:srgbClr val="002060"/>
                </a:solidFill>
              </a:rPr>
              <a:t> ?</a:t>
            </a:r>
          </a:p>
        </p:txBody>
      </p:sp>
      <p:sp>
        <p:nvSpPr>
          <p:cNvPr id="12" name="Content Placeholder 11">
            <a:extLst>
              <a:ext uri="{FF2B5EF4-FFF2-40B4-BE49-F238E27FC236}">
                <a16:creationId xmlns:a16="http://schemas.microsoft.com/office/drawing/2014/main" id="{2990A765-DCC3-4845-B365-A7A6BDE1F497}"/>
              </a:ext>
            </a:extLst>
          </p:cNvPr>
          <p:cNvSpPr>
            <a:spLocks noGrp="1"/>
          </p:cNvSpPr>
          <p:nvPr>
            <p:ph idx="1"/>
          </p:nvPr>
        </p:nvSpPr>
        <p:spPr>
          <a:xfrm>
            <a:off x="838200" y="1535837"/>
            <a:ext cx="10515600" cy="4641126"/>
          </a:xfrm>
        </p:spPr>
        <p:txBody>
          <a:bodyPr/>
          <a:lstStyle/>
          <a:p>
            <a:pPr marL="0" indent="0">
              <a:buNone/>
            </a:pPr>
            <a:r>
              <a:rPr lang="en-US" dirty="0"/>
              <a:t>It means that when you are using IntelliJ you can convert Java file to Kotlin file with one click – IDE would enable Kotlin support and convert Java to Kotlin! Be careful though – you Java file would be removed – as you do not need it anymore </a:t>
            </a:r>
            <a:r>
              <a:rPr lang="en-US" dirty="0">
                <a:sym typeface="Wingdings" panose="05000000000000000000" pitchFamily="2" charset="2"/>
              </a:rPr>
              <a:t></a:t>
            </a:r>
            <a:endParaRPr lang="en-US" dirty="0"/>
          </a:p>
          <a:p>
            <a:pPr marL="0" indent="0">
              <a:buNone/>
            </a:pPr>
            <a:r>
              <a:rPr lang="en-US" dirty="0"/>
              <a:t>Your application would work as nothing has happened – the methods of your Kotlin class would be called from other classes, and your Kotlin class would call methods of other classes.</a:t>
            </a:r>
          </a:p>
          <a:p>
            <a:pPr marL="0" indent="0">
              <a:buNone/>
            </a:pPr>
            <a:r>
              <a:rPr lang="en-US" dirty="0"/>
              <a:t>But if you convert the whole application to Kotlin you would notice that it may become faster (almost 2x in presenter’s case) and files are now smaller </a:t>
            </a:r>
            <a:r>
              <a:rPr lang="en-US" dirty="0">
                <a:sym typeface="Wingdings" panose="05000000000000000000" pitchFamily="2" charset="2"/>
              </a:rPr>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837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E35B-DBCF-47DA-96A6-117A5E800E3E}"/>
              </a:ext>
            </a:extLst>
          </p:cNvPr>
          <p:cNvSpPr>
            <a:spLocks noGrp="1"/>
          </p:cNvSpPr>
          <p:nvPr>
            <p:ph type="title"/>
          </p:nvPr>
        </p:nvSpPr>
        <p:spPr/>
        <p:txBody>
          <a:bodyPr/>
          <a:lstStyle/>
          <a:p>
            <a:pPr algn="ctr"/>
            <a:r>
              <a:rPr lang="en-US" dirty="0">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What Java has that Kotlin does not?</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D7B024AA-4AD4-4455-91C4-CDC25AD0A55B}"/>
              </a:ext>
            </a:extLst>
          </p:cNvPr>
          <p:cNvSpPr>
            <a:spLocks noGrp="1"/>
          </p:cNvSpPr>
          <p:nvPr>
            <p:ph idx="1"/>
          </p:nvPr>
        </p:nvSpPr>
        <p:spPr>
          <a:xfrm>
            <a:off x="838200" y="1500326"/>
            <a:ext cx="10515600" cy="4882719"/>
          </a:xfrm>
        </p:spPr>
        <p:txBody>
          <a:bodyPr>
            <a:normAutofit fontScale="32500" lnSpcReduction="20000"/>
          </a:bodyPr>
          <a:lstStyle/>
          <a:p>
            <a:r>
              <a:rPr lang="en-US" sz="4500" dirty="0"/>
              <a:t>Checked exceptions – good riddance! – RIP dear checked exceptions,  we are not going to miss you </a:t>
            </a:r>
            <a:r>
              <a:rPr lang="en-US" sz="4500" dirty="0">
                <a:sym typeface="Wingdings" panose="05000000000000000000" pitchFamily="2" charset="2"/>
              </a:rPr>
              <a:t></a:t>
            </a:r>
            <a:endParaRPr lang="en-US" sz="4500" dirty="0"/>
          </a:p>
          <a:p>
            <a:r>
              <a:rPr lang="en-US" sz="4500" dirty="0"/>
              <a:t>Primitive types that are not classes - in Kotlin everything is an object in the sense that we can call member functions and properties on any variable. Some of the types (e.g.  numbers, characters and </a:t>
            </a:r>
            <a:r>
              <a:rPr lang="en-US" sz="4500" dirty="0" err="1"/>
              <a:t>booleans</a:t>
            </a:r>
            <a:r>
              <a:rPr lang="en-US" sz="4500" dirty="0"/>
              <a:t>)  can be represented as primitive values at runtime - but to the user they look like ordinary classes.</a:t>
            </a:r>
          </a:p>
          <a:p>
            <a:r>
              <a:rPr lang="en-US" sz="4500" dirty="0"/>
              <a:t>Static members – in Kotlin you do not need to declare a class if you just want to write a function or declare some constant/variable.</a:t>
            </a:r>
          </a:p>
          <a:p>
            <a:r>
              <a:rPr lang="en-US" sz="4500" dirty="0"/>
              <a:t>Wildcard-types – in Kotlin Java wildcard generic types were replaced with declaration-site variance and type projections. You can read more </a:t>
            </a:r>
            <a:r>
              <a:rPr lang="en-US" sz="4500" dirty="0">
                <a:hlinkClick r:id="rId3"/>
              </a:rPr>
              <a:t>here</a:t>
            </a:r>
            <a:r>
              <a:rPr lang="en-US" sz="4500" dirty="0"/>
              <a:t>.</a:t>
            </a:r>
          </a:p>
          <a:p>
            <a:r>
              <a:rPr lang="en-US" sz="4500" dirty="0"/>
              <a:t>Ternary-operator a ? b : c - In Kotlin, if is an expression, i.e. it returns a value. Therefore there is no ternary operator (condition ? then : else), because ordinary if works fine in this role:</a:t>
            </a:r>
          </a:p>
          <a:p>
            <a:pPr marL="0" indent="0">
              <a:buNone/>
            </a:pPr>
            <a:r>
              <a:rPr lang="en-US" sz="4500" dirty="0"/>
              <a:t>	</a:t>
            </a:r>
            <a:r>
              <a:rPr lang="en-US" sz="4500" dirty="0" err="1"/>
              <a:t>val</a:t>
            </a:r>
            <a:r>
              <a:rPr lang="en-US" sz="4500" dirty="0"/>
              <a:t> max = if (a &gt; b) a else b</a:t>
            </a:r>
          </a:p>
          <a:p>
            <a:pPr marL="0" indent="0">
              <a:buNone/>
            </a:pPr>
            <a:r>
              <a:rPr lang="en-US" sz="4500" dirty="0"/>
              <a:t>	</a:t>
            </a:r>
            <a:r>
              <a:rPr lang="en-US" sz="4500" dirty="0" err="1"/>
              <a:t>val</a:t>
            </a:r>
            <a:r>
              <a:rPr lang="en-US" sz="4500" dirty="0"/>
              <a:t> max = if (a &gt; b) {</a:t>
            </a:r>
          </a:p>
          <a:p>
            <a:pPr marL="0" indent="0">
              <a:buNone/>
            </a:pPr>
            <a:r>
              <a:rPr lang="en-US" sz="4500" dirty="0"/>
              <a:t>	       print("Choose a")</a:t>
            </a:r>
          </a:p>
          <a:p>
            <a:pPr marL="0" indent="0">
              <a:buNone/>
            </a:pPr>
            <a:r>
              <a:rPr lang="en-US" sz="4500" dirty="0"/>
              <a:t>	       a</a:t>
            </a:r>
          </a:p>
          <a:p>
            <a:pPr marL="0" indent="0">
              <a:buNone/>
            </a:pPr>
            <a:r>
              <a:rPr lang="en-US" sz="4500" dirty="0"/>
              <a:t>	} else {</a:t>
            </a:r>
          </a:p>
          <a:p>
            <a:pPr marL="0" indent="0">
              <a:buNone/>
            </a:pPr>
            <a:r>
              <a:rPr lang="en-US" sz="4500" dirty="0"/>
              <a:t>	       print("Choose b")</a:t>
            </a:r>
          </a:p>
          <a:p>
            <a:pPr marL="0" indent="0">
              <a:buNone/>
            </a:pPr>
            <a:r>
              <a:rPr lang="en-US" sz="4500" dirty="0"/>
              <a:t>	       b</a:t>
            </a:r>
          </a:p>
          <a:p>
            <a:pPr marL="0" indent="0">
              <a:buNone/>
            </a:pPr>
            <a:r>
              <a:rPr lang="en-US" sz="4500" dirty="0"/>
              <a:t>	}</a:t>
            </a:r>
          </a:p>
          <a:p>
            <a:pPr marL="0" indent="0">
              <a:buNone/>
            </a:pPr>
            <a:r>
              <a:rPr lang="en-US" sz="4500" dirty="0"/>
              <a:t>By the way – did I tell you that you rarely need semicolon (;) in Kotlin?</a:t>
            </a:r>
          </a:p>
          <a:p>
            <a:pPr marL="0" indent="0">
              <a:buNone/>
            </a:pPr>
            <a:endParaRPr lang="en-US" dirty="0"/>
          </a:p>
        </p:txBody>
      </p:sp>
    </p:spTree>
    <p:extLst>
      <p:ext uri="{BB962C8B-B14F-4D97-AF65-F5344CB8AC3E}">
        <p14:creationId xmlns:p14="http://schemas.microsoft.com/office/powerpoint/2010/main" val="271043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0B97-CBBA-4B07-9F29-308501405855}"/>
              </a:ext>
            </a:extLst>
          </p:cNvPr>
          <p:cNvSpPr>
            <a:spLocks noGrp="1"/>
          </p:cNvSpPr>
          <p:nvPr>
            <p:ph type="title"/>
          </p:nvPr>
        </p:nvSpPr>
        <p:spPr>
          <a:xfrm>
            <a:off x="838200" y="365125"/>
            <a:ext cx="10515600" cy="1002036"/>
          </a:xfrm>
        </p:spPr>
        <p:txBody>
          <a:bodyPr>
            <a:normAutofit/>
          </a:bodyPr>
          <a:lstStyle/>
          <a:p>
            <a:pPr algn="ctr"/>
            <a:r>
              <a:rPr lang="en-US" dirty="0">
                <a:hlinkClick r:id="rId2">
                  <a:extLst>
                    <a:ext uri="{A12FA001-AC4F-418D-AE19-62706E023703}">
                      <ahyp:hlinkClr xmlns:ahyp="http://schemas.microsoft.com/office/drawing/2018/hyperlinkcolor" val="tx"/>
                    </a:ext>
                  </a:extLst>
                </a:hlinkClick>
              </a:rPr>
              <a:t>Kotlin provides null safety!</a:t>
            </a:r>
            <a:endParaRPr lang="en-US" dirty="0"/>
          </a:p>
        </p:txBody>
      </p:sp>
      <p:sp>
        <p:nvSpPr>
          <p:cNvPr id="3" name="Content Placeholder 2">
            <a:extLst>
              <a:ext uri="{FF2B5EF4-FFF2-40B4-BE49-F238E27FC236}">
                <a16:creationId xmlns:a16="http://schemas.microsoft.com/office/drawing/2014/main" id="{62B0F440-E2AE-40C5-A78D-C27B2F5B7D6E}"/>
              </a:ext>
            </a:extLst>
          </p:cNvPr>
          <p:cNvSpPr>
            <a:spLocks noGrp="1"/>
          </p:cNvSpPr>
          <p:nvPr>
            <p:ph idx="1"/>
          </p:nvPr>
        </p:nvSpPr>
        <p:spPr>
          <a:xfrm>
            <a:off x="838200" y="1473693"/>
            <a:ext cx="10515600" cy="4703270"/>
          </a:xfrm>
        </p:spPr>
        <p:txBody>
          <a:bodyPr>
            <a:normAutofit fontScale="62500" lnSpcReduction="20000"/>
          </a:bodyPr>
          <a:lstStyle/>
          <a:p>
            <a:pPr marL="0" indent="0">
              <a:buNone/>
            </a:pPr>
            <a:r>
              <a:rPr lang="en-US" dirty="0"/>
              <a:t>In Kotlin, the type system distinguishes between references that can hold null (nullable references) and those that can not (non-null references). For example, a regular variable of type String can not hold null:</a:t>
            </a:r>
          </a:p>
          <a:p>
            <a:pPr marL="0" indent="0">
              <a:buNone/>
            </a:pPr>
            <a:endParaRPr lang="en-US" dirty="0"/>
          </a:p>
          <a:p>
            <a:pPr marL="0" indent="0">
              <a:buNone/>
            </a:pPr>
            <a:r>
              <a:rPr lang="en-US" dirty="0"/>
              <a:t>var a: String = "</a:t>
            </a:r>
            <a:r>
              <a:rPr lang="en-US" dirty="0" err="1"/>
              <a:t>abc</a:t>
            </a:r>
            <a:r>
              <a:rPr lang="en-US" dirty="0"/>
              <a:t>" // Regular initialization means non-null by default (type declaration is redundant here)</a:t>
            </a:r>
          </a:p>
          <a:p>
            <a:pPr marL="0" indent="0">
              <a:buNone/>
            </a:pPr>
            <a:r>
              <a:rPr lang="en-US" dirty="0"/>
              <a:t>a = null // compilation error</a:t>
            </a:r>
          </a:p>
          <a:p>
            <a:pPr marL="0" indent="0">
              <a:buNone/>
            </a:pPr>
            <a:endParaRPr lang="en-US" dirty="0"/>
          </a:p>
          <a:p>
            <a:pPr marL="0" indent="0">
              <a:buNone/>
            </a:pPr>
            <a:r>
              <a:rPr lang="en-US" dirty="0"/>
              <a:t>var b: String? = "</a:t>
            </a:r>
            <a:r>
              <a:rPr lang="en-US" dirty="0" err="1"/>
              <a:t>abc</a:t>
            </a:r>
            <a:r>
              <a:rPr lang="en-US" dirty="0"/>
              <a:t>" // can be set null</a:t>
            </a:r>
          </a:p>
          <a:p>
            <a:pPr marL="0" indent="0">
              <a:buNone/>
            </a:pPr>
            <a:r>
              <a:rPr lang="en-US" dirty="0"/>
              <a:t>b = null // ok</a:t>
            </a:r>
          </a:p>
          <a:p>
            <a:pPr marL="0" indent="0">
              <a:buNone/>
            </a:pPr>
            <a:r>
              <a:rPr lang="en-US" dirty="0"/>
              <a:t>print(b)</a:t>
            </a:r>
          </a:p>
          <a:p>
            <a:pPr marL="0" indent="0">
              <a:buNone/>
            </a:pPr>
            <a:endParaRPr lang="en-US" dirty="0"/>
          </a:p>
          <a:p>
            <a:pPr marL="0" indent="0">
              <a:buNone/>
            </a:pPr>
            <a:r>
              <a:rPr lang="en-US" dirty="0" err="1"/>
              <a:t>val</a:t>
            </a:r>
            <a:r>
              <a:rPr lang="en-US" dirty="0"/>
              <a:t> l = </a:t>
            </a:r>
            <a:r>
              <a:rPr lang="en-US" dirty="0" err="1"/>
              <a:t>a.length</a:t>
            </a:r>
            <a:endParaRPr lang="en-US" dirty="0"/>
          </a:p>
          <a:p>
            <a:pPr marL="0" indent="0">
              <a:buNone/>
            </a:pPr>
            <a:endParaRPr lang="en-US" dirty="0"/>
          </a:p>
          <a:p>
            <a:pPr marL="0" indent="0">
              <a:buNone/>
            </a:pPr>
            <a:r>
              <a:rPr lang="en-US" dirty="0" err="1"/>
              <a:t>val</a:t>
            </a:r>
            <a:r>
              <a:rPr lang="en-US" dirty="0"/>
              <a:t> l = </a:t>
            </a:r>
            <a:r>
              <a:rPr lang="en-US" dirty="0" err="1"/>
              <a:t>b.length</a:t>
            </a:r>
            <a:r>
              <a:rPr lang="en-US" dirty="0"/>
              <a:t> // error: variable 'b' can be null</a:t>
            </a:r>
          </a:p>
          <a:p>
            <a:pPr marL="0" indent="0">
              <a:buNone/>
            </a:pPr>
            <a:endParaRPr lang="en-US" dirty="0"/>
          </a:p>
          <a:p>
            <a:pPr marL="0" indent="0">
              <a:buNone/>
            </a:pPr>
            <a:r>
              <a:rPr lang="en-US" dirty="0" err="1"/>
              <a:t>val</a:t>
            </a:r>
            <a:r>
              <a:rPr lang="en-US" dirty="0"/>
              <a:t> l = if (b != null) </a:t>
            </a:r>
            <a:r>
              <a:rPr lang="en-US" dirty="0" err="1"/>
              <a:t>b.length</a:t>
            </a:r>
            <a:r>
              <a:rPr lang="en-US" dirty="0"/>
              <a:t> else -1 // smart casting from String? to String</a:t>
            </a:r>
          </a:p>
          <a:p>
            <a:pPr marL="0" indent="0">
              <a:buNone/>
            </a:pPr>
            <a:endParaRPr lang="en-US" dirty="0"/>
          </a:p>
          <a:p>
            <a:endParaRPr lang="en-US" dirty="0"/>
          </a:p>
        </p:txBody>
      </p:sp>
    </p:spTree>
    <p:extLst>
      <p:ext uri="{BB962C8B-B14F-4D97-AF65-F5344CB8AC3E}">
        <p14:creationId xmlns:p14="http://schemas.microsoft.com/office/powerpoint/2010/main" val="281833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C08D-7CCE-40E5-86BA-43EA5AA618FE}"/>
              </a:ext>
            </a:extLst>
          </p:cNvPr>
          <p:cNvSpPr>
            <a:spLocks noGrp="1"/>
          </p:cNvSpPr>
          <p:nvPr>
            <p:ph type="title"/>
          </p:nvPr>
        </p:nvSpPr>
        <p:spPr>
          <a:xfrm>
            <a:off x="838200" y="365125"/>
            <a:ext cx="10515600" cy="975403"/>
          </a:xfrm>
        </p:spPr>
        <p:txBody>
          <a:bodyPr/>
          <a:lstStyle/>
          <a:p>
            <a:pPr algn="ctr"/>
            <a:r>
              <a:rPr lang="en-US" dirty="0">
                <a:hlinkClick r:id="rId2">
                  <a:extLst>
                    <a:ext uri="{A12FA001-AC4F-418D-AE19-62706E023703}">
                      <ahyp:hlinkClr xmlns:ahyp="http://schemas.microsoft.com/office/drawing/2018/hyperlinkcolor" val="tx"/>
                    </a:ext>
                  </a:extLst>
                </a:hlinkClick>
              </a:rPr>
              <a:t>Kotlin has data classes!</a:t>
            </a:r>
            <a:endParaRPr lang="en-US" dirty="0"/>
          </a:p>
        </p:txBody>
      </p:sp>
      <p:sp>
        <p:nvSpPr>
          <p:cNvPr id="3" name="Content Placeholder 2">
            <a:extLst>
              <a:ext uri="{FF2B5EF4-FFF2-40B4-BE49-F238E27FC236}">
                <a16:creationId xmlns:a16="http://schemas.microsoft.com/office/drawing/2014/main" id="{2FCAED9E-F3A5-4B38-81F8-C6315FB0D82B}"/>
              </a:ext>
            </a:extLst>
          </p:cNvPr>
          <p:cNvSpPr>
            <a:spLocks noGrp="1"/>
          </p:cNvSpPr>
          <p:nvPr>
            <p:ph idx="1"/>
          </p:nvPr>
        </p:nvSpPr>
        <p:spPr>
          <a:xfrm>
            <a:off x="838200" y="1251751"/>
            <a:ext cx="10515600" cy="5504156"/>
          </a:xfrm>
        </p:spPr>
        <p:txBody>
          <a:bodyPr>
            <a:normAutofit/>
          </a:bodyPr>
          <a:lstStyle/>
          <a:p>
            <a:pPr marL="0" indent="0">
              <a:buNone/>
            </a:pPr>
            <a:r>
              <a:rPr lang="en-US" sz="1800" dirty="0">
                <a:latin typeface="Calibri" panose="020F0502020204030204" pitchFamily="34" charset="0"/>
                <a:cs typeface="Calibri" panose="020F0502020204030204" pitchFamily="34" charset="0"/>
              </a:rPr>
              <a:t>Java:</a:t>
            </a:r>
          </a:p>
          <a:p>
            <a:pPr marL="0" indent="0">
              <a:buNone/>
            </a:pPr>
            <a:r>
              <a:rPr lang="en-US" sz="1800" dirty="0">
                <a:latin typeface="Calibri" panose="020F0502020204030204" pitchFamily="34" charset="0"/>
                <a:cs typeface="Calibri" panose="020F0502020204030204" pitchFamily="34" charset="0"/>
              </a:rPr>
              <a:t>class Book {</a:t>
            </a:r>
          </a:p>
          <a:p>
            <a:pPr marL="0" indent="0">
              <a:buNone/>
            </a:pPr>
            <a:r>
              <a:rPr lang="en-US" sz="1800" dirty="0">
                <a:latin typeface="Calibri" panose="020F0502020204030204" pitchFamily="34" charset="0"/>
                <a:cs typeface="Calibri" panose="020F0502020204030204" pitchFamily="34" charset="0"/>
              </a:rPr>
              <a:t>    private String title;</a:t>
            </a:r>
          </a:p>
          <a:p>
            <a:pPr marL="0" indent="0">
              <a:buNone/>
            </a:pPr>
            <a:r>
              <a:rPr lang="en-US" sz="1800" dirty="0">
                <a:latin typeface="Calibri" panose="020F0502020204030204" pitchFamily="34" charset="0"/>
                <a:cs typeface="Calibri" panose="020F0502020204030204" pitchFamily="34" charset="0"/>
              </a:rPr>
              <a:t>    private String author;</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    public String </a:t>
            </a:r>
            <a:r>
              <a:rPr lang="en-US" sz="1800" dirty="0" err="1">
                <a:latin typeface="Calibri" panose="020F0502020204030204" pitchFamily="34" charset="0"/>
                <a:cs typeface="Calibri" panose="020F0502020204030204" pitchFamily="34" charset="0"/>
              </a:rPr>
              <a:t>getTitle</a:t>
            </a:r>
            <a:r>
              <a:rPr lang="en-US" sz="1800" dirty="0">
                <a:latin typeface="Calibri" panose="020F0502020204030204" pitchFamily="34" charset="0"/>
                <a:cs typeface="Calibri" panose="020F0502020204030204" pitchFamily="34" charset="0"/>
              </a:rPr>
              <a:t>() {  return title; }</a:t>
            </a:r>
          </a:p>
          <a:p>
            <a:pPr marL="0" indent="0">
              <a:buNone/>
            </a:pPr>
            <a:r>
              <a:rPr lang="en-US" sz="1800" dirty="0">
                <a:latin typeface="Calibri" panose="020F0502020204030204" pitchFamily="34" charset="0"/>
                <a:cs typeface="Calibri" panose="020F0502020204030204" pitchFamily="34" charset="0"/>
              </a:rPr>
              <a:t>    public void </a:t>
            </a:r>
            <a:r>
              <a:rPr lang="en-US" sz="1800" dirty="0" err="1">
                <a:latin typeface="Calibri" panose="020F0502020204030204" pitchFamily="34" charset="0"/>
                <a:cs typeface="Calibri" panose="020F0502020204030204" pitchFamily="34" charset="0"/>
              </a:rPr>
              <a:t>setTitle</a:t>
            </a:r>
            <a:r>
              <a:rPr lang="en-US" sz="1800" dirty="0">
                <a:latin typeface="Calibri" panose="020F0502020204030204" pitchFamily="34" charset="0"/>
                <a:cs typeface="Calibri" panose="020F0502020204030204" pitchFamily="34" charset="0"/>
              </a:rPr>
              <a:t>(String title) { </a:t>
            </a:r>
            <a:r>
              <a:rPr lang="en-US" sz="1800" dirty="0" err="1">
                <a:latin typeface="Calibri" panose="020F0502020204030204" pitchFamily="34" charset="0"/>
                <a:cs typeface="Calibri" panose="020F0502020204030204" pitchFamily="34" charset="0"/>
              </a:rPr>
              <a:t>this.title</a:t>
            </a:r>
            <a:r>
              <a:rPr lang="en-US" sz="1800" dirty="0">
                <a:latin typeface="Calibri" panose="020F0502020204030204" pitchFamily="34" charset="0"/>
                <a:cs typeface="Calibri" panose="020F0502020204030204" pitchFamily="34" charset="0"/>
              </a:rPr>
              <a:t> = title; }</a:t>
            </a:r>
          </a:p>
          <a:p>
            <a:pPr marL="0" indent="0">
              <a:buNone/>
            </a:pPr>
            <a:r>
              <a:rPr lang="en-US" sz="1800" dirty="0">
                <a:latin typeface="Calibri" panose="020F0502020204030204" pitchFamily="34" charset="0"/>
                <a:cs typeface="Calibri" panose="020F0502020204030204" pitchFamily="34" charset="0"/>
              </a:rPr>
              <a:t>    public String </a:t>
            </a:r>
            <a:r>
              <a:rPr lang="en-US" sz="1800" dirty="0" err="1">
                <a:latin typeface="Calibri" panose="020F0502020204030204" pitchFamily="34" charset="0"/>
                <a:cs typeface="Calibri" panose="020F0502020204030204" pitchFamily="34" charset="0"/>
              </a:rPr>
              <a:t>getAuthor</a:t>
            </a:r>
            <a:r>
              <a:rPr lang="en-US" sz="1800" dirty="0">
                <a:latin typeface="Calibri" panose="020F0502020204030204" pitchFamily="34" charset="0"/>
                <a:cs typeface="Calibri" panose="020F0502020204030204" pitchFamily="34" charset="0"/>
              </a:rPr>
              <a:t>() { return author; }</a:t>
            </a:r>
          </a:p>
          <a:p>
            <a:pPr marL="0" indent="0">
              <a:buNone/>
            </a:pPr>
            <a:r>
              <a:rPr lang="en-US" sz="1800" dirty="0">
                <a:latin typeface="Calibri" panose="020F0502020204030204" pitchFamily="34" charset="0"/>
                <a:cs typeface="Calibri" panose="020F0502020204030204" pitchFamily="34" charset="0"/>
              </a:rPr>
              <a:t>    public void </a:t>
            </a:r>
            <a:r>
              <a:rPr lang="en-US" sz="1800" dirty="0" err="1">
                <a:latin typeface="Calibri" panose="020F0502020204030204" pitchFamily="34" charset="0"/>
                <a:cs typeface="Calibri" panose="020F0502020204030204" pitchFamily="34" charset="0"/>
              </a:rPr>
              <a:t>setAuthor</a:t>
            </a:r>
            <a:r>
              <a:rPr lang="en-US" sz="1800" dirty="0">
                <a:latin typeface="Calibri" panose="020F0502020204030204" pitchFamily="34" charset="0"/>
                <a:cs typeface="Calibri" panose="020F0502020204030204" pitchFamily="34" charset="0"/>
              </a:rPr>
              <a:t>(String author) { </a:t>
            </a:r>
            <a:r>
              <a:rPr lang="en-US" sz="1800" dirty="0" err="1">
                <a:latin typeface="Calibri" panose="020F0502020204030204" pitchFamily="34" charset="0"/>
                <a:cs typeface="Calibri" panose="020F0502020204030204" pitchFamily="34" charset="0"/>
              </a:rPr>
              <a:t>this.author</a:t>
            </a:r>
            <a:r>
              <a:rPr lang="en-US" sz="1800" dirty="0">
                <a:latin typeface="Calibri" panose="020F0502020204030204" pitchFamily="34" charset="0"/>
                <a:cs typeface="Calibri" panose="020F0502020204030204" pitchFamily="34" charset="0"/>
              </a:rPr>
              <a:t> = author; }</a:t>
            </a:r>
          </a:p>
          <a:p>
            <a:pPr marL="0" indent="0">
              <a:buNone/>
            </a:pPr>
            <a:r>
              <a:rPr lang="en-US" sz="1800" dirty="0">
                <a:latin typeface="Calibri" panose="020F0502020204030204" pitchFamily="34" charset="0"/>
                <a:cs typeface="Calibri" panose="020F0502020204030204" pitchFamily="34" charset="0"/>
              </a:rPr>
              <a:t>}</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Kotlin:</a:t>
            </a:r>
          </a:p>
          <a:p>
            <a:pPr marL="0" indent="0">
              <a:buNone/>
            </a:pPr>
            <a:r>
              <a:rPr lang="en-US" sz="1800" dirty="0">
                <a:latin typeface="Calibri" panose="020F0502020204030204" pitchFamily="34" charset="0"/>
                <a:cs typeface="Calibri" panose="020F0502020204030204" pitchFamily="34" charset="0"/>
              </a:rPr>
              <a:t>data class Book(</a:t>
            </a:r>
            <a:r>
              <a:rPr lang="en-US" sz="1800" dirty="0" err="1">
                <a:latin typeface="Calibri" panose="020F0502020204030204" pitchFamily="34" charset="0"/>
                <a:cs typeface="Calibri" panose="020F0502020204030204" pitchFamily="34" charset="0"/>
              </a:rPr>
              <a:t>val</a:t>
            </a:r>
            <a:r>
              <a:rPr lang="en-US" sz="1800" dirty="0">
                <a:latin typeface="Calibri" panose="020F0502020204030204" pitchFamily="34" charset="0"/>
                <a:cs typeface="Calibri" panose="020F0502020204030204" pitchFamily="34" charset="0"/>
              </a:rPr>
              <a:t> title: String, </a:t>
            </a:r>
            <a:r>
              <a:rPr lang="en-US" sz="1800" dirty="0" err="1">
                <a:latin typeface="Calibri" panose="020F0502020204030204" pitchFamily="34" charset="0"/>
                <a:cs typeface="Calibri" panose="020F0502020204030204" pitchFamily="34" charset="0"/>
              </a:rPr>
              <a:t>val</a:t>
            </a:r>
            <a:r>
              <a:rPr lang="en-US" sz="1800" dirty="0">
                <a:latin typeface="Calibri" panose="020F0502020204030204" pitchFamily="34" charset="0"/>
                <a:cs typeface="Calibri" panose="020F0502020204030204" pitchFamily="34" charset="0"/>
              </a:rPr>
              <a:t> author: String) </a:t>
            </a:r>
          </a:p>
          <a:p>
            <a:pPr marL="0" indent="0">
              <a:buNone/>
            </a:pPr>
            <a:r>
              <a:rPr lang="en-US" sz="1800" dirty="0">
                <a:latin typeface="Calibri" panose="020F0502020204030204" pitchFamily="34" charset="0"/>
                <a:cs typeface="Calibri" panose="020F0502020204030204" pitchFamily="34" charset="0"/>
              </a:rPr>
              <a:t>// equals, </a:t>
            </a:r>
            <a:r>
              <a:rPr lang="en-US" sz="1800" dirty="0" err="1">
                <a:latin typeface="Calibri" panose="020F0502020204030204" pitchFamily="34" charset="0"/>
                <a:cs typeface="Calibri" panose="020F0502020204030204" pitchFamily="34" charset="0"/>
              </a:rPr>
              <a:t>hashCode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toString</a:t>
            </a:r>
            <a:r>
              <a:rPr lang="en-US" sz="1800" dirty="0">
                <a:latin typeface="Calibri" panose="020F0502020204030204" pitchFamily="34" charset="0"/>
                <a:cs typeface="Calibri" panose="020F0502020204030204" pitchFamily="34" charset="0"/>
              </a:rPr>
              <a:t>, getters, setters and clone(copy) methods are generated if not found.</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27672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C08D-7CCE-40E5-86BA-43EA5AA618FE}"/>
              </a:ext>
            </a:extLst>
          </p:cNvPr>
          <p:cNvSpPr>
            <a:spLocks noGrp="1"/>
          </p:cNvSpPr>
          <p:nvPr>
            <p:ph type="title"/>
          </p:nvPr>
        </p:nvSpPr>
        <p:spPr>
          <a:xfrm>
            <a:off x="838200" y="365125"/>
            <a:ext cx="10515600" cy="975403"/>
          </a:xfrm>
        </p:spPr>
        <p:txBody>
          <a:bodyPr/>
          <a:lstStyle/>
          <a:p>
            <a:pPr algn="ctr"/>
            <a:r>
              <a:rPr lang="en-US" dirty="0">
                <a:hlinkClick r:id="rId2">
                  <a:extLst>
                    <a:ext uri="{A12FA001-AC4F-418D-AE19-62706E023703}">
                      <ahyp:hlinkClr xmlns:ahyp="http://schemas.microsoft.com/office/drawing/2018/hyperlinkcolor" val="tx"/>
                    </a:ext>
                  </a:extLst>
                </a:hlinkClick>
              </a:rPr>
              <a:t>Kotlin has smart casts!</a:t>
            </a:r>
            <a:endParaRPr lang="en-US" dirty="0"/>
          </a:p>
        </p:txBody>
      </p:sp>
      <p:sp>
        <p:nvSpPr>
          <p:cNvPr id="3" name="Content Placeholder 2">
            <a:extLst>
              <a:ext uri="{FF2B5EF4-FFF2-40B4-BE49-F238E27FC236}">
                <a16:creationId xmlns:a16="http://schemas.microsoft.com/office/drawing/2014/main" id="{2FCAED9E-F3A5-4B38-81F8-C6315FB0D82B}"/>
              </a:ext>
            </a:extLst>
          </p:cNvPr>
          <p:cNvSpPr>
            <a:spLocks noGrp="1"/>
          </p:cNvSpPr>
          <p:nvPr>
            <p:ph idx="1"/>
          </p:nvPr>
        </p:nvSpPr>
        <p:spPr>
          <a:xfrm>
            <a:off x="875034" y="1439920"/>
            <a:ext cx="4492095" cy="5144255"/>
          </a:xfrm>
        </p:spPr>
        <p:txBody>
          <a:bodyPr>
            <a:normAutofit fontScale="92500" lnSpcReduction="10000"/>
          </a:bodyPr>
          <a:lstStyle/>
          <a:p>
            <a:pPr marL="0" indent="0">
              <a:buNone/>
            </a:pPr>
            <a:endParaRPr lang="en-US" sz="1200" dirty="0">
              <a:latin typeface="Calibri" panose="020F0502020204030204" pitchFamily="34" charset="0"/>
            </a:endParaRPr>
          </a:p>
          <a:p>
            <a:pPr marL="0" indent="0">
              <a:buNone/>
            </a:pPr>
            <a:r>
              <a:rPr lang="en-US" sz="1800" dirty="0">
                <a:latin typeface="Calibri" panose="020F0502020204030204" pitchFamily="34" charset="0"/>
              </a:rPr>
              <a:t>if (obj is String)  {</a:t>
            </a:r>
          </a:p>
          <a:p>
            <a:pPr marL="0" indent="0">
              <a:buNone/>
            </a:pPr>
            <a:r>
              <a:rPr lang="en-US" sz="1800" dirty="0">
                <a:latin typeface="Calibri" panose="020F0502020204030204" pitchFamily="34" charset="0"/>
              </a:rPr>
              <a:t>    print(</a:t>
            </a:r>
            <a:r>
              <a:rPr lang="en-US" sz="1800" dirty="0" err="1">
                <a:latin typeface="Calibri" panose="020F0502020204030204" pitchFamily="34" charset="0"/>
              </a:rPr>
              <a:t>obj.length</a:t>
            </a:r>
            <a:r>
              <a:rPr lang="en-US" sz="1800" dirty="0">
                <a:latin typeface="Calibri" panose="020F0502020204030204" pitchFamily="34" charset="0"/>
              </a:rPr>
              <a:t>)</a:t>
            </a:r>
          </a:p>
          <a:p>
            <a:pPr marL="0" indent="0">
              <a:buNone/>
            </a:pPr>
            <a:r>
              <a:rPr lang="en-US" sz="1800" dirty="0">
                <a:latin typeface="Calibri" panose="020F0502020204030204" pitchFamily="34" charset="0"/>
              </a:rPr>
              <a:t>}</a:t>
            </a:r>
          </a:p>
          <a:p>
            <a:pPr marL="0" indent="0">
              <a:buNone/>
            </a:pPr>
            <a:r>
              <a:rPr lang="en-US" sz="1800" dirty="0">
                <a:latin typeface="Calibri" panose="020F0502020204030204" pitchFamily="34" charset="0"/>
              </a:rPr>
              <a:t>​</a:t>
            </a:r>
          </a:p>
          <a:p>
            <a:pPr marL="0" indent="0">
              <a:buNone/>
            </a:pPr>
            <a:r>
              <a:rPr lang="en-US" sz="1800" dirty="0">
                <a:latin typeface="Calibri" panose="020F0502020204030204" pitchFamily="34" charset="0"/>
              </a:rPr>
              <a:t>if (obj !is String)  { // same as !(obj is String)</a:t>
            </a:r>
          </a:p>
          <a:p>
            <a:pPr marL="0" indent="0">
              <a:buNone/>
            </a:pPr>
            <a:r>
              <a:rPr lang="en-US" sz="1800" dirty="0">
                <a:latin typeface="Calibri" panose="020F0502020204030204" pitchFamily="34" charset="0"/>
              </a:rPr>
              <a:t>    print("Not a String")</a:t>
            </a:r>
          </a:p>
          <a:p>
            <a:pPr marL="0" indent="0">
              <a:buNone/>
            </a:pPr>
            <a:r>
              <a:rPr lang="en-US" sz="1800" dirty="0">
                <a:latin typeface="Calibri" panose="020F0502020204030204" pitchFamily="34" charset="0"/>
              </a:rPr>
              <a:t>}  else  {</a:t>
            </a:r>
          </a:p>
          <a:p>
            <a:pPr marL="0" indent="0">
              <a:buNone/>
            </a:pPr>
            <a:r>
              <a:rPr lang="en-US" sz="1800" dirty="0">
                <a:latin typeface="Calibri" panose="020F0502020204030204" pitchFamily="34" charset="0"/>
              </a:rPr>
              <a:t>    print(</a:t>
            </a:r>
            <a:r>
              <a:rPr lang="en-US" sz="1800" dirty="0" err="1">
                <a:latin typeface="Calibri" panose="020F0502020204030204" pitchFamily="34" charset="0"/>
              </a:rPr>
              <a:t>obj.length</a:t>
            </a:r>
            <a:r>
              <a:rPr lang="en-US" sz="1800" dirty="0">
                <a:latin typeface="Calibri" panose="020F0502020204030204" pitchFamily="34" charset="0"/>
              </a:rPr>
              <a:t>)</a:t>
            </a:r>
          </a:p>
          <a:p>
            <a:pPr marL="0" indent="0">
              <a:buNone/>
            </a:pPr>
            <a:r>
              <a:rPr lang="en-US" sz="1800" dirty="0">
                <a:latin typeface="Calibri" panose="020F0502020204030204" pitchFamily="34" charset="0"/>
              </a:rPr>
              <a:t>}</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if (x !is String) return​</a:t>
            </a:r>
          </a:p>
          <a:p>
            <a:pPr marL="0" indent="0">
              <a:buNone/>
            </a:pPr>
            <a:r>
              <a:rPr lang="en-US" sz="1800" dirty="0">
                <a:latin typeface="Calibri" panose="020F0502020204030204" pitchFamily="34" charset="0"/>
              </a:rPr>
              <a:t>print(</a:t>
            </a:r>
            <a:r>
              <a:rPr lang="en-US" sz="1800" dirty="0" err="1">
                <a:latin typeface="Calibri" panose="020F0502020204030204" pitchFamily="34" charset="0"/>
              </a:rPr>
              <a:t>x.length</a:t>
            </a:r>
            <a:r>
              <a:rPr lang="en-US" sz="1800" dirty="0">
                <a:latin typeface="Calibri" panose="020F0502020204030204" pitchFamily="34" charset="0"/>
              </a:rPr>
              <a:t>) // x is automatically cast to String</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if (x !is String || </a:t>
            </a:r>
            <a:r>
              <a:rPr lang="en-US" sz="1800" dirty="0" err="1">
                <a:latin typeface="Calibri" panose="020F0502020204030204" pitchFamily="34" charset="0"/>
              </a:rPr>
              <a:t>x.length</a:t>
            </a:r>
            <a:r>
              <a:rPr lang="en-US" sz="1800" dirty="0">
                <a:latin typeface="Calibri" panose="020F0502020204030204" pitchFamily="34" charset="0"/>
              </a:rPr>
              <a:t> == 0) return</a:t>
            </a:r>
          </a:p>
          <a:p>
            <a:pPr marL="0" indent="0">
              <a:buNone/>
            </a:pPr>
            <a:endParaRPr lang="en-US" sz="1800" dirty="0">
              <a:latin typeface="Calibri" panose="020F0502020204030204" pitchFamily="34" charset="0"/>
            </a:endParaRPr>
          </a:p>
          <a:p>
            <a:pPr marL="0" indent="0">
              <a:buNone/>
            </a:pPr>
            <a:endParaRPr lang="en-US" sz="1200" dirty="0">
              <a:latin typeface="Calibri" panose="020F0502020204030204" pitchFamily="34" charset="0"/>
            </a:endParaRPr>
          </a:p>
          <a:p>
            <a:pPr marL="0" indent="0">
              <a:buNone/>
            </a:pPr>
            <a:endParaRPr lang="en-US" sz="1200" dirty="0">
              <a:latin typeface="Calibri" panose="020F0502020204030204" pitchFamily="34" charset="0"/>
            </a:endParaRPr>
          </a:p>
        </p:txBody>
      </p:sp>
      <p:sp>
        <p:nvSpPr>
          <p:cNvPr id="6" name="TextBox 5">
            <a:extLst>
              <a:ext uri="{FF2B5EF4-FFF2-40B4-BE49-F238E27FC236}">
                <a16:creationId xmlns:a16="http://schemas.microsoft.com/office/drawing/2014/main" id="{58C4DB7F-EAFB-41F6-849D-9F0D53645C99}"/>
              </a:ext>
            </a:extLst>
          </p:cNvPr>
          <p:cNvSpPr txBox="1"/>
          <p:nvPr/>
        </p:nvSpPr>
        <p:spPr>
          <a:xfrm>
            <a:off x="5775291" y="1439920"/>
            <a:ext cx="4322863" cy="5909310"/>
          </a:xfrm>
          <a:prstGeom prst="rect">
            <a:avLst/>
          </a:prstGeom>
          <a:noFill/>
        </p:spPr>
        <p:txBody>
          <a:bodyPr wrap="square" rtlCol="0">
            <a:spAutoFit/>
          </a:bodyPr>
          <a:lstStyle/>
          <a:p>
            <a:endParaRPr lang="en-US" dirty="0"/>
          </a:p>
          <a:p>
            <a:r>
              <a:rPr lang="en-US" dirty="0"/>
              <a:t>if (x is String &amp;&amp; </a:t>
            </a:r>
            <a:r>
              <a:rPr lang="en-US" dirty="0" err="1"/>
              <a:t>x.length</a:t>
            </a:r>
            <a:r>
              <a:rPr lang="en-US" dirty="0"/>
              <a:t> &gt; 0) {</a:t>
            </a:r>
          </a:p>
          <a:p>
            <a:r>
              <a:rPr lang="en-US" dirty="0"/>
              <a:t>    print(</a:t>
            </a:r>
            <a:r>
              <a:rPr lang="en-US" dirty="0" err="1"/>
              <a:t>x.length</a:t>
            </a:r>
            <a:r>
              <a:rPr lang="en-US" dirty="0"/>
              <a:t>) </a:t>
            </a:r>
          </a:p>
          <a:p>
            <a:r>
              <a:rPr lang="en-US" dirty="0"/>
              <a:t>}</a:t>
            </a:r>
          </a:p>
          <a:p>
            <a:endParaRPr lang="en-US" dirty="0"/>
          </a:p>
          <a:p>
            <a:r>
              <a:rPr lang="en-US" dirty="0"/>
              <a:t>when (x)  {</a:t>
            </a:r>
          </a:p>
          <a:p>
            <a:r>
              <a:rPr lang="en-US" dirty="0"/>
              <a:t>    is Int -&gt; print(x + 1)</a:t>
            </a:r>
          </a:p>
          <a:p>
            <a:r>
              <a:rPr lang="en-US" dirty="0"/>
              <a:t>    is String -&gt; print(</a:t>
            </a:r>
            <a:r>
              <a:rPr lang="en-US" dirty="0" err="1"/>
              <a:t>x.length</a:t>
            </a:r>
            <a:r>
              <a:rPr lang="en-US" dirty="0"/>
              <a:t> + 1)</a:t>
            </a:r>
          </a:p>
          <a:p>
            <a:r>
              <a:rPr lang="en-US" dirty="0"/>
              <a:t>    is </a:t>
            </a:r>
            <a:r>
              <a:rPr lang="en-US" dirty="0" err="1"/>
              <a:t>IntArray</a:t>
            </a:r>
            <a:r>
              <a:rPr lang="en-US" dirty="0"/>
              <a:t> -&gt; print(</a:t>
            </a:r>
            <a:r>
              <a:rPr lang="en-US" dirty="0" err="1"/>
              <a:t>x.sum</a:t>
            </a:r>
            <a:r>
              <a:rPr lang="en-US" dirty="0"/>
              <a:t>())</a:t>
            </a:r>
          </a:p>
          <a:p>
            <a:r>
              <a:rPr lang="en-US" dirty="0"/>
              <a:t>}</a:t>
            </a:r>
          </a:p>
          <a:p>
            <a:endParaRPr lang="en-US" dirty="0"/>
          </a:p>
          <a:p>
            <a:r>
              <a:rPr lang="en-US" dirty="0"/>
              <a:t>Note that smart casts do not work when the compiler cannot guarantee that the variable cannot change between the check and the usage – e.g. for var properties.</a:t>
            </a:r>
          </a:p>
          <a:p>
            <a:endParaRPr lang="en-US" dirty="0"/>
          </a:p>
          <a:p>
            <a:r>
              <a:rPr lang="en-US" dirty="0"/>
              <a:t>Quiz – can Java compiler do smart casting for final variables?</a:t>
            </a:r>
          </a:p>
          <a:p>
            <a:endParaRPr lang="en-US" dirty="0"/>
          </a:p>
          <a:p>
            <a:endParaRPr lang="en-US" dirty="0"/>
          </a:p>
          <a:p>
            <a:endParaRPr lang="en-US" dirty="0"/>
          </a:p>
        </p:txBody>
      </p:sp>
    </p:spTree>
    <p:extLst>
      <p:ext uri="{BB962C8B-B14F-4D97-AF65-F5344CB8AC3E}">
        <p14:creationId xmlns:p14="http://schemas.microsoft.com/office/powerpoint/2010/main" val="111064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C587-AC73-479E-AE13-5C674590D3B1}"/>
              </a:ext>
            </a:extLst>
          </p:cNvPr>
          <p:cNvSpPr>
            <a:spLocks noGrp="1"/>
          </p:cNvSpPr>
          <p:nvPr>
            <p:ph type="title"/>
          </p:nvPr>
        </p:nvSpPr>
        <p:spPr>
          <a:xfrm>
            <a:off x="838200" y="681037"/>
            <a:ext cx="10515600" cy="1009651"/>
          </a:xfrm>
        </p:spPr>
        <p:txBody>
          <a:bodyPr>
            <a:normAutofit/>
          </a:bodyPr>
          <a:lstStyle/>
          <a:p>
            <a:pPr algn="ctr"/>
            <a:r>
              <a:rPr lang="en-US" dirty="0">
                <a:hlinkClick r:id="rId2">
                  <a:extLst>
                    <a:ext uri="{A12FA001-AC4F-418D-AE19-62706E023703}">
                      <ahyp:hlinkClr xmlns:ahyp="http://schemas.microsoft.com/office/drawing/2018/hyperlinkcolor" val="tx"/>
                    </a:ext>
                  </a:extLst>
                </a:hlinkClick>
              </a:rPr>
              <a:t>What else Kotlin has that Java does not?</a:t>
            </a:r>
            <a:endParaRPr lang="en-US" dirty="0"/>
          </a:p>
        </p:txBody>
      </p:sp>
      <p:sp>
        <p:nvSpPr>
          <p:cNvPr id="3" name="Content Placeholder 2">
            <a:extLst>
              <a:ext uri="{FF2B5EF4-FFF2-40B4-BE49-F238E27FC236}">
                <a16:creationId xmlns:a16="http://schemas.microsoft.com/office/drawing/2014/main" id="{13012223-038F-4ACD-9B8B-CA7A2CA9A9B2}"/>
              </a:ext>
            </a:extLst>
          </p:cNvPr>
          <p:cNvSpPr>
            <a:spLocks noGrp="1"/>
          </p:cNvSpPr>
          <p:nvPr>
            <p:ph idx="1"/>
          </p:nvPr>
        </p:nvSpPr>
        <p:spPr/>
        <p:txBody>
          <a:bodyPr>
            <a:normAutofit fontScale="92500" lnSpcReduction="20000"/>
          </a:bodyPr>
          <a:lstStyle/>
          <a:p>
            <a:r>
              <a:rPr lang="en-US" sz="1900" dirty="0">
                <a:latin typeface="Calibri" panose="020F0502020204030204" pitchFamily="34" charset="0"/>
                <a:cs typeface="Calibri" panose="020F0502020204030204" pitchFamily="34" charset="0"/>
              </a:rPr>
              <a:t>Kotlin functions are </a:t>
            </a:r>
            <a:r>
              <a:rPr lang="en-US" sz="1900" i="1" u="sng"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first-class</a:t>
            </a:r>
            <a:r>
              <a:rPr lang="en-US" sz="1900" dirty="0">
                <a:latin typeface="Calibri" panose="020F0502020204030204" pitchFamily="34" charset="0"/>
                <a:cs typeface="Calibri" panose="020F0502020204030204" pitchFamily="34" charset="0"/>
              </a:rPr>
              <a:t> values - they can be stored in variables and data structures, passed as arguments to and returned from other </a:t>
            </a:r>
            <a:r>
              <a:rPr lang="en-US" sz="1900" u="sng"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higher-order functions</a:t>
            </a:r>
            <a:r>
              <a:rPr lang="en-US" sz="1900" dirty="0">
                <a:latin typeface="Calibri" panose="020F0502020204030204" pitchFamily="34" charset="0"/>
                <a:cs typeface="Calibri" panose="020F0502020204030204" pitchFamily="34" charset="0"/>
              </a:rPr>
              <a:t>. You can operate with functions in any way that is possible for other non-function values. </a:t>
            </a:r>
          </a:p>
          <a:p>
            <a:r>
              <a:rPr lang="en-US" sz="1900" dirty="0">
                <a:latin typeface="Calibri" panose="020F0502020204030204" pitchFamily="34" charset="0"/>
                <a:cs typeface="Calibri" panose="020F0502020204030204" pitchFamily="34" charset="0"/>
              </a:rPr>
              <a:t> </a:t>
            </a:r>
            <a:r>
              <a:rPr lang="en-US" sz="1900"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inline functions</a:t>
            </a:r>
            <a:endParaRPr lang="en-US" sz="19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extension functions – it seems that everybody except Java has them?! (in Java you can use Lombok’s annotations though). The following adds a swap function to </a:t>
            </a:r>
            <a:r>
              <a:rPr lang="en-US" sz="1900" dirty="0" err="1">
                <a:latin typeface="Calibri" panose="020F0502020204030204" pitchFamily="34" charset="0"/>
                <a:cs typeface="Calibri" panose="020F0502020204030204" pitchFamily="34" charset="0"/>
              </a:rPr>
              <a:t>MutableList</a:t>
            </a:r>
            <a:r>
              <a:rPr lang="en-US" sz="1900" dirty="0">
                <a:latin typeface="Calibri" panose="020F0502020204030204" pitchFamily="34" charset="0"/>
                <a:cs typeface="Calibri" panose="020F0502020204030204" pitchFamily="34" charset="0"/>
              </a:rPr>
              <a:t>&lt;Int&gt;:</a:t>
            </a:r>
          </a:p>
          <a:p>
            <a:pPr marL="0" indent="0">
              <a:buNone/>
            </a:pPr>
            <a:r>
              <a:rPr lang="en-US" sz="1900" dirty="0">
                <a:latin typeface="Calibri" panose="020F0502020204030204" pitchFamily="34" charset="0"/>
                <a:cs typeface="Calibri" panose="020F0502020204030204" pitchFamily="34" charset="0"/>
              </a:rPr>
              <a:t>	fun </a:t>
            </a:r>
            <a:r>
              <a:rPr lang="en-US" sz="1900" dirty="0" err="1">
                <a:latin typeface="Calibri" panose="020F0502020204030204" pitchFamily="34" charset="0"/>
                <a:cs typeface="Calibri" panose="020F0502020204030204" pitchFamily="34" charset="0"/>
              </a:rPr>
              <a:t>MutableList</a:t>
            </a:r>
            <a:r>
              <a:rPr lang="en-US" sz="1900" dirty="0">
                <a:latin typeface="Calibri" panose="020F0502020204030204" pitchFamily="34" charset="0"/>
                <a:cs typeface="Calibri" panose="020F0502020204030204" pitchFamily="34" charset="0"/>
              </a:rPr>
              <a:t>&lt;Int&gt;.swap(index1: Int, index2: Int) {</a:t>
            </a:r>
          </a:p>
          <a:p>
            <a:pPr marL="0" indent="0">
              <a:buNone/>
            </a:pPr>
            <a:r>
              <a:rPr lang="en-US" sz="1900" dirty="0">
                <a:latin typeface="Calibri" panose="020F0502020204030204" pitchFamily="34" charset="0"/>
                <a:cs typeface="Calibri" panose="020F0502020204030204" pitchFamily="34" charset="0"/>
              </a:rPr>
              <a:t>    	</a:t>
            </a:r>
            <a:r>
              <a:rPr lang="en-US" sz="1900" dirty="0" err="1">
                <a:latin typeface="Calibri" panose="020F0502020204030204" pitchFamily="34" charset="0"/>
                <a:cs typeface="Calibri" panose="020F0502020204030204" pitchFamily="34" charset="0"/>
              </a:rPr>
              <a:t>val</a:t>
            </a:r>
            <a:r>
              <a:rPr lang="en-US" sz="1900" dirty="0">
                <a:latin typeface="Calibri" panose="020F0502020204030204" pitchFamily="34" charset="0"/>
                <a:cs typeface="Calibri" panose="020F0502020204030204" pitchFamily="34" charset="0"/>
              </a:rPr>
              <a:t> </a:t>
            </a:r>
            <a:r>
              <a:rPr lang="en-US" sz="1900" dirty="0" err="1">
                <a:latin typeface="Calibri" panose="020F0502020204030204" pitchFamily="34" charset="0"/>
                <a:cs typeface="Calibri" panose="020F0502020204030204" pitchFamily="34" charset="0"/>
              </a:rPr>
              <a:t>tmp</a:t>
            </a:r>
            <a:r>
              <a:rPr lang="en-US" sz="1900" dirty="0">
                <a:latin typeface="Calibri" panose="020F0502020204030204" pitchFamily="34" charset="0"/>
                <a:cs typeface="Calibri" panose="020F0502020204030204" pitchFamily="34" charset="0"/>
              </a:rPr>
              <a:t> = this[index1] // 'this' corresponds to the list</a:t>
            </a:r>
          </a:p>
          <a:p>
            <a:pPr marL="0" indent="0">
              <a:buNone/>
            </a:pPr>
            <a:r>
              <a:rPr lang="en-US" sz="1900" dirty="0">
                <a:latin typeface="Calibri" panose="020F0502020204030204" pitchFamily="34" charset="0"/>
                <a:cs typeface="Calibri" panose="020F0502020204030204" pitchFamily="34" charset="0"/>
              </a:rPr>
              <a:t>    	this[index1] = this[index2]</a:t>
            </a:r>
          </a:p>
          <a:p>
            <a:pPr marL="0" indent="0">
              <a:buNone/>
            </a:pPr>
            <a:r>
              <a:rPr lang="en-US" sz="1900" dirty="0">
                <a:latin typeface="Calibri" panose="020F0502020204030204" pitchFamily="34" charset="0"/>
                <a:cs typeface="Calibri" panose="020F0502020204030204" pitchFamily="34" charset="0"/>
              </a:rPr>
              <a:t>    	this[index2] = </a:t>
            </a:r>
            <a:r>
              <a:rPr lang="en-US" sz="1900" dirty="0" err="1">
                <a:latin typeface="Calibri" panose="020F0502020204030204" pitchFamily="34" charset="0"/>
                <a:cs typeface="Calibri" panose="020F0502020204030204" pitchFamily="34" charset="0"/>
              </a:rPr>
              <a:t>tmp</a:t>
            </a:r>
            <a:endParaRPr lang="en-US" sz="1900" dirty="0">
              <a:latin typeface="Calibri" panose="020F0502020204030204" pitchFamily="34" charset="0"/>
              <a:cs typeface="Calibri" panose="020F0502020204030204" pitchFamily="34" charset="0"/>
            </a:endParaRPr>
          </a:p>
          <a:p>
            <a:pPr marL="0" indent="0">
              <a:buNone/>
            </a:pPr>
            <a:r>
              <a:rPr lang="en-US" sz="1900" dirty="0">
                <a:latin typeface="Calibri" panose="020F0502020204030204" pitchFamily="34" charset="0"/>
                <a:cs typeface="Calibri" panose="020F0502020204030204" pitchFamily="34" charset="0"/>
              </a:rPr>
              <a:t>	}</a:t>
            </a:r>
          </a:p>
          <a:p>
            <a:r>
              <a:rPr lang="en-US" altLang="en-US" sz="1900" u="sng"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string templates</a:t>
            </a:r>
            <a:r>
              <a:rPr lang="en-US" altLang="en-US" sz="1900" u="sng" dirty="0">
                <a:latin typeface="Calibri" panose="020F0502020204030204" pitchFamily="34" charset="0"/>
                <a:cs typeface="Calibri" panose="020F0502020204030204" pitchFamily="34" charset="0"/>
              </a:rPr>
              <a:t>:</a:t>
            </a:r>
          </a:p>
          <a:p>
            <a:pPr marL="0" indent="0">
              <a:buNone/>
            </a:pPr>
            <a:r>
              <a:rPr lang="en-US" altLang="en-US" sz="1900" dirty="0">
                <a:latin typeface="Calibri" panose="020F0502020204030204" pitchFamily="34" charset="0"/>
                <a:cs typeface="Calibri" panose="020F0502020204030204" pitchFamily="34" charset="0"/>
              </a:rPr>
              <a:t>	</a:t>
            </a:r>
            <a:r>
              <a:rPr lang="en-US" altLang="en-US" sz="1900" dirty="0" err="1">
                <a:latin typeface="Calibri" panose="020F0502020204030204" pitchFamily="34" charset="0"/>
                <a:cs typeface="Calibri" panose="020F0502020204030204" pitchFamily="34" charset="0"/>
              </a:rPr>
              <a:t>val</a:t>
            </a:r>
            <a:r>
              <a:rPr lang="en-US" altLang="en-US" sz="1900" dirty="0">
                <a:latin typeface="Calibri" panose="020F0502020204030204" pitchFamily="34" charset="0"/>
                <a:cs typeface="Calibri" panose="020F0502020204030204" pitchFamily="34" charset="0"/>
              </a:rPr>
              <a:t> s = "</a:t>
            </a:r>
            <a:r>
              <a:rPr lang="en-US" altLang="en-US" sz="1900" dirty="0" err="1">
                <a:latin typeface="Calibri" panose="020F0502020204030204" pitchFamily="34" charset="0"/>
                <a:cs typeface="Calibri" panose="020F0502020204030204" pitchFamily="34" charset="0"/>
              </a:rPr>
              <a:t>abc</a:t>
            </a:r>
            <a:r>
              <a:rPr lang="en-US" altLang="en-US" sz="1900" dirty="0">
                <a:latin typeface="Calibri" panose="020F0502020204030204" pitchFamily="34" charset="0"/>
                <a:cs typeface="Calibri" panose="020F0502020204030204" pitchFamily="34" charset="0"/>
              </a:rPr>
              <a:t>"</a:t>
            </a:r>
          </a:p>
          <a:p>
            <a:pPr marL="0" indent="0">
              <a:buNone/>
            </a:pPr>
            <a:r>
              <a:rPr lang="en-US" altLang="en-US" sz="1900" dirty="0">
                <a:latin typeface="Calibri" panose="020F0502020204030204" pitchFamily="34" charset="0"/>
                <a:cs typeface="Calibri" panose="020F0502020204030204" pitchFamily="34" charset="0"/>
              </a:rPr>
              <a:t>	</a:t>
            </a:r>
            <a:r>
              <a:rPr lang="en-US" altLang="en-US" sz="1900" dirty="0" err="1">
                <a:latin typeface="Calibri" panose="020F0502020204030204" pitchFamily="34" charset="0"/>
                <a:cs typeface="Calibri" panose="020F0502020204030204" pitchFamily="34" charset="0"/>
              </a:rPr>
              <a:t>println</a:t>
            </a:r>
            <a:r>
              <a:rPr lang="en-US" altLang="en-US" sz="1900" dirty="0">
                <a:latin typeface="Calibri" panose="020F0502020204030204" pitchFamily="34" charset="0"/>
                <a:cs typeface="Calibri" panose="020F0502020204030204" pitchFamily="34" charset="0"/>
              </a:rPr>
              <a:t>("$</a:t>
            </a:r>
            <a:r>
              <a:rPr lang="en-US" altLang="en-US" sz="1900" dirty="0" err="1">
                <a:latin typeface="Calibri" panose="020F0502020204030204" pitchFamily="34" charset="0"/>
                <a:cs typeface="Calibri" panose="020F0502020204030204" pitchFamily="34" charset="0"/>
              </a:rPr>
              <a:t>s.length</a:t>
            </a:r>
            <a:r>
              <a:rPr lang="en-US" altLang="en-US" sz="1900" dirty="0">
                <a:latin typeface="Calibri" panose="020F0502020204030204" pitchFamily="34" charset="0"/>
                <a:cs typeface="Calibri" panose="020F0502020204030204" pitchFamily="34" charset="0"/>
              </a:rPr>
              <a:t> is ${</a:t>
            </a:r>
            <a:r>
              <a:rPr lang="en-US" altLang="en-US" sz="1900" dirty="0" err="1">
                <a:latin typeface="Calibri" panose="020F0502020204030204" pitchFamily="34" charset="0"/>
                <a:cs typeface="Calibri" panose="020F0502020204030204" pitchFamily="34" charset="0"/>
              </a:rPr>
              <a:t>s.length</a:t>
            </a:r>
            <a:r>
              <a:rPr lang="en-US" altLang="en-US" sz="1900" dirty="0">
                <a:latin typeface="Calibri" panose="020F0502020204030204" pitchFamily="34" charset="0"/>
                <a:cs typeface="Calibri" panose="020F0502020204030204" pitchFamily="34" charset="0"/>
              </a:rPr>
              <a:t>}") // prints "</a:t>
            </a:r>
            <a:r>
              <a:rPr lang="en-US" altLang="en-US" sz="1900" dirty="0" err="1">
                <a:latin typeface="Calibri" panose="020F0502020204030204" pitchFamily="34" charset="0"/>
                <a:cs typeface="Calibri" panose="020F0502020204030204" pitchFamily="34" charset="0"/>
              </a:rPr>
              <a:t>abc.length</a:t>
            </a:r>
            <a:r>
              <a:rPr lang="en-US" altLang="en-US" sz="1900" dirty="0">
                <a:latin typeface="Calibri" panose="020F0502020204030204" pitchFamily="34" charset="0"/>
                <a:cs typeface="Calibri" panose="020F0502020204030204" pitchFamily="34" charset="0"/>
              </a:rPr>
              <a:t> is 3"</a:t>
            </a:r>
          </a:p>
          <a:p>
            <a:pPr marL="0" indent="0">
              <a:buNone/>
            </a:pPr>
            <a:endParaRPr lang="en-US" sz="1800" dirty="0"/>
          </a:p>
        </p:txBody>
      </p:sp>
    </p:spTree>
    <p:extLst>
      <p:ext uri="{BB962C8B-B14F-4D97-AF65-F5344CB8AC3E}">
        <p14:creationId xmlns:p14="http://schemas.microsoft.com/office/powerpoint/2010/main" val="141094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C587-AC73-479E-AE13-5C674590D3B1}"/>
              </a:ext>
            </a:extLst>
          </p:cNvPr>
          <p:cNvSpPr>
            <a:spLocks noGrp="1"/>
          </p:cNvSpPr>
          <p:nvPr>
            <p:ph type="title"/>
          </p:nvPr>
        </p:nvSpPr>
        <p:spPr>
          <a:xfrm>
            <a:off x="838200" y="681037"/>
            <a:ext cx="10515600" cy="1009651"/>
          </a:xfrm>
        </p:spPr>
        <p:txBody>
          <a:bodyPr>
            <a:normAutofit/>
          </a:bodyPr>
          <a:lstStyle/>
          <a:p>
            <a:pPr algn="ctr"/>
            <a:r>
              <a:rPr lang="en-US" dirty="0">
                <a:hlinkClick r:id="rId2">
                  <a:extLst>
                    <a:ext uri="{A12FA001-AC4F-418D-AE19-62706E023703}">
                      <ahyp:hlinkClr xmlns:ahyp="http://schemas.microsoft.com/office/drawing/2018/hyperlinkcolor" val="tx"/>
                    </a:ext>
                  </a:extLst>
                </a:hlinkClick>
              </a:rPr>
              <a:t>What else Kotlin has that Java does not?</a:t>
            </a:r>
            <a:endParaRPr lang="en-US" dirty="0"/>
          </a:p>
        </p:txBody>
      </p:sp>
      <p:sp>
        <p:nvSpPr>
          <p:cNvPr id="4" name="Rectangle 2">
            <a:extLst>
              <a:ext uri="{FF2B5EF4-FFF2-40B4-BE49-F238E27FC236}">
                <a16:creationId xmlns:a16="http://schemas.microsoft.com/office/drawing/2014/main" id="{65E167E8-7FB3-4294-BB27-B208E0DCCDDE}"/>
              </a:ext>
            </a:extLst>
          </p:cNvPr>
          <p:cNvSpPr>
            <a:spLocks noGrp="1" noChangeArrowheads="1"/>
          </p:cNvSpPr>
          <p:nvPr>
            <p:ph idx="1"/>
          </p:nvPr>
        </p:nvSpPr>
        <p:spPr bwMode="auto">
          <a:xfrm>
            <a:off x="939248" y="1690688"/>
            <a:ext cx="10313504" cy="513470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Properties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Primary constructors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First-class delegation</a:t>
            </a:r>
            <a:endParaRPr kumimoji="0" lang="en-US" altLang="en-US" sz="1800" b="0" i="0" u="sng"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Type inference for variable and property types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Singletons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Declaration-site variance &amp; Type projections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Range expressions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Operator overloading</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Companion objects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Separate interfaces for read-only and mutable collections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800" b="0" i="0" u="sng" strike="noStrike" cap="none" normalizeH="0" baseline="0" dirty="0">
                <a:ln>
                  <a:noFill/>
                </a:ln>
                <a:effectLst/>
                <a:latin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Coroutines</a:t>
            </a:r>
            <a:endParaRPr kumimoji="0" lang="en-US" altLang="en-US" sz="1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61243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0 Dell Tech templat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Presentation1" id="{2163C19A-6F97-46CB-A4DB-209EE5FF66DF}" vid="{2F638D69-5682-46F6-ADFA-49F8A93586E6}"/>
    </a:ext>
  </a:extLst>
</a:theme>
</file>

<file path=docProps/app.xml><?xml version="1.0" encoding="utf-8"?>
<Properties xmlns="http://schemas.openxmlformats.org/officeDocument/2006/extended-properties" xmlns:vt="http://schemas.openxmlformats.org/officeDocument/2006/docPropsVTypes">
  <TotalTime>1107</TotalTime>
  <Words>1327</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2020 Dell Tech template</vt:lpstr>
      <vt:lpstr>Meeting agenda:  </vt:lpstr>
      <vt:lpstr>That’s what Wikipedia tells us about Kotlin:</vt:lpstr>
      <vt:lpstr>What does it mean “interoperate fully with Java” ?</vt:lpstr>
      <vt:lpstr>What Java has that Kotlin does not?</vt:lpstr>
      <vt:lpstr>Kotlin provides null safety!</vt:lpstr>
      <vt:lpstr>Kotlin has data classes!</vt:lpstr>
      <vt:lpstr>Kotlin has smart casts!</vt:lpstr>
      <vt:lpstr>What else Kotlin has that Java does not?</vt:lpstr>
      <vt:lpstr>What else Kotlin has that Java does not?</vt:lpstr>
      <vt:lpstr>What does it mean “compiles to Javascript”?</vt:lpstr>
      <vt:lpstr>What does it mean “compiles to native code”?</vt:lpstr>
      <vt:lpstr>How to use Kotlin?</vt:lpstr>
      <vt:lpstr> Multiplatform Library Project:</vt:lpstr>
      <vt:lpstr>Fifteen Puzzle Game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Kotlin and why use it?</dc:title>
  <dc:creator>Agranov, Gennady</dc:creator>
  <cp:lastModifiedBy>Agranov, Gennady</cp:lastModifiedBy>
  <cp:revision>60</cp:revision>
  <dcterms:created xsi:type="dcterms:W3CDTF">2020-05-10T15:38:56Z</dcterms:created>
  <dcterms:modified xsi:type="dcterms:W3CDTF">2020-05-18T16:35:10Z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Gennady.Agranov@emc.com</vt:lpwstr>
  </property>
  <property fmtid="{D5CDD505-2E9C-101B-9397-08002B2CF9AE}" pid="5" name="MSIP_Label_17cb76b2-10b8-4fe1-93d4-2202842406cd_SetDate">
    <vt:lpwstr>2020-05-10T15:59:30.6567913Z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170080fc-7251-4af1-b570-27351aa0d5b0</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