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21"/>
  </p:notesMasterIdLst>
  <p:sldIdLst>
    <p:sldId id="274" r:id="rId4"/>
    <p:sldId id="256" r:id="rId5"/>
    <p:sldId id="257" r:id="rId6"/>
    <p:sldId id="258" r:id="rId7"/>
    <p:sldId id="263" r:id="rId8"/>
    <p:sldId id="265" r:id="rId9"/>
    <p:sldId id="266" r:id="rId10"/>
    <p:sldId id="267" r:id="rId11"/>
    <p:sldId id="264" r:id="rId12"/>
    <p:sldId id="268" r:id="rId13"/>
    <p:sldId id="259" r:id="rId14"/>
    <p:sldId id="260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otlin" id="{0DBF243F-932D-45D1-8B62-D9D4CE7C0FEC}">
          <p14:sldIdLst>
            <p14:sldId id="274"/>
            <p14:sldId id="256"/>
            <p14:sldId id="257"/>
            <p14:sldId id="258"/>
            <p14:sldId id="263"/>
            <p14:sldId id="265"/>
            <p14:sldId id="266"/>
            <p14:sldId id="267"/>
            <p14:sldId id="264"/>
            <p14:sldId id="268"/>
            <p14:sldId id="259"/>
            <p14:sldId id="260"/>
            <p14:sldId id="269"/>
            <p14:sldId id="270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4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426" y="120"/>
      </p:cViewPr>
      <p:guideLst/>
    </p:cSldViewPr>
  </p:slideViewPr>
  <p:outlineViewPr>
    <p:cViewPr>
      <p:scale>
        <a:sx n="33" d="100"/>
        <a:sy n="33" d="100"/>
      </p:scale>
      <p:origin x="0" y="-189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F5AC1-8765-4F21-B6DB-896070DDF1F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5CAB-A405-4F33-B353-146DCCD9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D51130-60FE-46F5-B262-2363C79CB6A0}" type="slidenum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74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oleObject" Target="../embeddings/oleObject4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C1A2-8042-426C-8D11-9989EF1D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1B109-942F-400B-A12A-6B1D225F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781C-9590-442E-B2F4-068C7AE4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3D80-9914-4017-AB12-0AEF5BE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1693-0E6F-46F8-8C2E-1BE65339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29F0-3CC7-4AD3-AC88-3F1F3241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1C94-A54E-463C-966A-7884DA0F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1A2-212C-4BA8-903B-5D8FEC6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AEB4-563B-4D4C-BA2E-4882DA5B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7F22-0946-436D-B328-519755A3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2019B-8F2B-4CD3-94DD-9B484505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DBFE-24B7-4418-BB9A-D544C6FC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91A2-0CD4-4C63-9D19-D314590F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D605-5345-4AE3-84BA-CC0305FF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AFC4-17D6-4F1E-B6B9-F439650E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95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4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8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74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0393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5315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4938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9666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9DDA-18C1-4B49-B6B4-59A39B3E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0E7F-7FF0-40B4-9945-88FB3F4F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ECF2-74C1-4401-A20D-83ABB588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ECEF-28D0-497F-9AB8-25F37B5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C6DE-7102-4A67-9AFB-1358FF88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5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49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82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5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8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10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1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75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68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2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8FA6-9B69-4A2B-8A73-66731E03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504B-D51A-4CB9-A343-7D1DCE07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34E-E099-45C2-BC9A-90F72818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D365-5702-4E5A-895E-B68A00A9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8ADAB-0112-4CE9-968F-E74CEC5F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5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5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09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64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820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4297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6135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7215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577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9901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9AF-E16C-4EE4-8D53-FE9B6E2F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4C6-0394-49B4-B5A2-37E4615D5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29F1F-8C16-432A-A049-EE3E8E53C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1301-930B-4CC3-8D0B-2383FDA9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DF69F-F8A6-4C57-A779-2B80525A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3D0ED-6E59-48AA-AD81-B7E7FA9E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746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2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49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127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76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1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4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5" hidden="1"/>
          <p:cNvSpPr txBox="1">
            <a:spLocks noChangeArrowheads="1"/>
          </p:cNvSpPr>
          <p:nvPr/>
        </p:nvSpPr>
        <p:spPr bwMode="auto">
          <a:xfrm>
            <a:off x="2527300" y="6434118"/>
            <a:ext cx="865717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fld id="{369A9E3D-118E-D14C-BC0D-C49F2A8EB826}" type="datetime1">
              <a:rPr lang="en-US" altLang="en-US" sz="120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bg1"/>
                </a:buClr>
              </a:pPr>
              <a:t>6/9/2020</a:t>
            </a:fld>
            <a:endParaRPr lang="en-US" altLang="en-US" sz="1200" dirty="0">
              <a:solidFill>
                <a:srgbClr val="7F7F7F"/>
              </a:solidFill>
            </a:endParaRPr>
          </a:p>
        </p:txBody>
      </p:sp>
      <p:sp>
        <p:nvSpPr>
          <p:cNvPr id="7" name="TextBox 12" hidden="1"/>
          <p:cNvSpPr txBox="1">
            <a:spLocks noChangeArrowheads="1"/>
          </p:cNvSpPr>
          <p:nvPr/>
        </p:nvSpPr>
        <p:spPr bwMode="auto">
          <a:xfrm>
            <a:off x="2527300" y="6434118"/>
            <a:ext cx="865717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fld id="{0A8EB496-DE26-D34A-860A-3A23B700E758}" type="datetime1">
              <a:rPr lang="en-US" altLang="en-US" sz="120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bg1"/>
                </a:buClr>
              </a:pPr>
              <a:t>6/9/2020</a:t>
            </a:fld>
            <a:endParaRPr lang="en-US" altLang="en-US" sz="1200" dirty="0">
              <a:solidFill>
                <a:srgbClr val="7F7F7F"/>
              </a:solidFill>
            </a:endParaRPr>
          </a:p>
        </p:txBody>
      </p:sp>
      <p:graphicFrame>
        <p:nvGraphicFramePr>
          <p:cNvPr id="14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14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0164652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6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sz="3200"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2" y="1339518"/>
            <a:ext cx="10607039" cy="463456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  <a:lvl2pPr marL="764061" indent="-30901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0083248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5" hidden="1"/>
          <p:cNvSpPr txBox="1">
            <a:spLocks noChangeArrowheads="1"/>
          </p:cNvSpPr>
          <p:nvPr/>
        </p:nvSpPr>
        <p:spPr bwMode="auto">
          <a:xfrm>
            <a:off x="2527300" y="6434118"/>
            <a:ext cx="865717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fld id="{931E6670-0D93-BC45-8166-A7720F08BF67}" type="datetime1">
              <a:rPr lang="en-US" altLang="en-US" sz="120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bg1"/>
                </a:buClr>
              </a:pPr>
              <a:t>6/9/2020</a:t>
            </a:fld>
            <a:endParaRPr lang="en-US" altLang="en-US" sz="1200" dirty="0">
              <a:solidFill>
                <a:srgbClr val="7F7F7F"/>
              </a:solidFill>
            </a:endParaRPr>
          </a:p>
        </p:txBody>
      </p:sp>
      <p:sp>
        <p:nvSpPr>
          <p:cNvPr id="9" name="TextBox 12" hidden="1"/>
          <p:cNvSpPr txBox="1">
            <a:spLocks noChangeArrowheads="1"/>
          </p:cNvSpPr>
          <p:nvPr/>
        </p:nvSpPr>
        <p:spPr bwMode="auto">
          <a:xfrm>
            <a:off x="2527300" y="6434118"/>
            <a:ext cx="865717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chemeClr val="bg1"/>
              </a:buClr>
            </a:pPr>
            <a:fld id="{DC5F0B61-2D1B-BE49-8067-8EDA6E9A027E}" type="datetime1">
              <a:rPr lang="en-US" altLang="en-US" sz="120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bg1"/>
                </a:buClr>
              </a:pPr>
              <a:t>6/9/2020</a:t>
            </a:fld>
            <a:endParaRPr lang="en-US" altLang="en-US" sz="1200" dirty="0">
              <a:solidFill>
                <a:srgbClr val="7F7F7F"/>
              </a:solidFill>
            </a:endParaRPr>
          </a:p>
        </p:txBody>
      </p:sp>
      <p:graphicFrame>
        <p:nvGraphicFramePr>
          <p:cNvPr id="16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16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8049027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6C46-E995-4748-A044-2AFE16DB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AA7B9-D732-49C0-9F77-1262EB7A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6B2FD-5C00-4CAC-9300-53CA281E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0CFC3-21B6-44B6-BDE9-5A09E176B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692B0-0482-4B75-BF27-E72230E05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126D1-AA8A-4FAB-9D07-0AF66FA9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9D905-19D7-47D6-9208-FAE597DB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21405-447F-4BFB-9777-B52AFF45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31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330200"/>
            <a:ext cx="10922000" cy="60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3" y="1600202"/>
            <a:ext cx="10610849" cy="436033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59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588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33" indent="-30690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0012619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597F-ABF7-4616-9499-7AE098D6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B3ACB-0B49-44CB-B0A2-B0008F2D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DA7D0-7F7F-498E-AD31-1CFFDAC9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70ED-6792-4790-8A7A-92243EF3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F106A-BC36-4D5B-B405-C25E14BB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53A4D-B16D-4591-BFA9-34742A8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22E78-8676-454B-88CC-1A7212B9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DC32-134B-4662-931B-6E13004D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A4C2-976F-4022-AF34-88B64161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8A690-F41E-4E30-B839-FF7405CE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A62A-A33A-4D23-AB74-ACE12D07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3996-74D7-4742-8939-8611F77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610B2-185A-4738-AD7E-6682436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719F-5EFB-4820-845D-C85E2A5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087BB-5D63-4333-B873-15D261E60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B39CE-837A-4547-9474-170643BF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BC7A-D100-47BD-9C70-49536F6D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2B24-5CD2-4138-B965-CF7DFCF2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A26EF-301B-4FD6-B11A-FD6DADB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01E2D-D752-40C2-B1E2-A8ACCEC8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538C-3853-4F2D-B883-4D735EB4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B73B-1402-48D1-BFB3-2F8589E98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4D1-28AF-4F59-9840-47C81F59C9E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FD04-1DCB-4755-9D14-F5AA970D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7AB4-F49D-4637-B386-31E34EB2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600137" y="6696353"/>
            <a:ext cx="1009892" cy="9239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667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4035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7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67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276065" y="6697379"/>
            <a:ext cx="15388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7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8084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  <p15:guide id="5" pos="79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600137" y="6696353"/>
            <a:ext cx="1009892" cy="9239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667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2020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4035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7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67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276065" y="6697379"/>
            <a:ext cx="192360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7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20</a:t>
            </a:r>
          </a:p>
        </p:txBody>
      </p:sp>
    </p:spTree>
    <p:extLst>
      <p:ext uri="{BB962C8B-B14F-4D97-AF65-F5344CB8AC3E}">
        <p14:creationId xmlns:p14="http://schemas.microsoft.com/office/powerpoint/2010/main" val="386916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  <p15:guide id="5" pos="7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reference/generics.html" TargetMode="External"/><Relationship Id="rId13" Type="http://schemas.openxmlformats.org/officeDocument/2006/relationships/hyperlink" Target="https://kotlinlang.org/docs/reference/coroutines.html" TargetMode="External"/><Relationship Id="rId3" Type="http://schemas.openxmlformats.org/officeDocument/2006/relationships/hyperlink" Target="https://kotlinlang.org/docs/reference/properties.html" TargetMode="External"/><Relationship Id="rId7" Type="http://schemas.openxmlformats.org/officeDocument/2006/relationships/hyperlink" Target="https://kotlinlang.org/docs/reference/object-declarations.html" TargetMode="External"/><Relationship Id="rId12" Type="http://schemas.openxmlformats.org/officeDocument/2006/relationships/hyperlink" Target="https://kotlinlang.org/docs/reference/collections-overview.html" TargetMode="External"/><Relationship Id="rId2" Type="http://schemas.openxmlformats.org/officeDocument/2006/relationships/hyperlink" Target="https://kotlinlang.org/docs/reference/comparison-to-java.html#what-kotlin-has-that-java-does-n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reference/basic-types.html" TargetMode="External"/><Relationship Id="rId11" Type="http://schemas.openxmlformats.org/officeDocument/2006/relationships/hyperlink" Target="https://kotlinlang.org/docs/reference/classes.html#companion-objects" TargetMode="External"/><Relationship Id="rId5" Type="http://schemas.openxmlformats.org/officeDocument/2006/relationships/hyperlink" Target="https://kotlinlang.org/docs/reference/delegation.html" TargetMode="External"/><Relationship Id="rId10" Type="http://schemas.openxmlformats.org/officeDocument/2006/relationships/hyperlink" Target="https://kotlinlang.org/docs/reference/operator-overloading.html" TargetMode="External"/><Relationship Id="rId4" Type="http://schemas.openxmlformats.org/officeDocument/2006/relationships/hyperlink" Target="https://kotlinlang.org/docs/reference/classes.html" TargetMode="External"/><Relationship Id="rId9" Type="http://schemas.openxmlformats.org/officeDocument/2006/relationships/hyperlink" Target="https://kotlinlang.org/docs/reference/range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js-overview.html#kotlin-javascript-overvie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reference/native/objc_interop.html" TargetMode="External"/><Relationship Id="rId3" Type="http://schemas.openxmlformats.org/officeDocument/2006/relationships/hyperlink" Target="https://llvm.org/" TargetMode="External"/><Relationship Id="rId7" Type="http://schemas.openxmlformats.org/officeDocument/2006/relationships/hyperlink" Target="https://kotlinlang.org/docs/reference/native/c_interop.html" TargetMode="External"/><Relationship Id="rId2" Type="http://schemas.openxmlformats.org/officeDocument/2006/relationships/hyperlink" Target="https://kotlinlang.org/docs/reference/native-overview.html#kotlinnative-for-na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tutorials/native/apple-framework.html" TargetMode="External"/><Relationship Id="rId5" Type="http://schemas.openxmlformats.org/officeDocument/2006/relationships/hyperlink" Target="https://kotlinlang.org/docs/tutorials/native/dynamic-libraries.html" TargetMode="External"/><Relationship Id="rId4" Type="http://schemas.openxmlformats.org/officeDocument/2006/relationships/hyperlink" Target="https://kotlinlang.org/docs/reference/native-overview.html#target-platfor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-hardness" TargetMode="External"/><Relationship Id="rId7" Type="http://schemas.openxmlformats.org/officeDocument/2006/relationships/hyperlink" Target="https://github.com/gagranov/kotlin-evaluation/blob/master/PascalPuzzleSolver" TargetMode="External"/><Relationship Id="rId2" Type="http://schemas.openxmlformats.org/officeDocument/2006/relationships/hyperlink" Target="https://en.wikipedia.org/wiki/15_puzzle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github.com/gagranov/kotlin-evaluation/blob/master/MultiPlatformPuzzleSolver/src/commonMain/kotlin/com/emc/symmwin/puzzle/Solver.kt" TargetMode="External"/><Relationship Id="rId5" Type="http://schemas.openxmlformats.org/officeDocument/2006/relationships/hyperlink" Target="https://github.com/gagranov/kotlin-evaluation/blob/master/JavaPlatformPuzzleSolver/src/main/kotlin/com/emc/symmwin/puzzle/KotlinSolver.kt" TargetMode="External"/><Relationship Id="rId4" Type="http://schemas.openxmlformats.org/officeDocument/2006/relationships/hyperlink" Target="https://github.com/gagranov/kotlin-evaluation/blob/master/JavaPlatformPuzzleSolver/src/main/java/com/emc/symmwin/puzzle/JavaSolver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js-overview.html#kotlin-javascript-overview" TargetMode="External"/><Relationship Id="rId2" Type="http://schemas.openxmlformats.org/officeDocument/2006/relationships/hyperlink" Target="https://kotlinlang.org/docs/reference/native-overview.html#why-kotlinnativ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Gennady.Agranov@del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generics.html" TargetMode="External"/><Relationship Id="rId2" Type="http://schemas.openxmlformats.org/officeDocument/2006/relationships/hyperlink" Target="https://kotlinlang.org/docs/reference/comparison-to-java.html#what-java-has-that-kotlin-does-n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null-safet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data-classes.html#data-clas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typecasts.html#smart-ca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rst-class_function" TargetMode="External"/><Relationship Id="rId2" Type="http://schemas.openxmlformats.org/officeDocument/2006/relationships/hyperlink" Target="https://kotlinlang.org/docs/reference/comparison-to-java.html#what-kotlin-has-that-java-does-n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reference/basic-types.html#strings" TargetMode="External"/><Relationship Id="rId5" Type="http://schemas.openxmlformats.org/officeDocument/2006/relationships/hyperlink" Target="https://kotlinlang.org/docs/reference/inline-functions.html" TargetMode="External"/><Relationship Id="rId4" Type="http://schemas.openxmlformats.org/officeDocument/2006/relationships/hyperlink" Target="https://kotlinlang.org/docs/reference/lambdas.html#higher-order-fun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D67A5-6F35-4F1F-BE98-42305B05C61B}"/>
              </a:ext>
            </a:extLst>
          </p:cNvPr>
          <p:cNvSpPr txBox="1"/>
          <p:nvPr/>
        </p:nvSpPr>
        <p:spPr>
          <a:xfrm>
            <a:off x="133349" y="90797"/>
            <a:ext cx="10991851" cy="2903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Kotlin Virtual Meetup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Gennady Agranov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E6411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91E9A7B-4F33-49EB-9575-2B48DFF6AD5E}"/>
              </a:ext>
            </a:extLst>
          </p:cNvPr>
          <p:cNvSpPr/>
          <p:nvPr/>
        </p:nvSpPr>
        <p:spPr>
          <a:xfrm>
            <a:off x="3524250" y="266701"/>
            <a:ext cx="8667751" cy="65913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AB9F0-5FD9-4AA0-84D1-DD087A9EF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229350"/>
            <a:ext cx="2788991" cy="361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41140-65E6-4053-A849-04D219972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53500" y="3180844"/>
            <a:ext cx="1905000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91423-A37F-4316-8533-521BB6C33CC6}"/>
              </a:ext>
            </a:extLst>
          </p:cNvPr>
          <p:cNvSpPr txBox="1"/>
          <p:nvPr/>
        </p:nvSpPr>
        <p:spPr>
          <a:xfrm>
            <a:off x="10058401" y="3124038"/>
            <a:ext cx="2019300" cy="1467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 9</a:t>
            </a:r>
            <a:r>
              <a:rPr kumimoji="0" lang="en-US" sz="3733" b="1" i="0" u="none" strike="noStrike" kern="1200" cap="none" spc="0" normalizeH="0" baseline="3000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</a:t>
            </a:r>
            <a:endParaRPr kumimoji="0" lang="en-US" sz="3733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5:00 – 6:15 PM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C416C5C-C371-44EB-9BB4-5A2F2AA0FEA6}"/>
              </a:ext>
            </a:extLst>
          </p:cNvPr>
          <p:cNvGraphicFramePr>
            <a:graphicFrameLocks noGrp="1"/>
          </p:cNvGraphicFramePr>
          <p:nvPr/>
        </p:nvGraphicFramePr>
        <p:xfrm>
          <a:off x="5615709" y="5475314"/>
          <a:ext cx="6408016" cy="912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8016">
                  <a:extLst>
                    <a:ext uri="{9D8B030D-6E8A-4147-A177-3AD203B41FA5}">
                      <a16:colId xmlns:a16="http://schemas.microsoft.com/office/drawing/2014/main" val="225648487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B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63766"/>
                  </a:ext>
                </a:extLst>
              </a:tr>
              <a:tr h="39465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T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583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35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587-AC73-479E-AE13-5C674590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else Kotlin has that Java does not?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E167E8-7FB3-4294-BB27-B208E0DCC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248" y="1690688"/>
            <a:ext cx="10313504" cy="513470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 constructors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First-class delegation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inference for variable and property types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Singletons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Declaration-site variance &amp; Type projections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Range expressions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Operator overloading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Companion objects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Separate interfaces for read-only and mutable collections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Coroutines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24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5E25-30DC-4F43-9E2C-57D06690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does it mean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“compiles to </a:t>
            </a:r>
            <a:r>
              <a:rPr lang="en-US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7977-3014-452D-99AF-DB67C5BC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choose the JavaScript target, Kotlin code that is part of the project as well as the standard Kotlin library is </a:t>
            </a:r>
            <a:r>
              <a:rPr lang="en-US" dirty="0" err="1"/>
              <a:t>transpiled</a:t>
            </a:r>
            <a:r>
              <a:rPr lang="en-US" dirty="0"/>
              <a:t> to JavaScript.</a:t>
            </a:r>
          </a:p>
          <a:p>
            <a:r>
              <a:rPr lang="en-US" dirty="0">
                <a:solidFill>
                  <a:srgbClr val="FF0000"/>
                </a:solidFill>
              </a:rPr>
              <a:t>Kotlin compiler generates normal JavaScript classes, functions and properties you can freely use from JavaScript code</a:t>
            </a:r>
            <a:r>
              <a:rPr lang="en-US" dirty="0"/>
              <a:t>.</a:t>
            </a:r>
          </a:p>
          <a:p>
            <a:r>
              <a:rPr lang="en-US" dirty="0"/>
              <a:t>Creating Kotlin code that targets client-side JavaScript:</a:t>
            </a:r>
          </a:p>
          <a:p>
            <a:pPr lvl="1"/>
            <a:r>
              <a:rPr lang="en-US" dirty="0"/>
              <a:t>Kotlin provides a series of typed interfaces to interact with the DOM. </a:t>
            </a:r>
          </a:p>
          <a:p>
            <a:pPr lvl="1"/>
            <a:r>
              <a:rPr lang="en-US" dirty="0"/>
              <a:t>Kotlin provides JavaScript wrappers for the WebGL API.</a:t>
            </a:r>
          </a:p>
          <a:p>
            <a:r>
              <a:rPr lang="en-US" dirty="0"/>
              <a:t>Creating Kotlin code that targets server-side JavaScript:</a:t>
            </a:r>
          </a:p>
          <a:p>
            <a:pPr lvl="1"/>
            <a:r>
              <a:rPr lang="en-US" dirty="0"/>
              <a:t>You can use Kotlin to interact with server-side JavaScript such as Node.js</a:t>
            </a:r>
          </a:p>
          <a:p>
            <a:pPr lvl="1"/>
            <a:r>
              <a:rPr lang="en-US" dirty="0"/>
              <a:t>Kotlin can be used together with existing third-party libraries and frameworks, such as jQuery or React. </a:t>
            </a:r>
          </a:p>
        </p:txBody>
      </p:sp>
    </p:spTree>
    <p:extLst>
      <p:ext uri="{BB962C8B-B14F-4D97-AF65-F5344CB8AC3E}">
        <p14:creationId xmlns:p14="http://schemas.microsoft.com/office/powerpoint/2010/main" val="30760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36F5-AD89-4492-9CEE-CA830944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6626"/>
          </a:xfrm>
        </p:spPr>
        <p:txBody>
          <a:bodyPr/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does it mean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“compiles to native code”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55F3-B732-4676-8547-8D4782DA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9981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Kotlin/Native is a technology for compiling Kotlin code to native binaries. It is an </a:t>
            </a:r>
            <a:r>
              <a:rPr lang="en-US" u="sng" dirty="0">
                <a:hlinkClick r:id="rId3"/>
              </a:rPr>
              <a:t>LLVM</a:t>
            </a:r>
            <a:r>
              <a:rPr lang="en-US" dirty="0"/>
              <a:t> based backend for the Kotlin compiler and native implementation of the Kotlin standard library.</a:t>
            </a:r>
          </a:p>
          <a:p>
            <a:pPr marL="0" indent="0">
              <a:buNone/>
            </a:pPr>
            <a:r>
              <a:rPr lang="en-US" dirty="0"/>
              <a:t>Kotlin/Native is primarily designed to allow compilation for platforms where </a:t>
            </a:r>
            <a:r>
              <a:rPr lang="en-US" i="1" dirty="0"/>
              <a:t>virtual machines</a:t>
            </a:r>
            <a:r>
              <a:rPr lang="en-US" dirty="0"/>
              <a:t> are not desirable or possible, for example, embedded devices or iOS. It solves the situations when a developer needs to produce a self-contained program that does not require an additional runtime or virtual machine.</a:t>
            </a:r>
          </a:p>
          <a:p>
            <a:pPr marL="0" indent="0">
              <a:buNone/>
            </a:pPr>
            <a:r>
              <a:rPr lang="en-US" dirty="0"/>
              <a:t>Kotlin/Native supports the following platforms:</a:t>
            </a:r>
          </a:p>
          <a:p>
            <a:r>
              <a:rPr lang="en-US" dirty="0"/>
              <a:t>iOS (arm32, arm64, simulator x86_64)</a:t>
            </a:r>
          </a:p>
          <a:p>
            <a:r>
              <a:rPr lang="en-US" dirty="0"/>
              <a:t>macOS (x86_64)</a:t>
            </a:r>
          </a:p>
          <a:p>
            <a:r>
              <a:rPr lang="en-US" dirty="0" err="1"/>
              <a:t>watchOS</a:t>
            </a:r>
            <a:r>
              <a:rPr lang="en-US" dirty="0"/>
              <a:t> (arm32, arm64, x86)</a:t>
            </a:r>
          </a:p>
          <a:p>
            <a:r>
              <a:rPr lang="en-US" dirty="0" err="1"/>
              <a:t>tvOS</a:t>
            </a:r>
            <a:r>
              <a:rPr lang="en-US" dirty="0"/>
              <a:t> (arm64, x86_64)</a:t>
            </a:r>
          </a:p>
          <a:p>
            <a:r>
              <a:rPr lang="en-US" dirty="0"/>
              <a:t>Android (arm32, arm64, x86, x86_64)</a:t>
            </a:r>
          </a:p>
          <a:p>
            <a:r>
              <a:rPr lang="en-US" dirty="0"/>
              <a:t>Windows (</a:t>
            </a:r>
            <a:r>
              <a:rPr lang="en-US" dirty="0" err="1"/>
              <a:t>mingw</a:t>
            </a:r>
            <a:r>
              <a:rPr lang="en-US" dirty="0"/>
              <a:t> x86_64, x86)</a:t>
            </a:r>
          </a:p>
          <a:p>
            <a:r>
              <a:rPr lang="en-US" dirty="0"/>
              <a:t>Linux (x86_64, arm32, arm64, MIPS, MIPS little endian)</a:t>
            </a:r>
          </a:p>
          <a:p>
            <a:r>
              <a:rPr lang="en-US" dirty="0" err="1"/>
              <a:t>WebAssembly</a:t>
            </a:r>
            <a:r>
              <a:rPr lang="en-US" dirty="0"/>
              <a:t> (wasm32)</a:t>
            </a:r>
          </a:p>
          <a:p>
            <a:pPr marL="0" indent="0">
              <a:buNone/>
            </a:pPr>
            <a:r>
              <a:rPr lang="en-US" dirty="0"/>
              <a:t>Kotlin/Native supports two-way interoperability with the Native world:</a:t>
            </a:r>
          </a:p>
          <a:p>
            <a:r>
              <a:rPr lang="en-US" dirty="0"/>
              <a:t>You can create a standalone executable for many </a:t>
            </a:r>
            <a:r>
              <a:rPr lang="en-US" u="sng" dirty="0">
                <a:hlinkClick r:id="rId4"/>
              </a:rPr>
              <a:t>platforms</a:t>
            </a:r>
            <a:endParaRPr lang="en-US" dirty="0"/>
          </a:p>
          <a:p>
            <a:r>
              <a:rPr lang="en-US" dirty="0"/>
              <a:t>You can create static library or </a:t>
            </a:r>
            <a:r>
              <a:rPr lang="en-US" u="sng" dirty="0">
                <a:hlinkClick r:id="rId5"/>
              </a:rPr>
              <a:t>dynamic</a:t>
            </a:r>
            <a:r>
              <a:rPr lang="en-US" dirty="0"/>
              <a:t> library with C headers for C/C++ projects </a:t>
            </a:r>
          </a:p>
          <a:p>
            <a:r>
              <a:rPr lang="en-US" dirty="0"/>
              <a:t>You can create an </a:t>
            </a:r>
            <a:r>
              <a:rPr lang="en-US" u="sng" dirty="0">
                <a:hlinkClick r:id="rId6"/>
              </a:rPr>
              <a:t>Apple framework</a:t>
            </a:r>
            <a:r>
              <a:rPr lang="en-US" dirty="0"/>
              <a:t> for Swift and Objective-C projects</a:t>
            </a:r>
          </a:p>
          <a:p>
            <a:r>
              <a:rPr lang="en-US" dirty="0"/>
              <a:t>You can use existing static or dynamic </a:t>
            </a:r>
            <a:r>
              <a:rPr lang="en-US" u="sng" dirty="0">
                <a:hlinkClick r:id="rId7"/>
              </a:rPr>
              <a:t>C Libraries</a:t>
            </a:r>
            <a:endParaRPr lang="en-US" dirty="0"/>
          </a:p>
          <a:p>
            <a:r>
              <a:rPr lang="en-US" dirty="0"/>
              <a:t>You can use existing  C, </a:t>
            </a:r>
            <a:r>
              <a:rPr lang="en-US" u="sng" dirty="0">
                <a:hlinkClick r:id="rId8"/>
              </a:rPr>
              <a:t>Swift, and Objective-C</a:t>
            </a:r>
            <a:r>
              <a:rPr lang="en-US" dirty="0"/>
              <a:t> frameworks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0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779B-967C-4796-82F1-C1ACA8A6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865"/>
          </a:xfrm>
        </p:spPr>
        <p:txBody>
          <a:bodyPr/>
          <a:lstStyle/>
          <a:p>
            <a:r>
              <a:rPr lang="en-US" dirty="0"/>
              <a:t>How to use Kotlin?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9C30-58E7-47C4-8452-AD82E2C6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39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IntelliJ IDEA</a:t>
            </a:r>
            <a:r>
              <a:rPr lang="en-US" dirty="0"/>
              <a:t> and create project: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4A592-61A4-4959-A59B-6D7E6DDA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73" y="1635472"/>
            <a:ext cx="68294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E0FE-CC54-49E0-83B6-446A0608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Multiplatform Library Project: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DC0959-FF68-450C-9D6A-EB1D38C12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335" y="1598136"/>
            <a:ext cx="69913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D036-0CC9-4C19-9C07-EE4D2CB5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Fifteen Puzzle Game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BB4E-920F-4A0B-B8BF-910C9E770B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Some puzzle trivia:</a:t>
            </a:r>
          </a:p>
          <a:p>
            <a:r>
              <a:rPr lang="en-US" dirty="0">
                <a:solidFill>
                  <a:schemeClr val="tx2"/>
                </a:solidFill>
              </a:rPr>
              <a:t>Only half of all possible starting positions is solvable</a:t>
            </a:r>
          </a:p>
          <a:p>
            <a:r>
              <a:rPr lang="en-US" dirty="0">
                <a:solidFill>
                  <a:schemeClr val="tx2"/>
                </a:solidFill>
              </a:rPr>
              <a:t>Finding shortest solution is 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NP-hard </a:t>
            </a:r>
            <a:r>
              <a:rPr lang="en-US" dirty="0">
                <a:solidFill>
                  <a:schemeClr val="tx2"/>
                </a:solidFill>
              </a:rPr>
              <a:t>problem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Puzzle Solver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Puzzle Solver converted to Kotlin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 Puzzle Solver that only uses </a:t>
            </a:r>
            <a:r>
              <a:rPr lang="en-US" dirty="0" err="1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kotlin.stdlib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 </a:t>
            </a:r>
            <a:r>
              <a:rPr lang="es-ES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ES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calls</a:t>
            </a:r>
            <a:r>
              <a:rPr lang="es-ES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</a:t>
            </a:r>
            <a:r>
              <a:rPr lang="es-ES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DLL (Lazarus IDE)</a:t>
            </a:r>
            <a:endParaRPr lang="es-E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474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CC92-404F-4E46-A804-67C22B3A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9939"/>
            <a:ext cx="11430000" cy="933254"/>
          </a:xfrm>
        </p:spPr>
        <p:txBody>
          <a:bodyPr/>
          <a:lstStyle/>
          <a:p>
            <a:pPr algn="ctr"/>
            <a:r>
              <a:rPr lang="en-US" sz="4400" dirty="0"/>
              <a:t>Most loved languages of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2095-BF03-41F5-8261-01B0668FC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602558"/>
            <a:ext cx="11430000" cy="5090474"/>
          </a:xfrm>
        </p:spPr>
        <p:txBody>
          <a:bodyPr/>
          <a:lstStyle/>
          <a:p>
            <a:r>
              <a:rPr lang="en-US" dirty="0"/>
              <a:t>Rust – 83.5%</a:t>
            </a:r>
          </a:p>
          <a:p>
            <a:r>
              <a:rPr lang="en-US" dirty="0"/>
              <a:t>Python – 73.1%</a:t>
            </a:r>
          </a:p>
          <a:p>
            <a:r>
              <a:rPr lang="en-US" dirty="0"/>
              <a:t>Typescript – 73.1%</a:t>
            </a:r>
          </a:p>
          <a:p>
            <a:r>
              <a:rPr lang="en-US" dirty="0"/>
              <a:t>Kotlin – 72.6%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Javascript</a:t>
            </a:r>
            <a:r>
              <a:rPr lang="en-US" dirty="0"/>
              <a:t> – 66.8%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Scala – 58.3%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Java – 53.4%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 – 42.5%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7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8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821-EAF0-4E3D-BE95-6900682B2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/>
              <a:t>Meeting agenda:</a:t>
            </a:r>
            <a:br>
              <a:rPr lang="en-US" sz="4400" b="1" dirty="0"/>
            </a:b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C894B-3569-430C-8C1B-C8E51B23E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772240"/>
            <a:ext cx="11430000" cy="4072380"/>
          </a:xfrm>
        </p:spPr>
        <p:txBody>
          <a:bodyPr>
            <a:normAutofit fontScale="40000" lnSpcReduction="20000"/>
          </a:bodyPr>
          <a:lstStyle/>
          <a:p>
            <a:pPr algn="just"/>
            <a:endParaRPr lang="en-US" sz="1800" dirty="0"/>
          </a:p>
          <a:p>
            <a:pPr algn="l"/>
            <a:r>
              <a:rPr lang="en-US" sz="6000" dirty="0">
                <a:solidFill>
                  <a:prstClr val="black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</a:t>
            </a: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. What is Kotlin?</a:t>
            </a:r>
            <a:b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2. What Java has that Kotlin does not?</a:t>
            </a:r>
            <a:b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3. What Kotlin has that Java does not?</a:t>
            </a:r>
            <a:b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4. </a:t>
            </a: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Kotlin Native?</a:t>
            </a:r>
            <a:b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5. </a:t>
            </a: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Kotlin JS?</a:t>
            </a:r>
            <a:b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6. How to use Kotlin?</a:t>
            </a:r>
            <a:b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</a:br>
            <a:r>
              <a:rPr lang="en-US" sz="8000" dirty="0">
                <a:solidFill>
                  <a:prstClr val="black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7. Playing Fifteen Puzzle Game!</a:t>
            </a:r>
          </a:p>
          <a:p>
            <a:pPr algn="l"/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4200" dirty="0"/>
          </a:p>
          <a:p>
            <a:r>
              <a:rPr lang="en-US" sz="4200" dirty="0"/>
              <a:t>This presentation was prepared by </a:t>
            </a:r>
            <a:r>
              <a:rPr lang="en-US" sz="4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Gennady Agranov</a:t>
            </a:r>
            <a:r>
              <a:rPr lang="en-US" sz="4200" dirty="0"/>
              <a:t> (</a:t>
            </a:r>
            <a:r>
              <a:rPr lang="en-US" sz="4200" dirty="0" err="1"/>
              <a:t>Symmwin</a:t>
            </a:r>
            <a:r>
              <a:rPr lang="en-US" sz="4200" dirty="0"/>
              <a:t> Configuration) and would not be possible without help of my teammates who were holding the fort while I was having fun and full support of our manager who allowed it </a:t>
            </a:r>
            <a:r>
              <a:rPr lang="en-US" sz="4200" dirty="0">
                <a:sym typeface="Wingdings" panose="05000000000000000000" pitchFamily="2" charset="2"/>
              </a:rPr>
              <a:t></a:t>
            </a:r>
            <a:endParaRPr lang="en-US" sz="4200" dirty="0"/>
          </a:p>
          <a:p>
            <a:pPr algn="just"/>
            <a:endParaRPr lang="en-US" sz="4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164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8093-D07B-4146-BCF6-A2CC0A9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That’s</a:t>
            </a:r>
            <a:r>
              <a:rPr lang="en-US" sz="3200" dirty="0"/>
              <a:t> what Wikipedia tells us about Kotlin: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E05B-1E8A-40A5-882E-42931211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8"/>
            <a:ext cx="10515600" cy="5022865"/>
          </a:xfrm>
        </p:spPr>
        <p:txBody>
          <a:bodyPr>
            <a:normAutofit/>
          </a:bodyPr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Kotlin (/ˈ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kɒtlɪn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/) is a cross-platform, statically typed, general-purpose programming language with type inference.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Kotlin is designed to 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interoperate fully with Java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Kotlin 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also compiles to JavaScript or native code (via 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LLVM</a:t>
            </a:r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Language development costs are borne by JetBrains.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IntelliJ IDEA – a very popular integrated development environment  developed by JetBrains is all you need to learn and enjoy Kotlin.</a:t>
            </a:r>
          </a:p>
        </p:txBody>
      </p:sp>
    </p:spTree>
    <p:extLst>
      <p:ext uri="{BB962C8B-B14F-4D97-AF65-F5344CB8AC3E}">
        <p14:creationId xmlns:p14="http://schemas.microsoft.com/office/powerpoint/2010/main" val="2648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F931-F89D-4514-B4B5-E244D25C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does it mean </a:t>
            </a:r>
            <a:r>
              <a:rPr lang="en-US" sz="4000" dirty="0">
                <a:solidFill>
                  <a:srgbClr val="FF0000"/>
                </a:solidFill>
              </a:rPr>
              <a:t>“interoperate fully with Java”</a:t>
            </a:r>
            <a:r>
              <a:rPr lang="en-US" sz="4000" dirty="0">
                <a:solidFill>
                  <a:srgbClr val="002060"/>
                </a:solidFill>
              </a:rPr>
              <a:t> 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990A765-DCC3-4845-B365-A7A6BDE1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/>
          </a:bodyPr>
          <a:lstStyle/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Kotlin’s main compilation target is Java Virtual Machine (JVM).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allows your Kotlin code to run inside JVM and use existing Java libraries.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also allows existing Java code to call your Kotlin code.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use IntelliJ you can convert Java file to Kotlin file with one click – IDE would enable Kotlin support and convert Java to Kotlin.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convert the whole application to Kotlin you would notice that it may become faster (I have a proof!) and files are now smaller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E35B-DBCF-47DA-96A6-117A5E80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Java has that Kotlin does not?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24AA-4AD4-4455-91C4-CDC25AD0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882719"/>
          </a:xfrm>
        </p:spPr>
        <p:txBody>
          <a:bodyPr>
            <a:normAutofit fontScale="32500" lnSpcReduction="20000"/>
          </a:bodyPr>
          <a:lstStyle/>
          <a:p>
            <a:r>
              <a:rPr lang="en-US" sz="4500" dirty="0"/>
              <a:t>Checked exceptions – good riddance! – RIP dear checked exceptions,  we are not going to miss you </a:t>
            </a:r>
            <a:r>
              <a:rPr lang="en-US" sz="4500" dirty="0">
                <a:sym typeface="Wingdings" panose="05000000000000000000" pitchFamily="2" charset="2"/>
              </a:rPr>
              <a:t></a:t>
            </a:r>
            <a:endParaRPr lang="en-US" sz="4500" dirty="0"/>
          </a:p>
          <a:p>
            <a:r>
              <a:rPr lang="en-US" sz="4500" dirty="0"/>
              <a:t>Primitive types that are not classes - in Kotlin everything is an object in the sense that we can call member functions and properties on any variable. Some of the types (e.g.  numbers, characters and </a:t>
            </a:r>
            <a:r>
              <a:rPr lang="en-US" sz="4500" dirty="0" err="1"/>
              <a:t>booleans</a:t>
            </a:r>
            <a:r>
              <a:rPr lang="en-US" sz="4500" dirty="0"/>
              <a:t>)  can be represented as primitive values at runtime - but to the user they look like ordinary classes.</a:t>
            </a:r>
          </a:p>
          <a:p>
            <a:r>
              <a:rPr lang="en-US" sz="4500" dirty="0"/>
              <a:t>Static members – in Kotlin you do not need to declare a class if you just want to write a function or declare some constant/variable.</a:t>
            </a:r>
          </a:p>
          <a:p>
            <a:r>
              <a:rPr lang="en-US" sz="4500" dirty="0"/>
              <a:t>Wildcard-types – in Kotlin Java wildcard generic types were replaced with declaration-site variance and type projections. You can read more </a:t>
            </a:r>
            <a:r>
              <a:rPr lang="en-US" sz="4500" dirty="0">
                <a:hlinkClick r:id="rId3"/>
              </a:rPr>
              <a:t>here</a:t>
            </a:r>
            <a:r>
              <a:rPr lang="en-US" sz="4500" dirty="0"/>
              <a:t>.</a:t>
            </a:r>
          </a:p>
          <a:p>
            <a:r>
              <a:rPr lang="en-US" sz="4500" dirty="0"/>
              <a:t>Ternary-operator a ? b : c - In Kotlin, if is an expression, i.e. it returns a value. Therefore there is no ternary operator (condition ? then : else), because ordinary if works fine in this role:</a:t>
            </a:r>
          </a:p>
          <a:p>
            <a:pPr marL="0" indent="0">
              <a:buNone/>
            </a:pPr>
            <a:r>
              <a:rPr lang="en-US" sz="4500" dirty="0"/>
              <a:t>	</a:t>
            </a:r>
            <a:r>
              <a:rPr lang="en-US" sz="4500" dirty="0" err="1"/>
              <a:t>val</a:t>
            </a:r>
            <a:r>
              <a:rPr lang="en-US" sz="4500" dirty="0"/>
              <a:t> max = if (a &gt; b) a else b</a:t>
            </a:r>
          </a:p>
          <a:p>
            <a:pPr marL="0" indent="0">
              <a:buNone/>
            </a:pPr>
            <a:r>
              <a:rPr lang="en-US" sz="4500" dirty="0"/>
              <a:t>	</a:t>
            </a:r>
            <a:r>
              <a:rPr lang="en-US" sz="4500" dirty="0" err="1"/>
              <a:t>val</a:t>
            </a:r>
            <a:r>
              <a:rPr lang="en-US" sz="4500" dirty="0"/>
              <a:t> max = if (a &gt; b) {</a:t>
            </a:r>
          </a:p>
          <a:p>
            <a:pPr marL="0" indent="0">
              <a:buNone/>
            </a:pPr>
            <a:r>
              <a:rPr lang="en-US" sz="4500" dirty="0"/>
              <a:t>	       print("Choose a")</a:t>
            </a:r>
          </a:p>
          <a:p>
            <a:pPr marL="0" indent="0">
              <a:buNone/>
            </a:pPr>
            <a:r>
              <a:rPr lang="en-US" sz="4500" dirty="0"/>
              <a:t>	       a</a:t>
            </a:r>
          </a:p>
          <a:p>
            <a:pPr marL="0" indent="0">
              <a:buNone/>
            </a:pPr>
            <a:r>
              <a:rPr lang="en-US" sz="4500" dirty="0"/>
              <a:t>	} else {</a:t>
            </a:r>
          </a:p>
          <a:p>
            <a:pPr marL="0" indent="0">
              <a:buNone/>
            </a:pPr>
            <a:r>
              <a:rPr lang="en-US" sz="4500" dirty="0"/>
              <a:t>	       print("Choose b")</a:t>
            </a:r>
          </a:p>
          <a:p>
            <a:pPr marL="0" indent="0">
              <a:buNone/>
            </a:pPr>
            <a:r>
              <a:rPr lang="en-US" sz="4500" dirty="0"/>
              <a:t>	       b</a:t>
            </a:r>
          </a:p>
          <a:p>
            <a:pPr marL="0" indent="0">
              <a:buNone/>
            </a:pPr>
            <a:r>
              <a:rPr lang="en-US" sz="4500" dirty="0"/>
              <a:t>	}</a:t>
            </a:r>
          </a:p>
          <a:p>
            <a:pPr marL="0" indent="0">
              <a:buNone/>
            </a:pPr>
            <a:r>
              <a:rPr lang="en-US" sz="4500" dirty="0"/>
              <a:t>By the way – did I tell you that you rarely need semicolon (;) in Kotlin?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0B97-CBBA-4B07-9F29-30850140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0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 provides null safety!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F440-E2AE-40C5-A78D-C27B2F5B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Kotlin, the type system distinguishes between references that can hold null (nullable references) and those that can not (non-null references). For example, a regular variable of type String can not hold null: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a: String = "</a:t>
            </a:r>
            <a:r>
              <a:rPr lang="en-US" dirty="0" err="1"/>
              <a:t>abc</a:t>
            </a:r>
            <a:r>
              <a:rPr lang="en-US" dirty="0"/>
              <a:t>" // Regular initialization means non-null by default (type declaration is redundant here)</a:t>
            </a:r>
          </a:p>
          <a:p>
            <a:pPr marL="0" indent="0">
              <a:buNone/>
            </a:pPr>
            <a:r>
              <a:rPr lang="en-US" dirty="0"/>
              <a:t>a = null // compilation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b: String? = "</a:t>
            </a:r>
            <a:r>
              <a:rPr lang="en-US" dirty="0" err="1"/>
              <a:t>abc</a:t>
            </a:r>
            <a:r>
              <a:rPr lang="en-US" dirty="0"/>
              <a:t>" // can be set null</a:t>
            </a:r>
          </a:p>
          <a:p>
            <a:pPr marL="0" indent="0">
              <a:buNone/>
            </a:pPr>
            <a:r>
              <a:rPr lang="en-US" dirty="0"/>
              <a:t>b = null // ok</a:t>
            </a:r>
          </a:p>
          <a:p>
            <a:pPr marL="0" indent="0">
              <a:buNone/>
            </a:pPr>
            <a:r>
              <a:rPr lang="en-US" dirty="0"/>
              <a:t>print(b)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l = </a:t>
            </a:r>
            <a:r>
              <a:rPr lang="en-US" dirty="0" err="1"/>
              <a:t>a.length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l = </a:t>
            </a:r>
            <a:r>
              <a:rPr lang="en-US" dirty="0" err="1"/>
              <a:t>b.length</a:t>
            </a:r>
            <a:r>
              <a:rPr lang="en-US" dirty="0"/>
              <a:t> // error: variable 'b' can be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l = if (b != null) </a:t>
            </a:r>
            <a:r>
              <a:rPr lang="en-US" dirty="0" err="1"/>
              <a:t>b.length</a:t>
            </a:r>
            <a:r>
              <a:rPr lang="en-US" dirty="0"/>
              <a:t> else -1 // smart casting from String? to String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08D-7CCE-40E5-86BA-43EA5AA6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 has data classes!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ED9E-F3A5-4B38-81F8-C6315FB0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5504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class Book {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private String title;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private String author;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public 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getTitle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 {  return title; }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public void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setTitle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(String title) {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this.title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title; }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public 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getAuthor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 { return author; }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public void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setAuthor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(String author) {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this.author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author; }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Kotlin: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class Book(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title: String,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author: String)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// equals,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getters, setters and clone(copy) methods are generated if not found.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C08D-7CCE-40E5-86BA-43EA5AA6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 has smart casts!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ED9E-F3A5-4B38-81F8-C6315FB0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34" y="1439920"/>
            <a:ext cx="4492095" cy="51442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if (obj is String)  {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   print(</a:t>
            </a:r>
            <a:r>
              <a:rPr lang="en-US" sz="1800" dirty="0" err="1">
                <a:latin typeface="Calibri" panose="020F0502020204030204" pitchFamily="34" charset="0"/>
              </a:rPr>
              <a:t>obj.length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​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if (obj !is String)  { // same as !(obj is String)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   print("Not a String")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}  else  {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    print(</a:t>
            </a:r>
            <a:r>
              <a:rPr lang="en-US" sz="1800" dirty="0" err="1">
                <a:latin typeface="Calibri" panose="020F0502020204030204" pitchFamily="34" charset="0"/>
              </a:rPr>
              <a:t>obj.length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if (x !is String) return​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print(</a:t>
            </a:r>
            <a:r>
              <a:rPr lang="en-US" sz="1800" dirty="0" err="1">
                <a:latin typeface="Calibri" panose="020F0502020204030204" pitchFamily="34" charset="0"/>
              </a:rPr>
              <a:t>x.length</a:t>
            </a:r>
            <a:r>
              <a:rPr lang="en-US" sz="1800" dirty="0">
                <a:latin typeface="Calibri" panose="020F0502020204030204" pitchFamily="34" charset="0"/>
              </a:rPr>
              <a:t>) // x is automatically cast to String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</a:rPr>
              <a:t>if (x !is String || </a:t>
            </a:r>
            <a:r>
              <a:rPr lang="en-US" sz="1800" dirty="0" err="1">
                <a:latin typeface="Calibri" panose="020F0502020204030204" pitchFamily="34" charset="0"/>
              </a:rPr>
              <a:t>x.length</a:t>
            </a:r>
            <a:r>
              <a:rPr lang="en-US" sz="1800" dirty="0">
                <a:latin typeface="Calibri" panose="020F0502020204030204" pitchFamily="34" charset="0"/>
              </a:rPr>
              <a:t> == 0) return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4DB7F-EAFB-41F6-849D-9F0D53645C99}"/>
              </a:ext>
            </a:extLst>
          </p:cNvPr>
          <p:cNvSpPr txBox="1"/>
          <p:nvPr/>
        </p:nvSpPr>
        <p:spPr>
          <a:xfrm>
            <a:off x="5775291" y="1439920"/>
            <a:ext cx="4322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(x is String &amp;&amp; </a:t>
            </a:r>
            <a:r>
              <a:rPr lang="en-US" dirty="0" err="1"/>
              <a:t>x.length</a:t>
            </a:r>
            <a:r>
              <a:rPr lang="en-US" dirty="0"/>
              <a:t> &gt; 0) {</a:t>
            </a:r>
          </a:p>
          <a:p>
            <a:r>
              <a:rPr lang="en-US" dirty="0"/>
              <a:t>    print(</a:t>
            </a:r>
            <a:r>
              <a:rPr lang="en-US" dirty="0" err="1"/>
              <a:t>x.length</a:t>
            </a:r>
            <a:r>
              <a:rPr lang="en-US" dirty="0"/>
              <a:t>)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when (x)  {</a:t>
            </a:r>
          </a:p>
          <a:p>
            <a:r>
              <a:rPr lang="en-US" dirty="0"/>
              <a:t>    is Int -&gt; print(x + 1)</a:t>
            </a:r>
          </a:p>
          <a:p>
            <a:r>
              <a:rPr lang="en-US" dirty="0"/>
              <a:t>    is String -&gt; print(</a:t>
            </a:r>
            <a:r>
              <a:rPr lang="en-US" dirty="0" err="1"/>
              <a:t>x.length</a:t>
            </a:r>
            <a:r>
              <a:rPr lang="en-US" dirty="0"/>
              <a:t> + 1)</a:t>
            </a:r>
          </a:p>
          <a:p>
            <a:r>
              <a:rPr lang="en-US" dirty="0"/>
              <a:t>    is </a:t>
            </a:r>
            <a:r>
              <a:rPr lang="en-US" dirty="0" err="1"/>
              <a:t>IntArray</a:t>
            </a:r>
            <a:r>
              <a:rPr lang="en-US" dirty="0"/>
              <a:t> -&gt; print(</a:t>
            </a:r>
            <a:r>
              <a:rPr lang="en-US" dirty="0" err="1"/>
              <a:t>x.sum</a:t>
            </a:r>
            <a:r>
              <a:rPr lang="en-US" dirty="0"/>
              <a:t>())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Note that smart casts do not work when the compiler cannot guarantee that the variable cannot change between the check and the usage – e.g. for var properties.</a:t>
            </a:r>
          </a:p>
          <a:p>
            <a:endParaRPr lang="en-US" dirty="0"/>
          </a:p>
          <a:p>
            <a:r>
              <a:rPr lang="en-US" dirty="0"/>
              <a:t>Quiz – can Java compiler do smart casting?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587-AC73-479E-AE13-5C674590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else Kotlin has that Java does not?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2223-038F-4ACD-9B8B-CA7A2CA9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Kotlin functions are </a:t>
            </a:r>
            <a:r>
              <a:rPr lang="en-US" sz="1900" i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first-class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values - they can be stored in variables and data structures, passed as arguments to and returned from other </a:t>
            </a:r>
            <a:r>
              <a:rPr lang="en-US" sz="19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higher-order functions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 You can operate with functions in any way that is possible for other non-function values. 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inline functions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extension functions – it seems that everybody except Java has them?! (in Java you can use Lombok’s annotations though). The following adds a swap function to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MutableList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&lt;Int&gt;: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fun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MutableList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&lt;Int&gt;.swap(index1: Int, index2: Int) {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	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= this[index1] // 'this' corresponds to the list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	this[index1] = this[index2]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	this[index2] =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altLang="en-US" sz="1900" u="sng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 templates</a:t>
            </a:r>
            <a:r>
              <a:rPr lang="en-US" altLang="en-US" sz="19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s = "</a:t>
            </a:r>
            <a:r>
              <a:rPr lang="en-US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("$</a:t>
            </a:r>
            <a:r>
              <a:rPr lang="en-US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s.length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is ${</a:t>
            </a:r>
            <a:r>
              <a:rPr lang="en-US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s.length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}") // prints "</a:t>
            </a:r>
            <a:r>
              <a:rPr lang="en-US" alt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abc.length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is 3"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0945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0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163C19A-6F97-46CB-A4DB-209EE5FF66DF}" vid="{2F638D69-5682-46F6-ADFA-49F8A93586E6}"/>
    </a:ext>
  </a:extLst>
</a:theme>
</file>

<file path=ppt/theme/theme3.xml><?xml version="1.0" encoding="utf-8"?>
<a:theme xmlns:a="http://schemas.openxmlformats.org/drawingml/2006/main" name="1_2020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523D6C1-F522-466D-ACC1-1852BD51FA8B}" vid="{3049F880-B25C-46AA-AE7A-4B082276C19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1144</Words>
  <Application>Microsoft Office PowerPoint</Application>
  <PresentationFormat>Widescreen</PresentationFormat>
  <Paragraphs>181</Paragraphs>
  <Slides>17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Museo Sans For Dell</vt:lpstr>
      <vt:lpstr>Wingdings</vt:lpstr>
      <vt:lpstr>Office Theme</vt:lpstr>
      <vt:lpstr>2020 Dell Tech template</vt:lpstr>
      <vt:lpstr>1_2020 Dell Tech template</vt:lpstr>
      <vt:lpstr>think-cell Slide</vt:lpstr>
      <vt:lpstr>PowerPoint Presentation</vt:lpstr>
      <vt:lpstr>Meeting agenda:  </vt:lpstr>
      <vt:lpstr>That’s what Wikipedia tells us about Kotlin:</vt:lpstr>
      <vt:lpstr>What does it mean “interoperate fully with Java” ?</vt:lpstr>
      <vt:lpstr>What Java has that Kotlin does not?</vt:lpstr>
      <vt:lpstr>Kotlin provides null safety!</vt:lpstr>
      <vt:lpstr>Kotlin has data classes!</vt:lpstr>
      <vt:lpstr>Kotlin has smart casts!</vt:lpstr>
      <vt:lpstr>What else Kotlin has that Java does not?</vt:lpstr>
      <vt:lpstr>What else Kotlin has that Java does not?</vt:lpstr>
      <vt:lpstr>What does it mean “compiles to Javascript”?</vt:lpstr>
      <vt:lpstr>What does it mean “compiles to native code”?</vt:lpstr>
      <vt:lpstr>How to use Kotlin?</vt:lpstr>
      <vt:lpstr> Multiplatform Library Project:</vt:lpstr>
      <vt:lpstr>Fifteen Puzzle Game </vt:lpstr>
      <vt:lpstr>Most loved languages of 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Kotlin and why use it?</dc:title>
  <dc:creator>Agranov, Gennady</dc:creator>
  <cp:lastModifiedBy>Agranov, Gennady</cp:lastModifiedBy>
  <cp:revision>72</cp:revision>
  <dcterms:created xsi:type="dcterms:W3CDTF">2020-05-10T15:38:56Z</dcterms:created>
  <dcterms:modified xsi:type="dcterms:W3CDTF">2020-06-09T20:53:54Z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Gennady.Agranov@emc.com</vt:lpwstr>
  </property>
  <property fmtid="{D5CDD505-2E9C-101B-9397-08002B2CF9AE}" pid="5" name="MSIP_Label_17cb76b2-10b8-4fe1-93d4-2202842406cd_SetDate">
    <vt:lpwstr>2020-05-10T15:59:30.6567913Z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170080fc-7251-4af1-b570-27351aa0d5b0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