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58" r:id="rId4"/>
    <p:sldId id="259" r:id="rId5"/>
    <p:sldId id="270" r:id="rId6"/>
    <p:sldId id="273" r:id="rId7"/>
    <p:sldId id="266" r:id="rId8"/>
    <p:sldId id="262" r:id="rId9"/>
    <p:sldId id="264" r:id="rId10"/>
    <p:sldId id="268" r:id="rId11"/>
    <p:sldId id="263" r:id="rId12"/>
    <p:sldId id="274" r:id="rId13"/>
  </p:sldIdLst>
  <p:sldSz cx="12192000" cy="6858000"/>
  <p:notesSz cx="6858000" cy="222885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0C91-1EEC-4EBD-AE1F-64947F24BF3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FA1CA3C-B033-46DA-B598-3F75EC1FB19E}">
      <dgm:prSet/>
      <dgm:spPr/>
      <dgm:t>
        <a:bodyPr/>
        <a:lstStyle/>
        <a:p>
          <a:r>
            <a:rPr lang="it-IT"/>
            <a:t>Scalabilità per topologia di larga scala</a:t>
          </a:r>
          <a:endParaRPr lang="en-US"/>
        </a:p>
      </dgm:t>
    </dgm:pt>
    <dgm:pt modelId="{BBEFD94B-9761-4AAC-93A6-BD30C7883E7B}" type="parTrans" cxnId="{84595582-DC25-4895-BC75-42DB8FF0102E}">
      <dgm:prSet/>
      <dgm:spPr/>
      <dgm:t>
        <a:bodyPr/>
        <a:lstStyle/>
        <a:p>
          <a:endParaRPr lang="en-US"/>
        </a:p>
      </dgm:t>
    </dgm:pt>
    <dgm:pt modelId="{BDB7EAFA-22C8-48CA-8F0A-FABB368F6F2A}" type="sibTrans" cxnId="{84595582-DC25-4895-BC75-42DB8FF0102E}">
      <dgm:prSet/>
      <dgm:spPr/>
      <dgm:t>
        <a:bodyPr/>
        <a:lstStyle/>
        <a:p>
          <a:endParaRPr lang="en-US"/>
        </a:p>
      </dgm:t>
    </dgm:pt>
    <dgm:pt modelId="{6E27CC82-17DD-4640-945D-D854B36EA740}">
      <dgm:prSet/>
      <dgm:spPr/>
      <dgm:t>
        <a:bodyPr/>
        <a:lstStyle/>
        <a:p>
          <a:r>
            <a:rPr lang="it-IT"/>
            <a:t>Emulazione di applicazioni reali</a:t>
          </a:r>
          <a:endParaRPr lang="en-US"/>
        </a:p>
      </dgm:t>
    </dgm:pt>
    <dgm:pt modelId="{09A3E5AD-B7B8-4BA7-8AAA-81967DC47AA3}" type="parTrans" cxnId="{54F5AC35-A71C-415D-95D7-485B0A201484}">
      <dgm:prSet/>
      <dgm:spPr/>
      <dgm:t>
        <a:bodyPr/>
        <a:lstStyle/>
        <a:p>
          <a:endParaRPr lang="en-US"/>
        </a:p>
      </dgm:t>
    </dgm:pt>
    <dgm:pt modelId="{B43289D4-8478-46CA-8125-E86DDFA29FCD}" type="sibTrans" cxnId="{54F5AC35-A71C-415D-95D7-485B0A201484}">
      <dgm:prSet/>
      <dgm:spPr/>
      <dgm:t>
        <a:bodyPr/>
        <a:lstStyle/>
        <a:p>
          <a:endParaRPr lang="en-US"/>
        </a:p>
      </dgm:t>
    </dgm:pt>
    <dgm:pt modelId="{F7BC27B9-8A9D-4405-A12D-4B9979FB544A}">
      <dgm:prSet/>
      <dgm:spPr/>
      <dgm:t>
        <a:bodyPr/>
        <a:lstStyle/>
        <a:p>
          <a:r>
            <a:rPr lang="it-IT"/>
            <a:t>Estensibilità</a:t>
          </a:r>
          <a:endParaRPr lang="en-US"/>
        </a:p>
      </dgm:t>
    </dgm:pt>
    <dgm:pt modelId="{DBEDF10D-B77E-4540-B92C-F61236DFA79B}" type="parTrans" cxnId="{195F4407-D4C2-44B0-AC17-C11584C1B0DE}">
      <dgm:prSet/>
      <dgm:spPr/>
      <dgm:t>
        <a:bodyPr/>
        <a:lstStyle/>
        <a:p>
          <a:endParaRPr lang="en-US"/>
        </a:p>
      </dgm:t>
    </dgm:pt>
    <dgm:pt modelId="{C8932DCC-D051-4820-87E1-2B03F532DECA}" type="sibTrans" cxnId="{195F4407-D4C2-44B0-AC17-C11584C1B0DE}">
      <dgm:prSet/>
      <dgm:spPr/>
      <dgm:t>
        <a:bodyPr/>
        <a:lstStyle/>
        <a:p>
          <a:endParaRPr lang="en-US"/>
        </a:p>
      </dgm:t>
    </dgm:pt>
    <dgm:pt modelId="{403FB472-0C98-403D-B209-9D4D922421F9}" type="pres">
      <dgm:prSet presAssocID="{DE340C91-1EEC-4EBD-AE1F-64947F24BF3A}" presName="hierChild1" presStyleCnt="0">
        <dgm:presLayoutVars>
          <dgm:chPref val="1"/>
          <dgm:dir/>
          <dgm:animOne val="branch"/>
          <dgm:animLvl val="lvl"/>
          <dgm:resizeHandles/>
        </dgm:presLayoutVars>
      </dgm:prSet>
      <dgm:spPr/>
    </dgm:pt>
    <dgm:pt modelId="{BAB9EACB-B682-4B9C-95E4-ED162C2FC604}" type="pres">
      <dgm:prSet presAssocID="{9FA1CA3C-B033-46DA-B598-3F75EC1FB19E}" presName="hierRoot1" presStyleCnt="0"/>
      <dgm:spPr/>
    </dgm:pt>
    <dgm:pt modelId="{F16F4C44-CE94-4535-B154-440FB5C878C5}" type="pres">
      <dgm:prSet presAssocID="{9FA1CA3C-B033-46DA-B598-3F75EC1FB19E}" presName="composite" presStyleCnt="0"/>
      <dgm:spPr/>
    </dgm:pt>
    <dgm:pt modelId="{4EA0AA7E-ACFE-45A5-A98A-583633B30DCC}" type="pres">
      <dgm:prSet presAssocID="{9FA1CA3C-B033-46DA-B598-3F75EC1FB19E}" presName="background" presStyleLbl="node0" presStyleIdx="0" presStyleCnt="3"/>
      <dgm:spPr/>
    </dgm:pt>
    <dgm:pt modelId="{E8B47F85-DD8E-42BD-AAB5-DC2FCDA4D938}" type="pres">
      <dgm:prSet presAssocID="{9FA1CA3C-B033-46DA-B598-3F75EC1FB19E}" presName="text" presStyleLbl="fgAcc0" presStyleIdx="0" presStyleCnt="3">
        <dgm:presLayoutVars>
          <dgm:chPref val="3"/>
        </dgm:presLayoutVars>
      </dgm:prSet>
      <dgm:spPr/>
    </dgm:pt>
    <dgm:pt modelId="{06F6F3A3-445A-4BF1-9AB4-632E9D801073}" type="pres">
      <dgm:prSet presAssocID="{9FA1CA3C-B033-46DA-B598-3F75EC1FB19E}" presName="hierChild2" presStyleCnt="0"/>
      <dgm:spPr/>
    </dgm:pt>
    <dgm:pt modelId="{58F46E07-E765-4EE5-9EF1-416AA4582688}" type="pres">
      <dgm:prSet presAssocID="{6E27CC82-17DD-4640-945D-D854B36EA740}" presName="hierRoot1" presStyleCnt="0"/>
      <dgm:spPr/>
    </dgm:pt>
    <dgm:pt modelId="{5D42A0E2-C443-4B63-8FAC-A2B44514516F}" type="pres">
      <dgm:prSet presAssocID="{6E27CC82-17DD-4640-945D-D854B36EA740}" presName="composite" presStyleCnt="0"/>
      <dgm:spPr/>
    </dgm:pt>
    <dgm:pt modelId="{6DD4F2F8-0561-44A4-960C-3E9F9A90A569}" type="pres">
      <dgm:prSet presAssocID="{6E27CC82-17DD-4640-945D-D854B36EA740}" presName="background" presStyleLbl="node0" presStyleIdx="1" presStyleCnt="3"/>
      <dgm:spPr/>
    </dgm:pt>
    <dgm:pt modelId="{AD709308-077E-4829-8C04-2FB0A02EDD42}" type="pres">
      <dgm:prSet presAssocID="{6E27CC82-17DD-4640-945D-D854B36EA740}" presName="text" presStyleLbl="fgAcc0" presStyleIdx="1" presStyleCnt="3">
        <dgm:presLayoutVars>
          <dgm:chPref val="3"/>
        </dgm:presLayoutVars>
      </dgm:prSet>
      <dgm:spPr/>
    </dgm:pt>
    <dgm:pt modelId="{AC7529C0-CC1F-49DF-BD98-D7BED57AEE74}" type="pres">
      <dgm:prSet presAssocID="{6E27CC82-17DD-4640-945D-D854B36EA740}" presName="hierChild2" presStyleCnt="0"/>
      <dgm:spPr/>
    </dgm:pt>
    <dgm:pt modelId="{8F7FAB5A-F687-4E2D-8E0A-A929B9B03E74}" type="pres">
      <dgm:prSet presAssocID="{F7BC27B9-8A9D-4405-A12D-4B9979FB544A}" presName="hierRoot1" presStyleCnt="0"/>
      <dgm:spPr/>
    </dgm:pt>
    <dgm:pt modelId="{4631DD8F-D552-47CD-BC6C-937E5BCAA0BA}" type="pres">
      <dgm:prSet presAssocID="{F7BC27B9-8A9D-4405-A12D-4B9979FB544A}" presName="composite" presStyleCnt="0"/>
      <dgm:spPr/>
    </dgm:pt>
    <dgm:pt modelId="{5172F108-6D81-440D-B2DD-38410D58ADBD}" type="pres">
      <dgm:prSet presAssocID="{F7BC27B9-8A9D-4405-A12D-4B9979FB544A}" presName="background" presStyleLbl="node0" presStyleIdx="2" presStyleCnt="3"/>
      <dgm:spPr/>
    </dgm:pt>
    <dgm:pt modelId="{8C39B6EC-081A-4C16-B265-9EE8F1EE9B8B}" type="pres">
      <dgm:prSet presAssocID="{F7BC27B9-8A9D-4405-A12D-4B9979FB544A}" presName="text" presStyleLbl="fgAcc0" presStyleIdx="2" presStyleCnt="3">
        <dgm:presLayoutVars>
          <dgm:chPref val="3"/>
        </dgm:presLayoutVars>
      </dgm:prSet>
      <dgm:spPr/>
    </dgm:pt>
    <dgm:pt modelId="{9E511B6D-6B41-4ECF-B7C8-FB83BB21C85E}" type="pres">
      <dgm:prSet presAssocID="{F7BC27B9-8A9D-4405-A12D-4B9979FB544A}" presName="hierChild2" presStyleCnt="0"/>
      <dgm:spPr/>
    </dgm:pt>
  </dgm:ptLst>
  <dgm:cxnLst>
    <dgm:cxn modelId="{195F4407-D4C2-44B0-AC17-C11584C1B0DE}" srcId="{DE340C91-1EEC-4EBD-AE1F-64947F24BF3A}" destId="{F7BC27B9-8A9D-4405-A12D-4B9979FB544A}" srcOrd="2" destOrd="0" parTransId="{DBEDF10D-B77E-4540-B92C-F61236DFA79B}" sibTransId="{C8932DCC-D051-4820-87E1-2B03F532DECA}"/>
    <dgm:cxn modelId="{34A6DA0D-4C5C-487E-86B6-936DA916F709}" type="presOf" srcId="{9FA1CA3C-B033-46DA-B598-3F75EC1FB19E}" destId="{E8B47F85-DD8E-42BD-AAB5-DC2FCDA4D938}" srcOrd="0" destOrd="0" presId="urn:microsoft.com/office/officeart/2005/8/layout/hierarchy1"/>
    <dgm:cxn modelId="{54F5AC35-A71C-415D-95D7-485B0A201484}" srcId="{DE340C91-1EEC-4EBD-AE1F-64947F24BF3A}" destId="{6E27CC82-17DD-4640-945D-D854B36EA740}" srcOrd="1" destOrd="0" parTransId="{09A3E5AD-B7B8-4BA7-8AAA-81967DC47AA3}" sibTransId="{B43289D4-8478-46CA-8125-E86DDFA29FCD}"/>
    <dgm:cxn modelId="{8C3D703A-261D-4C6E-9D0A-52F01EA6E864}" type="presOf" srcId="{6E27CC82-17DD-4640-945D-D854B36EA740}" destId="{AD709308-077E-4829-8C04-2FB0A02EDD42}" srcOrd="0" destOrd="0" presId="urn:microsoft.com/office/officeart/2005/8/layout/hierarchy1"/>
    <dgm:cxn modelId="{31AEB970-F373-4ADA-B7E9-7DAD7E48B79D}" type="presOf" srcId="{DE340C91-1EEC-4EBD-AE1F-64947F24BF3A}" destId="{403FB472-0C98-403D-B209-9D4D922421F9}" srcOrd="0" destOrd="0" presId="urn:microsoft.com/office/officeart/2005/8/layout/hierarchy1"/>
    <dgm:cxn modelId="{84595582-DC25-4895-BC75-42DB8FF0102E}" srcId="{DE340C91-1EEC-4EBD-AE1F-64947F24BF3A}" destId="{9FA1CA3C-B033-46DA-B598-3F75EC1FB19E}" srcOrd="0" destOrd="0" parTransId="{BBEFD94B-9761-4AAC-93A6-BD30C7883E7B}" sibTransId="{BDB7EAFA-22C8-48CA-8F0A-FABB368F6F2A}"/>
    <dgm:cxn modelId="{69595BEF-D670-4379-A9EE-A6EE0B3F0880}" type="presOf" srcId="{F7BC27B9-8A9D-4405-A12D-4B9979FB544A}" destId="{8C39B6EC-081A-4C16-B265-9EE8F1EE9B8B}" srcOrd="0" destOrd="0" presId="urn:microsoft.com/office/officeart/2005/8/layout/hierarchy1"/>
    <dgm:cxn modelId="{EC092DC7-4156-4BB7-8841-83C84A876DD6}" type="presParOf" srcId="{403FB472-0C98-403D-B209-9D4D922421F9}" destId="{BAB9EACB-B682-4B9C-95E4-ED162C2FC604}" srcOrd="0" destOrd="0" presId="urn:microsoft.com/office/officeart/2005/8/layout/hierarchy1"/>
    <dgm:cxn modelId="{B00982D3-6D92-43AE-9FEB-C70E95459C64}" type="presParOf" srcId="{BAB9EACB-B682-4B9C-95E4-ED162C2FC604}" destId="{F16F4C44-CE94-4535-B154-440FB5C878C5}" srcOrd="0" destOrd="0" presId="urn:microsoft.com/office/officeart/2005/8/layout/hierarchy1"/>
    <dgm:cxn modelId="{3FDE4614-9A73-46E2-A1CA-418EF0857072}" type="presParOf" srcId="{F16F4C44-CE94-4535-B154-440FB5C878C5}" destId="{4EA0AA7E-ACFE-45A5-A98A-583633B30DCC}" srcOrd="0" destOrd="0" presId="urn:microsoft.com/office/officeart/2005/8/layout/hierarchy1"/>
    <dgm:cxn modelId="{DA45643F-B524-4CCE-9924-2469F91582AB}" type="presParOf" srcId="{F16F4C44-CE94-4535-B154-440FB5C878C5}" destId="{E8B47F85-DD8E-42BD-AAB5-DC2FCDA4D938}" srcOrd="1" destOrd="0" presId="urn:microsoft.com/office/officeart/2005/8/layout/hierarchy1"/>
    <dgm:cxn modelId="{55048760-15BF-4F3B-BB88-CBFF08F8A134}" type="presParOf" srcId="{BAB9EACB-B682-4B9C-95E4-ED162C2FC604}" destId="{06F6F3A3-445A-4BF1-9AB4-632E9D801073}" srcOrd="1" destOrd="0" presId="urn:microsoft.com/office/officeart/2005/8/layout/hierarchy1"/>
    <dgm:cxn modelId="{295819A0-577F-4652-B197-C27B3E8CF8B6}" type="presParOf" srcId="{403FB472-0C98-403D-B209-9D4D922421F9}" destId="{58F46E07-E765-4EE5-9EF1-416AA4582688}" srcOrd="1" destOrd="0" presId="urn:microsoft.com/office/officeart/2005/8/layout/hierarchy1"/>
    <dgm:cxn modelId="{17B2D75D-2F28-4460-B35F-301E9BBF0EB1}" type="presParOf" srcId="{58F46E07-E765-4EE5-9EF1-416AA4582688}" destId="{5D42A0E2-C443-4B63-8FAC-A2B44514516F}" srcOrd="0" destOrd="0" presId="urn:microsoft.com/office/officeart/2005/8/layout/hierarchy1"/>
    <dgm:cxn modelId="{F6747334-555D-4821-A99C-4663BDEFDA47}" type="presParOf" srcId="{5D42A0E2-C443-4B63-8FAC-A2B44514516F}" destId="{6DD4F2F8-0561-44A4-960C-3E9F9A90A569}" srcOrd="0" destOrd="0" presId="urn:microsoft.com/office/officeart/2005/8/layout/hierarchy1"/>
    <dgm:cxn modelId="{01992CBB-4CE2-4A4A-ACA9-57AAA61B8D69}" type="presParOf" srcId="{5D42A0E2-C443-4B63-8FAC-A2B44514516F}" destId="{AD709308-077E-4829-8C04-2FB0A02EDD42}" srcOrd="1" destOrd="0" presId="urn:microsoft.com/office/officeart/2005/8/layout/hierarchy1"/>
    <dgm:cxn modelId="{A9718838-67A9-4B34-8572-BC7389EDFB53}" type="presParOf" srcId="{58F46E07-E765-4EE5-9EF1-416AA4582688}" destId="{AC7529C0-CC1F-49DF-BD98-D7BED57AEE74}" srcOrd="1" destOrd="0" presId="urn:microsoft.com/office/officeart/2005/8/layout/hierarchy1"/>
    <dgm:cxn modelId="{E1D005EB-387A-4844-A427-5BCAAA1B0CC7}" type="presParOf" srcId="{403FB472-0C98-403D-B209-9D4D922421F9}" destId="{8F7FAB5A-F687-4E2D-8E0A-A929B9B03E74}" srcOrd="2" destOrd="0" presId="urn:microsoft.com/office/officeart/2005/8/layout/hierarchy1"/>
    <dgm:cxn modelId="{3688A6B2-EFBF-4B03-82FD-F3CA2E6B0D57}" type="presParOf" srcId="{8F7FAB5A-F687-4E2D-8E0A-A929B9B03E74}" destId="{4631DD8F-D552-47CD-BC6C-937E5BCAA0BA}" srcOrd="0" destOrd="0" presId="urn:microsoft.com/office/officeart/2005/8/layout/hierarchy1"/>
    <dgm:cxn modelId="{1E6FA76C-83E2-4F44-8C73-8A3FFF8A711F}" type="presParOf" srcId="{4631DD8F-D552-47CD-BC6C-937E5BCAA0BA}" destId="{5172F108-6D81-440D-B2DD-38410D58ADBD}" srcOrd="0" destOrd="0" presId="urn:microsoft.com/office/officeart/2005/8/layout/hierarchy1"/>
    <dgm:cxn modelId="{EED70BF4-DE25-4B78-8CE2-FD85AF01D128}" type="presParOf" srcId="{4631DD8F-D552-47CD-BC6C-937E5BCAA0BA}" destId="{8C39B6EC-081A-4C16-B265-9EE8F1EE9B8B}" srcOrd="1" destOrd="0" presId="urn:microsoft.com/office/officeart/2005/8/layout/hierarchy1"/>
    <dgm:cxn modelId="{B09AC274-348D-4026-B0CA-9ED0A6F2C7B9}" type="presParOf" srcId="{8F7FAB5A-F687-4E2D-8E0A-A929B9B03E74}" destId="{9E511B6D-6B41-4ECF-B7C8-FB83BB21C8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0AA7E-ACFE-45A5-A98A-583633B30DCC}">
      <dsp:nvSpPr>
        <dsp:cNvPr id="0" name=""/>
        <dsp:cNvSpPr/>
      </dsp:nvSpPr>
      <dsp:spPr>
        <a:xfrm>
          <a:off x="0" y="94538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47F85-DD8E-42BD-AAB5-DC2FCDA4D938}">
      <dsp:nvSpPr>
        <dsp:cNvPr id="0" name=""/>
        <dsp:cNvSpPr/>
      </dsp:nvSpPr>
      <dsp:spPr>
        <a:xfrm>
          <a:off x="328612"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Scalabilità per topologia di larga scala</a:t>
          </a:r>
          <a:endParaRPr lang="en-US" sz="3500" kern="1200"/>
        </a:p>
      </dsp:txBody>
      <dsp:txXfrm>
        <a:off x="383617" y="1312572"/>
        <a:ext cx="2847502" cy="1768010"/>
      </dsp:txXfrm>
    </dsp:sp>
    <dsp:sp modelId="{6DD4F2F8-0561-44A4-960C-3E9F9A90A569}">
      <dsp:nvSpPr>
        <dsp:cNvPr id="0" name=""/>
        <dsp:cNvSpPr/>
      </dsp:nvSpPr>
      <dsp:spPr>
        <a:xfrm>
          <a:off x="3614737" y="94538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709308-077E-4829-8C04-2FB0A02EDD42}">
      <dsp:nvSpPr>
        <dsp:cNvPr id="0" name=""/>
        <dsp:cNvSpPr/>
      </dsp:nvSpPr>
      <dsp:spPr>
        <a:xfrm>
          <a:off x="3943350"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Emulazione di applicazioni reali</a:t>
          </a:r>
          <a:endParaRPr lang="en-US" sz="3500" kern="1200"/>
        </a:p>
      </dsp:txBody>
      <dsp:txXfrm>
        <a:off x="3998355" y="1312572"/>
        <a:ext cx="2847502" cy="1768010"/>
      </dsp:txXfrm>
    </dsp:sp>
    <dsp:sp modelId="{5172F108-6D81-440D-B2DD-38410D58ADBD}">
      <dsp:nvSpPr>
        <dsp:cNvPr id="0" name=""/>
        <dsp:cNvSpPr/>
      </dsp:nvSpPr>
      <dsp:spPr>
        <a:xfrm>
          <a:off x="7229475" y="94538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9B6EC-081A-4C16-B265-9EE8F1EE9B8B}">
      <dsp:nvSpPr>
        <dsp:cNvPr id="0" name=""/>
        <dsp:cNvSpPr/>
      </dsp:nvSpPr>
      <dsp:spPr>
        <a:xfrm>
          <a:off x="7558087"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Estensibilità</a:t>
          </a:r>
          <a:endParaRPr lang="en-US" sz="3500" kern="1200"/>
        </a:p>
      </dsp:txBody>
      <dsp:txXfrm>
        <a:off x="7613092" y="131257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ADB9D-2400-4353-82E2-13255E424BEB}" type="datetimeFigureOut">
              <a:rPr lang="it-IT"/>
              <a:t>21/06/2019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1AB0A-8650-4910-84E1-C78740AB5E9E}" type="slidenum">
              <a:rPr lang="it-IT"/>
              <a:t>‹#›</a:t>
            </a:fld>
            <a:endParaRPr lang="it-IT"/>
          </a:p>
        </p:txBody>
      </p:sp>
    </p:spTree>
    <p:extLst>
      <p:ext uri="{BB962C8B-B14F-4D97-AF65-F5344CB8AC3E}">
        <p14:creationId xmlns:p14="http://schemas.microsoft.com/office/powerpoint/2010/main" val="281813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Il cloud computing </a:t>
            </a:r>
            <a:r>
              <a:rPr lang="en-US" err="1">
                <a:cs typeface="Calibri"/>
              </a:rPr>
              <a:t>si</a:t>
            </a:r>
            <a:r>
              <a:rPr lang="en-US">
                <a:cs typeface="Calibri"/>
              </a:rPr>
              <a:t> e' </a:t>
            </a:r>
            <a:r>
              <a:rPr lang="en-US" err="1">
                <a:cs typeface="Calibri"/>
              </a:rPr>
              <a:t>rivelata</a:t>
            </a:r>
            <a:r>
              <a:rPr lang="en-US">
                <a:cs typeface="Calibri"/>
              </a:rPr>
              <a:t> una </a:t>
            </a:r>
            <a:r>
              <a:rPr lang="en-US" err="1">
                <a:cs typeface="Calibri"/>
              </a:rPr>
              <a:t>valida</a:t>
            </a:r>
            <a:r>
              <a:rPr lang="en-US">
                <a:cs typeface="Calibri"/>
              </a:rPr>
              <a:t> </a:t>
            </a:r>
            <a:r>
              <a:rPr lang="en-US" err="1">
                <a:cs typeface="Calibri"/>
              </a:rPr>
              <a:t>alternativa</a:t>
            </a:r>
            <a:r>
              <a:rPr lang="en-US">
                <a:cs typeface="Calibri"/>
              </a:rPr>
              <a:t> al </a:t>
            </a:r>
            <a:r>
              <a:rPr lang="en-US" err="1">
                <a:cs typeface="Calibri"/>
              </a:rPr>
              <a:t>possesso</a:t>
            </a:r>
            <a:r>
              <a:rPr lang="en-US">
                <a:cs typeface="Calibri"/>
              </a:rPr>
              <a:t> e </a:t>
            </a:r>
            <a:r>
              <a:rPr lang="en-US" err="1">
                <a:cs typeface="Calibri"/>
              </a:rPr>
              <a:t>alla</a:t>
            </a:r>
            <a:r>
              <a:rPr lang="en-US">
                <a:cs typeface="Calibri"/>
              </a:rPr>
              <a:t> </a:t>
            </a:r>
            <a:r>
              <a:rPr lang="en-US" err="1">
                <a:cs typeface="Calibri"/>
              </a:rPr>
              <a:t>gestione</a:t>
            </a:r>
            <a:r>
              <a:rPr lang="en-US">
                <a:cs typeface="Calibri"/>
              </a:rPr>
              <a:t> di un data center private. Tra </a:t>
            </a:r>
            <a:r>
              <a:rPr lang="en-US" err="1">
                <a:cs typeface="Calibri"/>
              </a:rPr>
              <a:t>i</a:t>
            </a:r>
            <a:r>
              <a:rPr lang="en-US">
                <a:cs typeface="Calibri"/>
              </a:rPr>
              <a:t> </a:t>
            </a:r>
            <a:r>
              <a:rPr lang="en-US" err="1">
                <a:cs typeface="Calibri"/>
              </a:rPr>
              <a:t>fattori</a:t>
            </a:r>
            <a:r>
              <a:rPr lang="en-US">
                <a:cs typeface="Calibri"/>
              </a:rPr>
              <a:t> </a:t>
            </a:r>
            <a:r>
              <a:rPr lang="en-US" err="1">
                <a:cs typeface="Calibri"/>
              </a:rPr>
              <a:t>che</a:t>
            </a:r>
            <a:r>
              <a:rPr lang="en-US">
                <a:cs typeface="Calibri"/>
              </a:rPr>
              <a:t> </a:t>
            </a:r>
            <a:r>
              <a:rPr lang="en-US" err="1">
                <a:cs typeface="Calibri"/>
              </a:rPr>
              <a:t>hanno</a:t>
            </a:r>
            <a:r>
              <a:rPr lang="en-US">
                <a:cs typeface="Calibri"/>
              </a:rPr>
              <a:t> </a:t>
            </a:r>
            <a:r>
              <a:rPr lang="en-US" err="1">
                <a:cs typeface="Calibri"/>
              </a:rPr>
              <a:t>contribuito</a:t>
            </a:r>
            <a:r>
              <a:rPr lang="en-US">
                <a:cs typeface="Calibri"/>
              </a:rPr>
              <a:t> </a:t>
            </a:r>
            <a:r>
              <a:rPr lang="en-US" err="1">
                <a:cs typeface="Calibri"/>
              </a:rPr>
              <a:t>allo</a:t>
            </a:r>
            <a:r>
              <a:rPr lang="en-US">
                <a:cs typeface="Calibri"/>
              </a:rPr>
              <a:t> </a:t>
            </a:r>
            <a:r>
              <a:rPr lang="en-US" err="1">
                <a:cs typeface="Calibri"/>
              </a:rPr>
              <a:t>svilupparsi</a:t>
            </a:r>
            <a:r>
              <a:rPr lang="en-US">
                <a:cs typeface="Calibri"/>
              </a:rPr>
              <a:t> </a:t>
            </a:r>
            <a:r>
              <a:rPr lang="en-US" err="1">
                <a:cs typeface="Calibri"/>
              </a:rPr>
              <a:t>degli</a:t>
            </a:r>
            <a:r>
              <a:rPr lang="en-US">
                <a:cs typeface="Calibri"/>
              </a:rPr>
              <a:t> </a:t>
            </a:r>
            <a:r>
              <a:rPr lang="en-US" err="1">
                <a:cs typeface="Calibri"/>
              </a:rPr>
              <a:t>enormi</a:t>
            </a:r>
            <a:r>
              <a:rPr lang="en-US">
                <a:cs typeface="Calibri"/>
              </a:rPr>
              <a:t> data center ci </a:t>
            </a:r>
            <a:r>
              <a:rPr lang="en-US" err="1">
                <a:cs typeface="Calibri"/>
              </a:rPr>
              <a:t>sono</a:t>
            </a:r>
            <a:r>
              <a:rPr lang="en-US">
                <a:cs typeface="Calibri"/>
              </a:rPr>
              <a:t>:</a:t>
            </a:r>
            <a:endParaRPr lang="en-US"/>
          </a:p>
          <a:p>
            <a:pPr marL="171450" indent="-171450">
              <a:buFont typeface="Arial"/>
              <a:buChar char="•"/>
            </a:pPr>
            <a:r>
              <a:rPr lang="en-US">
                <a:cs typeface="Calibri"/>
              </a:rPr>
              <a:t>un </a:t>
            </a:r>
            <a:r>
              <a:rPr lang="en-US" err="1">
                <a:cs typeface="Calibri"/>
              </a:rPr>
              <a:t>posizionamento</a:t>
            </a:r>
            <a:r>
              <a:rPr lang="en-US">
                <a:cs typeface="Calibri"/>
              </a:rPr>
              <a:t> smart in modo da </a:t>
            </a:r>
            <a:r>
              <a:rPr lang="en-US" err="1">
                <a:cs typeface="Calibri"/>
              </a:rPr>
              <a:t>sfruttare</a:t>
            </a:r>
            <a:r>
              <a:rPr lang="en-US">
                <a:cs typeface="Calibri"/>
              </a:rPr>
              <a:t> in </a:t>
            </a:r>
            <a:r>
              <a:rPr lang="en-US" err="1">
                <a:cs typeface="Calibri"/>
              </a:rPr>
              <a:t>maniera</a:t>
            </a:r>
            <a:r>
              <a:rPr lang="en-US">
                <a:cs typeface="Calibri"/>
              </a:rPr>
              <a:t> </a:t>
            </a:r>
            <a:r>
              <a:rPr lang="en-US" err="1">
                <a:cs typeface="Calibri"/>
              </a:rPr>
              <a:t>vantagiosa</a:t>
            </a:r>
            <a:r>
              <a:rPr lang="en-US">
                <a:cs typeface="Calibri"/>
              </a:rPr>
              <a:t> </a:t>
            </a:r>
            <a:r>
              <a:rPr lang="en-US" err="1">
                <a:cs typeface="Calibri"/>
              </a:rPr>
              <a:t>l'energia</a:t>
            </a:r>
            <a:r>
              <a:rPr lang="en-US">
                <a:cs typeface="Calibri"/>
              </a:rPr>
              <a:t>.</a:t>
            </a:r>
          </a:p>
          <a:p>
            <a:pPr marL="171450" indent="-171450">
              <a:buFont typeface="Arial"/>
              <a:buChar char="•"/>
            </a:pPr>
            <a:r>
              <a:rPr lang="en-US">
                <a:cs typeface="Calibri"/>
              </a:rPr>
              <a:t>un basso </a:t>
            </a:r>
            <a:r>
              <a:rPr lang="en-US" err="1">
                <a:cs typeface="Calibri"/>
              </a:rPr>
              <a:t>costo</a:t>
            </a:r>
            <a:r>
              <a:rPr lang="en-US">
                <a:cs typeface="Calibri"/>
              </a:rPr>
              <a:t> </a:t>
            </a:r>
            <a:r>
              <a:rPr lang="en-US" err="1">
                <a:cs typeface="Calibri"/>
              </a:rPr>
              <a:t>operativo</a:t>
            </a:r>
            <a:r>
              <a:rPr lang="en-US">
                <a:cs typeface="Calibri"/>
              </a:rPr>
              <a:t> </a:t>
            </a:r>
            <a:r>
              <a:rPr lang="en-US" err="1">
                <a:cs typeface="Calibri"/>
              </a:rPr>
              <a:t>ottenuto</a:t>
            </a:r>
            <a:r>
              <a:rPr lang="en-US">
                <a:cs typeface="Calibri"/>
              </a:rPr>
              <a:t> </a:t>
            </a:r>
            <a:r>
              <a:rPr lang="en-US" err="1">
                <a:cs typeface="Calibri"/>
              </a:rPr>
              <a:t>attraverso</a:t>
            </a:r>
            <a:r>
              <a:rPr lang="en-US">
                <a:cs typeface="Calibri"/>
              </a:rPr>
              <a:t> </a:t>
            </a:r>
            <a:r>
              <a:rPr lang="en-US" err="1">
                <a:cs typeface="Calibri"/>
              </a:rPr>
              <a:t>il</a:t>
            </a:r>
            <a:r>
              <a:rPr lang="en-US">
                <a:cs typeface="Calibri"/>
              </a:rPr>
              <a:t> </a:t>
            </a:r>
            <a:r>
              <a:rPr lang="en-US" err="1">
                <a:cs typeface="Calibri"/>
              </a:rPr>
              <a:t>deployement</a:t>
            </a:r>
            <a:r>
              <a:rPr lang="en-US">
                <a:cs typeface="Calibri"/>
              </a:rPr>
              <a:t> di </a:t>
            </a:r>
            <a:r>
              <a:rPr lang="en-US" err="1">
                <a:cs typeface="Calibri"/>
              </a:rPr>
              <a:t>componenti</a:t>
            </a:r>
            <a:r>
              <a:rPr lang="en-US">
                <a:cs typeface="Calibri"/>
              </a:rPr>
              <a:t> di </a:t>
            </a:r>
            <a:r>
              <a:rPr lang="en-US" err="1">
                <a:cs typeface="Calibri"/>
              </a:rPr>
              <a:t>calcolo</a:t>
            </a:r>
            <a:r>
              <a:rPr lang="en-US">
                <a:cs typeface="Calibri"/>
              </a:rPr>
              <a:t>, di storage, e di networking</a:t>
            </a:r>
          </a:p>
          <a:p>
            <a:r>
              <a:rPr lang="en-US">
                <a:cs typeface="Calibri"/>
              </a:rPr>
              <a:t>Il cloud computer libera le </a:t>
            </a:r>
            <a:r>
              <a:rPr lang="en-US" err="1">
                <a:cs typeface="Calibri"/>
              </a:rPr>
              <a:t>imprese</a:t>
            </a:r>
            <a:r>
              <a:rPr lang="en-US">
                <a:cs typeface="Calibri"/>
              </a:rPr>
              <a:t> e </a:t>
            </a:r>
            <a:r>
              <a:rPr lang="en-US" err="1">
                <a:cs typeface="Calibri"/>
              </a:rPr>
              <a:t>gli</a:t>
            </a:r>
            <a:r>
              <a:rPr lang="en-US">
                <a:cs typeface="Calibri"/>
              </a:rPr>
              <a:t> </a:t>
            </a:r>
            <a:r>
              <a:rPr lang="en-US" err="1">
                <a:cs typeface="Calibri"/>
              </a:rPr>
              <a:t>utenti</a:t>
            </a:r>
            <a:r>
              <a:rPr lang="en-US">
                <a:cs typeface="Calibri"/>
              </a:rPr>
              <a:t> </a:t>
            </a:r>
            <a:r>
              <a:rPr lang="en-US" err="1">
                <a:cs typeface="Calibri"/>
              </a:rPr>
              <a:t>finali</a:t>
            </a:r>
            <a:r>
              <a:rPr lang="en-US">
                <a:cs typeface="Calibri"/>
              </a:rPr>
              <a:t> </a:t>
            </a:r>
            <a:r>
              <a:rPr lang="en-US" err="1">
                <a:cs typeface="Calibri"/>
              </a:rPr>
              <a:t>dalla</a:t>
            </a:r>
            <a:r>
              <a:rPr lang="en-US">
                <a:cs typeface="Calibri"/>
              </a:rPr>
              <a:t> </a:t>
            </a:r>
            <a:r>
              <a:rPr lang="en-US" err="1">
                <a:cs typeface="Calibri"/>
              </a:rPr>
              <a:t>specificazione</a:t>
            </a:r>
            <a:r>
              <a:rPr lang="en-US">
                <a:cs typeface="Calibri"/>
              </a:rPr>
              <a:t> di </a:t>
            </a:r>
            <a:r>
              <a:rPr lang="en-US" err="1">
                <a:cs typeface="Calibri"/>
              </a:rPr>
              <a:t>numerosi</a:t>
            </a:r>
            <a:r>
              <a:rPr lang="en-US">
                <a:cs typeface="Calibri"/>
              </a:rPr>
              <a:t> </a:t>
            </a:r>
            <a:r>
              <a:rPr lang="en-US" err="1">
                <a:cs typeface="Calibri"/>
              </a:rPr>
              <a:t>dettagli</a:t>
            </a:r>
            <a:r>
              <a:rPr lang="en-US">
                <a:cs typeface="Calibri"/>
              </a:rPr>
              <a:t>, </a:t>
            </a:r>
            <a:r>
              <a:rPr lang="en-US" err="1">
                <a:cs typeface="Calibri"/>
              </a:rPr>
              <a:t>che</a:t>
            </a:r>
            <a:r>
              <a:rPr lang="en-US">
                <a:cs typeface="Calibri"/>
              </a:rPr>
              <a:t> </a:t>
            </a:r>
            <a:r>
              <a:rPr lang="en-US" err="1">
                <a:cs typeface="Calibri"/>
              </a:rPr>
              <a:t>diventano</a:t>
            </a:r>
            <a:r>
              <a:rPr lang="en-US">
                <a:cs typeface="Calibri"/>
              </a:rPr>
              <a:t> </a:t>
            </a:r>
            <a:r>
              <a:rPr lang="en-US" err="1">
                <a:cs typeface="Calibri"/>
              </a:rPr>
              <a:t>opzionali</a:t>
            </a:r>
            <a:r>
              <a:rPr lang="en-US">
                <a:cs typeface="Calibri"/>
              </a:rPr>
              <a:t> </a:t>
            </a:r>
            <a:r>
              <a:rPr lang="en-US" err="1">
                <a:cs typeface="Calibri"/>
              </a:rPr>
              <a:t>xke</a:t>
            </a:r>
            <a:r>
              <a:rPr lang="en-US">
                <a:cs typeface="Calibri"/>
              </a:rPr>
              <a:t>' </a:t>
            </a:r>
            <a:r>
              <a:rPr lang="en-US" err="1">
                <a:cs typeface="Calibri"/>
              </a:rPr>
              <a:t>gestiti</a:t>
            </a:r>
            <a:r>
              <a:rPr lang="en-US">
                <a:cs typeface="Calibri"/>
              </a:rPr>
              <a:t> dal provider del </a:t>
            </a:r>
            <a:r>
              <a:rPr lang="en-US" err="1">
                <a:cs typeface="Calibri"/>
              </a:rPr>
              <a:t>servizio</a:t>
            </a:r>
            <a:r>
              <a:rPr lang="en-US">
                <a:cs typeface="Calibri"/>
              </a:rPr>
              <a:t> cloud. Ma </a:t>
            </a:r>
            <a:r>
              <a:rPr lang="en-US" err="1">
                <a:cs typeface="Calibri"/>
              </a:rPr>
              <a:t>questa</a:t>
            </a:r>
            <a:r>
              <a:rPr lang="en-US">
                <a:cs typeface="Calibri"/>
              </a:rPr>
              <a:t> </a:t>
            </a:r>
            <a:r>
              <a:rPr lang="en-US" err="1">
                <a:cs typeface="Calibri"/>
              </a:rPr>
              <a:t>semplicita</a:t>
            </a:r>
            <a:r>
              <a:rPr lang="en-US">
                <a:cs typeface="Calibri"/>
              </a:rPr>
              <a:t>' </a:t>
            </a:r>
            <a:r>
              <a:rPr lang="en-US" err="1">
                <a:cs typeface="Calibri"/>
              </a:rPr>
              <a:t>diventa</a:t>
            </a:r>
            <a:r>
              <a:rPr lang="en-US">
                <a:cs typeface="Calibri"/>
              </a:rPr>
              <a:t> un </a:t>
            </a:r>
            <a:r>
              <a:rPr lang="en-US" err="1">
                <a:cs typeface="Calibri"/>
              </a:rPr>
              <a:t>problema</a:t>
            </a:r>
            <a:r>
              <a:rPr lang="en-US">
                <a:cs typeface="Calibri"/>
              </a:rPr>
              <a:t> in </a:t>
            </a:r>
            <a:r>
              <a:rPr lang="en-US" err="1">
                <a:cs typeface="Calibri"/>
              </a:rPr>
              <a:t>applicazioni</a:t>
            </a:r>
            <a:r>
              <a:rPr lang="en-US">
                <a:cs typeface="Calibri"/>
              </a:rPr>
              <a:t> </a:t>
            </a:r>
            <a:r>
              <a:rPr lang="en-US" err="1">
                <a:cs typeface="Calibri"/>
              </a:rPr>
              <a:t>sensibili</a:t>
            </a:r>
            <a:r>
              <a:rPr lang="en-US">
                <a:cs typeface="Calibri"/>
              </a:rPr>
              <a:t> </a:t>
            </a:r>
            <a:r>
              <a:rPr lang="en-US" err="1">
                <a:cs typeface="Calibri"/>
              </a:rPr>
              <a:t>alla</a:t>
            </a:r>
            <a:r>
              <a:rPr lang="en-US">
                <a:cs typeface="Calibri"/>
              </a:rPr>
              <a:t> </a:t>
            </a:r>
            <a:r>
              <a:rPr lang="en-US" err="1">
                <a:cs typeface="Calibri"/>
              </a:rPr>
              <a:t>latenza</a:t>
            </a:r>
            <a:r>
              <a:rPr lang="en-US">
                <a:cs typeface="Calibri"/>
              </a:rPr>
              <a:t> </a:t>
            </a:r>
            <a:r>
              <a:rPr lang="en-US" err="1">
                <a:cs typeface="Calibri"/>
              </a:rPr>
              <a:t>che</a:t>
            </a:r>
            <a:r>
              <a:rPr lang="en-US">
                <a:cs typeface="Calibri"/>
              </a:rPr>
              <a:t> </a:t>
            </a:r>
            <a:r>
              <a:rPr lang="en-US" err="1">
                <a:cs typeface="Calibri"/>
              </a:rPr>
              <a:t>richiedono</a:t>
            </a:r>
            <a:r>
              <a:rPr lang="en-US">
                <a:cs typeface="Calibri"/>
              </a:rPr>
              <a:t> </a:t>
            </a:r>
            <a:r>
              <a:rPr lang="en-US" err="1">
                <a:cs typeface="Calibri"/>
              </a:rPr>
              <a:t>che</a:t>
            </a:r>
            <a:r>
              <a:rPr lang="en-US">
                <a:cs typeface="Calibri"/>
              </a:rPr>
              <a:t> </a:t>
            </a:r>
            <a:r>
              <a:rPr lang="en-US" err="1">
                <a:cs typeface="Calibri"/>
              </a:rPr>
              <a:t>il</a:t>
            </a:r>
            <a:r>
              <a:rPr lang="en-US">
                <a:cs typeface="Calibri"/>
              </a:rPr>
              <a:t> cloud </a:t>
            </a:r>
            <a:r>
              <a:rPr lang="en-US" err="1">
                <a:cs typeface="Calibri"/>
              </a:rPr>
              <a:t>siano</a:t>
            </a:r>
            <a:r>
              <a:rPr lang="en-US">
                <a:cs typeface="Calibri"/>
              </a:rPr>
              <a:t> </a:t>
            </a:r>
            <a:r>
              <a:rPr lang="en-US" err="1">
                <a:cs typeface="Calibri"/>
              </a:rPr>
              <a:t>vicino</a:t>
            </a:r>
            <a:r>
              <a:rPr lang="en-US">
                <a:cs typeface="Calibri"/>
              </a:rPr>
              <a:t> a </a:t>
            </a:r>
            <a:r>
              <a:rPr lang="en-US" err="1">
                <a:cs typeface="Calibri"/>
              </a:rPr>
              <a:t>nodi</a:t>
            </a:r>
            <a:r>
              <a:rPr lang="en-US">
                <a:cs typeface="Calibri"/>
              </a:rPr>
              <a:t> </a:t>
            </a:r>
            <a:r>
              <a:rPr lang="en-US" err="1">
                <a:cs typeface="Calibri"/>
              </a:rPr>
              <a:t>che</a:t>
            </a:r>
            <a:r>
              <a:rPr lang="en-US">
                <a:cs typeface="Calibri"/>
              </a:rPr>
              <a:t> </a:t>
            </a:r>
            <a:r>
              <a:rPr lang="en-US" err="1">
                <a:cs typeface="Calibri"/>
              </a:rPr>
              <a:t>recuperano</a:t>
            </a:r>
            <a:r>
              <a:rPr lang="en-US">
                <a:cs typeface="Calibri"/>
              </a:rPr>
              <a:t> I </a:t>
            </a:r>
            <a:r>
              <a:rPr lang="en-US" err="1">
                <a:cs typeface="Calibri"/>
              </a:rPr>
              <a:t>dati</a:t>
            </a:r>
            <a:r>
              <a:rPr lang="en-US">
                <a:cs typeface="Calibri"/>
              </a:rPr>
              <a:t>. Cosa </a:t>
            </a:r>
            <a:r>
              <a:rPr lang="en-US" err="1">
                <a:cs typeface="Calibri"/>
              </a:rPr>
              <a:t>che</a:t>
            </a:r>
            <a:r>
              <a:rPr lang="en-US">
                <a:cs typeface="Calibri"/>
              </a:rPr>
              <a:t> </a:t>
            </a:r>
            <a:r>
              <a:rPr lang="en-US" err="1">
                <a:cs typeface="Calibri"/>
              </a:rPr>
              <a:t>sta</a:t>
            </a:r>
            <a:r>
              <a:rPr lang="en-US">
                <a:cs typeface="Calibri"/>
              </a:rPr>
              <a:t> </a:t>
            </a:r>
            <a:r>
              <a:rPr lang="en-US" err="1">
                <a:cs typeface="Calibri"/>
              </a:rPr>
              <a:t>diventando</a:t>
            </a:r>
            <a:r>
              <a:rPr lang="en-US">
                <a:cs typeface="Calibri"/>
              </a:rPr>
              <a:t> molto </a:t>
            </a:r>
            <a:r>
              <a:rPr lang="en-US" err="1">
                <a:cs typeface="Calibri"/>
              </a:rPr>
              <a:t>comune</a:t>
            </a:r>
            <a:r>
              <a:rPr lang="en-US">
                <a:cs typeface="Calibri"/>
              </a:rPr>
              <a:t> </a:t>
            </a:r>
            <a:r>
              <a:rPr lang="en-US" err="1">
                <a:cs typeface="Calibri"/>
              </a:rPr>
              <a:t>nelle</a:t>
            </a:r>
            <a:r>
              <a:rPr lang="en-US">
                <a:cs typeface="Calibri"/>
              </a:rPr>
              <a:t> </a:t>
            </a:r>
            <a:r>
              <a:rPr lang="en-US" err="1">
                <a:cs typeface="Calibri"/>
              </a:rPr>
              <a:t>applicazioni</a:t>
            </a:r>
            <a:r>
              <a:rPr lang="en-US">
                <a:cs typeface="Calibri"/>
              </a:rPr>
              <a:t> legate </a:t>
            </a:r>
            <a:r>
              <a:rPr lang="en-US" err="1">
                <a:cs typeface="Calibri"/>
              </a:rPr>
              <a:t>all'IoT</a:t>
            </a:r>
            <a:r>
              <a:rPr lang="en-US">
                <a:cs typeface="Calibri"/>
              </a:rPr>
              <a:t>, </a:t>
            </a:r>
            <a:r>
              <a:rPr lang="en-US" err="1">
                <a:cs typeface="Calibri"/>
              </a:rPr>
              <a:t>che</a:t>
            </a:r>
            <a:r>
              <a:rPr lang="en-US">
                <a:cs typeface="Calibri"/>
              </a:rPr>
              <a:t> per di </a:t>
            </a:r>
            <a:r>
              <a:rPr lang="en-US" err="1">
                <a:cs typeface="Calibri"/>
              </a:rPr>
              <a:t>piu</a:t>
            </a:r>
            <a:r>
              <a:rPr lang="en-US">
                <a:cs typeface="Calibri"/>
              </a:rPr>
              <a:t>' </a:t>
            </a:r>
            <a:r>
              <a:rPr lang="en-US" err="1">
                <a:cs typeface="Calibri"/>
              </a:rPr>
              <a:t>possono</a:t>
            </a:r>
            <a:r>
              <a:rPr lang="en-US">
                <a:cs typeface="Calibri"/>
              </a:rPr>
              <a:t> </a:t>
            </a:r>
            <a:r>
              <a:rPr lang="en-US" err="1">
                <a:cs typeface="Calibri"/>
              </a:rPr>
              <a:t>richiedere</a:t>
            </a:r>
            <a:r>
              <a:rPr lang="en-US">
                <a:cs typeface="Calibri"/>
              </a:rPr>
              <a:t> un </a:t>
            </a:r>
            <a:r>
              <a:rPr lang="en-US" err="1">
                <a:cs typeface="Calibri"/>
              </a:rPr>
              <a:t>supporto</a:t>
            </a:r>
            <a:r>
              <a:rPr lang="en-US">
                <a:cs typeface="Calibri"/>
              </a:rPr>
              <a:t> </a:t>
            </a:r>
            <a:r>
              <a:rPr lang="en-US" err="1">
                <a:cs typeface="Calibri"/>
              </a:rPr>
              <a:t>alla</a:t>
            </a:r>
            <a:r>
              <a:rPr lang="en-US">
                <a:cs typeface="Calibri"/>
              </a:rPr>
              <a:t> </a:t>
            </a:r>
            <a:r>
              <a:rPr lang="en-US" err="1">
                <a:cs typeface="Calibri"/>
              </a:rPr>
              <a:t>mobilita</a:t>
            </a:r>
            <a:r>
              <a:rPr lang="en-US">
                <a:cs typeface="Calibri"/>
              </a:rPr>
              <a:t>' e al tracking </a:t>
            </a:r>
            <a:r>
              <a:rPr lang="en-US" err="1">
                <a:cs typeface="Calibri"/>
              </a:rPr>
              <a:t>geografico</a:t>
            </a:r>
            <a:r>
              <a:rPr lang="en-US">
                <a:cs typeface="Calibri"/>
              </a:rPr>
              <a:t> </a:t>
            </a:r>
            <a:r>
              <a:rPr lang="en-US" err="1">
                <a:cs typeface="Calibri"/>
              </a:rPr>
              <a:t>dei</a:t>
            </a:r>
            <a:r>
              <a:rPr lang="en-US">
                <a:cs typeface="Calibri"/>
              </a:rPr>
              <a:t> </a:t>
            </a:r>
            <a:r>
              <a:rPr lang="en-US" err="1">
                <a:cs typeface="Calibri"/>
              </a:rPr>
              <a:t>nodi</a:t>
            </a:r>
            <a:r>
              <a:rPr lang="en-US">
                <a:cs typeface="Calibri"/>
              </a:rPr>
              <a:t>. </a:t>
            </a:r>
          </a:p>
          <a:p>
            <a:r>
              <a:rPr lang="en-US">
                <a:cs typeface="Calibri"/>
              </a:rPr>
              <a:t>Per </a:t>
            </a:r>
            <a:r>
              <a:rPr lang="en-US" err="1">
                <a:cs typeface="Calibri"/>
              </a:rPr>
              <a:t>questo</a:t>
            </a:r>
            <a:r>
              <a:rPr lang="en-US">
                <a:cs typeface="Calibri"/>
              </a:rPr>
              <a:t> </a:t>
            </a:r>
            <a:r>
              <a:rPr lang="en-US" err="1">
                <a:cs typeface="Calibri"/>
              </a:rPr>
              <a:t>motivo</a:t>
            </a:r>
            <a:r>
              <a:rPr lang="en-US">
                <a:cs typeface="Calibri"/>
              </a:rPr>
              <a:t> </a:t>
            </a:r>
            <a:r>
              <a:rPr lang="en-US" err="1">
                <a:cs typeface="Calibri"/>
              </a:rPr>
              <a:t>si</a:t>
            </a:r>
            <a:r>
              <a:rPr lang="en-US">
                <a:cs typeface="Calibri"/>
              </a:rPr>
              <a:t> e' </a:t>
            </a:r>
            <a:r>
              <a:rPr lang="en-US" err="1">
                <a:cs typeface="Calibri"/>
              </a:rPr>
              <a:t>presentata</a:t>
            </a:r>
            <a:r>
              <a:rPr lang="en-US">
                <a:cs typeface="Calibri"/>
              </a:rPr>
              <a:t> la </a:t>
            </a:r>
            <a:r>
              <a:rPr lang="en-US" err="1">
                <a:cs typeface="Calibri"/>
              </a:rPr>
              <a:t>necessita</a:t>
            </a:r>
            <a:r>
              <a:rPr lang="en-US">
                <a:cs typeface="Calibri"/>
              </a:rPr>
              <a:t>' di una </a:t>
            </a:r>
            <a:r>
              <a:rPr lang="en-US" err="1">
                <a:cs typeface="Calibri"/>
              </a:rPr>
              <a:t>soluzione</a:t>
            </a:r>
            <a:r>
              <a:rPr lang="en-US">
                <a:cs typeface="Calibri"/>
              </a:rPr>
              <a:t> </a:t>
            </a:r>
            <a:r>
              <a:rPr lang="en-US" err="1">
                <a:cs typeface="Calibri"/>
              </a:rPr>
              <a:t>che</a:t>
            </a:r>
            <a:r>
              <a:rPr lang="en-US">
                <a:cs typeface="Calibri"/>
              </a:rPr>
              <a:t> </a:t>
            </a:r>
            <a:r>
              <a:rPr lang="en-US" err="1">
                <a:cs typeface="Calibri"/>
              </a:rPr>
              <a:t>si</a:t>
            </a:r>
            <a:r>
              <a:rPr lang="en-US">
                <a:cs typeface="Calibri"/>
              </a:rPr>
              <a:t> </a:t>
            </a:r>
            <a:r>
              <a:rPr lang="en-US" err="1">
                <a:cs typeface="Calibri"/>
              </a:rPr>
              <a:t>frapponesse</a:t>
            </a:r>
            <a:r>
              <a:rPr lang="en-US">
                <a:cs typeface="Calibri"/>
              </a:rPr>
              <a:t> </a:t>
            </a:r>
            <a:r>
              <a:rPr lang="en-US" err="1">
                <a:cs typeface="Calibri"/>
              </a:rPr>
              <a:t>tra</a:t>
            </a:r>
            <a:r>
              <a:rPr lang="en-US">
                <a:cs typeface="Calibri"/>
              </a:rPr>
              <a:t> </a:t>
            </a:r>
            <a:r>
              <a:rPr lang="en-US" err="1">
                <a:cs typeface="Calibri"/>
              </a:rPr>
              <a:t>il</a:t>
            </a:r>
            <a:r>
              <a:rPr lang="en-US">
                <a:cs typeface="Calibri"/>
              </a:rPr>
              <a:t> cloud e I </a:t>
            </a:r>
            <a:r>
              <a:rPr lang="en-US" err="1">
                <a:cs typeface="Calibri"/>
              </a:rPr>
              <a:t>nodi</a:t>
            </a:r>
            <a:r>
              <a:rPr lang="en-US">
                <a:cs typeface="Calibri"/>
              </a:rPr>
              <a:t> </a:t>
            </a:r>
            <a:r>
              <a:rPr lang="en-US" err="1">
                <a:cs typeface="Calibri"/>
              </a:rPr>
              <a:t>esterni</a:t>
            </a:r>
            <a:r>
              <a:rPr lang="en-US">
                <a:cs typeface="Calibri"/>
              </a:rPr>
              <a:t>.</a:t>
            </a:r>
          </a:p>
          <a:p>
            <a:r>
              <a:rPr lang="en-US">
                <a:cs typeface="Calibri"/>
              </a:rPr>
              <a:t>Il FOG COMPUTING. Tale </a:t>
            </a:r>
            <a:r>
              <a:rPr lang="en-US" err="1">
                <a:cs typeface="Calibri"/>
              </a:rPr>
              <a:t>soluzione</a:t>
            </a:r>
            <a:r>
              <a:rPr lang="en-US">
                <a:cs typeface="Calibri"/>
              </a:rPr>
              <a:t> </a:t>
            </a:r>
            <a:r>
              <a:rPr lang="en-US" err="1">
                <a:cs typeface="Calibri"/>
              </a:rPr>
              <a:t>tecnologica</a:t>
            </a:r>
            <a:r>
              <a:rPr lang="en-US">
                <a:cs typeface="Calibri"/>
              </a:rPr>
              <a:t> non </a:t>
            </a:r>
            <a:r>
              <a:rPr lang="en-US" err="1">
                <a:cs typeface="Calibri"/>
              </a:rPr>
              <a:t>dovra</a:t>
            </a:r>
            <a:r>
              <a:rPr lang="en-US">
                <a:cs typeface="Calibri"/>
              </a:rPr>
              <a:t>' </a:t>
            </a:r>
            <a:r>
              <a:rPr lang="en-US" err="1">
                <a:cs typeface="Calibri"/>
              </a:rPr>
              <a:t>cannibalizzare</a:t>
            </a:r>
            <a:r>
              <a:rPr lang="en-US">
                <a:cs typeface="Calibri"/>
              </a:rPr>
              <a:t> </a:t>
            </a:r>
            <a:r>
              <a:rPr lang="en-US" err="1">
                <a:cs typeface="Calibri"/>
              </a:rPr>
              <a:t>il</a:t>
            </a:r>
            <a:r>
              <a:rPr lang="en-US">
                <a:cs typeface="Calibri"/>
              </a:rPr>
              <a:t> cloud computing ma </a:t>
            </a:r>
            <a:r>
              <a:rPr lang="en-US" err="1">
                <a:cs typeface="Calibri"/>
              </a:rPr>
              <a:t>abilitare</a:t>
            </a:r>
            <a:r>
              <a:rPr lang="en-US">
                <a:cs typeface="Calibri"/>
              </a:rPr>
              <a:t> </a:t>
            </a:r>
            <a:r>
              <a:rPr lang="en-US" err="1">
                <a:cs typeface="Calibri"/>
              </a:rPr>
              <a:t>nuovi</a:t>
            </a:r>
            <a:r>
              <a:rPr lang="en-US">
                <a:cs typeface="Calibri"/>
              </a:rPr>
              <a:t> tipi di </a:t>
            </a:r>
            <a:r>
              <a:rPr lang="en-US" err="1">
                <a:cs typeface="Calibri"/>
              </a:rPr>
              <a:t>servizi</a:t>
            </a:r>
            <a:r>
              <a:rPr lang="en-US">
                <a:cs typeface="Calibri"/>
              </a:rPr>
              <a:t> e </a:t>
            </a:r>
            <a:r>
              <a:rPr lang="en-US" err="1">
                <a:cs typeface="Calibri"/>
              </a:rPr>
              <a:t>applicazioni</a:t>
            </a:r>
            <a:r>
              <a:rPr lang="en-US">
                <a:cs typeface="Calibri"/>
              </a:rPr>
              <a:t>. In </a:t>
            </a:r>
            <a:r>
              <a:rPr lang="en-US" err="1">
                <a:cs typeface="Calibri"/>
              </a:rPr>
              <a:t>particolare</a:t>
            </a:r>
            <a:r>
              <a:rPr lang="en-US">
                <a:cs typeface="Calibri"/>
              </a:rPr>
              <a:t> </a:t>
            </a:r>
            <a:r>
              <a:rPr lang="en-US" err="1">
                <a:cs typeface="Calibri"/>
              </a:rPr>
              <a:t>il</a:t>
            </a:r>
            <a:r>
              <a:rPr lang="en-US">
                <a:cs typeface="Calibri"/>
              </a:rPr>
              <a:t> fog computing </a:t>
            </a:r>
            <a:r>
              <a:rPr lang="en-US" err="1">
                <a:cs typeface="Calibri"/>
              </a:rPr>
              <a:t>si</a:t>
            </a:r>
            <a:r>
              <a:rPr lang="en-US">
                <a:cs typeface="Calibri"/>
              </a:rPr>
              <a:t> </a:t>
            </a:r>
            <a:r>
              <a:rPr lang="en-US" err="1">
                <a:cs typeface="Calibri"/>
              </a:rPr>
              <a:t>rivelera</a:t>
            </a:r>
            <a:r>
              <a:rPr lang="en-US">
                <a:cs typeface="Calibri"/>
              </a:rPr>
              <a:t>' </a:t>
            </a:r>
            <a:r>
              <a:rPr lang="en-US" err="1">
                <a:cs typeface="Calibri"/>
              </a:rPr>
              <a:t>particolarmente</a:t>
            </a:r>
            <a:r>
              <a:rPr lang="en-US">
                <a:cs typeface="Calibri"/>
              </a:rPr>
              <a:t> utile </a:t>
            </a:r>
            <a:r>
              <a:rPr lang="en-US" err="1">
                <a:cs typeface="Calibri"/>
              </a:rPr>
              <a:t>nella</a:t>
            </a:r>
            <a:r>
              <a:rPr lang="en-US">
                <a:cs typeface="Calibri"/>
              </a:rPr>
              <a:t> </a:t>
            </a:r>
            <a:r>
              <a:rPr lang="en-US" err="1">
                <a:cs typeface="Calibri"/>
              </a:rPr>
              <a:t>gestione</a:t>
            </a:r>
            <a:r>
              <a:rPr lang="en-US">
                <a:cs typeface="Calibri"/>
              </a:rPr>
              <a:t> e </a:t>
            </a:r>
            <a:r>
              <a:rPr lang="en-US" err="1">
                <a:cs typeface="Calibri"/>
              </a:rPr>
              <a:t>nell'analisi</a:t>
            </a:r>
            <a:r>
              <a:rPr lang="en-US">
                <a:cs typeface="Calibri"/>
              </a:rPr>
              <a:t> di </a:t>
            </a:r>
            <a:r>
              <a:rPr lang="en-US" err="1">
                <a:cs typeface="Calibri"/>
              </a:rPr>
              <a:t>grandi</a:t>
            </a:r>
            <a:r>
              <a:rPr lang="en-US">
                <a:cs typeface="Calibri"/>
              </a:rPr>
              <a:t> </a:t>
            </a:r>
            <a:r>
              <a:rPr lang="en-US" err="1">
                <a:cs typeface="Calibri"/>
              </a:rPr>
              <a:t>quantita</a:t>
            </a:r>
            <a:r>
              <a:rPr lang="en-US">
                <a:cs typeface="Calibri"/>
              </a:rPr>
              <a:t>' di </a:t>
            </a:r>
            <a:r>
              <a:rPr lang="en-US" err="1">
                <a:cs typeface="Calibri"/>
              </a:rPr>
              <a:t>dati</a:t>
            </a:r>
            <a:r>
              <a:rPr lang="en-US">
                <a:cs typeface="Calibri"/>
              </a:rPr>
              <a:t>.</a:t>
            </a:r>
          </a:p>
        </p:txBody>
      </p:sp>
      <p:sp>
        <p:nvSpPr>
          <p:cNvPr id="4" name="Slide Number Placeholder 3"/>
          <p:cNvSpPr>
            <a:spLocks noGrp="1"/>
          </p:cNvSpPr>
          <p:nvPr>
            <p:ph type="sldNum" sz="quarter" idx="5"/>
          </p:nvPr>
        </p:nvSpPr>
        <p:spPr/>
        <p:txBody>
          <a:bodyPr/>
          <a:lstStyle/>
          <a:p>
            <a:fld id="{6EB1AB0A-8650-4910-84E1-C78740AB5E9E}" type="slidenum">
              <a:rPr lang="it-IT"/>
              <a:t>2</a:t>
            </a:fld>
            <a:endParaRPr lang="it-IT"/>
          </a:p>
        </p:txBody>
      </p:sp>
    </p:spTree>
    <p:extLst>
      <p:ext uri="{BB962C8B-B14F-4D97-AF65-F5344CB8AC3E}">
        <p14:creationId xmlns:p14="http://schemas.microsoft.com/office/powerpoint/2010/main" val="123456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Dato quindi un grafo G=(V,E) ed un sottoinsieme A di V di nodi edge, si vuole trovare il posizionamento ottimo dell'insieme F di nodi Fog in modo tale che ogni nodo edge di A sia connesso ad un nodo Fog. Bisogna rispettare un limite di latenza, ovvero fare in modo che la latenza tra ogni edge router ed il nodo Fog più vicino sia inferiore ad una certa soglia T. </a:t>
            </a:r>
          </a:p>
          <a:p>
            <a:r>
              <a:rPr lang="en-US">
                <a:cs typeface="Calibri"/>
              </a:rPr>
              <a:t>L'algoritmo è basato sull'algoritmo greedy utilizzato per il posizionamento delle repliche dei web server in internet visto che il problema è sostanzialmente analogo.</a:t>
            </a:r>
          </a:p>
          <a:p>
            <a:r>
              <a:rPr lang="en-US">
                <a:cs typeface="Calibri"/>
              </a:rPr>
              <a:t>L'algoritmo è mostrato in figura:</a:t>
            </a:r>
          </a:p>
          <a:p>
            <a:r>
              <a:rPr lang="en-US">
                <a:cs typeface="Calibri"/>
              </a:rPr>
              <a:t>- la funzione PLACEFOGNODE è quella che consente di determinare il posizionamento dei nodi fog e riceve in input il grafo G, il sottoinsieme A dei nodi fog e una soglia di latenza. </a:t>
            </a:r>
          </a:p>
          <a:p>
            <a:r>
              <a:rPr lang="en-US">
                <a:cs typeface="Calibri"/>
              </a:rPr>
              <a:t>L'algoritmo determina innanzitutto un sottografo di nodi candidati utlizzando la funzione DETERMINEPOSSIBLEFOGNODES. Un router candidato è un qualsiasi router nella topologia di rete che rispetta il limite T di latenza considerando ogni router di A. è però anche necessario assegnare un costo di deployment basato sul numero e sul tipo di Fog node necessari ad un router candidato per servire I client connessi a tutti gli edge router nel suo range. Tali informazioni sono presenti nel file di configurazione. </a:t>
            </a:r>
          </a:p>
          <a:p>
            <a:endParaRPr lang="en-US">
              <a:cs typeface="Calibri"/>
            </a:endParaRPr>
          </a:p>
          <a:p>
            <a:r>
              <a:rPr lang="en-US">
                <a:cs typeface="Calibri"/>
              </a:rPr>
              <a:t>Questo algoritmo termina quando tutti gli edge router sono coperti ovvero quando ogni edge router è connesso ad un nodo fog. </a:t>
            </a:r>
          </a:p>
        </p:txBody>
      </p:sp>
      <p:sp>
        <p:nvSpPr>
          <p:cNvPr id="4" name="Slide Number Placeholder 3"/>
          <p:cNvSpPr>
            <a:spLocks noGrp="1"/>
          </p:cNvSpPr>
          <p:nvPr>
            <p:ph type="sldNum" sz="quarter" idx="5"/>
          </p:nvPr>
        </p:nvSpPr>
        <p:spPr/>
        <p:txBody>
          <a:bodyPr/>
          <a:lstStyle/>
          <a:p>
            <a:fld id="{6EB1AB0A-8650-4910-84E1-C78740AB5E9E}" type="slidenum">
              <a:rPr lang="it-IT"/>
              <a:t>11</a:t>
            </a:fld>
            <a:endParaRPr lang="it-IT"/>
          </a:p>
        </p:txBody>
      </p:sp>
    </p:spTree>
    <p:extLst>
      <p:ext uri="{BB962C8B-B14F-4D97-AF65-F5344CB8AC3E}">
        <p14:creationId xmlns:p14="http://schemas.microsoft.com/office/powerpoint/2010/main" val="30344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conclusione diciamo quindi che l'enorme quantitativo di dati prodotto dall'IoT e la necessità di rispondere in tempi utili all'applicazione, rende il cloud computing inefficiente. È per questo necessaria una soluzione che si frapponga tra device e cloud: il Fog computing appunto. Emufog è un framework di emulazione scalabile ed estensibile che consente di determinare il posizionamento ottimo dei nodi fog all'interno della rete in base alle esigenze del contesto specifivo e di testare applicazioni e carichi reali. </a:t>
            </a:r>
          </a:p>
        </p:txBody>
      </p:sp>
      <p:sp>
        <p:nvSpPr>
          <p:cNvPr id="4" name="Slide Number Placeholder 3"/>
          <p:cNvSpPr>
            <a:spLocks noGrp="1"/>
          </p:cNvSpPr>
          <p:nvPr>
            <p:ph type="sldNum" sz="quarter" idx="5"/>
          </p:nvPr>
        </p:nvSpPr>
        <p:spPr/>
        <p:txBody>
          <a:bodyPr/>
          <a:lstStyle/>
          <a:p>
            <a:fld id="{6EB1AB0A-8650-4910-84E1-C78740AB5E9E}" type="slidenum">
              <a:rPr lang="it-IT"/>
              <a:t>12</a:t>
            </a:fld>
            <a:endParaRPr lang="it-IT"/>
          </a:p>
        </p:txBody>
      </p:sp>
    </p:spTree>
    <p:extLst>
      <p:ext uri="{BB962C8B-B14F-4D97-AF65-F5344CB8AC3E}">
        <p14:creationId xmlns:p14="http://schemas.microsoft.com/office/powerpoint/2010/main" val="118823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Il fog computing e una </a:t>
            </a:r>
            <a:r>
              <a:rPr lang="en-US" err="1">
                <a:cs typeface="Calibri"/>
              </a:rPr>
              <a:t>piattaforma</a:t>
            </a:r>
            <a:r>
              <a:rPr lang="en-US">
                <a:cs typeface="Calibri"/>
              </a:rPr>
              <a:t> </a:t>
            </a:r>
            <a:r>
              <a:rPr lang="en-US" err="1">
                <a:cs typeface="Calibri"/>
              </a:rPr>
              <a:t>altamente</a:t>
            </a:r>
            <a:r>
              <a:rPr lang="en-US">
                <a:cs typeface="Calibri"/>
              </a:rPr>
              <a:t> </a:t>
            </a:r>
            <a:r>
              <a:rPr lang="en-US" err="1">
                <a:cs typeface="Calibri"/>
              </a:rPr>
              <a:t>virtualizzata</a:t>
            </a:r>
            <a:r>
              <a:rPr lang="en-US">
                <a:cs typeface="Calibri"/>
              </a:rPr>
              <a:t> </a:t>
            </a:r>
            <a:r>
              <a:rPr lang="en-US" err="1">
                <a:cs typeface="Calibri"/>
              </a:rPr>
              <a:t>che</a:t>
            </a:r>
            <a:r>
              <a:rPr lang="en-US">
                <a:cs typeface="Calibri"/>
              </a:rPr>
              <a:t> </a:t>
            </a:r>
            <a:r>
              <a:rPr lang="en-US" err="1">
                <a:cs typeface="Calibri"/>
              </a:rPr>
              <a:t>offre</a:t>
            </a:r>
            <a:r>
              <a:rPr lang="en-US">
                <a:cs typeface="Calibri"/>
              </a:rPr>
              <a:t> </a:t>
            </a:r>
            <a:r>
              <a:rPr lang="en-US" err="1">
                <a:cs typeface="Calibri"/>
              </a:rPr>
              <a:t>servizi</a:t>
            </a:r>
            <a:r>
              <a:rPr lang="en-US">
                <a:cs typeface="Calibri"/>
              </a:rPr>
              <a:t> di </a:t>
            </a:r>
            <a:r>
              <a:rPr lang="en-US" err="1">
                <a:cs typeface="Calibri"/>
              </a:rPr>
              <a:t>calcolo</a:t>
            </a:r>
            <a:r>
              <a:rPr lang="en-US">
                <a:cs typeface="Calibri"/>
              </a:rPr>
              <a:t>, storage e networking </a:t>
            </a:r>
            <a:r>
              <a:rPr lang="en-US" err="1">
                <a:cs typeface="Calibri"/>
              </a:rPr>
              <a:t>tra</a:t>
            </a:r>
            <a:r>
              <a:rPr lang="en-US">
                <a:cs typeface="Calibri"/>
              </a:rPr>
              <a:t> I </a:t>
            </a:r>
            <a:r>
              <a:rPr lang="en-US" err="1">
                <a:cs typeface="Calibri"/>
              </a:rPr>
              <a:t>tradizionali</a:t>
            </a:r>
            <a:r>
              <a:rPr lang="en-US">
                <a:cs typeface="Calibri"/>
              </a:rPr>
              <a:t> data center e I </a:t>
            </a:r>
            <a:r>
              <a:rPr lang="en-US" err="1">
                <a:cs typeface="Calibri"/>
              </a:rPr>
              <a:t>nodi</a:t>
            </a:r>
            <a:r>
              <a:rPr lang="en-US">
                <a:cs typeface="Calibri"/>
              </a:rPr>
              <a:t> </a:t>
            </a:r>
            <a:r>
              <a:rPr lang="en-US" err="1">
                <a:cs typeface="Calibri"/>
              </a:rPr>
              <a:t>piu</a:t>
            </a:r>
            <a:r>
              <a:rPr lang="en-US">
                <a:cs typeface="Calibri"/>
              </a:rPr>
              <a:t>' </a:t>
            </a:r>
            <a:r>
              <a:rPr lang="en-US" err="1">
                <a:cs typeface="Calibri"/>
              </a:rPr>
              <a:t>esterni</a:t>
            </a:r>
            <a:r>
              <a:rPr lang="en-US">
                <a:cs typeface="Calibri"/>
              </a:rPr>
              <a:t> </a:t>
            </a:r>
            <a:r>
              <a:rPr lang="en-US" err="1">
                <a:cs typeface="Calibri"/>
              </a:rPr>
              <a:t>della</a:t>
            </a:r>
            <a:r>
              <a:rPr lang="en-US">
                <a:cs typeface="Calibri"/>
              </a:rPr>
              <a:t> rete. Le </a:t>
            </a:r>
            <a:r>
              <a:rPr lang="en-US" err="1">
                <a:cs typeface="Calibri"/>
              </a:rPr>
              <a:t>caratteristiche</a:t>
            </a:r>
            <a:r>
              <a:rPr lang="en-US">
                <a:cs typeface="Calibri"/>
              </a:rPr>
              <a:t> </a:t>
            </a:r>
            <a:r>
              <a:rPr lang="en-US" err="1">
                <a:cs typeface="Calibri"/>
              </a:rPr>
              <a:t>che</a:t>
            </a:r>
            <a:r>
              <a:rPr lang="en-US">
                <a:cs typeface="Calibri"/>
              </a:rPr>
              <a:t> </a:t>
            </a:r>
            <a:r>
              <a:rPr lang="en-US" err="1">
                <a:cs typeface="Calibri"/>
              </a:rPr>
              <a:t>rendono</a:t>
            </a:r>
            <a:r>
              <a:rPr lang="en-US">
                <a:cs typeface="Calibri"/>
              </a:rPr>
              <a:t> la Fog una </a:t>
            </a:r>
            <a:r>
              <a:rPr lang="en-US" err="1">
                <a:cs typeface="Calibri"/>
              </a:rPr>
              <a:t>valida</a:t>
            </a:r>
            <a:r>
              <a:rPr lang="en-US">
                <a:cs typeface="Calibri"/>
              </a:rPr>
              <a:t> </a:t>
            </a:r>
            <a:r>
              <a:rPr lang="en-US" err="1">
                <a:cs typeface="Calibri"/>
              </a:rPr>
              <a:t>estensione</a:t>
            </a:r>
            <a:r>
              <a:rPr lang="en-US">
                <a:cs typeface="Calibri"/>
              </a:rPr>
              <a:t> del cloud computing </a:t>
            </a:r>
            <a:r>
              <a:rPr lang="en-US" err="1">
                <a:cs typeface="Calibri"/>
              </a:rPr>
              <a:t>sono</a:t>
            </a:r>
            <a:r>
              <a:rPr lang="en-US">
                <a:cs typeface="Calibri"/>
              </a:rPr>
              <a:t>:</a:t>
            </a:r>
          </a:p>
          <a:p>
            <a:pPr marL="171450" indent="-171450">
              <a:buFont typeface="Arial"/>
              <a:buChar char="•"/>
            </a:pPr>
            <a:r>
              <a:rPr lang="en-US" err="1">
                <a:cs typeface="Calibri"/>
              </a:rPr>
              <a:t>Caratterizzazione</a:t>
            </a:r>
            <a:r>
              <a:rPr lang="en-US">
                <a:cs typeface="Calibri"/>
              </a:rPr>
              <a:t> </a:t>
            </a:r>
            <a:r>
              <a:rPr lang="en-US" err="1">
                <a:cs typeface="Calibri"/>
              </a:rPr>
              <a:t>dei</a:t>
            </a:r>
            <a:r>
              <a:rPr lang="en-US">
                <a:cs typeface="Calibri"/>
              </a:rPr>
              <a:t> </a:t>
            </a:r>
            <a:r>
              <a:rPr lang="en-US" err="1">
                <a:cs typeface="Calibri"/>
              </a:rPr>
              <a:t>nodi</a:t>
            </a:r>
            <a:r>
              <a:rPr lang="en-US">
                <a:cs typeface="Calibri"/>
              </a:rPr>
              <a:t> </a:t>
            </a:r>
            <a:r>
              <a:rPr lang="en-US" err="1">
                <a:cs typeface="Calibri"/>
              </a:rPr>
              <a:t>esterni</a:t>
            </a:r>
            <a:r>
              <a:rPr lang="en-US">
                <a:cs typeface="Calibri"/>
              </a:rPr>
              <a:t>: Il fog computing </a:t>
            </a:r>
            <a:r>
              <a:rPr lang="en-US" err="1">
                <a:cs typeface="Calibri"/>
              </a:rPr>
              <a:t>nasce</a:t>
            </a:r>
            <a:r>
              <a:rPr lang="en-US">
                <a:cs typeface="Calibri"/>
              </a:rPr>
              <a:t> con </a:t>
            </a:r>
            <a:r>
              <a:rPr lang="en-US" err="1">
                <a:cs typeface="Calibri"/>
              </a:rPr>
              <a:t>il</a:t>
            </a:r>
            <a:r>
              <a:rPr lang="en-US">
                <a:cs typeface="Calibri"/>
              </a:rPr>
              <a:t> </a:t>
            </a:r>
            <a:r>
              <a:rPr lang="en-US" err="1">
                <a:cs typeface="Calibri"/>
              </a:rPr>
              <a:t>preciso</a:t>
            </a:r>
            <a:r>
              <a:rPr lang="en-US">
                <a:cs typeface="Calibri"/>
              </a:rPr>
              <a:t> </a:t>
            </a:r>
            <a:r>
              <a:rPr lang="en-US" err="1">
                <a:cs typeface="Calibri"/>
              </a:rPr>
              <a:t>scopo</a:t>
            </a:r>
            <a:r>
              <a:rPr lang="en-US">
                <a:cs typeface="Calibri"/>
              </a:rPr>
              <a:t> di </a:t>
            </a:r>
            <a:r>
              <a:rPr lang="en-US" err="1">
                <a:cs typeface="Calibri"/>
              </a:rPr>
              <a:t>supportare</a:t>
            </a:r>
            <a:r>
              <a:rPr lang="en-US">
                <a:cs typeface="Calibri"/>
              </a:rPr>
              <a:t> </a:t>
            </a:r>
            <a:r>
              <a:rPr lang="en-US" err="1">
                <a:cs typeface="Calibri"/>
              </a:rPr>
              <a:t>gli</a:t>
            </a:r>
            <a:r>
              <a:rPr lang="en-US">
                <a:cs typeface="Calibri"/>
              </a:rPr>
              <a:t> endpoint con </a:t>
            </a:r>
            <a:r>
              <a:rPr lang="en-US" err="1">
                <a:cs typeface="Calibri"/>
              </a:rPr>
              <a:t>dei</a:t>
            </a:r>
            <a:r>
              <a:rPr lang="en-US">
                <a:cs typeface="Calibri"/>
              </a:rPr>
              <a:t> </a:t>
            </a:r>
            <a:r>
              <a:rPr lang="en-US" err="1">
                <a:cs typeface="Calibri"/>
              </a:rPr>
              <a:t>servizi</a:t>
            </a:r>
            <a:r>
              <a:rPr lang="en-US">
                <a:cs typeface="Calibri"/>
              </a:rPr>
              <a:t> </a:t>
            </a:r>
            <a:r>
              <a:rPr lang="en-US" err="1">
                <a:cs typeface="Calibri"/>
              </a:rPr>
              <a:t>piu</a:t>
            </a:r>
            <a:r>
              <a:rPr lang="en-US">
                <a:cs typeface="Calibri"/>
              </a:rPr>
              <a:t>' </a:t>
            </a:r>
            <a:r>
              <a:rPr lang="en-US" err="1">
                <a:cs typeface="Calibri"/>
              </a:rPr>
              <a:t>ricchi</a:t>
            </a:r>
            <a:r>
              <a:rPr lang="en-US">
                <a:cs typeface="Calibri"/>
              </a:rPr>
              <a:t>, e per </a:t>
            </a:r>
            <a:r>
              <a:rPr lang="en-US" err="1">
                <a:cs typeface="Calibri"/>
              </a:rPr>
              <a:t>supportare</a:t>
            </a:r>
            <a:r>
              <a:rPr lang="en-US">
                <a:cs typeface="Calibri"/>
              </a:rPr>
              <a:t>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necessitano</a:t>
            </a:r>
            <a:r>
              <a:rPr lang="en-US">
                <a:cs typeface="Calibri"/>
              </a:rPr>
              <a:t> di una </a:t>
            </a:r>
            <a:r>
              <a:rPr lang="en-US" err="1">
                <a:cs typeface="Calibri"/>
              </a:rPr>
              <a:t>bassa</a:t>
            </a:r>
            <a:r>
              <a:rPr lang="en-US">
                <a:cs typeface="Calibri"/>
              </a:rPr>
              <a:t> </a:t>
            </a:r>
            <a:r>
              <a:rPr lang="en-US" err="1">
                <a:cs typeface="Calibri"/>
              </a:rPr>
              <a:t>latenza</a:t>
            </a:r>
          </a:p>
          <a:p>
            <a:pPr marL="171450" indent="-171450">
              <a:buFont typeface="Arial"/>
              <a:buChar char="•"/>
            </a:pPr>
            <a:r>
              <a:rPr lang="en-US">
                <a:cs typeface="Calibri"/>
              </a:rPr>
              <a:t>La </a:t>
            </a:r>
            <a:r>
              <a:rPr lang="en-US" err="1">
                <a:cs typeface="Calibri"/>
              </a:rPr>
              <a:t>distribuzione</a:t>
            </a:r>
            <a:r>
              <a:rPr lang="en-US">
                <a:cs typeface="Calibri"/>
              </a:rPr>
              <a:t> </a:t>
            </a:r>
            <a:r>
              <a:rPr lang="en-US" err="1">
                <a:cs typeface="Calibri"/>
              </a:rPr>
              <a:t>geografica</a:t>
            </a:r>
            <a:r>
              <a:rPr lang="en-US">
                <a:cs typeface="Calibri"/>
              </a:rPr>
              <a:t>: in </a:t>
            </a:r>
            <a:r>
              <a:rPr lang="en-US" err="1">
                <a:cs typeface="Calibri"/>
              </a:rPr>
              <a:t>contrasto</a:t>
            </a:r>
            <a:r>
              <a:rPr lang="en-US">
                <a:cs typeface="Calibri"/>
              </a:rPr>
              <a:t> con la </a:t>
            </a:r>
            <a:r>
              <a:rPr lang="en-US" err="1">
                <a:cs typeface="Calibri"/>
              </a:rPr>
              <a:t>centralizzazione</a:t>
            </a:r>
            <a:r>
              <a:rPr lang="en-US">
                <a:cs typeface="Calibri"/>
              </a:rPr>
              <a:t> </a:t>
            </a:r>
            <a:r>
              <a:rPr lang="en-US" err="1">
                <a:cs typeface="Calibri"/>
              </a:rPr>
              <a:t>che</a:t>
            </a:r>
            <a:r>
              <a:rPr lang="en-US">
                <a:cs typeface="Calibri"/>
              </a:rPr>
              <a:t> e' </a:t>
            </a:r>
            <a:r>
              <a:rPr lang="en-US" err="1">
                <a:cs typeface="Calibri"/>
              </a:rPr>
              <a:t>insita</a:t>
            </a:r>
            <a:r>
              <a:rPr lang="en-US">
                <a:cs typeface="Calibri"/>
              </a:rPr>
              <a:t> </a:t>
            </a:r>
            <a:r>
              <a:rPr lang="en-US" err="1">
                <a:cs typeface="Calibri"/>
              </a:rPr>
              <a:t>nel</a:t>
            </a:r>
            <a:r>
              <a:rPr lang="en-US">
                <a:cs typeface="Calibri"/>
              </a:rPr>
              <a:t> </a:t>
            </a:r>
            <a:r>
              <a:rPr lang="en-US" err="1">
                <a:cs typeface="Calibri"/>
              </a:rPr>
              <a:t>cluod</a:t>
            </a:r>
            <a:r>
              <a:rPr lang="en-US">
                <a:cs typeface="Calibri"/>
              </a:rPr>
              <a:t>, </a:t>
            </a:r>
            <a:r>
              <a:rPr lang="en-US" err="1">
                <a:cs typeface="Calibri"/>
              </a:rPr>
              <a:t>consentendo</a:t>
            </a:r>
            <a:r>
              <a:rPr lang="en-US">
                <a:cs typeface="Calibri"/>
              </a:rPr>
              <a:t> un </a:t>
            </a:r>
            <a:r>
              <a:rPr lang="en-US" err="1">
                <a:cs typeface="Calibri"/>
              </a:rPr>
              <a:t>dispiegamento</a:t>
            </a:r>
            <a:r>
              <a:rPr lang="en-US">
                <a:cs typeface="Calibri"/>
              </a:rPr>
              <a:t> </a:t>
            </a:r>
            <a:r>
              <a:rPr lang="en-US" err="1">
                <a:cs typeface="Calibri"/>
              </a:rPr>
              <a:t>piu</a:t>
            </a:r>
            <a:r>
              <a:rPr lang="en-US">
                <a:cs typeface="Calibri"/>
              </a:rPr>
              <a:t>' </a:t>
            </a:r>
            <a:r>
              <a:rPr lang="en-US" err="1">
                <a:cs typeface="Calibri"/>
              </a:rPr>
              <a:t>distribuito</a:t>
            </a:r>
            <a:r>
              <a:rPr lang="en-US">
                <a:cs typeface="Calibri"/>
              </a:rPr>
              <a:t>. Si presume, ad </a:t>
            </a:r>
            <a:r>
              <a:rPr lang="en-US" err="1">
                <a:cs typeface="Calibri"/>
              </a:rPr>
              <a:t>esempio</a:t>
            </a:r>
            <a:r>
              <a:rPr lang="en-US">
                <a:cs typeface="Calibri"/>
              </a:rPr>
              <a:t>, </a:t>
            </a:r>
            <a:r>
              <a:rPr lang="en-US" err="1">
                <a:cs typeface="Calibri"/>
              </a:rPr>
              <a:t>che</a:t>
            </a:r>
            <a:r>
              <a:rPr lang="en-US">
                <a:cs typeface="Calibri"/>
              </a:rPr>
              <a:t> </a:t>
            </a:r>
            <a:r>
              <a:rPr lang="en-US" err="1">
                <a:cs typeface="Calibri"/>
              </a:rPr>
              <a:t>il</a:t>
            </a:r>
            <a:r>
              <a:rPr lang="en-US">
                <a:cs typeface="Calibri"/>
              </a:rPr>
              <a:t> fog computing </a:t>
            </a:r>
            <a:r>
              <a:rPr lang="en-US" err="1">
                <a:cs typeface="Calibri"/>
              </a:rPr>
              <a:t>garantira</a:t>
            </a:r>
            <a:r>
              <a:rPr lang="en-US">
                <a:cs typeface="Calibri"/>
              </a:rPr>
              <a:t>' </a:t>
            </a:r>
            <a:r>
              <a:rPr lang="en-US" err="1">
                <a:cs typeface="Calibri"/>
              </a:rPr>
              <a:t>il</a:t>
            </a:r>
            <a:r>
              <a:rPr lang="en-US">
                <a:cs typeface="Calibri"/>
              </a:rPr>
              <a:t> </a:t>
            </a:r>
            <a:r>
              <a:rPr lang="en-US" err="1">
                <a:cs typeface="Calibri"/>
              </a:rPr>
              <a:t>miglioramento</a:t>
            </a:r>
            <a:r>
              <a:rPr lang="en-US">
                <a:cs typeface="Calibri"/>
              </a:rPr>
              <a:t> </a:t>
            </a:r>
            <a:r>
              <a:rPr lang="en-US" err="1">
                <a:cs typeface="Calibri"/>
              </a:rPr>
              <a:t>dei</a:t>
            </a:r>
            <a:r>
              <a:rPr lang="en-US">
                <a:cs typeface="Calibri"/>
              </a:rPr>
              <a:t> </a:t>
            </a:r>
            <a:r>
              <a:rPr lang="en-US" err="1">
                <a:cs typeface="Calibri"/>
              </a:rPr>
              <a:t>serivizi</a:t>
            </a:r>
            <a:r>
              <a:rPr lang="en-US">
                <a:cs typeface="Calibri"/>
              </a:rPr>
              <a:t> di streaming ai </a:t>
            </a:r>
            <a:r>
              <a:rPr lang="en-US" err="1">
                <a:cs typeface="Calibri"/>
              </a:rPr>
              <a:t>veicoli</a:t>
            </a:r>
            <a:r>
              <a:rPr lang="en-US">
                <a:cs typeface="Calibri"/>
              </a:rPr>
              <a:t> in </a:t>
            </a:r>
            <a:r>
              <a:rPr lang="en-US" err="1">
                <a:cs typeface="Calibri"/>
              </a:rPr>
              <a:t>movimento</a:t>
            </a:r>
            <a:r>
              <a:rPr lang="en-US">
                <a:cs typeface="Calibri"/>
              </a:rPr>
              <a:t>, </a:t>
            </a:r>
            <a:r>
              <a:rPr lang="en-US" err="1">
                <a:cs typeface="Calibri"/>
              </a:rPr>
              <a:t>attraveso</a:t>
            </a:r>
            <a:r>
              <a:rPr lang="en-US">
                <a:cs typeface="Calibri"/>
              </a:rPr>
              <a:t> </a:t>
            </a:r>
            <a:r>
              <a:rPr lang="en-US" err="1">
                <a:cs typeface="Calibri"/>
              </a:rPr>
              <a:t>degli</a:t>
            </a:r>
            <a:r>
              <a:rPr lang="en-US">
                <a:cs typeface="Calibri"/>
              </a:rPr>
              <a:t> access point </a:t>
            </a:r>
            <a:r>
              <a:rPr lang="en-US" err="1">
                <a:cs typeface="Calibri"/>
              </a:rPr>
              <a:t>posizionati</a:t>
            </a:r>
            <a:r>
              <a:rPr lang="en-US">
                <a:cs typeface="Calibri"/>
              </a:rPr>
              <a:t> </a:t>
            </a:r>
            <a:r>
              <a:rPr lang="en-US" err="1">
                <a:cs typeface="Calibri"/>
              </a:rPr>
              <a:t>lungo</a:t>
            </a:r>
            <a:r>
              <a:rPr lang="en-US">
                <a:cs typeface="Calibri"/>
              </a:rPr>
              <a:t> le </a:t>
            </a:r>
            <a:r>
              <a:rPr lang="en-US" err="1">
                <a:cs typeface="Calibri"/>
              </a:rPr>
              <a:t>strade</a:t>
            </a:r>
            <a:r>
              <a:rPr lang="en-US">
                <a:cs typeface="Calibri"/>
              </a:rPr>
              <a:t>.</a:t>
            </a:r>
          </a:p>
          <a:p>
            <a:pPr marL="171450" indent="-171450">
              <a:buFont typeface="Arial"/>
              <a:buChar char="•"/>
            </a:pPr>
            <a:r>
              <a:rPr lang="en-US">
                <a:cs typeface="Calibri"/>
              </a:rPr>
              <a:t>Rete di una </a:t>
            </a:r>
            <a:r>
              <a:rPr lang="en-US" err="1">
                <a:cs typeface="Calibri"/>
              </a:rPr>
              <a:t>enorme</a:t>
            </a:r>
            <a:r>
              <a:rPr lang="en-US">
                <a:cs typeface="Calibri"/>
              </a:rPr>
              <a:t> </a:t>
            </a:r>
            <a:r>
              <a:rPr lang="en-US" err="1">
                <a:cs typeface="Calibri"/>
              </a:rPr>
              <a:t>quantita</a:t>
            </a:r>
            <a:r>
              <a:rPr lang="en-US">
                <a:cs typeface="Calibri"/>
              </a:rPr>
              <a:t>' di </a:t>
            </a:r>
            <a:r>
              <a:rPr lang="en-US" err="1">
                <a:cs typeface="Calibri"/>
              </a:rPr>
              <a:t>nodi</a:t>
            </a:r>
            <a:r>
              <a:rPr lang="en-US">
                <a:cs typeface="Calibri"/>
              </a:rPr>
              <a:t> </a:t>
            </a:r>
            <a:r>
              <a:rPr lang="en-US" err="1">
                <a:cs typeface="Calibri"/>
              </a:rPr>
              <a:t>sensori</a:t>
            </a:r>
            <a:r>
              <a:rPr lang="en-US">
                <a:cs typeface="Calibri"/>
              </a:rPr>
              <a:t>:  </a:t>
            </a:r>
            <a:r>
              <a:rPr lang="en-US" err="1">
                <a:cs typeface="Calibri"/>
              </a:rPr>
              <a:t>il</a:t>
            </a:r>
            <a:r>
              <a:rPr lang="en-US">
                <a:cs typeface="Calibri"/>
              </a:rPr>
              <a:t> fog computing </a:t>
            </a:r>
            <a:r>
              <a:rPr lang="en-US" err="1">
                <a:cs typeface="Calibri"/>
              </a:rPr>
              <a:t>sfruttera</a:t>
            </a:r>
            <a:r>
              <a:rPr lang="en-US">
                <a:cs typeface="Calibri"/>
              </a:rPr>
              <a:t>' un </a:t>
            </a:r>
            <a:r>
              <a:rPr lang="en-US" err="1">
                <a:cs typeface="Calibri"/>
              </a:rPr>
              <a:t>enorme</a:t>
            </a:r>
            <a:r>
              <a:rPr lang="en-US">
                <a:cs typeface="Calibri"/>
              </a:rPr>
              <a:t> </a:t>
            </a:r>
            <a:r>
              <a:rPr lang="en-US" err="1">
                <a:cs typeface="Calibri"/>
              </a:rPr>
              <a:t>numero</a:t>
            </a:r>
            <a:r>
              <a:rPr lang="en-US">
                <a:cs typeface="Calibri"/>
              </a:rPr>
              <a:t> di </a:t>
            </a:r>
            <a:r>
              <a:rPr lang="en-US" err="1">
                <a:cs typeface="Calibri"/>
              </a:rPr>
              <a:t>nodi</a:t>
            </a:r>
            <a:r>
              <a:rPr lang="en-US">
                <a:cs typeface="Calibri"/>
              </a:rPr>
              <a:t> </a:t>
            </a:r>
            <a:r>
              <a:rPr lang="en-US" err="1">
                <a:cs typeface="Calibri"/>
              </a:rPr>
              <a:t>distribuiti</a:t>
            </a:r>
            <a:r>
              <a:rPr lang="en-US">
                <a:cs typeface="Calibri"/>
              </a:rPr>
              <a:t> </a:t>
            </a:r>
            <a:r>
              <a:rPr lang="en-US" err="1">
                <a:cs typeface="Calibri"/>
              </a:rPr>
              <a:t>su</a:t>
            </a:r>
            <a:r>
              <a:rPr lang="en-US">
                <a:cs typeface="Calibri"/>
              </a:rPr>
              <a:t> </a:t>
            </a:r>
            <a:r>
              <a:rPr lang="en-US" err="1">
                <a:cs typeface="Calibri"/>
              </a:rPr>
              <a:t>tutto</a:t>
            </a:r>
            <a:r>
              <a:rPr lang="en-US">
                <a:cs typeface="Calibri"/>
              </a:rPr>
              <a:t> </a:t>
            </a:r>
            <a:r>
              <a:rPr lang="en-US" err="1">
                <a:cs typeface="Calibri"/>
              </a:rPr>
              <a:t>il</a:t>
            </a:r>
            <a:r>
              <a:rPr lang="en-US">
                <a:cs typeface="Calibri"/>
              </a:rPr>
              <a:t> </a:t>
            </a:r>
            <a:r>
              <a:rPr lang="en-US" err="1">
                <a:cs typeface="Calibri"/>
              </a:rPr>
              <a:t>globo</a:t>
            </a:r>
            <a:r>
              <a:rPr lang="en-US">
                <a:cs typeface="Calibri"/>
              </a:rPr>
              <a:t>, per </a:t>
            </a:r>
            <a:r>
              <a:rPr lang="en-US" err="1">
                <a:cs typeface="Calibri"/>
              </a:rPr>
              <a:t>creare</a:t>
            </a:r>
            <a:r>
              <a:rPr lang="en-US">
                <a:cs typeface="Calibri"/>
              </a:rPr>
              <a:t> una Smart grid </a:t>
            </a:r>
            <a:r>
              <a:rPr lang="en-US" err="1">
                <a:cs typeface="Calibri"/>
              </a:rPr>
              <a:t>che</a:t>
            </a:r>
            <a:r>
              <a:rPr lang="en-US">
                <a:cs typeface="Calibri"/>
              </a:rPr>
              <a:t> </a:t>
            </a:r>
            <a:r>
              <a:rPr lang="en-US" err="1">
                <a:cs typeface="Calibri"/>
              </a:rPr>
              <a:t>sia</a:t>
            </a:r>
            <a:r>
              <a:rPr lang="en-US">
                <a:cs typeface="Calibri"/>
              </a:rPr>
              <a:t> in </a:t>
            </a:r>
            <a:r>
              <a:rPr lang="en-US" err="1">
                <a:cs typeface="Calibri"/>
              </a:rPr>
              <a:t>grado</a:t>
            </a:r>
            <a:r>
              <a:rPr lang="en-US">
                <a:cs typeface="Calibri"/>
              </a:rPr>
              <a:t> di </a:t>
            </a:r>
            <a:r>
              <a:rPr lang="en-US" err="1">
                <a:cs typeface="Calibri"/>
              </a:rPr>
              <a:t>monitore</a:t>
            </a:r>
            <a:r>
              <a:rPr lang="en-US">
                <a:cs typeface="Calibri"/>
              </a:rPr>
              <a:t> </a:t>
            </a:r>
            <a:r>
              <a:rPr lang="en-US" err="1">
                <a:cs typeface="Calibri"/>
              </a:rPr>
              <a:t>l'ambiente</a:t>
            </a:r>
            <a:r>
              <a:rPr lang="en-US">
                <a:cs typeface="Calibri"/>
              </a:rPr>
              <a:t>. </a:t>
            </a:r>
            <a:r>
              <a:rPr lang="en-US" err="1">
                <a:cs typeface="Calibri"/>
              </a:rPr>
              <a:t>Queste</a:t>
            </a:r>
            <a:r>
              <a:rPr lang="en-US">
                <a:cs typeface="Calibri"/>
              </a:rPr>
              <a:t> </a:t>
            </a:r>
            <a:r>
              <a:rPr lang="en-US" err="1">
                <a:cs typeface="Calibri"/>
              </a:rPr>
              <a:t>operazioni</a:t>
            </a:r>
            <a:r>
              <a:rPr lang="en-US">
                <a:cs typeface="Calibri"/>
              </a:rPr>
              <a:t> </a:t>
            </a:r>
            <a:r>
              <a:rPr lang="en-US" err="1">
                <a:cs typeface="Calibri"/>
              </a:rPr>
              <a:t>richiedono</a:t>
            </a:r>
            <a:r>
              <a:rPr lang="en-US">
                <a:cs typeface="Calibri"/>
              </a:rPr>
              <a:t> lo </a:t>
            </a:r>
            <a:r>
              <a:rPr lang="en-US" err="1">
                <a:cs typeface="Calibri"/>
              </a:rPr>
              <a:t>sfruttamento</a:t>
            </a:r>
            <a:r>
              <a:rPr lang="en-US">
                <a:cs typeface="Calibri"/>
              </a:rPr>
              <a:t> di </a:t>
            </a:r>
            <a:r>
              <a:rPr lang="en-US" err="1">
                <a:cs typeface="Calibri"/>
              </a:rPr>
              <a:t>risorse</a:t>
            </a:r>
            <a:r>
              <a:rPr lang="en-US">
                <a:cs typeface="Calibri"/>
              </a:rPr>
              <a:t> </a:t>
            </a:r>
            <a:r>
              <a:rPr lang="en-US" err="1">
                <a:cs typeface="Calibri"/>
              </a:rPr>
              <a:t>computazionali</a:t>
            </a:r>
            <a:r>
              <a:rPr lang="en-US">
                <a:cs typeface="Calibri"/>
              </a:rPr>
              <a:t> e di storage </a:t>
            </a:r>
            <a:r>
              <a:rPr lang="en-US" err="1">
                <a:cs typeface="Calibri"/>
              </a:rPr>
              <a:t>che</a:t>
            </a:r>
            <a:r>
              <a:rPr lang="en-US">
                <a:cs typeface="Calibri"/>
              </a:rPr>
              <a:t> </a:t>
            </a:r>
            <a:r>
              <a:rPr lang="en-US" err="1">
                <a:cs typeface="Calibri"/>
              </a:rPr>
              <a:t>devono</a:t>
            </a:r>
            <a:r>
              <a:rPr lang="en-US">
                <a:cs typeface="Calibri"/>
              </a:rPr>
              <a:t> </a:t>
            </a:r>
            <a:r>
              <a:rPr lang="en-US" err="1">
                <a:cs typeface="Calibri"/>
              </a:rPr>
              <a:t>essere</a:t>
            </a:r>
            <a:r>
              <a:rPr lang="en-US">
                <a:cs typeface="Calibri"/>
              </a:rPr>
              <a:t> </a:t>
            </a:r>
            <a:r>
              <a:rPr lang="en-US" err="1">
                <a:cs typeface="Calibri"/>
              </a:rPr>
              <a:t>distribuite</a:t>
            </a:r>
            <a:r>
              <a:rPr lang="en-US">
                <a:cs typeface="Calibri"/>
              </a:rPr>
              <a:t> e </a:t>
            </a:r>
            <a:r>
              <a:rPr lang="en-US" err="1">
                <a:cs typeface="Calibri"/>
              </a:rPr>
              <a:t>disponibili</a:t>
            </a:r>
            <a:r>
              <a:rPr lang="en-US">
                <a:cs typeface="Calibri"/>
              </a:rPr>
              <a:t> li dove </a:t>
            </a:r>
            <a:r>
              <a:rPr lang="en-US" err="1">
                <a:cs typeface="Calibri"/>
              </a:rPr>
              <a:t>servono</a:t>
            </a:r>
            <a:r>
              <a:rPr lang="en-US">
                <a:cs typeface="Calibri"/>
              </a:rPr>
              <a:t>.</a:t>
            </a:r>
          </a:p>
          <a:p>
            <a:pPr marL="171450" indent="-171450">
              <a:buFont typeface="Arial"/>
              <a:buChar char="•"/>
            </a:pPr>
            <a:r>
              <a:rPr lang="en-US" err="1">
                <a:cs typeface="Calibri"/>
              </a:rPr>
              <a:t>Supporto</a:t>
            </a:r>
            <a:r>
              <a:rPr lang="en-US">
                <a:cs typeface="Calibri"/>
              </a:rPr>
              <a:t> </a:t>
            </a:r>
            <a:r>
              <a:rPr lang="en-US" err="1">
                <a:cs typeface="Calibri"/>
              </a:rPr>
              <a:t>alla</a:t>
            </a:r>
            <a:r>
              <a:rPr lang="en-US">
                <a:cs typeface="Calibri"/>
              </a:rPr>
              <a:t> </a:t>
            </a:r>
            <a:r>
              <a:rPr lang="en-US" err="1">
                <a:cs typeface="Calibri"/>
              </a:rPr>
              <a:t>mobilita</a:t>
            </a:r>
            <a:r>
              <a:rPr lang="en-US">
                <a:cs typeface="Calibri"/>
              </a:rPr>
              <a:t>': Per </a:t>
            </a:r>
            <a:r>
              <a:rPr lang="en-US" err="1">
                <a:cs typeface="Calibri"/>
              </a:rPr>
              <a:t>molte</a:t>
            </a:r>
            <a:r>
              <a:rPr lang="en-US">
                <a:cs typeface="Calibri"/>
              </a:rPr>
              <a:t> </a:t>
            </a:r>
            <a:r>
              <a:rPr lang="en-US" err="1">
                <a:cs typeface="Calibri"/>
              </a:rPr>
              <a:t>applicazioni</a:t>
            </a:r>
            <a:r>
              <a:rPr lang="en-US">
                <a:cs typeface="Calibri"/>
              </a:rPr>
              <a:t> legate al fog computing e' </a:t>
            </a:r>
            <a:r>
              <a:rPr lang="en-US" err="1">
                <a:cs typeface="Calibri"/>
              </a:rPr>
              <a:t>assolutamente</a:t>
            </a:r>
            <a:r>
              <a:rPr lang="en-US">
                <a:cs typeface="Calibri"/>
              </a:rPr>
              <a:t> </a:t>
            </a:r>
            <a:r>
              <a:rPr lang="en-US" err="1">
                <a:cs typeface="Calibri"/>
              </a:rPr>
              <a:t>necessario</a:t>
            </a:r>
            <a:r>
              <a:rPr lang="en-US">
                <a:cs typeface="Calibri"/>
              </a:rPr>
              <a:t> </a:t>
            </a:r>
            <a:r>
              <a:rPr lang="en-US" err="1">
                <a:cs typeface="Calibri"/>
              </a:rPr>
              <a:t>comunicare</a:t>
            </a:r>
            <a:r>
              <a:rPr lang="en-US">
                <a:cs typeface="Calibri"/>
              </a:rPr>
              <a:t> </a:t>
            </a:r>
            <a:r>
              <a:rPr lang="en-US" err="1">
                <a:cs typeface="Calibri"/>
              </a:rPr>
              <a:t>direttamente</a:t>
            </a:r>
            <a:r>
              <a:rPr lang="en-US">
                <a:cs typeface="Calibri"/>
              </a:rPr>
              <a:t> con I </a:t>
            </a:r>
            <a:r>
              <a:rPr lang="en-US" err="1">
                <a:cs typeface="Calibri"/>
              </a:rPr>
              <a:t>dispositivi</a:t>
            </a:r>
            <a:r>
              <a:rPr lang="en-US">
                <a:cs typeface="Calibri"/>
              </a:rPr>
              <a:t> </a:t>
            </a:r>
            <a:r>
              <a:rPr lang="en-US" err="1">
                <a:cs typeface="Calibri"/>
              </a:rPr>
              <a:t>mobili</a:t>
            </a:r>
            <a:r>
              <a:rPr lang="en-US">
                <a:cs typeface="Calibri"/>
              </a:rPr>
              <a:t>, e </a:t>
            </a:r>
            <a:r>
              <a:rPr lang="en-US" err="1">
                <a:cs typeface="Calibri"/>
              </a:rPr>
              <a:t>quindi</a:t>
            </a:r>
            <a:r>
              <a:rPr lang="en-US">
                <a:cs typeface="Calibri"/>
              </a:rPr>
              <a:t> </a:t>
            </a:r>
            <a:r>
              <a:rPr lang="en-US" err="1">
                <a:cs typeface="Calibri"/>
              </a:rPr>
              <a:t>si</a:t>
            </a:r>
            <a:r>
              <a:rPr lang="en-US">
                <a:cs typeface="Calibri"/>
              </a:rPr>
              <a:t> </a:t>
            </a:r>
            <a:r>
              <a:rPr lang="en-US" err="1">
                <a:cs typeface="Calibri"/>
              </a:rPr>
              <a:t>prevede</a:t>
            </a:r>
            <a:r>
              <a:rPr lang="en-US">
                <a:cs typeface="Calibri"/>
              </a:rPr>
              <a:t> di </a:t>
            </a:r>
            <a:r>
              <a:rPr lang="en-US" err="1">
                <a:cs typeface="Calibri"/>
              </a:rPr>
              <a:t>integrare</a:t>
            </a:r>
            <a:r>
              <a:rPr lang="en-US">
                <a:cs typeface="Calibri"/>
              </a:rPr>
              <a:t> </a:t>
            </a:r>
            <a:r>
              <a:rPr lang="en-US" err="1">
                <a:cs typeface="Calibri"/>
              </a:rPr>
              <a:t>soluzioni</a:t>
            </a:r>
            <a:r>
              <a:rPr lang="en-US">
                <a:cs typeface="Calibri"/>
              </a:rPr>
              <a:t> per </a:t>
            </a:r>
            <a:r>
              <a:rPr lang="en-US" err="1">
                <a:cs typeface="Calibri"/>
              </a:rPr>
              <a:t>garantire</a:t>
            </a:r>
            <a:r>
              <a:rPr lang="en-US">
                <a:cs typeface="Calibri"/>
              </a:rPr>
              <a:t> una continua </a:t>
            </a:r>
            <a:r>
              <a:rPr lang="en-US" err="1">
                <a:cs typeface="Calibri"/>
              </a:rPr>
              <a:t>comunicazioni</a:t>
            </a:r>
            <a:r>
              <a:rPr lang="en-US">
                <a:cs typeface="Calibri"/>
              </a:rPr>
              <a:t> con </a:t>
            </a:r>
            <a:r>
              <a:rPr lang="en-US" err="1">
                <a:cs typeface="Calibri"/>
              </a:rPr>
              <a:t>questi</a:t>
            </a:r>
            <a:r>
              <a:rPr lang="en-US">
                <a:cs typeface="Calibri"/>
              </a:rPr>
              <a:t> </a:t>
            </a:r>
            <a:r>
              <a:rPr lang="en-US" err="1">
                <a:cs typeface="Calibri"/>
              </a:rPr>
              <a:t>dispositivi</a:t>
            </a:r>
            <a:r>
              <a:rPr lang="en-US">
                <a:cs typeface="Calibri"/>
              </a:rPr>
              <a:t> </a:t>
            </a:r>
            <a:r>
              <a:rPr lang="en-US" err="1">
                <a:cs typeface="Calibri"/>
              </a:rPr>
              <a:t>che</a:t>
            </a:r>
            <a:r>
              <a:rPr lang="en-US">
                <a:cs typeface="Calibri"/>
              </a:rPr>
              <a:t> </a:t>
            </a:r>
            <a:r>
              <a:rPr lang="en-US" err="1">
                <a:cs typeface="Calibri"/>
              </a:rPr>
              <a:t>devono</a:t>
            </a:r>
            <a:r>
              <a:rPr lang="en-US">
                <a:cs typeface="Calibri"/>
              </a:rPr>
              <a:t> </a:t>
            </a:r>
            <a:r>
              <a:rPr lang="en-US" err="1">
                <a:cs typeface="Calibri"/>
              </a:rPr>
              <a:t>separare</a:t>
            </a:r>
            <a:r>
              <a:rPr lang="en-US">
                <a:cs typeface="Calibri"/>
              </a:rPr>
              <a:t> la </a:t>
            </a:r>
            <a:r>
              <a:rPr lang="en-US" err="1">
                <a:cs typeface="Calibri"/>
              </a:rPr>
              <a:t>loro</a:t>
            </a:r>
            <a:r>
              <a:rPr lang="en-US">
                <a:cs typeface="Calibri"/>
              </a:rPr>
              <a:t> </a:t>
            </a:r>
            <a:r>
              <a:rPr lang="en-US" err="1">
                <a:cs typeface="Calibri"/>
              </a:rPr>
              <a:t>identita</a:t>
            </a:r>
            <a:r>
              <a:rPr lang="en-US">
                <a:cs typeface="Calibri"/>
              </a:rPr>
              <a:t>' di host </a:t>
            </a:r>
            <a:r>
              <a:rPr lang="en-US" err="1">
                <a:cs typeface="Calibri"/>
              </a:rPr>
              <a:t>dalla</a:t>
            </a:r>
            <a:r>
              <a:rPr lang="en-US">
                <a:cs typeface="Calibri"/>
              </a:rPr>
              <a:t> </a:t>
            </a:r>
            <a:r>
              <a:rPr lang="en-US" err="1">
                <a:cs typeface="Calibri"/>
              </a:rPr>
              <a:t>loro</a:t>
            </a:r>
            <a:r>
              <a:rPr lang="en-US">
                <a:cs typeface="Calibri"/>
              </a:rPr>
              <a:t> </a:t>
            </a:r>
            <a:r>
              <a:rPr lang="en-US" err="1">
                <a:cs typeface="Calibri"/>
              </a:rPr>
              <a:t>identita</a:t>
            </a:r>
            <a:r>
              <a:rPr lang="en-US">
                <a:cs typeface="Calibri"/>
              </a:rPr>
              <a:t>' locale.</a:t>
            </a:r>
          </a:p>
          <a:p>
            <a:pPr marL="171450" indent="-171450">
              <a:buFont typeface="Arial"/>
              <a:buChar char="•"/>
            </a:pPr>
            <a:r>
              <a:rPr lang="en-US" err="1">
                <a:cs typeface="Calibri"/>
              </a:rPr>
              <a:t>Interazioni</a:t>
            </a:r>
            <a:r>
              <a:rPr lang="en-US">
                <a:cs typeface="Calibri"/>
              </a:rPr>
              <a:t> real-time: Il fog computing </a:t>
            </a:r>
            <a:r>
              <a:rPr lang="en-US" err="1">
                <a:cs typeface="Calibri"/>
              </a:rPr>
              <a:t>potra</a:t>
            </a:r>
            <a:r>
              <a:rPr lang="en-US">
                <a:cs typeface="Calibri"/>
              </a:rPr>
              <a:t>' </a:t>
            </a:r>
            <a:r>
              <a:rPr lang="en-US" err="1">
                <a:cs typeface="Calibri"/>
              </a:rPr>
              <a:t>fornire</a:t>
            </a:r>
            <a:r>
              <a:rPr lang="en-US">
                <a:cs typeface="Calibri"/>
              </a:rPr>
              <a:t> </a:t>
            </a:r>
            <a:r>
              <a:rPr lang="en-US" err="1">
                <a:cs typeface="Calibri"/>
              </a:rPr>
              <a:t>un'importante</a:t>
            </a:r>
            <a:r>
              <a:rPr lang="en-US">
                <a:cs typeface="Calibri"/>
              </a:rPr>
              <a:t> </a:t>
            </a:r>
            <a:r>
              <a:rPr lang="en-US" err="1">
                <a:cs typeface="Calibri"/>
              </a:rPr>
              <a:t>supporto</a:t>
            </a:r>
            <a:r>
              <a:rPr lang="en-US">
                <a:cs typeface="Calibri"/>
              </a:rPr>
              <a:t> a </a:t>
            </a:r>
            <a:r>
              <a:rPr lang="en-US" err="1">
                <a:cs typeface="Calibri"/>
              </a:rPr>
              <a:t>tutta</a:t>
            </a:r>
            <a:r>
              <a:rPr lang="en-US">
                <a:cs typeface="Calibri"/>
              </a:rPr>
              <a:t> </a:t>
            </a:r>
            <a:r>
              <a:rPr lang="en-US" err="1">
                <a:cs typeface="Calibri"/>
              </a:rPr>
              <a:t>quella</a:t>
            </a:r>
            <a:r>
              <a:rPr lang="en-US">
                <a:cs typeface="Calibri"/>
              </a:rPr>
              <a:t> </a:t>
            </a:r>
            <a:r>
              <a:rPr lang="en-US" err="1">
                <a:cs typeface="Calibri"/>
              </a:rPr>
              <a:t>famiglia</a:t>
            </a:r>
            <a:r>
              <a:rPr lang="en-US">
                <a:cs typeface="Calibri"/>
              </a:rPr>
              <a:t> di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si</a:t>
            </a:r>
            <a:r>
              <a:rPr lang="en-US">
                <a:cs typeface="Calibri"/>
              </a:rPr>
              <a:t> </a:t>
            </a:r>
            <a:r>
              <a:rPr lang="en-US" err="1">
                <a:cs typeface="Calibri"/>
              </a:rPr>
              <a:t>basano</a:t>
            </a:r>
            <a:r>
              <a:rPr lang="en-US">
                <a:cs typeface="Calibri"/>
              </a:rPr>
              <a:t> </a:t>
            </a:r>
            <a:r>
              <a:rPr lang="en-US" err="1">
                <a:cs typeface="Calibri"/>
              </a:rPr>
              <a:t>su</a:t>
            </a:r>
            <a:r>
              <a:rPr lang="en-US">
                <a:cs typeface="Calibri"/>
              </a:rPr>
              <a:t> </a:t>
            </a:r>
            <a:r>
              <a:rPr lang="en-US" err="1">
                <a:cs typeface="Calibri"/>
              </a:rPr>
              <a:t>interazioni</a:t>
            </a:r>
            <a:r>
              <a:rPr lang="en-US">
                <a:cs typeface="Calibri"/>
              </a:rPr>
              <a:t> real-time con I </a:t>
            </a:r>
            <a:r>
              <a:rPr lang="en-US" err="1">
                <a:cs typeface="Calibri"/>
              </a:rPr>
              <a:t>dati</a:t>
            </a:r>
            <a:r>
              <a:rPr lang="en-US">
                <a:cs typeface="Calibri"/>
              </a:rPr>
              <a:t> </a:t>
            </a:r>
            <a:r>
              <a:rPr lang="en-US" err="1">
                <a:cs typeface="Calibri"/>
              </a:rPr>
              <a:t>catturati</a:t>
            </a:r>
            <a:r>
              <a:rPr lang="en-US">
                <a:cs typeface="Calibri"/>
              </a:rPr>
              <a:t> </a:t>
            </a:r>
            <a:r>
              <a:rPr lang="en-US" err="1">
                <a:cs typeface="Calibri"/>
              </a:rPr>
              <a:t>dai</a:t>
            </a:r>
            <a:r>
              <a:rPr lang="en-US">
                <a:cs typeface="Calibri"/>
              </a:rPr>
              <a:t> </a:t>
            </a:r>
            <a:r>
              <a:rPr lang="en-US" err="1">
                <a:cs typeface="Calibri"/>
              </a:rPr>
              <a:t>nodi</a:t>
            </a:r>
            <a:r>
              <a:rPr lang="en-US">
                <a:cs typeface="Calibri"/>
              </a:rPr>
              <a:t> </a:t>
            </a:r>
            <a:r>
              <a:rPr lang="en-US" err="1">
                <a:cs typeface="Calibri"/>
              </a:rPr>
              <a:t>sensori</a:t>
            </a:r>
            <a:r>
              <a:rPr lang="en-US">
                <a:cs typeface="Calibri"/>
              </a:rPr>
              <a:t>, rispetto ad </a:t>
            </a:r>
            <a:r>
              <a:rPr lang="en-US" err="1">
                <a:cs typeface="Calibri"/>
              </a:rPr>
              <a:t>operazioni</a:t>
            </a:r>
            <a:r>
              <a:rPr lang="en-US">
                <a:cs typeface="Calibri"/>
              </a:rPr>
              <a:t> </a:t>
            </a:r>
            <a:r>
              <a:rPr lang="en-US" err="1">
                <a:cs typeface="Calibri"/>
              </a:rPr>
              <a:t>che</a:t>
            </a:r>
            <a:r>
              <a:rPr lang="en-US">
                <a:cs typeface="Calibri"/>
              </a:rPr>
              <a:t> </a:t>
            </a:r>
            <a:r>
              <a:rPr lang="en-US" err="1">
                <a:cs typeface="Calibri"/>
              </a:rPr>
              <a:t>vengono</a:t>
            </a:r>
            <a:r>
              <a:rPr lang="en-US">
                <a:cs typeface="Calibri"/>
              </a:rPr>
              <a:t> elaborate in </a:t>
            </a:r>
            <a:r>
              <a:rPr lang="en-US" err="1">
                <a:cs typeface="Calibri"/>
              </a:rPr>
              <a:t>bach</a:t>
            </a:r>
            <a:r>
              <a:rPr lang="en-US">
                <a:cs typeface="Calibri"/>
              </a:rPr>
              <a:t> </a:t>
            </a:r>
            <a:r>
              <a:rPr lang="en-US" err="1">
                <a:cs typeface="Calibri"/>
              </a:rPr>
              <a:t>sul</a:t>
            </a:r>
            <a:r>
              <a:rPr lang="en-US">
                <a:cs typeface="Calibri"/>
              </a:rPr>
              <a:t> cloud.</a:t>
            </a:r>
          </a:p>
          <a:p>
            <a:pPr marL="171450" indent="-171450">
              <a:buFont typeface="Arial"/>
              <a:buChar char="•"/>
            </a:pPr>
            <a:r>
              <a:rPr lang="en-US">
                <a:cs typeface="Calibri"/>
              </a:rPr>
              <a:t>Assoluta </a:t>
            </a:r>
            <a:r>
              <a:rPr lang="en-US" err="1">
                <a:cs typeface="Calibri"/>
              </a:rPr>
              <a:t>necessita</a:t>
            </a:r>
            <a:r>
              <a:rPr lang="en-US">
                <a:cs typeface="Calibri"/>
              </a:rPr>
              <a:t>' di </a:t>
            </a:r>
            <a:r>
              <a:rPr lang="en-US" err="1">
                <a:cs typeface="Calibri"/>
              </a:rPr>
              <a:t>sfruttare</a:t>
            </a:r>
            <a:r>
              <a:rPr lang="en-US">
                <a:cs typeface="Calibri"/>
              </a:rPr>
              <a:t> le </a:t>
            </a:r>
            <a:r>
              <a:rPr lang="en-US" err="1">
                <a:cs typeface="Calibri"/>
              </a:rPr>
              <a:t>connessioni</a:t>
            </a:r>
            <a:r>
              <a:rPr lang="en-US">
                <a:cs typeface="Calibri"/>
              </a:rPr>
              <a:t> wireless.</a:t>
            </a:r>
          </a:p>
          <a:p>
            <a:pPr marL="171450" indent="-171450">
              <a:buFont typeface="Arial"/>
              <a:buChar char="•"/>
            </a:pPr>
            <a:r>
              <a:rPr lang="en-US" err="1">
                <a:cs typeface="Calibri"/>
              </a:rPr>
              <a:t>Eterogeneita</a:t>
            </a:r>
            <a:r>
              <a:rPr lang="en-US">
                <a:cs typeface="Calibri"/>
              </a:rPr>
              <a:t>': I </a:t>
            </a:r>
            <a:r>
              <a:rPr lang="en-US" err="1">
                <a:cs typeface="Calibri"/>
              </a:rPr>
              <a:t>nodi</a:t>
            </a:r>
            <a:r>
              <a:rPr lang="en-US">
                <a:cs typeface="Calibri"/>
              </a:rPr>
              <a:t> fog </a:t>
            </a:r>
            <a:r>
              <a:rPr lang="en-US" err="1">
                <a:cs typeface="Calibri"/>
              </a:rPr>
              <a:t>vengono</a:t>
            </a:r>
            <a:r>
              <a:rPr lang="en-US">
                <a:cs typeface="Calibri"/>
              </a:rPr>
              <a:t> </a:t>
            </a:r>
            <a:r>
              <a:rPr lang="en-US" err="1">
                <a:cs typeface="Calibri"/>
              </a:rPr>
              <a:t>costruiti</a:t>
            </a:r>
            <a:r>
              <a:rPr lang="en-US">
                <a:cs typeface="Calibri"/>
              </a:rPr>
              <a:t> in </a:t>
            </a:r>
            <a:r>
              <a:rPr lang="en-US" err="1">
                <a:cs typeface="Calibri"/>
              </a:rPr>
              <a:t>modi</a:t>
            </a:r>
            <a:r>
              <a:rPr lang="en-US">
                <a:cs typeface="Calibri"/>
              </a:rPr>
              <a:t> </a:t>
            </a:r>
            <a:r>
              <a:rPr lang="en-US" err="1">
                <a:cs typeface="Calibri"/>
              </a:rPr>
              <a:t>totalmente</a:t>
            </a:r>
            <a:r>
              <a:rPr lang="en-US">
                <a:cs typeface="Calibri"/>
              </a:rPr>
              <a:t> </a:t>
            </a:r>
            <a:r>
              <a:rPr lang="en-US" err="1">
                <a:cs typeface="Calibri"/>
              </a:rPr>
              <a:t>diversi</a:t>
            </a:r>
            <a:r>
              <a:rPr lang="en-US">
                <a:cs typeface="Calibri"/>
              </a:rPr>
              <a:t> </a:t>
            </a:r>
            <a:r>
              <a:rPr lang="en-US" err="1">
                <a:cs typeface="Calibri"/>
              </a:rPr>
              <a:t>gli</a:t>
            </a:r>
            <a:r>
              <a:rPr lang="en-US">
                <a:cs typeface="Calibri"/>
              </a:rPr>
              <a:t> </a:t>
            </a:r>
            <a:r>
              <a:rPr lang="en-US" err="1">
                <a:cs typeface="Calibri"/>
              </a:rPr>
              <a:t>uni</a:t>
            </a:r>
            <a:r>
              <a:rPr lang="en-US">
                <a:cs typeface="Calibri"/>
              </a:rPr>
              <a:t> </a:t>
            </a:r>
            <a:r>
              <a:rPr lang="en-US" err="1">
                <a:cs typeface="Calibri"/>
              </a:rPr>
              <a:t>dagli</a:t>
            </a:r>
            <a:r>
              <a:rPr lang="en-US">
                <a:cs typeface="Calibri"/>
              </a:rPr>
              <a:t> </a:t>
            </a:r>
            <a:r>
              <a:rPr lang="en-US" err="1">
                <a:cs typeface="Calibri"/>
              </a:rPr>
              <a:t>altri</a:t>
            </a:r>
            <a:r>
              <a:rPr lang="en-US">
                <a:cs typeface="Calibri"/>
              </a:rPr>
              <a:t> e </a:t>
            </a:r>
            <a:r>
              <a:rPr lang="en-US" err="1">
                <a:cs typeface="Calibri"/>
              </a:rPr>
              <a:t>vengono</a:t>
            </a:r>
            <a:r>
              <a:rPr lang="en-US">
                <a:cs typeface="Calibri"/>
              </a:rPr>
              <a:t> </a:t>
            </a:r>
            <a:r>
              <a:rPr lang="en-US" err="1">
                <a:cs typeface="Calibri"/>
              </a:rPr>
              <a:t>dispiegati</a:t>
            </a:r>
            <a:r>
              <a:rPr lang="en-US">
                <a:cs typeface="Calibri"/>
              </a:rPr>
              <a:t> in </a:t>
            </a:r>
            <a:r>
              <a:rPr lang="en-US" err="1">
                <a:cs typeface="Calibri"/>
              </a:rPr>
              <a:t>anbienti</a:t>
            </a:r>
            <a:r>
              <a:rPr lang="en-US">
                <a:cs typeface="Calibri"/>
              </a:rPr>
              <a:t> </a:t>
            </a:r>
            <a:r>
              <a:rPr lang="en-US" err="1">
                <a:cs typeface="Calibri"/>
              </a:rPr>
              <a:t>operativi</a:t>
            </a:r>
            <a:r>
              <a:rPr lang="en-US">
                <a:cs typeface="Calibri"/>
              </a:rPr>
              <a:t> </a:t>
            </a:r>
            <a:r>
              <a:rPr lang="en-US" err="1">
                <a:cs typeface="Calibri"/>
              </a:rPr>
              <a:t>diversi</a:t>
            </a:r>
            <a:r>
              <a:rPr lang="en-US">
                <a:cs typeface="Calibri"/>
              </a:rPr>
              <a:t>, ma </a:t>
            </a:r>
            <a:r>
              <a:rPr lang="en-US" err="1">
                <a:cs typeface="Calibri"/>
              </a:rPr>
              <a:t>si</a:t>
            </a:r>
            <a:r>
              <a:rPr lang="en-US">
                <a:cs typeface="Calibri"/>
              </a:rPr>
              <a:t> </a:t>
            </a:r>
            <a:r>
              <a:rPr lang="en-US" err="1">
                <a:cs typeface="Calibri"/>
              </a:rPr>
              <a:t>deve</a:t>
            </a:r>
            <a:r>
              <a:rPr lang="en-US">
                <a:cs typeface="Calibri"/>
              </a:rPr>
              <a:t> </a:t>
            </a:r>
            <a:r>
              <a:rPr lang="en-US" err="1">
                <a:cs typeface="Calibri"/>
              </a:rPr>
              <a:t>comunque</a:t>
            </a:r>
            <a:r>
              <a:rPr lang="en-US">
                <a:cs typeface="Calibri"/>
              </a:rPr>
              <a:t> </a:t>
            </a:r>
            <a:r>
              <a:rPr lang="en-US" err="1">
                <a:cs typeface="Calibri"/>
              </a:rPr>
              <a:t>garantire</a:t>
            </a:r>
            <a:r>
              <a:rPr lang="en-US">
                <a:cs typeface="Calibri"/>
              </a:rPr>
              <a:t> la </a:t>
            </a:r>
            <a:r>
              <a:rPr lang="en-US" err="1">
                <a:cs typeface="Calibri"/>
              </a:rPr>
              <a:t>loro</a:t>
            </a:r>
            <a:r>
              <a:rPr lang="en-US">
                <a:cs typeface="Calibri"/>
              </a:rPr>
              <a:t> </a:t>
            </a:r>
            <a:r>
              <a:rPr lang="en-US" err="1">
                <a:cs typeface="Calibri"/>
              </a:rPr>
              <a:t>comunicazione</a:t>
            </a:r>
            <a:r>
              <a:rPr lang="en-US">
                <a:cs typeface="Calibri"/>
              </a:rPr>
              <a:t> e </a:t>
            </a:r>
            <a:r>
              <a:rPr lang="en-US" err="1">
                <a:cs typeface="Calibri"/>
              </a:rPr>
              <a:t>funzionalita</a:t>
            </a:r>
            <a:r>
              <a:rPr lang="en-US">
                <a:cs typeface="Calibri"/>
              </a:rPr>
              <a:t>'</a:t>
            </a:r>
          </a:p>
          <a:p>
            <a:pPr marL="171450" indent="-171450">
              <a:buFont typeface="Arial"/>
              <a:buChar char="•"/>
            </a:pPr>
            <a:r>
              <a:rPr lang="en-US" err="1">
                <a:cs typeface="Calibri"/>
              </a:rPr>
              <a:t>Interoperabilita</a:t>
            </a:r>
            <a:r>
              <a:rPr lang="en-US">
                <a:cs typeface="Calibri"/>
              </a:rPr>
              <a:t>': Per </a:t>
            </a:r>
            <a:r>
              <a:rPr lang="en-US" err="1">
                <a:cs typeface="Calibri"/>
              </a:rPr>
              <a:t>lavorare</a:t>
            </a:r>
            <a:r>
              <a:rPr lang="en-US">
                <a:cs typeface="Calibri"/>
              </a:rPr>
              <a:t> con </a:t>
            </a:r>
            <a:r>
              <a:rPr lang="en-US" err="1">
                <a:cs typeface="Calibri"/>
              </a:rPr>
              <a:t>servizi</a:t>
            </a:r>
            <a:r>
              <a:rPr lang="en-US">
                <a:cs typeface="Calibri"/>
              </a:rPr>
              <a:t> </a:t>
            </a:r>
            <a:r>
              <a:rPr lang="en-US" err="1">
                <a:cs typeface="Calibri"/>
              </a:rPr>
              <a:t>complessi</a:t>
            </a:r>
            <a:r>
              <a:rPr lang="en-US">
                <a:cs typeface="Calibri"/>
              </a:rPr>
              <a:t>, </a:t>
            </a:r>
            <a:r>
              <a:rPr lang="en-US" err="1">
                <a:cs typeface="Calibri"/>
              </a:rPr>
              <a:t>quali</a:t>
            </a:r>
            <a:r>
              <a:rPr lang="en-US">
                <a:cs typeface="Calibri"/>
              </a:rPr>
              <a:t> </a:t>
            </a:r>
            <a:r>
              <a:rPr lang="en-US" err="1">
                <a:cs typeface="Calibri"/>
              </a:rPr>
              <a:t>ad</a:t>
            </a:r>
            <a:r>
              <a:rPr lang="en-US">
                <a:cs typeface="Calibri"/>
              </a:rPr>
              <a:t> </a:t>
            </a:r>
            <a:r>
              <a:rPr lang="en-US" err="1">
                <a:cs typeface="Calibri"/>
              </a:rPr>
              <a:t>esempio</a:t>
            </a:r>
            <a:r>
              <a:rPr lang="en-US">
                <a:cs typeface="Calibri"/>
              </a:rPr>
              <a:t> </a:t>
            </a:r>
            <a:r>
              <a:rPr lang="en-US" err="1">
                <a:cs typeface="Calibri"/>
              </a:rPr>
              <a:t>quello</a:t>
            </a:r>
            <a:r>
              <a:rPr lang="en-US">
                <a:cs typeface="Calibri"/>
              </a:rPr>
              <a:t> </a:t>
            </a:r>
            <a:r>
              <a:rPr lang="en-US" err="1">
                <a:cs typeface="Calibri"/>
              </a:rPr>
              <a:t>dello</a:t>
            </a:r>
            <a:r>
              <a:rPr lang="en-US">
                <a:cs typeface="Calibri"/>
              </a:rPr>
              <a:t> streaming, I </a:t>
            </a:r>
            <a:r>
              <a:rPr lang="en-US" err="1">
                <a:cs typeface="Calibri"/>
              </a:rPr>
              <a:t>componenti</a:t>
            </a:r>
            <a:r>
              <a:rPr lang="en-US">
                <a:cs typeface="Calibri"/>
              </a:rPr>
              <a:t> del fog computing </a:t>
            </a:r>
            <a:r>
              <a:rPr lang="en-US" err="1">
                <a:cs typeface="Calibri"/>
              </a:rPr>
              <a:t>hanno</a:t>
            </a:r>
            <a:r>
              <a:rPr lang="en-US">
                <a:cs typeface="Calibri"/>
              </a:rPr>
              <a:t> la </a:t>
            </a:r>
            <a:r>
              <a:rPr lang="en-US" err="1">
                <a:cs typeface="Calibri"/>
              </a:rPr>
              <a:t>necessita</a:t>
            </a:r>
            <a:r>
              <a:rPr lang="en-US">
                <a:cs typeface="Calibri"/>
              </a:rPr>
              <a:t>' di </a:t>
            </a:r>
            <a:r>
              <a:rPr lang="en-US" err="1">
                <a:cs typeface="Calibri"/>
              </a:rPr>
              <a:t>lavorare</a:t>
            </a:r>
            <a:r>
              <a:rPr lang="en-US">
                <a:cs typeface="Calibri"/>
              </a:rPr>
              <a:t> </a:t>
            </a:r>
            <a:r>
              <a:rPr lang="en-US" err="1">
                <a:cs typeface="Calibri"/>
              </a:rPr>
              <a:t>tra</a:t>
            </a:r>
            <a:r>
              <a:rPr lang="en-US">
                <a:cs typeface="Calibri"/>
              </a:rPr>
              <a:t> </a:t>
            </a:r>
            <a:r>
              <a:rPr lang="en-US" err="1">
                <a:cs typeface="Calibri"/>
              </a:rPr>
              <a:t>loro</a:t>
            </a:r>
            <a:r>
              <a:rPr lang="en-US">
                <a:cs typeface="Calibri"/>
              </a:rPr>
              <a:t> ma al </a:t>
            </a:r>
            <a:r>
              <a:rPr lang="en-US" err="1">
                <a:cs typeface="Calibri"/>
              </a:rPr>
              <a:t>contempo</a:t>
            </a:r>
            <a:r>
              <a:rPr lang="en-US">
                <a:cs typeface="Calibri"/>
              </a:rPr>
              <a:t> di </a:t>
            </a:r>
            <a:r>
              <a:rPr lang="en-US" err="1">
                <a:cs typeface="Calibri"/>
              </a:rPr>
              <a:t>essere</a:t>
            </a:r>
            <a:r>
              <a:rPr lang="en-US">
                <a:cs typeface="Calibri"/>
              </a:rPr>
              <a:t> </a:t>
            </a:r>
            <a:r>
              <a:rPr lang="en-US" err="1">
                <a:cs typeface="Calibri"/>
              </a:rPr>
              <a:t>fruitori</a:t>
            </a:r>
            <a:r>
              <a:rPr lang="en-US">
                <a:cs typeface="Calibri"/>
              </a:rPr>
              <a:t> di </a:t>
            </a:r>
            <a:r>
              <a:rPr lang="en-US" err="1">
                <a:cs typeface="Calibri"/>
              </a:rPr>
              <a:t>servizi</a:t>
            </a:r>
            <a:r>
              <a:rPr lang="en-US">
                <a:cs typeface="Calibri"/>
              </a:rPr>
              <a:t> </a:t>
            </a:r>
            <a:r>
              <a:rPr lang="en-US" err="1">
                <a:cs typeface="Calibri"/>
              </a:rPr>
              <a:t>attraverso</a:t>
            </a:r>
            <a:r>
              <a:rPr lang="en-US">
                <a:cs typeface="Calibri"/>
              </a:rPr>
              <a:t> </a:t>
            </a:r>
            <a:r>
              <a:rPr lang="en-US" err="1">
                <a:cs typeface="Calibri"/>
              </a:rPr>
              <a:t>diversi</a:t>
            </a:r>
            <a:r>
              <a:rPr lang="en-US">
                <a:cs typeface="Calibri"/>
              </a:rPr>
              <a:t> provider.</a:t>
            </a:r>
          </a:p>
          <a:p>
            <a:pPr marL="171450" indent="-171450">
              <a:buFont typeface="Arial"/>
              <a:buChar char="•"/>
            </a:pPr>
            <a:r>
              <a:rPr lang="en-US" err="1">
                <a:cs typeface="Calibri"/>
              </a:rPr>
              <a:t>Analisi</a:t>
            </a:r>
            <a:r>
              <a:rPr lang="en-US">
                <a:cs typeface="Calibri"/>
              </a:rPr>
              <a:t> on-line: </a:t>
            </a:r>
            <a:r>
              <a:rPr lang="en-US" err="1">
                <a:cs typeface="Calibri"/>
              </a:rPr>
              <a:t>il</a:t>
            </a:r>
            <a:r>
              <a:rPr lang="en-US">
                <a:cs typeface="Calibri"/>
              </a:rPr>
              <a:t> fog computing per la </a:t>
            </a:r>
            <a:r>
              <a:rPr lang="en-US" err="1">
                <a:cs typeface="Calibri"/>
              </a:rPr>
              <a:t>sua</a:t>
            </a:r>
            <a:r>
              <a:rPr lang="en-US">
                <a:cs typeface="Calibri"/>
              </a:rPr>
              <a:t> </a:t>
            </a:r>
            <a:r>
              <a:rPr lang="en-US" err="1">
                <a:cs typeface="Calibri"/>
              </a:rPr>
              <a:t>posizione</a:t>
            </a:r>
            <a:r>
              <a:rPr lang="en-US">
                <a:cs typeface="Calibri"/>
              </a:rPr>
              <a:t> e </a:t>
            </a:r>
            <a:r>
              <a:rPr lang="en-US" err="1">
                <a:cs typeface="Calibri"/>
              </a:rPr>
              <a:t>natura</a:t>
            </a:r>
            <a:r>
              <a:rPr lang="en-US">
                <a:cs typeface="Calibri"/>
              </a:rPr>
              <a:t>, </a:t>
            </a:r>
            <a:r>
              <a:rPr lang="en-US" err="1">
                <a:cs typeface="Calibri"/>
              </a:rPr>
              <a:t>diventa</a:t>
            </a:r>
            <a:r>
              <a:rPr lang="en-US">
                <a:cs typeface="Calibri"/>
              </a:rPr>
              <a:t> </a:t>
            </a:r>
            <a:r>
              <a:rPr lang="en-US" err="1">
                <a:cs typeface="Calibri"/>
              </a:rPr>
              <a:t>il</a:t>
            </a:r>
            <a:r>
              <a:rPr lang="en-US">
                <a:cs typeface="Calibri"/>
              </a:rPr>
              <a:t> </a:t>
            </a:r>
            <a:r>
              <a:rPr lang="en-US" err="1">
                <a:cs typeface="Calibri"/>
              </a:rPr>
              <a:t>naturale</a:t>
            </a:r>
            <a:r>
              <a:rPr lang="en-US">
                <a:cs typeface="Calibri"/>
              </a:rPr>
              <a:t> </a:t>
            </a:r>
            <a:r>
              <a:rPr lang="en-US" err="1">
                <a:cs typeface="Calibri"/>
              </a:rPr>
              <a:t>strumento</a:t>
            </a:r>
            <a:r>
              <a:rPr lang="en-US">
                <a:cs typeface="Calibri"/>
              </a:rPr>
              <a:t> per </a:t>
            </a:r>
            <a:r>
              <a:rPr lang="en-US" err="1">
                <a:cs typeface="Calibri"/>
              </a:rPr>
              <a:t>processare</a:t>
            </a:r>
            <a:r>
              <a:rPr lang="en-US">
                <a:cs typeface="Calibri"/>
              </a:rPr>
              <a:t> e </a:t>
            </a:r>
            <a:r>
              <a:rPr lang="en-US" err="1">
                <a:cs typeface="Calibri"/>
              </a:rPr>
              <a:t>analizzare</a:t>
            </a:r>
            <a:r>
              <a:rPr lang="en-US">
                <a:cs typeface="Calibri"/>
              </a:rPr>
              <a:t> I </a:t>
            </a:r>
            <a:r>
              <a:rPr lang="en-US" err="1">
                <a:cs typeface="Calibri"/>
              </a:rPr>
              <a:t>dati</a:t>
            </a:r>
            <a:r>
              <a:rPr lang="en-US">
                <a:cs typeface="Calibri"/>
              </a:rPr>
              <a:t> prima senza </a:t>
            </a:r>
            <a:r>
              <a:rPr lang="en-US" err="1">
                <a:cs typeface="Calibri"/>
              </a:rPr>
              <a:t>che</a:t>
            </a:r>
            <a:r>
              <a:rPr lang="en-US">
                <a:cs typeface="Calibri"/>
              </a:rPr>
              <a:t> </a:t>
            </a:r>
            <a:r>
              <a:rPr lang="en-US" err="1">
                <a:cs typeface="Calibri"/>
              </a:rPr>
              <a:t>questi</a:t>
            </a:r>
            <a:r>
              <a:rPr lang="en-US">
                <a:cs typeface="Calibri"/>
              </a:rPr>
              <a:t> </a:t>
            </a:r>
            <a:r>
              <a:rPr lang="en-US" err="1">
                <a:cs typeface="Calibri"/>
              </a:rPr>
              <a:t>siano</a:t>
            </a:r>
            <a:r>
              <a:rPr lang="en-US">
                <a:cs typeface="Calibri"/>
              </a:rPr>
              <a:t> </a:t>
            </a:r>
            <a:r>
              <a:rPr lang="en-US" err="1">
                <a:cs typeface="Calibri"/>
              </a:rPr>
              <a:t>ancora</a:t>
            </a:r>
            <a:r>
              <a:rPr lang="en-US">
                <a:cs typeface="Calibri"/>
              </a:rPr>
              <a:t> </a:t>
            </a:r>
            <a:r>
              <a:rPr lang="en-US" err="1">
                <a:cs typeface="Calibri"/>
              </a:rPr>
              <a:t>stati</a:t>
            </a:r>
            <a:r>
              <a:rPr lang="en-US">
                <a:cs typeface="Calibri"/>
              </a:rPr>
              <a:t> </a:t>
            </a:r>
            <a:r>
              <a:rPr lang="en-US" err="1">
                <a:cs typeface="Calibri"/>
              </a:rPr>
              <a:t>depositati</a:t>
            </a:r>
            <a:r>
              <a:rPr lang="en-US">
                <a:cs typeface="Calibri"/>
              </a:rPr>
              <a:t> </a:t>
            </a:r>
            <a:r>
              <a:rPr lang="en-US" err="1">
                <a:cs typeface="Calibri"/>
              </a:rPr>
              <a:t>all'interno</a:t>
            </a:r>
            <a:r>
              <a:rPr lang="en-US">
                <a:cs typeface="Calibri"/>
              </a:rPr>
              <a:t> del cloud.</a:t>
            </a:r>
          </a:p>
        </p:txBody>
      </p:sp>
      <p:sp>
        <p:nvSpPr>
          <p:cNvPr id="4" name="Slide Number Placeholder 3"/>
          <p:cNvSpPr>
            <a:spLocks noGrp="1"/>
          </p:cNvSpPr>
          <p:nvPr>
            <p:ph type="sldNum" sz="quarter" idx="5"/>
          </p:nvPr>
        </p:nvSpPr>
        <p:spPr/>
        <p:txBody>
          <a:bodyPr/>
          <a:lstStyle/>
          <a:p>
            <a:fld id="{6EB1AB0A-8650-4910-84E1-C78740AB5E9E}" type="slidenum">
              <a:rPr lang="it-IT"/>
              <a:t>3</a:t>
            </a:fld>
            <a:endParaRPr lang="it-IT"/>
          </a:p>
        </p:txBody>
      </p:sp>
    </p:spTree>
    <p:extLst>
      <p:ext uri="{BB962C8B-B14F-4D97-AF65-F5344CB8AC3E}">
        <p14:creationId xmlns:p14="http://schemas.microsoft.com/office/powerpoint/2010/main" val="107510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Vista la </a:t>
            </a:r>
            <a:r>
              <a:rPr lang="en-US" err="1">
                <a:cs typeface="Calibri"/>
              </a:rPr>
              <a:t>scarsita</a:t>
            </a:r>
            <a:r>
              <a:rPr lang="en-US">
                <a:cs typeface="Calibri"/>
              </a:rPr>
              <a:t>' di </a:t>
            </a:r>
            <a:r>
              <a:rPr lang="en-US" err="1">
                <a:cs typeface="Calibri"/>
              </a:rPr>
              <a:t>infrastruttire</a:t>
            </a:r>
            <a:r>
              <a:rPr lang="en-US">
                <a:cs typeface="Calibri"/>
              </a:rPr>
              <a:t> </a:t>
            </a:r>
            <a:r>
              <a:rPr lang="en-US" err="1">
                <a:cs typeface="Calibri"/>
              </a:rPr>
              <a:t>basate</a:t>
            </a:r>
            <a:r>
              <a:rPr lang="en-US">
                <a:cs typeface="Calibri"/>
              </a:rPr>
              <a:t> </a:t>
            </a:r>
            <a:r>
              <a:rPr lang="en-US" err="1">
                <a:cs typeface="Calibri"/>
              </a:rPr>
              <a:t>sul</a:t>
            </a:r>
            <a:r>
              <a:rPr lang="en-US">
                <a:cs typeface="Calibri"/>
              </a:rPr>
              <a:t> fog computing, vi e' la </a:t>
            </a:r>
            <a:r>
              <a:rPr lang="en-US" err="1">
                <a:cs typeface="Calibri"/>
              </a:rPr>
              <a:t>necessita</a:t>
            </a:r>
            <a:r>
              <a:rPr lang="en-US">
                <a:cs typeface="Calibri"/>
              </a:rPr>
              <a:t>' di </a:t>
            </a:r>
            <a:r>
              <a:rPr lang="en-US" err="1">
                <a:cs typeface="Calibri"/>
              </a:rPr>
              <a:t>avere</a:t>
            </a:r>
            <a:r>
              <a:rPr lang="en-US">
                <a:cs typeface="Calibri"/>
              </a:rPr>
              <a:t> un </a:t>
            </a:r>
            <a:r>
              <a:rPr lang="en-US" err="1">
                <a:cs typeface="Calibri"/>
              </a:rPr>
              <a:t>ambiente</a:t>
            </a:r>
            <a:r>
              <a:rPr lang="en-US">
                <a:cs typeface="Calibri"/>
              </a:rPr>
              <a:t> di test in </a:t>
            </a:r>
            <a:r>
              <a:rPr lang="en-US" err="1">
                <a:cs typeface="Calibri"/>
              </a:rPr>
              <a:t>grado</a:t>
            </a:r>
            <a:r>
              <a:rPr lang="en-US">
                <a:cs typeface="Calibri"/>
              </a:rPr>
              <a:t> di </a:t>
            </a:r>
            <a:r>
              <a:rPr lang="en-US" err="1">
                <a:cs typeface="Calibri"/>
              </a:rPr>
              <a:t>supportare</a:t>
            </a:r>
            <a:r>
              <a:rPr lang="en-US">
                <a:cs typeface="Calibri"/>
              </a:rPr>
              <a:t> lo </a:t>
            </a:r>
            <a:r>
              <a:rPr lang="en-US" err="1">
                <a:cs typeface="Calibri"/>
              </a:rPr>
              <a:t>sviluppo</a:t>
            </a:r>
            <a:r>
              <a:rPr lang="en-US">
                <a:cs typeface="Calibri"/>
              </a:rPr>
              <a:t> e </a:t>
            </a:r>
            <a:r>
              <a:rPr lang="en-US" err="1">
                <a:cs typeface="Calibri"/>
              </a:rPr>
              <a:t>il</a:t>
            </a:r>
            <a:r>
              <a:rPr lang="en-US">
                <a:cs typeface="Calibri"/>
              </a:rPr>
              <a:t> </a:t>
            </a:r>
            <a:r>
              <a:rPr lang="en-US" err="1">
                <a:cs typeface="Calibri"/>
              </a:rPr>
              <a:t>dispegamento</a:t>
            </a:r>
            <a:r>
              <a:rPr lang="en-US">
                <a:cs typeface="Calibri"/>
              </a:rPr>
              <a:t> di </a:t>
            </a:r>
            <a:r>
              <a:rPr lang="en-US" err="1">
                <a:cs typeface="Calibri"/>
              </a:rPr>
              <a:t>applicazioni</a:t>
            </a:r>
            <a:r>
              <a:rPr lang="en-US">
                <a:cs typeface="Calibri"/>
              </a:rPr>
              <a:t> in </a:t>
            </a:r>
            <a:r>
              <a:rPr lang="en-US" err="1">
                <a:cs typeface="Calibri"/>
              </a:rPr>
              <a:t>questo</a:t>
            </a:r>
            <a:r>
              <a:rPr lang="en-US">
                <a:cs typeface="Calibri"/>
              </a:rPr>
              <a:t> </a:t>
            </a:r>
            <a:r>
              <a:rPr lang="en-US" err="1">
                <a:cs typeface="Calibri"/>
              </a:rPr>
              <a:t>ambito</a:t>
            </a:r>
            <a:r>
              <a:rPr lang="en-US">
                <a:cs typeface="Calibri"/>
              </a:rPr>
              <a:t>. Per </a:t>
            </a:r>
            <a:r>
              <a:rPr lang="en-US" err="1">
                <a:cs typeface="Calibri"/>
              </a:rPr>
              <a:t>questo</a:t>
            </a:r>
            <a:r>
              <a:rPr lang="en-US">
                <a:cs typeface="Calibri"/>
              </a:rPr>
              <a:t> </a:t>
            </a:r>
            <a:r>
              <a:rPr lang="en-US" err="1">
                <a:cs typeface="Calibri"/>
              </a:rPr>
              <a:t>motivo</a:t>
            </a:r>
            <a:r>
              <a:rPr lang="en-US">
                <a:cs typeface="Calibri"/>
              </a:rPr>
              <a:t> </a:t>
            </a:r>
            <a:r>
              <a:rPr lang="en-US" err="1">
                <a:cs typeface="Calibri"/>
              </a:rPr>
              <a:t>si</a:t>
            </a:r>
            <a:r>
              <a:rPr lang="en-US">
                <a:cs typeface="Calibri"/>
              </a:rPr>
              <a:t> e' </a:t>
            </a:r>
            <a:r>
              <a:rPr lang="en-US" err="1">
                <a:cs typeface="Calibri"/>
              </a:rPr>
              <a:t>scelto</a:t>
            </a:r>
            <a:r>
              <a:rPr lang="en-US">
                <a:cs typeface="Calibri"/>
              </a:rPr>
              <a:t> di </a:t>
            </a:r>
            <a:r>
              <a:rPr lang="en-US" err="1">
                <a:cs typeface="Calibri"/>
              </a:rPr>
              <a:t>creare</a:t>
            </a:r>
            <a:r>
              <a:rPr lang="en-US">
                <a:cs typeface="Calibri"/>
              </a:rPr>
              <a:t> un </a:t>
            </a:r>
            <a:r>
              <a:rPr lang="en-US" err="1">
                <a:cs typeface="Calibri"/>
              </a:rPr>
              <a:t>emulatore</a:t>
            </a:r>
            <a:r>
              <a:rPr lang="en-US">
                <a:cs typeface="Calibri"/>
              </a:rPr>
              <a:t> di rete </a:t>
            </a:r>
            <a:r>
              <a:rPr lang="en-US" err="1">
                <a:cs typeface="Calibri"/>
              </a:rPr>
              <a:t>che</a:t>
            </a:r>
            <a:r>
              <a:rPr lang="en-US">
                <a:cs typeface="Calibri"/>
              </a:rPr>
              <a:t> fosse in </a:t>
            </a:r>
            <a:r>
              <a:rPr lang="en-US" err="1">
                <a:cs typeface="Calibri"/>
              </a:rPr>
              <a:t>grado</a:t>
            </a:r>
            <a:r>
              <a:rPr lang="en-US">
                <a:cs typeface="Calibri"/>
              </a:rPr>
              <a:t> di </a:t>
            </a:r>
            <a:r>
              <a:rPr lang="en-US" err="1">
                <a:cs typeface="Calibri"/>
              </a:rPr>
              <a:t>tradurre</a:t>
            </a:r>
            <a:r>
              <a:rPr lang="en-US">
                <a:cs typeface="Calibri"/>
              </a:rPr>
              <a:t> </a:t>
            </a:r>
            <a:r>
              <a:rPr lang="en-US" err="1">
                <a:cs typeface="Calibri"/>
              </a:rPr>
              <a:t>l'infrastruttura</a:t>
            </a:r>
            <a:r>
              <a:rPr lang="en-US">
                <a:cs typeface="Calibri"/>
              </a:rPr>
              <a:t> del fog computing in </a:t>
            </a:r>
            <a:r>
              <a:rPr lang="en-US" err="1">
                <a:cs typeface="Calibri"/>
              </a:rPr>
              <a:t>qualcosa</a:t>
            </a:r>
            <a:r>
              <a:rPr lang="en-US">
                <a:cs typeface="Calibri"/>
              </a:rPr>
              <a:t> di </a:t>
            </a:r>
            <a:r>
              <a:rPr lang="en-US" err="1">
                <a:cs typeface="Calibri"/>
              </a:rPr>
              <a:t>reale</a:t>
            </a:r>
            <a:r>
              <a:rPr lang="en-US">
                <a:cs typeface="Calibri"/>
              </a:rPr>
              <a:t> ed e' </a:t>
            </a:r>
            <a:r>
              <a:rPr lang="en-US" err="1">
                <a:cs typeface="Calibri"/>
              </a:rPr>
              <a:t>cosi</a:t>
            </a:r>
            <a:r>
              <a:rPr lang="en-US">
                <a:cs typeface="Calibri"/>
              </a:rPr>
              <a:t>' </a:t>
            </a:r>
            <a:r>
              <a:rPr lang="en-US" err="1">
                <a:cs typeface="Calibri"/>
              </a:rPr>
              <a:t>che</a:t>
            </a:r>
            <a:r>
              <a:rPr lang="en-US">
                <a:cs typeface="Calibri"/>
              </a:rPr>
              <a:t> e' </a:t>
            </a:r>
            <a:r>
              <a:rPr lang="en-US" err="1">
                <a:cs typeface="Calibri"/>
              </a:rPr>
              <a:t>nato</a:t>
            </a:r>
            <a:r>
              <a:rPr lang="en-US">
                <a:cs typeface="Calibri"/>
              </a:rPr>
              <a:t> </a:t>
            </a:r>
            <a:r>
              <a:rPr lang="en-US" err="1">
                <a:cs typeface="Calibri"/>
              </a:rPr>
              <a:t>emuFog</a:t>
            </a:r>
            <a:r>
              <a:rPr lang="en-US">
                <a:cs typeface="Calibri"/>
              </a:rPr>
              <a:t>.</a:t>
            </a:r>
            <a:endParaRPr lang="it-IT"/>
          </a:p>
          <a:p>
            <a:r>
              <a:rPr lang="en-US" err="1">
                <a:cs typeface="Calibri"/>
              </a:rPr>
              <a:t>Emufog</a:t>
            </a:r>
            <a:r>
              <a:rPr lang="en-US">
                <a:cs typeface="Calibri"/>
              </a:rPr>
              <a:t> è un </a:t>
            </a:r>
            <a:r>
              <a:rPr lang="en-US" err="1">
                <a:cs typeface="Calibri"/>
              </a:rPr>
              <a:t>emulatore</a:t>
            </a:r>
            <a:r>
              <a:rPr lang="en-US">
                <a:cs typeface="Calibri"/>
              </a:rPr>
              <a:t> </a:t>
            </a:r>
            <a:r>
              <a:rPr lang="en-US" err="1">
                <a:cs typeface="Calibri"/>
              </a:rPr>
              <a:t>estensibile</a:t>
            </a:r>
            <a:r>
              <a:rPr lang="en-US">
                <a:cs typeface="Calibri"/>
              </a:rPr>
              <a:t> </a:t>
            </a:r>
            <a:r>
              <a:rPr lang="en-US" err="1">
                <a:cs typeface="Calibri"/>
              </a:rPr>
              <a:t>basato</a:t>
            </a:r>
            <a:r>
              <a:rPr lang="en-US">
                <a:cs typeface="Calibri"/>
              </a:rPr>
              <a:t> </a:t>
            </a:r>
            <a:r>
              <a:rPr lang="en-US" err="1">
                <a:cs typeface="Calibri"/>
              </a:rPr>
              <a:t>su</a:t>
            </a:r>
            <a:r>
              <a:rPr lang="en-US">
                <a:cs typeface="Calibri"/>
              </a:rPr>
              <a:t> </a:t>
            </a:r>
            <a:r>
              <a:rPr lang="en-US" err="1">
                <a:cs typeface="Calibri"/>
              </a:rPr>
              <a:t>MaxiNet</a:t>
            </a:r>
            <a:r>
              <a:rPr lang="en-US">
                <a:cs typeface="Calibri"/>
              </a:rPr>
              <a:t> (</a:t>
            </a:r>
            <a:r>
              <a:rPr lang="en-US" err="1">
                <a:cs typeface="Calibri"/>
              </a:rPr>
              <a:t>estensione</a:t>
            </a:r>
            <a:r>
              <a:rPr lang="en-US">
                <a:cs typeface="Calibri"/>
              </a:rPr>
              <a:t> di </a:t>
            </a:r>
            <a:r>
              <a:rPr lang="en-US" err="1">
                <a:cs typeface="Calibri"/>
              </a:rPr>
              <a:t>mininet</a:t>
            </a:r>
            <a:r>
              <a:rPr lang="en-US">
                <a:cs typeface="Calibri"/>
              </a:rPr>
              <a:t>)</a:t>
            </a:r>
            <a:endParaRPr lang="en-US"/>
          </a:p>
          <a:p>
            <a:r>
              <a:rPr lang="en-US" err="1">
                <a:cs typeface="Calibri"/>
              </a:rPr>
              <a:t>MaxiNet</a:t>
            </a:r>
            <a:r>
              <a:rPr lang="en-US">
                <a:cs typeface="Calibri"/>
              </a:rPr>
              <a:t> è </a:t>
            </a:r>
            <a:r>
              <a:rPr lang="en-US" err="1">
                <a:cs typeface="Calibri"/>
              </a:rPr>
              <a:t>un'emulatore</a:t>
            </a:r>
            <a:r>
              <a:rPr lang="en-US">
                <a:cs typeface="Calibri"/>
              </a:rPr>
              <a:t> di rete </a:t>
            </a:r>
            <a:r>
              <a:rPr lang="en-US" err="1">
                <a:cs typeface="Calibri"/>
              </a:rPr>
              <a:t>distribuita</a:t>
            </a:r>
            <a:r>
              <a:rPr lang="en-US">
                <a:cs typeface="Calibri"/>
              </a:rPr>
              <a:t> </a:t>
            </a:r>
            <a:r>
              <a:rPr lang="en-US" err="1">
                <a:cs typeface="Calibri"/>
              </a:rPr>
              <a:t>basata</a:t>
            </a:r>
            <a:r>
              <a:rPr lang="en-US">
                <a:cs typeface="Calibri"/>
              </a:rPr>
              <a:t> </a:t>
            </a:r>
            <a:r>
              <a:rPr lang="en-US" err="1">
                <a:cs typeface="Calibri"/>
              </a:rPr>
              <a:t>su</a:t>
            </a:r>
            <a:r>
              <a:rPr lang="en-US">
                <a:cs typeface="Calibri"/>
              </a:rPr>
              <a:t> </a:t>
            </a:r>
            <a:r>
              <a:rPr lang="en-US" err="1">
                <a:cs typeface="Calibri"/>
              </a:rPr>
              <a:t>miniNet</a:t>
            </a:r>
            <a:r>
              <a:rPr lang="en-US">
                <a:cs typeface="Calibri"/>
              </a:rPr>
              <a:t>, e a </a:t>
            </a:r>
            <a:r>
              <a:rPr lang="en-US" err="1">
                <a:cs typeface="Calibri"/>
              </a:rPr>
              <a:t>differenza</a:t>
            </a:r>
            <a:r>
              <a:rPr lang="en-US">
                <a:cs typeface="Calibri"/>
              </a:rPr>
              <a:t> di </a:t>
            </a:r>
            <a:r>
              <a:rPr lang="en-US" err="1">
                <a:cs typeface="Calibri"/>
              </a:rPr>
              <a:t>quest'ultimo</a:t>
            </a:r>
            <a:r>
              <a:rPr lang="en-US">
                <a:cs typeface="Calibri"/>
              </a:rPr>
              <a:t> </a:t>
            </a:r>
            <a:r>
              <a:rPr lang="en-US" err="1">
                <a:cs typeface="Calibri"/>
              </a:rPr>
              <a:t>MaxiNet</a:t>
            </a:r>
            <a:r>
              <a:rPr lang="en-US">
                <a:cs typeface="Calibri"/>
              </a:rPr>
              <a:t> </a:t>
            </a:r>
            <a:r>
              <a:rPr lang="en-US" err="1">
                <a:cs typeface="Calibri"/>
              </a:rPr>
              <a:t>permette</a:t>
            </a:r>
            <a:r>
              <a:rPr lang="en-US">
                <a:cs typeface="Calibri"/>
              </a:rPr>
              <a:t> </a:t>
            </a:r>
            <a:r>
              <a:rPr lang="en-US" err="1">
                <a:cs typeface="Calibri"/>
              </a:rPr>
              <a:t>l'emulazione</a:t>
            </a:r>
            <a:r>
              <a:rPr lang="en-US">
                <a:cs typeface="Calibri"/>
              </a:rPr>
              <a:t> </a:t>
            </a:r>
            <a:r>
              <a:rPr lang="en-US" err="1">
                <a:cs typeface="Calibri"/>
              </a:rPr>
              <a:t>utilizzando</a:t>
            </a:r>
            <a:r>
              <a:rPr lang="en-US">
                <a:cs typeface="Calibri"/>
              </a:rPr>
              <a:t> di </a:t>
            </a:r>
            <a:r>
              <a:rPr lang="en-US" err="1">
                <a:cs typeface="Calibri"/>
              </a:rPr>
              <a:t>diversi</a:t>
            </a:r>
            <a:r>
              <a:rPr lang="en-US">
                <a:cs typeface="Calibri"/>
              </a:rPr>
              <a:t> </a:t>
            </a:r>
            <a:r>
              <a:rPr lang="en-US" err="1">
                <a:cs typeface="Calibri"/>
              </a:rPr>
              <a:t>dispositivi</a:t>
            </a:r>
            <a:r>
              <a:rPr lang="en-US">
                <a:cs typeface="Calibri"/>
              </a:rPr>
              <a:t>, </a:t>
            </a:r>
            <a:r>
              <a:rPr lang="en-US" err="1">
                <a:cs typeface="Calibri"/>
              </a:rPr>
              <a:t>permettendo</a:t>
            </a:r>
            <a:r>
              <a:rPr lang="en-US">
                <a:cs typeface="Calibri"/>
              </a:rPr>
              <a:t> di </a:t>
            </a:r>
            <a:r>
              <a:rPr lang="en-US" err="1">
                <a:cs typeface="Calibri"/>
              </a:rPr>
              <a:t>emulare</a:t>
            </a:r>
            <a:r>
              <a:rPr lang="en-US">
                <a:cs typeface="Calibri"/>
              </a:rPr>
              <a:t> </a:t>
            </a:r>
            <a:r>
              <a:rPr lang="en-US" err="1">
                <a:cs typeface="Calibri"/>
              </a:rPr>
              <a:t>centinaia</a:t>
            </a:r>
            <a:r>
              <a:rPr lang="en-US">
                <a:cs typeface="Calibri"/>
              </a:rPr>
              <a:t> di </a:t>
            </a:r>
            <a:r>
              <a:rPr lang="en-US" err="1">
                <a:cs typeface="Calibri"/>
              </a:rPr>
              <a:t>nodi</a:t>
            </a:r>
            <a:r>
              <a:rPr lang="en-US">
                <a:cs typeface="Calibri"/>
              </a:rPr>
              <a:t> </a:t>
            </a:r>
            <a:r>
              <a:rPr lang="en-US" err="1">
                <a:cs typeface="Calibri"/>
              </a:rPr>
              <a:t>utilizzando</a:t>
            </a:r>
            <a:r>
              <a:rPr lang="en-US">
                <a:cs typeface="Calibri"/>
              </a:rPr>
              <a:t> poche </a:t>
            </a:r>
            <a:r>
              <a:rPr lang="en-US" err="1">
                <a:cs typeface="Calibri"/>
              </a:rPr>
              <a:t>macchine</a:t>
            </a:r>
            <a:r>
              <a:rPr lang="en-US">
                <a:cs typeface="Calibri"/>
              </a:rPr>
              <a:t> </a:t>
            </a:r>
            <a:r>
              <a:rPr lang="en-US" err="1">
                <a:cs typeface="Calibri"/>
              </a:rPr>
              <a:t>fisice</a:t>
            </a:r>
          </a:p>
          <a:p>
            <a:r>
              <a:rPr lang="en-US" err="1">
                <a:cs typeface="Calibri"/>
              </a:rPr>
              <a:t>Emufog</a:t>
            </a:r>
            <a:r>
              <a:rPr lang="en-US">
                <a:cs typeface="Calibri"/>
              </a:rPr>
              <a:t> </a:t>
            </a:r>
            <a:r>
              <a:rPr lang="en-US" err="1">
                <a:cs typeface="Calibri"/>
              </a:rPr>
              <a:t>permette</a:t>
            </a:r>
            <a:r>
              <a:rPr lang="en-US">
                <a:cs typeface="Calibri"/>
              </a:rPr>
              <a:t> </a:t>
            </a:r>
            <a:r>
              <a:rPr lang="en-US" err="1">
                <a:cs typeface="Calibri"/>
              </a:rPr>
              <a:t>allo</a:t>
            </a:r>
            <a:r>
              <a:rPr lang="en-US">
                <a:cs typeface="Calibri"/>
              </a:rPr>
              <a:t> </a:t>
            </a:r>
            <a:r>
              <a:rPr lang="en-US" err="1">
                <a:cs typeface="Calibri"/>
              </a:rPr>
              <a:t>sviluppatore</a:t>
            </a:r>
            <a:r>
              <a:rPr lang="en-US">
                <a:cs typeface="Calibri"/>
              </a:rPr>
              <a:t>  di </a:t>
            </a:r>
            <a:r>
              <a:rPr lang="en-US" err="1">
                <a:cs typeface="Calibri"/>
              </a:rPr>
              <a:t>disegnare</a:t>
            </a:r>
            <a:r>
              <a:rPr lang="en-US"/>
              <a:t> </a:t>
            </a:r>
            <a:r>
              <a:rPr lang="it"/>
              <a:t>la topologia dell'infrastruttura </a:t>
            </a:r>
            <a:r>
              <a:rPr lang="it" err="1"/>
              <a:t>Fog</a:t>
            </a:r>
            <a:r>
              <a:rPr lang="it"/>
              <a:t> in modo estensibile attraverso un processo in due fasi</a:t>
            </a:r>
            <a:endParaRPr lang="it">
              <a:cs typeface="Calibri"/>
            </a:endParaRPr>
          </a:p>
          <a:p>
            <a:r>
              <a:rPr lang="en-US">
                <a:cs typeface="Calibri"/>
              </a:rPr>
              <a:t>Il primo step </a:t>
            </a:r>
            <a:r>
              <a:rPr lang="en-US" err="1">
                <a:cs typeface="Calibri"/>
              </a:rPr>
              <a:t>costruisce</a:t>
            </a:r>
            <a:r>
              <a:rPr lang="en-US">
                <a:cs typeface="Calibri"/>
              </a:rPr>
              <a:t> una </a:t>
            </a:r>
            <a:r>
              <a:rPr lang="en-US" err="1">
                <a:cs typeface="Calibri"/>
              </a:rPr>
              <a:t>topologia</a:t>
            </a:r>
            <a:r>
              <a:rPr lang="en-US">
                <a:cs typeface="Calibri"/>
              </a:rPr>
              <a:t> di rete di routers </a:t>
            </a:r>
            <a:r>
              <a:rPr lang="en-US" err="1">
                <a:cs typeface="Calibri"/>
              </a:rPr>
              <a:t>grazie</a:t>
            </a:r>
            <a:r>
              <a:rPr lang="en-US">
                <a:cs typeface="Calibri"/>
              </a:rPr>
              <a:t> a </a:t>
            </a:r>
            <a:r>
              <a:rPr lang="en-US" err="1">
                <a:cs typeface="Calibri"/>
              </a:rPr>
              <a:t>dei</a:t>
            </a:r>
            <a:r>
              <a:rPr lang="en-US">
                <a:cs typeface="Calibri"/>
              </a:rPr>
              <a:t> </a:t>
            </a:r>
            <a:r>
              <a:rPr lang="en-US" err="1">
                <a:cs typeface="Calibri"/>
              </a:rPr>
              <a:t>generatori</a:t>
            </a:r>
            <a:r>
              <a:rPr lang="en-US">
                <a:cs typeface="Calibri"/>
              </a:rPr>
              <a:t> o a dataset </a:t>
            </a:r>
            <a:r>
              <a:rPr lang="en-US" err="1">
                <a:cs typeface="Calibri"/>
              </a:rPr>
              <a:t>reali</a:t>
            </a:r>
            <a:r>
              <a:rPr lang="en-US">
                <a:cs typeface="Calibri"/>
              </a:rPr>
              <a:t> </a:t>
            </a:r>
            <a:r>
              <a:rPr lang="en-US" err="1">
                <a:cs typeface="Calibri"/>
              </a:rPr>
              <a:t>ad</a:t>
            </a:r>
            <a:r>
              <a:rPr lang="en-US">
                <a:cs typeface="Calibri"/>
              </a:rPr>
              <a:t> </a:t>
            </a:r>
            <a:r>
              <a:rPr lang="en-US" err="1">
                <a:cs typeface="Calibri"/>
              </a:rPr>
              <a:t>esempio</a:t>
            </a:r>
            <a:r>
              <a:rPr lang="en-US">
                <a:cs typeface="Calibri"/>
              </a:rPr>
              <a:t> </a:t>
            </a:r>
            <a:r>
              <a:rPr lang="en-US" err="1">
                <a:cs typeface="Calibri"/>
              </a:rPr>
              <a:t>si</a:t>
            </a:r>
            <a:r>
              <a:rPr lang="en-US">
                <a:cs typeface="Calibri"/>
              </a:rPr>
              <a:t> </a:t>
            </a:r>
            <a:r>
              <a:rPr lang="en-US" err="1">
                <a:cs typeface="Calibri"/>
              </a:rPr>
              <a:t>potrebbe</a:t>
            </a:r>
            <a:r>
              <a:rPr lang="en-US">
                <a:cs typeface="Calibri"/>
              </a:rPr>
              <a:t> </a:t>
            </a:r>
            <a:r>
              <a:rPr lang="en-US" err="1">
                <a:cs typeface="Calibri"/>
              </a:rPr>
              <a:t>importare</a:t>
            </a:r>
            <a:r>
              <a:rPr lang="en-US">
                <a:cs typeface="Calibri"/>
              </a:rPr>
              <a:t> una </a:t>
            </a:r>
            <a:r>
              <a:rPr lang="en-US" err="1">
                <a:cs typeface="Calibri"/>
              </a:rPr>
              <a:t>topologia</a:t>
            </a:r>
            <a:r>
              <a:rPr lang="en-US">
                <a:cs typeface="Calibri"/>
              </a:rPr>
              <a:t> di rete </a:t>
            </a:r>
            <a:r>
              <a:rPr lang="en-US" err="1">
                <a:cs typeface="Calibri"/>
              </a:rPr>
              <a:t>gia</a:t>
            </a:r>
            <a:r>
              <a:rPr lang="en-US">
                <a:cs typeface="Calibri"/>
              </a:rPr>
              <a:t>' </a:t>
            </a:r>
            <a:r>
              <a:rPr lang="en-US" err="1">
                <a:cs typeface="Calibri"/>
              </a:rPr>
              <a:t>esistente</a:t>
            </a:r>
            <a:r>
              <a:rPr lang="en-US">
                <a:cs typeface="Calibri"/>
              </a:rPr>
              <a:t> dal </a:t>
            </a:r>
            <a:r>
              <a:rPr lang="en-US" err="1">
                <a:cs typeface="Calibri"/>
              </a:rPr>
              <a:t>sito</a:t>
            </a:r>
            <a:r>
              <a:rPr lang="en-US">
                <a:cs typeface="Calibri"/>
              </a:rPr>
              <a:t> del CAIDA. </a:t>
            </a:r>
            <a:br>
              <a:rPr lang="en-US">
                <a:cs typeface="+mn-lt"/>
              </a:rPr>
            </a:br>
            <a:r>
              <a:rPr lang="en-US" err="1">
                <a:cs typeface="Calibri"/>
              </a:rPr>
              <a:t>il</a:t>
            </a:r>
            <a:r>
              <a:rPr lang="en-US">
                <a:cs typeface="Calibri"/>
              </a:rPr>
              <a:t> secondo step è </a:t>
            </a:r>
            <a:r>
              <a:rPr lang="en-US" err="1">
                <a:cs typeface="Calibri"/>
              </a:rPr>
              <a:t>aggiungere</a:t>
            </a:r>
            <a:r>
              <a:rPr lang="en-US">
                <a:cs typeface="Calibri"/>
              </a:rPr>
              <a:t> I </a:t>
            </a:r>
            <a:r>
              <a:rPr lang="en-US" err="1">
                <a:cs typeface="Calibri"/>
              </a:rPr>
              <a:t>nodi</a:t>
            </a:r>
            <a:r>
              <a:rPr lang="en-US">
                <a:cs typeface="Calibri"/>
              </a:rPr>
              <a:t> Fog </a:t>
            </a:r>
            <a:r>
              <a:rPr lang="en-US" err="1">
                <a:cs typeface="Calibri"/>
              </a:rPr>
              <a:t>nella</a:t>
            </a:r>
            <a:r>
              <a:rPr lang="en-US">
                <a:cs typeface="Calibri"/>
              </a:rPr>
              <a:t> </a:t>
            </a:r>
            <a:r>
              <a:rPr lang="en-US" err="1">
                <a:cs typeface="Calibri"/>
              </a:rPr>
              <a:t>topologia</a:t>
            </a:r>
            <a:r>
              <a:rPr lang="en-US">
                <a:cs typeface="Calibri"/>
              </a:rPr>
              <a:t> </a:t>
            </a:r>
            <a:r>
              <a:rPr lang="en-US" err="1">
                <a:cs typeface="Calibri"/>
              </a:rPr>
              <a:t>creata</a:t>
            </a:r>
            <a:r>
              <a:rPr lang="en-US">
                <a:cs typeface="Calibri"/>
              </a:rPr>
              <a:t> </a:t>
            </a:r>
            <a:br>
              <a:rPr lang="en-US">
                <a:cs typeface="+mn-lt"/>
              </a:rPr>
            </a:br>
            <a:r>
              <a:rPr lang="en-US" err="1">
                <a:cs typeface="Calibri"/>
              </a:rPr>
              <a:t>Finiti</a:t>
            </a:r>
            <a:r>
              <a:rPr lang="en-US">
                <a:cs typeface="Calibri"/>
              </a:rPr>
              <a:t> I due step, la </a:t>
            </a:r>
            <a:r>
              <a:rPr lang="en-US" err="1">
                <a:cs typeface="Calibri"/>
              </a:rPr>
              <a:t>topologia</a:t>
            </a:r>
            <a:r>
              <a:rPr lang="en-US">
                <a:cs typeface="Calibri"/>
              </a:rPr>
              <a:t> </a:t>
            </a:r>
            <a:r>
              <a:rPr lang="en-US" err="1">
                <a:cs typeface="Calibri"/>
              </a:rPr>
              <a:t>viene</a:t>
            </a:r>
            <a:r>
              <a:rPr lang="en-US">
                <a:cs typeface="Calibri"/>
              </a:rPr>
              <a:t> data in </a:t>
            </a:r>
            <a:r>
              <a:rPr lang="en-US" err="1">
                <a:cs typeface="Calibri"/>
              </a:rPr>
              <a:t>pasto</a:t>
            </a:r>
            <a:r>
              <a:rPr lang="en-US">
                <a:cs typeface="Calibri"/>
              </a:rPr>
              <a:t> a </a:t>
            </a:r>
            <a:r>
              <a:rPr lang="en-US" err="1">
                <a:cs typeface="Calibri"/>
              </a:rPr>
              <a:t>MaxiNet</a:t>
            </a:r>
            <a:r>
              <a:rPr lang="en-US">
                <a:cs typeface="Calibri"/>
              </a:rPr>
              <a:t> per </a:t>
            </a:r>
            <a:r>
              <a:rPr lang="en-US" err="1">
                <a:cs typeface="Calibri"/>
              </a:rPr>
              <a:t>avviare</a:t>
            </a:r>
            <a:r>
              <a:rPr lang="en-US">
                <a:cs typeface="Calibri"/>
              </a:rPr>
              <a:t> </a:t>
            </a:r>
            <a:r>
              <a:rPr lang="en-US" err="1">
                <a:cs typeface="Calibri"/>
              </a:rPr>
              <a:t>l'emulazione</a:t>
            </a:r>
            <a:r>
              <a:rPr lang="en-US">
                <a:cs typeface="Calibri"/>
              </a:rPr>
              <a:t> </a:t>
            </a:r>
            <a:r>
              <a:rPr lang="en-US" err="1">
                <a:cs typeface="Calibri"/>
              </a:rPr>
              <a:t>della</a:t>
            </a:r>
            <a:r>
              <a:rPr lang="en-US">
                <a:cs typeface="Calibri"/>
              </a:rPr>
              <a:t> rete e </a:t>
            </a:r>
            <a:r>
              <a:rPr lang="en-US" err="1">
                <a:cs typeface="Calibri"/>
              </a:rPr>
              <a:t>procedere</a:t>
            </a:r>
            <a:r>
              <a:rPr lang="en-US">
                <a:cs typeface="Calibri"/>
              </a:rPr>
              <a:t> con I test.</a:t>
            </a:r>
            <a:endParaRPr lang="en-US" err="1">
              <a:cs typeface="Calibri"/>
            </a:endParaRPr>
          </a:p>
        </p:txBody>
      </p:sp>
      <p:sp>
        <p:nvSpPr>
          <p:cNvPr id="4" name="Slide Number Placeholder 3"/>
          <p:cNvSpPr>
            <a:spLocks noGrp="1"/>
          </p:cNvSpPr>
          <p:nvPr>
            <p:ph type="sldNum" sz="quarter" idx="5"/>
          </p:nvPr>
        </p:nvSpPr>
        <p:spPr/>
        <p:txBody>
          <a:bodyPr/>
          <a:lstStyle/>
          <a:p>
            <a:fld id="{6EB1AB0A-8650-4910-84E1-C78740AB5E9E}" type="slidenum">
              <a:rPr lang="it-IT"/>
              <a:t>4</a:t>
            </a:fld>
            <a:endParaRPr lang="it-IT"/>
          </a:p>
        </p:txBody>
      </p:sp>
    </p:spTree>
    <p:extLst>
      <p:ext uri="{BB962C8B-B14F-4D97-AF65-F5344CB8AC3E}">
        <p14:creationId xmlns:p14="http://schemas.microsoft.com/office/powerpoint/2010/main" val="156397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1)  Emufog può emulare grandi topologie di rete  che permettono allo sviluppatore di studiare il comportamento in scenari di Fog computing su larga scala</a:t>
            </a:r>
          </a:p>
          <a:p>
            <a:r>
              <a:rPr lang="en-US"/>
              <a:t>2) Emufog facilita allo sviluppatore l'esecuzione della sua applicazione nell'ambiente emulato, il che facilita il testing in larga scala</a:t>
            </a:r>
          </a:p>
          <a:p>
            <a:r>
              <a:rPr lang="en-US"/>
              <a:t>3) Tutti I componenti di emufog sono estensibili e modificabili in modo da adattarsi allo scenario da emulare o le politiche da emulare</a:t>
            </a:r>
            <a:endParaRPr lang="it-IT"/>
          </a:p>
        </p:txBody>
      </p:sp>
      <p:sp>
        <p:nvSpPr>
          <p:cNvPr id="4" name="Slide Number Placeholder 3"/>
          <p:cNvSpPr>
            <a:spLocks noGrp="1"/>
          </p:cNvSpPr>
          <p:nvPr>
            <p:ph type="sldNum" sz="quarter" idx="5"/>
          </p:nvPr>
        </p:nvSpPr>
        <p:spPr/>
        <p:txBody>
          <a:bodyPr/>
          <a:lstStyle/>
          <a:p>
            <a:fld id="{6EB1AB0A-8650-4910-84E1-C78740AB5E9E}" type="slidenum">
              <a:rPr lang="it-IT"/>
              <a:t>5</a:t>
            </a:fld>
            <a:endParaRPr lang="it-IT"/>
          </a:p>
        </p:txBody>
      </p:sp>
    </p:spTree>
    <p:extLst>
      <p:ext uri="{BB962C8B-B14F-4D97-AF65-F5344CB8AC3E}">
        <p14:creationId xmlns:p14="http://schemas.microsoft.com/office/powerpoint/2010/main" val="37324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Emufog</a:t>
            </a:r>
            <a:r>
              <a:rPr lang="en-US">
                <a:cs typeface="Calibri"/>
              </a:rPr>
              <a:t> è </a:t>
            </a:r>
            <a:r>
              <a:rPr lang="en-US" err="1">
                <a:cs typeface="Calibri"/>
              </a:rPr>
              <a:t>scritto</a:t>
            </a:r>
            <a:r>
              <a:rPr lang="en-US">
                <a:cs typeface="Calibri"/>
              </a:rPr>
              <a:t> in Java, </a:t>
            </a:r>
            <a:r>
              <a:rPr lang="en-US" err="1">
                <a:cs typeface="Calibri"/>
              </a:rPr>
              <a:t>richiede</a:t>
            </a:r>
            <a:r>
              <a:rPr lang="en-US">
                <a:cs typeface="Calibri"/>
              </a:rPr>
              <a:t> la JDK 8 per  la </a:t>
            </a:r>
            <a:r>
              <a:rPr lang="en-US" err="1">
                <a:cs typeface="Calibri"/>
              </a:rPr>
              <a:t>compilazione</a:t>
            </a:r>
            <a:r>
              <a:rPr lang="en-US">
                <a:cs typeface="Calibri"/>
              </a:rPr>
              <a:t> e </a:t>
            </a:r>
            <a:r>
              <a:rPr lang="en-US" err="1">
                <a:cs typeface="Calibri"/>
              </a:rPr>
              <a:t>l'esecuzione</a:t>
            </a:r>
            <a:r>
              <a:rPr lang="en-US">
                <a:cs typeface="Calibri"/>
              </a:rPr>
              <a:t> ed Il </a:t>
            </a:r>
            <a:r>
              <a:rPr lang="en-US" err="1">
                <a:cs typeface="Calibri"/>
              </a:rPr>
              <a:t>codice</a:t>
            </a:r>
            <a:r>
              <a:rPr lang="en-US">
                <a:cs typeface="Calibri"/>
              </a:rPr>
              <a:t> è </a:t>
            </a:r>
            <a:r>
              <a:rPr lang="en-US" err="1">
                <a:cs typeface="Calibri"/>
              </a:rPr>
              <a:t>disponibile</a:t>
            </a:r>
            <a:r>
              <a:rPr lang="en-US">
                <a:cs typeface="Calibri"/>
              </a:rPr>
              <a:t> </a:t>
            </a:r>
            <a:r>
              <a:rPr lang="en-US" err="1">
                <a:cs typeface="Calibri"/>
              </a:rPr>
              <a:t>su</a:t>
            </a:r>
            <a:r>
              <a:rPr lang="en-US">
                <a:cs typeface="Calibri"/>
              </a:rPr>
              <a:t> GitHub con </a:t>
            </a:r>
            <a:r>
              <a:rPr lang="en-US" err="1">
                <a:cs typeface="Calibri"/>
              </a:rPr>
              <a:t>licenza</a:t>
            </a:r>
            <a:r>
              <a:rPr lang="en-US">
                <a:cs typeface="Calibri"/>
              </a:rPr>
              <a:t> MIT. Si </a:t>
            </a:r>
            <a:r>
              <a:rPr lang="en-US" err="1">
                <a:cs typeface="Calibri"/>
              </a:rPr>
              <a:t>mostra</a:t>
            </a:r>
            <a:r>
              <a:rPr lang="en-US">
                <a:cs typeface="Calibri"/>
              </a:rPr>
              <a:t> in </a:t>
            </a:r>
            <a:r>
              <a:rPr lang="en-US" err="1">
                <a:cs typeface="Calibri"/>
              </a:rPr>
              <a:t>figura</a:t>
            </a:r>
            <a:r>
              <a:rPr lang="en-US">
                <a:cs typeface="Calibri"/>
              </a:rPr>
              <a:t> </a:t>
            </a:r>
            <a:r>
              <a:rPr lang="en-US" err="1">
                <a:cs typeface="Calibri"/>
              </a:rPr>
              <a:t>il</a:t>
            </a:r>
            <a:r>
              <a:rPr lang="en-US">
                <a:cs typeface="Calibri"/>
              </a:rPr>
              <a:t> </a:t>
            </a:r>
            <a:r>
              <a:rPr lang="en-US" err="1">
                <a:cs typeface="Calibri"/>
              </a:rPr>
              <a:t>diagramma</a:t>
            </a:r>
            <a:r>
              <a:rPr lang="en-US">
                <a:cs typeface="Calibri"/>
              </a:rPr>
              <a:t> </a:t>
            </a:r>
            <a:r>
              <a:rPr lang="en-US" err="1">
                <a:cs typeface="Calibri"/>
              </a:rPr>
              <a:t>dei</a:t>
            </a:r>
            <a:r>
              <a:rPr lang="en-US">
                <a:cs typeface="Calibri"/>
              </a:rPr>
              <a:t> package. </a:t>
            </a:r>
          </a:p>
          <a:p>
            <a:r>
              <a:rPr lang="en-US">
                <a:cs typeface="Calibri"/>
              </a:rPr>
              <a:t>Quello </a:t>
            </a:r>
            <a:r>
              <a:rPr lang="en-US" err="1">
                <a:cs typeface="Calibri"/>
              </a:rPr>
              <a:t>che</a:t>
            </a:r>
            <a:r>
              <a:rPr lang="en-US">
                <a:cs typeface="Calibri"/>
              </a:rPr>
              <a:t> </a:t>
            </a:r>
            <a:r>
              <a:rPr lang="en-US" err="1">
                <a:cs typeface="Calibri"/>
              </a:rPr>
              <a:t>interessa</a:t>
            </a:r>
            <a:r>
              <a:rPr lang="en-US">
                <a:cs typeface="Calibri"/>
              </a:rPr>
              <a:t> </a:t>
            </a:r>
            <a:r>
              <a:rPr lang="en-US" err="1">
                <a:cs typeface="Calibri"/>
              </a:rPr>
              <a:t>chiarire</a:t>
            </a:r>
            <a:r>
              <a:rPr lang="en-US">
                <a:cs typeface="Calibri"/>
              </a:rPr>
              <a:t> é </a:t>
            </a:r>
            <a:r>
              <a:rPr lang="en-US" err="1">
                <a:cs typeface="Calibri"/>
              </a:rPr>
              <a:t>il</a:t>
            </a:r>
            <a:r>
              <a:rPr lang="en-US">
                <a:cs typeface="Calibri"/>
              </a:rPr>
              <a:t> package Docker.</a:t>
            </a:r>
            <a:br>
              <a:rPr lang="en-US">
                <a:cs typeface="+mn-lt"/>
              </a:rPr>
            </a:br>
            <a:r>
              <a:rPr lang="en-US">
                <a:cs typeface="Calibri"/>
              </a:rPr>
              <a:t>EmuFog utilizza I container Docker per emulare il software  e l'hardware da testare .</a:t>
            </a:r>
            <a:br>
              <a:rPr lang="en-US">
                <a:cs typeface="+mn-lt"/>
              </a:rPr>
            </a:br>
            <a:r>
              <a:rPr lang="en-US">
                <a:cs typeface="Calibri"/>
              </a:rPr>
              <a:t>Questo package consente la specifica </a:t>
            </a:r>
            <a:r>
              <a:rPr lang="en-US" err="1">
                <a:cs typeface="Calibri"/>
              </a:rPr>
              <a:t>dell'hardware</a:t>
            </a:r>
            <a:r>
              <a:rPr lang="en-US">
                <a:cs typeface="Calibri"/>
              </a:rPr>
              <a:t> e del software </a:t>
            </a:r>
            <a:r>
              <a:rPr lang="en-US" err="1">
                <a:cs typeface="Calibri"/>
              </a:rPr>
              <a:t>che</a:t>
            </a:r>
            <a:r>
              <a:rPr lang="en-US">
                <a:cs typeface="Calibri"/>
              </a:rPr>
              <a:t> </a:t>
            </a:r>
            <a:r>
              <a:rPr lang="en-US" err="1">
                <a:cs typeface="Calibri"/>
              </a:rPr>
              <a:t>deve</a:t>
            </a:r>
            <a:r>
              <a:rPr lang="en-US">
                <a:cs typeface="Calibri"/>
              </a:rPr>
              <a:t> </a:t>
            </a:r>
            <a:r>
              <a:rPr lang="en-US" err="1">
                <a:cs typeface="Calibri"/>
              </a:rPr>
              <a:t>essere</a:t>
            </a:r>
            <a:r>
              <a:rPr lang="en-US">
                <a:cs typeface="Calibri"/>
              </a:rPr>
              <a:t> </a:t>
            </a:r>
            <a:r>
              <a:rPr lang="en-US" err="1">
                <a:cs typeface="Calibri"/>
              </a:rPr>
              <a:t>emulato</a:t>
            </a:r>
            <a:r>
              <a:rPr lang="en-US">
                <a:cs typeface="Calibri"/>
              </a:rPr>
              <a:t> dal tool di </a:t>
            </a:r>
            <a:r>
              <a:rPr lang="en-US" err="1">
                <a:cs typeface="Calibri"/>
              </a:rPr>
              <a:t>emulazione</a:t>
            </a:r>
            <a:r>
              <a:rPr lang="en-US">
                <a:cs typeface="Calibri"/>
              </a:rPr>
              <a:t> </a:t>
            </a:r>
            <a:r>
              <a:rPr lang="en-US" err="1">
                <a:cs typeface="Calibri"/>
              </a:rPr>
              <a:t>scelto</a:t>
            </a:r>
            <a:r>
              <a:rPr lang="en-US">
                <a:cs typeface="Calibri"/>
              </a:rPr>
              <a:t> </a:t>
            </a:r>
            <a:r>
              <a:rPr lang="en-US" err="1">
                <a:cs typeface="Calibri"/>
              </a:rPr>
              <a:t>quindi</a:t>
            </a:r>
            <a:r>
              <a:rPr lang="en-US">
                <a:cs typeface="Calibri"/>
              </a:rPr>
              <a:t> da </a:t>
            </a:r>
            <a:r>
              <a:rPr lang="en-US" err="1">
                <a:cs typeface="Calibri"/>
              </a:rPr>
              <a:t>Maxinet</a:t>
            </a:r>
            <a:r>
              <a:rPr lang="en-US">
                <a:cs typeface="Calibri"/>
              </a:rPr>
              <a:t>. Docker è </a:t>
            </a:r>
            <a:r>
              <a:rPr lang="en-US" err="1">
                <a:cs typeface="Calibri"/>
              </a:rPr>
              <a:t>disponibile</a:t>
            </a:r>
            <a:r>
              <a:rPr lang="en-US">
                <a:cs typeface="Calibri"/>
              </a:rPr>
              <a:t> </a:t>
            </a:r>
            <a:r>
              <a:rPr lang="en-US" err="1">
                <a:cs typeface="Calibri"/>
              </a:rPr>
              <a:t>su</a:t>
            </a:r>
            <a:r>
              <a:rPr lang="en-US">
                <a:cs typeface="Calibri"/>
              </a:rPr>
              <a:t> </a:t>
            </a:r>
            <a:r>
              <a:rPr lang="en-US" err="1">
                <a:cs typeface="Calibri"/>
              </a:rPr>
              <a:t>più</a:t>
            </a:r>
            <a:r>
              <a:rPr lang="en-US">
                <a:cs typeface="Calibri"/>
              </a:rPr>
              <a:t> </a:t>
            </a:r>
            <a:r>
              <a:rPr lang="en-US" err="1">
                <a:cs typeface="Calibri"/>
              </a:rPr>
              <a:t>piattaforme</a:t>
            </a:r>
            <a:r>
              <a:rPr lang="en-US">
                <a:cs typeface="Calibri"/>
              </a:rPr>
              <a:t>, </a:t>
            </a:r>
            <a:r>
              <a:rPr lang="en-US" err="1">
                <a:cs typeface="Calibri"/>
              </a:rPr>
              <a:t>supporta</a:t>
            </a:r>
            <a:r>
              <a:rPr lang="en-US">
                <a:cs typeface="Calibri"/>
              </a:rPr>
              <a:t> </a:t>
            </a:r>
            <a:r>
              <a:rPr lang="en-US" err="1">
                <a:cs typeface="Calibri"/>
              </a:rPr>
              <a:t>limitazioni</a:t>
            </a:r>
            <a:r>
              <a:rPr lang="en-US">
                <a:cs typeface="Calibri"/>
              </a:rPr>
              <a:t> </a:t>
            </a:r>
            <a:r>
              <a:rPr lang="en-US" err="1">
                <a:cs typeface="Calibri"/>
              </a:rPr>
              <a:t>delle</a:t>
            </a:r>
            <a:r>
              <a:rPr lang="en-US">
                <a:cs typeface="Calibri"/>
              </a:rPr>
              <a:t> </a:t>
            </a:r>
            <a:r>
              <a:rPr lang="en-US" err="1">
                <a:cs typeface="Calibri"/>
              </a:rPr>
              <a:t>risorse</a:t>
            </a:r>
            <a:r>
              <a:rPr lang="en-US">
                <a:cs typeface="Calibri"/>
              </a:rPr>
              <a:t> HW al fine di </a:t>
            </a:r>
            <a:r>
              <a:rPr lang="en-US" err="1">
                <a:cs typeface="Calibri"/>
              </a:rPr>
              <a:t>emulare</a:t>
            </a:r>
            <a:r>
              <a:rPr lang="en-US">
                <a:cs typeface="Calibri"/>
              </a:rPr>
              <a:t> </a:t>
            </a:r>
            <a:r>
              <a:rPr lang="en-US" err="1">
                <a:cs typeface="Calibri"/>
              </a:rPr>
              <a:t>diversi</a:t>
            </a:r>
            <a:r>
              <a:rPr lang="en-US">
                <a:cs typeface="Calibri"/>
              </a:rPr>
              <a:t> dispositivi e consente di </a:t>
            </a:r>
            <a:r>
              <a:rPr lang="en-US" err="1">
                <a:cs typeface="Calibri"/>
              </a:rPr>
              <a:t>eseguire</a:t>
            </a:r>
            <a:r>
              <a:rPr lang="en-US">
                <a:cs typeface="Calibri"/>
              </a:rPr>
              <a:t> </a:t>
            </a:r>
            <a:r>
              <a:rPr lang="en-US" err="1">
                <a:cs typeface="Calibri"/>
              </a:rPr>
              <a:t>codice</a:t>
            </a:r>
            <a:r>
              <a:rPr lang="en-US">
                <a:cs typeface="Calibri"/>
              </a:rPr>
              <a:t> in un </a:t>
            </a:r>
            <a:r>
              <a:rPr lang="en-US" err="1">
                <a:cs typeface="Calibri"/>
              </a:rPr>
              <a:t>ambiente</a:t>
            </a:r>
            <a:r>
              <a:rPr lang="en-US">
                <a:cs typeface="Calibri"/>
              </a:rPr>
              <a:t> </a:t>
            </a:r>
            <a:r>
              <a:rPr lang="en-US" err="1">
                <a:cs typeface="Calibri"/>
              </a:rPr>
              <a:t>isolato</a:t>
            </a:r>
            <a:r>
              <a:rPr lang="en-US">
                <a:cs typeface="Calibri"/>
              </a:rPr>
              <a:t>. Visto </a:t>
            </a:r>
            <a:r>
              <a:rPr lang="en-US" err="1">
                <a:cs typeface="Calibri"/>
              </a:rPr>
              <a:t>che</a:t>
            </a:r>
            <a:r>
              <a:rPr lang="en-US">
                <a:cs typeface="Calibri"/>
              </a:rPr>
              <a:t> </a:t>
            </a:r>
            <a:r>
              <a:rPr lang="en-US" err="1">
                <a:cs typeface="Calibri"/>
              </a:rPr>
              <a:t>molti</a:t>
            </a:r>
            <a:r>
              <a:rPr lang="en-US">
                <a:cs typeface="Calibri"/>
              </a:rPr>
              <a:t> container </a:t>
            </a:r>
            <a:r>
              <a:rPr lang="en-US" err="1">
                <a:cs typeface="Calibri"/>
              </a:rPr>
              <a:t>andranno</a:t>
            </a:r>
            <a:r>
              <a:rPr lang="en-US">
                <a:cs typeface="Calibri"/>
              </a:rPr>
              <a:t> in </a:t>
            </a:r>
            <a:r>
              <a:rPr lang="en-US" err="1">
                <a:cs typeface="Calibri"/>
              </a:rPr>
              <a:t>esecuzione</a:t>
            </a:r>
            <a:r>
              <a:rPr lang="en-US">
                <a:cs typeface="Calibri"/>
              </a:rPr>
              <a:t> </a:t>
            </a:r>
            <a:r>
              <a:rPr lang="en-US" err="1">
                <a:cs typeface="Calibri"/>
              </a:rPr>
              <a:t>su</a:t>
            </a:r>
            <a:r>
              <a:rPr lang="en-US">
                <a:cs typeface="Calibri"/>
              </a:rPr>
              <a:t> una </a:t>
            </a:r>
            <a:r>
              <a:rPr lang="en-US" err="1">
                <a:cs typeface="Calibri"/>
              </a:rPr>
              <a:t>stessa</a:t>
            </a:r>
            <a:r>
              <a:rPr lang="en-US">
                <a:cs typeface="Calibri"/>
              </a:rPr>
              <a:t> </a:t>
            </a:r>
            <a:r>
              <a:rPr lang="en-US" err="1">
                <a:cs typeface="Calibri"/>
              </a:rPr>
              <a:t>macchina</a:t>
            </a:r>
            <a:r>
              <a:rPr lang="en-US">
                <a:cs typeface="Calibri"/>
              </a:rPr>
              <a:t> </a:t>
            </a:r>
            <a:r>
              <a:rPr lang="en-US" err="1">
                <a:cs typeface="Calibri"/>
              </a:rPr>
              <a:t>fisica</a:t>
            </a:r>
            <a:r>
              <a:rPr lang="en-US">
                <a:cs typeface="Calibri"/>
              </a:rPr>
              <a:t>, </a:t>
            </a:r>
            <a:r>
              <a:rPr lang="en-US" err="1">
                <a:cs typeface="Calibri"/>
              </a:rPr>
              <a:t>l'isolamento</a:t>
            </a:r>
            <a:r>
              <a:rPr lang="en-US">
                <a:cs typeface="Calibri"/>
              </a:rPr>
              <a:t> è un </a:t>
            </a:r>
            <a:r>
              <a:rPr lang="en-US" err="1">
                <a:cs typeface="Calibri"/>
              </a:rPr>
              <a:t>fattore</a:t>
            </a:r>
            <a:r>
              <a:rPr lang="en-US">
                <a:cs typeface="Calibri"/>
              </a:rPr>
              <a:t> </a:t>
            </a:r>
            <a:r>
              <a:rPr lang="en-US" err="1">
                <a:cs typeface="Calibri"/>
              </a:rPr>
              <a:t>cruciale</a:t>
            </a:r>
            <a:r>
              <a:rPr lang="en-US">
                <a:cs typeface="Calibri"/>
              </a:rPr>
              <a:t>.  </a:t>
            </a:r>
            <a:endParaRPr lang="en-US"/>
          </a:p>
          <a:p>
            <a:r>
              <a:rPr lang="en-US">
                <a:cs typeface="Calibri"/>
              </a:rPr>
              <a:t>Docker offre già dei dei container preesistenti e permette di usarli direttamente o di modificarli per includere software che si vuole</a:t>
            </a:r>
          </a:p>
          <a:p>
            <a:r>
              <a:rPr lang="en-US">
                <a:cs typeface="Calibri"/>
              </a:rPr>
              <a:t>Nel package </a:t>
            </a:r>
            <a:r>
              <a:rPr lang="en-US" err="1">
                <a:cs typeface="Calibri"/>
              </a:rPr>
              <a:t>si</a:t>
            </a:r>
            <a:r>
              <a:rPr lang="en-US">
                <a:cs typeface="Calibri"/>
              </a:rPr>
              <a:t> </a:t>
            </a:r>
            <a:r>
              <a:rPr lang="en-US" err="1">
                <a:cs typeface="Calibri"/>
              </a:rPr>
              <a:t>ha</a:t>
            </a:r>
            <a:r>
              <a:rPr lang="en-US">
                <a:cs typeface="Calibri"/>
              </a:rPr>
              <a:t> una </a:t>
            </a:r>
            <a:r>
              <a:rPr lang="en-US" err="1">
                <a:cs typeface="Calibri"/>
              </a:rPr>
              <a:t>classe</a:t>
            </a:r>
            <a:r>
              <a:rPr lang="en-US">
                <a:cs typeface="Calibri"/>
              </a:rPr>
              <a:t> </a:t>
            </a:r>
            <a:r>
              <a:rPr lang="en-US" err="1">
                <a:cs typeface="Calibri"/>
              </a:rPr>
              <a:t>astratta</a:t>
            </a:r>
            <a:r>
              <a:rPr lang="en-US">
                <a:cs typeface="Calibri"/>
              </a:rPr>
              <a:t> </a:t>
            </a:r>
            <a:r>
              <a:rPr lang="en-US" err="1">
                <a:cs typeface="Calibri"/>
              </a:rPr>
              <a:t>DockerTyper</a:t>
            </a:r>
            <a:r>
              <a:rPr lang="en-US">
                <a:cs typeface="Calibri"/>
              </a:rPr>
              <a:t> </a:t>
            </a:r>
            <a:r>
              <a:rPr lang="en-US" err="1">
                <a:cs typeface="Calibri"/>
              </a:rPr>
              <a:t>che</a:t>
            </a:r>
            <a:r>
              <a:rPr lang="en-US">
                <a:cs typeface="Calibri"/>
              </a:rPr>
              <a:t> </a:t>
            </a:r>
            <a:r>
              <a:rPr lang="en-US" err="1">
                <a:cs typeface="Calibri"/>
              </a:rPr>
              <a:t>modella</a:t>
            </a:r>
            <a:r>
              <a:rPr lang="en-US">
                <a:cs typeface="Calibri"/>
              </a:rPr>
              <a:t> un container Docker </a:t>
            </a:r>
            <a:r>
              <a:rPr lang="en-US" err="1">
                <a:cs typeface="Calibri"/>
              </a:rPr>
              <a:t>generico</a:t>
            </a:r>
            <a:r>
              <a:rPr lang="en-US">
                <a:cs typeface="Calibri"/>
              </a:rPr>
              <a:t> con una </a:t>
            </a:r>
            <a:r>
              <a:rPr lang="en-US" err="1">
                <a:cs typeface="Calibri"/>
              </a:rPr>
              <a:t>certa</a:t>
            </a:r>
            <a:r>
              <a:rPr lang="en-US">
                <a:cs typeface="Calibri"/>
              </a:rPr>
              <a:t> </a:t>
            </a:r>
            <a:r>
              <a:rPr lang="en-US" err="1">
                <a:cs typeface="Calibri"/>
              </a:rPr>
              <a:t>quantità</a:t>
            </a:r>
            <a:r>
              <a:rPr lang="en-US">
                <a:cs typeface="Calibri"/>
              </a:rPr>
              <a:t> di memoria e </a:t>
            </a:r>
            <a:r>
              <a:rPr lang="en-US" err="1">
                <a:cs typeface="Calibri"/>
              </a:rPr>
              <a:t>l'immagine</a:t>
            </a:r>
            <a:r>
              <a:rPr lang="en-US">
                <a:cs typeface="Calibri"/>
              </a:rPr>
              <a:t> da </a:t>
            </a:r>
            <a:r>
              <a:rPr lang="en-US" err="1">
                <a:cs typeface="Calibri"/>
              </a:rPr>
              <a:t>eseguire</a:t>
            </a:r>
            <a:r>
              <a:rPr lang="en-US">
                <a:cs typeface="Calibri"/>
              </a:rPr>
              <a:t>. Si </a:t>
            </a:r>
            <a:r>
              <a:rPr lang="en-US" err="1">
                <a:cs typeface="Calibri"/>
              </a:rPr>
              <a:t>hanno</a:t>
            </a:r>
            <a:r>
              <a:rPr lang="en-US">
                <a:cs typeface="Calibri"/>
              </a:rPr>
              <a:t> poi due </a:t>
            </a:r>
            <a:r>
              <a:rPr lang="en-US" err="1">
                <a:cs typeface="Calibri"/>
              </a:rPr>
              <a:t>classi</a:t>
            </a:r>
            <a:r>
              <a:rPr lang="en-US">
                <a:cs typeface="Calibri"/>
              </a:rPr>
              <a:t> </a:t>
            </a:r>
            <a:r>
              <a:rPr lang="en-US" err="1">
                <a:cs typeface="Calibri"/>
              </a:rPr>
              <a:t>FogNodes</a:t>
            </a:r>
            <a:r>
              <a:rPr lang="en-US">
                <a:cs typeface="Calibri"/>
              </a:rPr>
              <a:t> e </a:t>
            </a:r>
            <a:r>
              <a:rPr lang="en-US" err="1">
                <a:cs typeface="Calibri"/>
              </a:rPr>
              <a:t>DeviceNodes</a:t>
            </a:r>
            <a:r>
              <a:rPr lang="en-US">
                <a:cs typeface="Calibri"/>
              </a:rPr>
              <a:t> </a:t>
            </a:r>
            <a:r>
              <a:rPr lang="en-US" err="1">
                <a:cs typeface="Calibri"/>
              </a:rPr>
              <a:t>che</a:t>
            </a:r>
            <a:r>
              <a:rPr lang="en-US">
                <a:cs typeface="Calibri"/>
              </a:rPr>
              <a:t> la estendono ed </a:t>
            </a:r>
            <a:r>
              <a:rPr lang="en-US" err="1">
                <a:cs typeface="Calibri"/>
              </a:rPr>
              <a:t>hanno</a:t>
            </a:r>
            <a:r>
              <a:rPr lang="en-US">
                <a:cs typeface="Calibri"/>
              </a:rPr>
              <a:t> </a:t>
            </a:r>
            <a:r>
              <a:rPr lang="en-US" err="1">
                <a:cs typeface="Calibri"/>
              </a:rPr>
              <a:t>alcuni</a:t>
            </a:r>
            <a:r>
              <a:rPr lang="en-US">
                <a:cs typeface="Calibri"/>
              </a:rPr>
              <a:t> </a:t>
            </a:r>
            <a:r>
              <a:rPr lang="en-US" err="1">
                <a:cs typeface="Calibri"/>
              </a:rPr>
              <a:t>attributi</a:t>
            </a:r>
            <a:r>
              <a:rPr lang="en-US">
                <a:cs typeface="Calibri"/>
              </a:rPr>
              <a:t> </a:t>
            </a:r>
            <a:r>
              <a:rPr lang="en-US" err="1">
                <a:cs typeface="Calibri"/>
              </a:rPr>
              <a:t>aggiuntivi</a:t>
            </a:r>
            <a:r>
              <a:rPr lang="en-US">
                <a:cs typeface="Calibri"/>
              </a:rPr>
              <a:t>. Le </a:t>
            </a:r>
            <a:r>
              <a:rPr lang="en-US" err="1">
                <a:cs typeface="Calibri"/>
              </a:rPr>
              <a:t>caratteristiche</a:t>
            </a:r>
            <a:r>
              <a:rPr lang="en-US">
                <a:cs typeface="Calibri"/>
              </a:rPr>
              <a:t> </a:t>
            </a:r>
            <a:r>
              <a:rPr lang="en-US" err="1">
                <a:cs typeface="Calibri"/>
              </a:rPr>
              <a:t>specifiche</a:t>
            </a:r>
            <a:r>
              <a:rPr lang="en-US">
                <a:cs typeface="Calibri"/>
              </a:rPr>
              <a:t> del container docker da </a:t>
            </a:r>
            <a:r>
              <a:rPr lang="en-US" err="1">
                <a:cs typeface="Calibri"/>
              </a:rPr>
              <a:t>utilizzare</a:t>
            </a:r>
            <a:r>
              <a:rPr lang="en-US">
                <a:cs typeface="Calibri"/>
              </a:rPr>
              <a:t> </a:t>
            </a:r>
            <a:r>
              <a:rPr lang="en-US" err="1">
                <a:cs typeface="Calibri"/>
              </a:rPr>
              <a:t>vengono</a:t>
            </a:r>
            <a:r>
              <a:rPr lang="en-US">
                <a:cs typeface="Calibri"/>
              </a:rPr>
              <a:t> indicate </a:t>
            </a:r>
            <a:r>
              <a:rPr lang="en-US" err="1">
                <a:cs typeface="Calibri"/>
              </a:rPr>
              <a:t>nel</a:t>
            </a:r>
            <a:r>
              <a:rPr lang="en-US">
                <a:cs typeface="Calibri"/>
              </a:rPr>
              <a:t> file di </a:t>
            </a:r>
            <a:r>
              <a:rPr lang="en-US" err="1">
                <a:cs typeface="Calibri"/>
              </a:rPr>
              <a:t>configurazione</a:t>
            </a:r>
            <a:r>
              <a:rPr lang="en-US">
                <a:cs typeface="Calibri"/>
              </a:rPr>
              <a:t> </a:t>
            </a:r>
            <a:r>
              <a:rPr lang="en-US" err="1">
                <a:cs typeface="Calibri"/>
              </a:rPr>
              <a:t>definito</a:t>
            </a:r>
            <a:r>
              <a:rPr lang="en-US">
                <a:cs typeface="Calibri"/>
              </a:rPr>
              <a:t> </a:t>
            </a:r>
            <a:r>
              <a:rPr lang="en-US" err="1">
                <a:cs typeface="Calibri"/>
              </a:rPr>
              <a:t>dall'utente</a:t>
            </a:r>
            <a:r>
              <a:rPr lang="en-US">
                <a:cs typeface="Calibri"/>
              </a:rPr>
              <a:t>. </a:t>
            </a:r>
            <a:endParaRPr lang="en-US"/>
          </a:p>
        </p:txBody>
      </p:sp>
      <p:sp>
        <p:nvSpPr>
          <p:cNvPr id="4" name="Slide Number Placeholder 3"/>
          <p:cNvSpPr>
            <a:spLocks noGrp="1"/>
          </p:cNvSpPr>
          <p:nvPr>
            <p:ph type="sldNum" sz="quarter" idx="5"/>
          </p:nvPr>
        </p:nvSpPr>
        <p:spPr/>
        <p:txBody>
          <a:bodyPr/>
          <a:lstStyle/>
          <a:p>
            <a:fld id="{6EB1AB0A-8650-4910-84E1-C78740AB5E9E}" type="slidenum">
              <a:rPr lang="it-IT"/>
              <a:t>6</a:t>
            </a:fld>
            <a:endParaRPr lang="it-IT"/>
          </a:p>
        </p:txBody>
      </p:sp>
    </p:spTree>
    <p:extLst>
      <p:ext uri="{BB962C8B-B14F-4D97-AF65-F5344CB8AC3E}">
        <p14:creationId xmlns:p14="http://schemas.microsoft.com/office/powerpoint/2010/main" val="363316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La </a:t>
            </a:r>
            <a:r>
              <a:rPr lang="en-US" err="1">
                <a:cs typeface="Calibri"/>
              </a:rPr>
              <a:t>topologia</a:t>
            </a:r>
            <a:r>
              <a:rPr lang="en-US">
                <a:cs typeface="Calibri"/>
              </a:rPr>
              <a:t> di rete </a:t>
            </a:r>
            <a:r>
              <a:rPr lang="en-US" err="1">
                <a:cs typeface="Calibri"/>
              </a:rPr>
              <a:t>può</a:t>
            </a:r>
            <a:r>
              <a:rPr lang="en-US">
                <a:cs typeface="Calibri"/>
              </a:rPr>
              <a:t> </a:t>
            </a:r>
            <a:r>
              <a:rPr lang="en-US" err="1">
                <a:cs typeface="Calibri"/>
              </a:rPr>
              <a:t>essere</a:t>
            </a:r>
            <a:r>
              <a:rPr lang="en-US">
                <a:cs typeface="Calibri"/>
              </a:rPr>
              <a:t> </a:t>
            </a:r>
            <a:r>
              <a:rPr lang="en-US" err="1">
                <a:cs typeface="Calibri"/>
              </a:rPr>
              <a:t>generata</a:t>
            </a:r>
            <a:r>
              <a:rPr lang="en-US">
                <a:cs typeface="Calibri"/>
              </a:rPr>
              <a:t> da un </a:t>
            </a:r>
            <a:r>
              <a:rPr lang="en-US" err="1">
                <a:cs typeface="Calibri"/>
              </a:rPr>
              <a:t>generatore</a:t>
            </a:r>
            <a:r>
              <a:rPr lang="en-US">
                <a:cs typeface="Calibri"/>
              </a:rPr>
              <a:t> </a:t>
            </a:r>
            <a:r>
              <a:rPr lang="en-US" err="1">
                <a:cs typeface="Calibri"/>
              </a:rPr>
              <a:t>apposito</a:t>
            </a:r>
            <a:r>
              <a:rPr lang="en-US">
                <a:cs typeface="Calibri"/>
              </a:rPr>
              <a:t> (es </a:t>
            </a:r>
            <a:r>
              <a:rPr lang="en-US" err="1">
                <a:cs typeface="Calibri"/>
              </a:rPr>
              <a:t>britte</a:t>
            </a:r>
            <a:r>
              <a:rPr lang="en-US">
                <a:cs typeface="Calibri"/>
              </a:rPr>
              <a:t>) </a:t>
            </a:r>
            <a:r>
              <a:rPr lang="en-US" err="1">
                <a:cs typeface="Calibri"/>
              </a:rPr>
              <a:t>oppure</a:t>
            </a:r>
            <a:r>
              <a:rPr lang="en-US">
                <a:cs typeface="Calibri"/>
              </a:rPr>
              <a:t> </a:t>
            </a:r>
            <a:r>
              <a:rPr lang="en-US" err="1">
                <a:cs typeface="Calibri"/>
              </a:rPr>
              <a:t>caricata</a:t>
            </a:r>
            <a:r>
              <a:rPr lang="en-US">
                <a:cs typeface="Calibri"/>
              </a:rPr>
              <a:t> da un file, </a:t>
            </a:r>
            <a:r>
              <a:rPr lang="en-US" err="1">
                <a:cs typeface="Calibri"/>
              </a:rPr>
              <a:t>quest'ultima</a:t>
            </a:r>
            <a:r>
              <a:rPr lang="en-US">
                <a:cs typeface="Calibri"/>
              </a:rPr>
              <a:t> </a:t>
            </a:r>
            <a:r>
              <a:rPr lang="en-US" err="1">
                <a:cs typeface="Calibri"/>
              </a:rPr>
              <a:t>opzione</a:t>
            </a:r>
            <a:r>
              <a:rPr lang="en-US">
                <a:cs typeface="Calibri"/>
              </a:rPr>
              <a:t> </a:t>
            </a:r>
            <a:r>
              <a:rPr lang="en-US" err="1">
                <a:cs typeface="Calibri"/>
              </a:rPr>
              <a:t>permette</a:t>
            </a:r>
            <a:r>
              <a:rPr lang="en-US">
                <a:cs typeface="Calibri"/>
              </a:rPr>
              <a:t> di </a:t>
            </a:r>
            <a:r>
              <a:rPr lang="en-US" err="1">
                <a:cs typeface="Calibri"/>
              </a:rPr>
              <a:t>caricare</a:t>
            </a:r>
            <a:r>
              <a:rPr lang="en-US">
                <a:cs typeface="Calibri"/>
              </a:rPr>
              <a:t> </a:t>
            </a:r>
            <a:r>
              <a:rPr lang="en-US" err="1">
                <a:cs typeface="Calibri"/>
              </a:rPr>
              <a:t>topologie</a:t>
            </a:r>
            <a:r>
              <a:rPr lang="en-US">
                <a:cs typeface="Calibri"/>
              </a:rPr>
              <a:t> da dataset </a:t>
            </a:r>
            <a:r>
              <a:rPr lang="en-US" err="1">
                <a:cs typeface="Calibri"/>
              </a:rPr>
              <a:t>reali</a:t>
            </a:r>
          </a:p>
          <a:p>
            <a:r>
              <a:rPr lang="en-US">
                <a:cs typeface="Calibri"/>
              </a:rPr>
              <a:t>2) In </a:t>
            </a:r>
            <a:r>
              <a:rPr lang="en-US" err="1">
                <a:cs typeface="Calibri"/>
              </a:rPr>
              <a:t>EmuFog</a:t>
            </a:r>
            <a:r>
              <a:rPr lang="en-US">
                <a:cs typeface="Calibri"/>
              </a:rPr>
              <a:t>, la rete </a:t>
            </a:r>
            <a:r>
              <a:rPr lang="en-US" err="1">
                <a:cs typeface="Calibri"/>
              </a:rPr>
              <a:t>ottenuta</a:t>
            </a:r>
            <a:r>
              <a:rPr lang="en-US">
                <a:cs typeface="Calibri"/>
              </a:rPr>
              <a:t> del </a:t>
            </a:r>
            <a:r>
              <a:rPr lang="en-US" err="1">
                <a:cs typeface="Calibri"/>
              </a:rPr>
              <a:t>passo</a:t>
            </a:r>
            <a:r>
              <a:rPr lang="en-US">
                <a:cs typeface="Calibri"/>
              </a:rPr>
              <a:t> </a:t>
            </a:r>
            <a:r>
              <a:rPr lang="en-US" err="1">
                <a:cs typeface="Calibri"/>
              </a:rPr>
              <a:t>precedente</a:t>
            </a:r>
            <a:r>
              <a:rPr lang="en-US">
                <a:cs typeface="Calibri"/>
              </a:rPr>
              <a:t> </a:t>
            </a:r>
            <a:r>
              <a:rPr lang="en-US" err="1">
                <a:cs typeface="Calibri"/>
              </a:rPr>
              <a:t>viene</a:t>
            </a:r>
            <a:r>
              <a:rPr lang="en-US">
                <a:cs typeface="Calibri"/>
              </a:rPr>
              <a:t> </a:t>
            </a:r>
            <a:r>
              <a:rPr lang="en-US" err="1">
                <a:cs typeface="Calibri"/>
              </a:rPr>
              <a:t>trasformata</a:t>
            </a:r>
            <a:r>
              <a:rPr lang="en-US">
                <a:cs typeface="Calibri"/>
              </a:rPr>
              <a:t> in un </a:t>
            </a:r>
            <a:r>
              <a:rPr lang="en-US" err="1">
                <a:cs typeface="Calibri"/>
              </a:rPr>
              <a:t>grafo</a:t>
            </a:r>
            <a:r>
              <a:rPr lang="en-US">
                <a:cs typeface="Calibri"/>
              </a:rPr>
              <a:t> </a:t>
            </a:r>
            <a:r>
              <a:rPr lang="en-US" err="1">
                <a:cs typeface="Calibri"/>
              </a:rPr>
              <a:t>indiretto</a:t>
            </a:r>
            <a:r>
              <a:rPr lang="en-US">
                <a:cs typeface="Calibri"/>
              </a:rPr>
              <a:t> di </a:t>
            </a:r>
            <a:r>
              <a:rPr lang="en-US" err="1">
                <a:cs typeface="Calibri"/>
              </a:rPr>
              <a:t>dispositivi</a:t>
            </a:r>
            <a:r>
              <a:rPr lang="en-US">
                <a:cs typeface="Calibri"/>
              </a:rPr>
              <a:t> di rete </a:t>
            </a:r>
            <a:r>
              <a:rPr lang="en-US"/>
              <a:t> </a:t>
            </a:r>
            <a:r>
              <a:rPr lang="en-US" err="1"/>
              <a:t>raggruppati</a:t>
            </a:r>
            <a:r>
              <a:rPr lang="en-US"/>
              <a:t> in </a:t>
            </a:r>
            <a:r>
              <a:rPr lang="en-US" err="1"/>
              <a:t>sistemi</a:t>
            </a:r>
            <a:r>
              <a:rPr lang="en-US"/>
              <a:t> </a:t>
            </a:r>
            <a:r>
              <a:rPr lang="en-US" err="1"/>
              <a:t>autonomi</a:t>
            </a:r>
            <a:r>
              <a:rPr lang="en-US"/>
              <a:t> </a:t>
            </a:r>
            <a:r>
              <a:rPr lang="en-US" err="1">
                <a:cs typeface="Calibri"/>
              </a:rPr>
              <a:t>connessi</a:t>
            </a:r>
            <a:r>
              <a:rPr lang="en-US">
                <a:cs typeface="Calibri"/>
              </a:rPr>
              <a:t> con una </a:t>
            </a:r>
            <a:r>
              <a:rPr lang="en-US" err="1">
                <a:cs typeface="Calibri"/>
              </a:rPr>
              <a:t>certa</a:t>
            </a:r>
            <a:r>
              <a:rPr lang="en-US">
                <a:cs typeface="Calibri"/>
              </a:rPr>
              <a:t> </a:t>
            </a:r>
            <a:r>
              <a:rPr lang="en-US" err="1">
                <a:cs typeface="Calibri"/>
              </a:rPr>
              <a:t>latenza</a:t>
            </a:r>
            <a:r>
              <a:rPr lang="en-US">
                <a:cs typeface="Calibri"/>
              </a:rPr>
              <a:t>. </a:t>
            </a:r>
          </a:p>
          <a:p>
            <a:r>
              <a:rPr lang="en-US">
                <a:cs typeface="Calibri"/>
              </a:rPr>
              <a:t>3) La rete create </a:t>
            </a:r>
            <a:r>
              <a:rPr lang="en-US" err="1">
                <a:cs typeface="Calibri"/>
              </a:rPr>
              <a:t>viene</a:t>
            </a:r>
            <a:r>
              <a:rPr lang="en-US">
                <a:cs typeface="Calibri"/>
              </a:rPr>
              <a:t> </a:t>
            </a:r>
            <a:r>
              <a:rPr lang="en-US" err="1">
                <a:cs typeface="Calibri"/>
              </a:rPr>
              <a:t>migliorata</a:t>
            </a:r>
            <a:r>
              <a:rPr lang="en-US">
                <a:cs typeface="Calibri"/>
              </a:rPr>
              <a:t> con due </a:t>
            </a:r>
            <a:r>
              <a:rPr lang="en-US" err="1">
                <a:cs typeface="Calibri"/>
              </a:rPr>
              <a:t>passaggi</a:t>
            </a:r>
            <a:r>
              <a:rPr lang="en-US">
                <a:cs typeface="Calibri"/>
              </a:rPr>
              <a:t>: in </a:t>
            </a:r>
            <a:r>
              <a:rPr lang="en-US" err="1">
                <a:cs typeface="Calibri"/>
              </a:rPr>
              <a:t>primis</a:t>
            </a:r>
            <a:r>
              <a:rPr lang="en-US">
                <a:cs typeface="Calibri"/>
              </a:rPr>
              <a:t>, </a:t>
            </a:r>
            <a:r>
              <a:rPr lang="en-US" err="1">
                <a:cs typeface="Calibri"/>
              </a:rPr>
              <a:t>l'edge</a:t>
            </a:r>
            <a:r>
              <a:rPr lang="en-US">
                <a:cs typeface="Calibri"/>
              </a:rPr>
              <a:t> </a:t>
            </a:r>
            <a:r>
              <a:rPr lang="en-US" err="1">
                <a:cs typeface="Calibri"/>
              </a:rPr>
              <a:t>della</a:t>
            </a:r>
            <a:r>
              <a:rPr lang="en-US">
                <a:cs typeface="Calibri"/>
              </a:rPr>
              <a:t> rete </a:t>
            </a:r>
            <a:r>
              <a:rPr lang="en-US" err="1">
                <a:cs typeface="Calibri"/>
              </a:rPr>
              <a:t>viene</a:t>
            </a:r>
            <a:r>
              <a:rPr lang="en-US">
                <a:cs typeface="Calibri"/>
              </a:rPr>
              <a:t> </a:t>
            </a:r>
            <a:r>
              <a:rPr lang="en-US" err="1">
                <a:cs typeface="Calibri"/>
              </a:rPr>
              <a:t>identificato</a:t>
            </a:r>
            <a:r>
              <a:rPr lang="en-US">
                <a:cs typeface="Calibri"/>
              </a:rPr>
              <a:t>, poi I </a:t>
            </a:r>
            <a:r>
              <a:rPr lang="en-US" err="1">
                <a:cs typeface="Calibri"/>
              </a:rPr>
              <a:t>nodi</a:t>
            </a:r>
            <a:r>
              <a:rPr lang="en-US">
                <a:cs typeface="Calibri"/>
              </a:rPr>
              <a:t> fog </a:t>
            </a:r>
            <a:r>
              <a:rPr lang="en-US" err="1">
                <a:cs typeface="Calibri"/>
              </a:rPr>
              <a:t>vengono</a:t>
            </a:r>
            <a:r>
              <a:rPr lang="en-US">
                <a:cs typeface="Calibri"/>
              </a:rPr>
              <a:t> </a:t>
            </a:r>
            <a:r>
              <a:rPr lang="en-US" err="1">
                <a:cs typeface="Calibri"/>
              </a:rPr>
              <a:t>piazzati</a:t>
            </a:r>
            <a:r>
              <a:rPr lang="en-US">
                <a:cs typeface="Calibri"/>
              </a:rPr>
              <a:t> in base ad una </a:t>
            </a:r>
            <a:r>
              <a:rPr lang="en-US" err="1">
                <a:cs typeface="Calibri"/>
              </a:rPr>
              <a:t>politica</a:t>
            </a:r>
            <a:r>
              <a:rPr lang="en-US">
                <a:cs typeface="Calibri"/>
              </a:rPr>
              <a:t> </a:t>
            </a:r>
            <a:r>
              <a:rPr lang="en-US" err="1">
                <a:cs typeface="Calibri"/>
              </a:rPr>
              <a:t>che</a:t>
            </a:r>
            <a:r>
              <a:rPr lang="en-US">
                <a:cs typeface="Calibri"/>
              </a:rPr>
              <a:t> </a:t>
            </a:r>
            <a:r>
              <a:rPr lang="en-US" err="1">
                <a:cs typeface="Calibri"/>
              </a:rPr>
              <a:t>l'utente</a:t>
            </a:r>
            <a:r>
              <a:rPr lang="en-US">
                <a:cs typeface="Calibri"/>
              </a:rPr>
              <a:t> </a:t>
            </a:r>
            <a:r>
              <a:rPr lang="en-US" err="1">
                <a:cs typeface="Calibri"/>
              </a:rPr>
              <a:t>può</a:t>
            </a:r>
            <a:r>
              <a:rPr lang="en-US">
                <a:cs typeface="Calibri"/>
              </a:rPr>
              <a:t> </a:t>
            </a:r>
            <a:r>
              <a:rPr lang="en-US" err="1">
                <a:cs typeface="Calibri"/>
              </a:rPr>
              <a:t>specificare</a:t>
            </a:r>
            <a:r>
              <a:rPr lang="en-US">
                <a:cs typeface="Calibri"/>
              </a:rPr>
              <a:t> in un file di </a:t>
            </a:r>
            <a:r>
              <a:rPr lang="en-US" err="1">
                <a:cs typeface="Calibri"/>
              </a:rPr>
              <a:t>configurazione</a:t>
            </a:r>
          </a:p>
          <a:p>
            <a:r>
              <a:rPr lang="en-US">
                <a:cs typeface="Calibri"/>
              </a:rPr>
              <a:t>4) Questa </a:t>
            </a:r>
            <a:r>
              <a:rPr lang="en-US" err="1">
                <a:cs typeface="Calibri"/>
              </a:rPr>
              <a:t>nuova</a:t>
            </a:r>
            <a:r>
              <a:rPr lang="en-US">
                <a:cs typeface="Calibri"/>
              </a:rPr>
              <a:t> rete </a:t>
            </a:r>
            <a:r>
              <a:rPr lang="en-US" err="1">
                <a:cs typeface="Calibri"/>
              </a:rPr>
              <a:t>migliorata</a:t>
            </a:r>
            <a:r>
              <a:rPr lang="en-US">
                <a:cs typeface="Calibri"/>
              </a:rPr>
              <a:t> </a:t>
            </a:r>
            <a:r>
              <a:rPr lang="en-US" err="1">
                <a:cs typeface="Calibri"/>
              </a:rPr>
              <a:t>viene</a:t>
            </a:r>
            <a:r>
              <a:rPr lang="en-US">
                <a:cs typeface="Calibri"/>
              </a:rPr>
              <a:t> </a:t>
            </a:r>
            <a:r>
              <a:rPr lang="en-US" err="1">
                <a:cs typeface="Calibri"/>
              </a:rPr>
              <a:t>dispiegata</a:t>
            </a:r>
            <a:r>
              <a:rPr lang="en-US">
                <a:cs typeface="Calibri"/>
              </a:rPr>
              <a:t> </a:t>
            </a:r>
            <a:r>
              <a:rPr lang="en-US" err="1">
                <a:cs typeface="Calibri"/>
              </a:rPr>
              <a:t>nell'ambiente</a:t>
            </a:r>
            <a:r>
              <a:rPr lang="en-US">
                <a:cs typeface="Calibri"/>
              </a:rPr>
              <a:t> di emulazione.</a:t>
            </a:r>
          </a:p>
          <a:p>
            <a:r>
              <a:rPr lang="en-US"/>
              <a:t>     In particolare,i componenti dell'applicazione, forniti come contenitori Docker, vengono distribuiti sui nodi fog, I quali sono collocati nella rete emulata.</a:t>
            </a:r>
            <a:endParaRPr lang="en-US">
              <a:cs typeface="Calibri"/>
            </a:endParaRPr>
          </a:p>
        </p:txBody>
      </p:sp>
      <p:sp>
        <p:nvSpPr>
          <p:cNvPr id="4" name="Slide Number Placeholder 3"/>
          <p:cNvSpPr>
            <a:spLocks noGrp="1"/>
          </p:cNvSpPr>
          <p:nvPr>
            <p:ph type="sldNum" sz="quarter" idx="5"/>
          </p:nvPr>
        </p:nvSpPr>
        <p:spPr/>
        <p:txBody>
          <a:bodyPr/>
          <a:lstStyle/>
          <a:p>
            <a:fld id="{6EB1AB0A-8650-4910-84E1-C78740AB5E9E}" type="slidenum">
              <a:rPr lang="it-IT"/>
              <a:t>7</a:t>
            </a:fld>
            <a:endParaRPr lang="it-IT"/>
          </a:p>
        </p:txBody>
      </p:sp>
    </p:spTree>
    <p:extLst>
      <p:ext uri="{BB962C8B-B14F-4D97-AF65-F5344CB8AC3E}">
        <p14:creationId xmlns:p14="http://schemas.microsoft.com/office/powerpoint/2010/main" val="321050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 topologia della rete viene migliorata introducendo nodi fog. In Emufog, è stata implementata una politica di posizionamento degli stessi basata sulla latenza che mira a mantenere un limite di latenza tra I client ed il nodo fog più vicino. Il primo passo consiste nell'individuare gli edge router, I quali sono intesi come gli access point per I client che devono connettersi alla rete. Gli altri router sono definiti backbone router. Si assume che ogni client utilizzi un punto di accesso fissato quindi un edge router fissato. Al fine di scegliere il posizionamento ottimale dei nodi fog considerando la latenza, la posizione degli edge router è un fattore critico. </a:t>
            </a:r>
            <a:endParaRPr lang="it-IT">
              <a:cs typeface="Calibri"/>
            </a:endParaRPr>
          </a:p>
        </p:txBody>
      </p:sp>
      <p:sp>
        <p:nvSpPr>
          <p:cNvPr id="4" name="Slide Number Placeholder 3"/>
          <p:cNvSpPr>
            <a:spLocks noGrp="1"/>
          </p:cNvSpPr>
          <p:nvPr>
            <p:ph type="sldNum" sz="quarter" idx="5"/>
          </p:nvPr>
        </p:nvSpPr>
        <p:spPr/>
        <p:txBody>
          <a:bodyPr/>
          <a:lstStyle/>
          <a:p>
            <a:fld id="{6EB1AB0A-8650-4910-84E1-C78740AB5E9E}" type="slidenum">
              <a:rPr lang="it-IT"/>
              <a:t>8</a:t>
            </a:fld>
            <a:endParaRPr lang="it-IT"/>
          </a:p>
        </p:txBody>
      </p:sp>
    </p:spTree>
    <p:extLst>
      <p:ext uri="{BB962C8B-B14F-4D97-AF65-F5344CB8AC3E}">
        <p14:creationId xmlns:p14="http://schemas.microsoft.com/office/powerpoint/2010/main" val="143464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L'algoritmo per l'identificazione degli edge router parte da una condizione in cui tutti I router sono marcati come edge router. Si articola in tre step:</a:t>
            </a:r>
          </a:p>
          <a:p>
            <a:r>
              <a:rPr lang="en-US">
                <a:cs typeface="Calibri"/>
              </a:rPr>
              <a:t>- innanzitutto I router che connettono diversi AS sono marcati come backbone router</a:t>
            </a:r>
          </a:p>
          <a:p>
            <a:r>
              <a:rPr lang="en-US">
                <a:cs typeface="Calibri"/>
              </a:rPr>
              <a:t>- nel secondo step, si calcola innanzitutti il grado medio dei nodi della rete. Tutti I router che non sono ancora presenti in B e che hanno grado superiore al grado medio calcolato,  sono marcati come backbone router. Non è infatti conveniente considerare come punti di accesso I router con grado elevato. </a:t>
            </a:r>
          </a:p>
          <a:p>
            <a:r>
              <a:rPr lang="en-US">
                <a:cs typeface="Calibri"/>
              </a:rPr>
              <a:t>Con I primi due step si ottiene quindi un sottoinsieme B di backbone router ma è probabile che B sia partizionato ovvero che tra due backbone router ci sia un edge router. Con il terzo step si connettono quindi le partizioni di cui è costituito B.</a:t>
            </a:r>
          </a:p>
          <a:p>
            <a:r>
              <a:rPr lang="en-US">
                <a:cs typeface="Calibri"/>
              </a:rPr>
              <a:t>Si parte da un backbone node e si effettua una ricerca in ampiezza al fine di trovare un backbone node il cui predecessore sia un edge node. Visto che si parte da un backbone node, se si trova un backbone node il cui predecessore è un edge node, allora vuol dire che quell'edge node  connette due partizioni di B quindi si aggiunge quel nodo a B. </a:t>
            </a:r>
          </a:p>
          <a:p>
            <a:endParaRPr lang="en-US">
              <a:cs typeface="Calibri"/>
            </a:endParaRPr>
          </a:p>
          <a:p>
            <a:r>
              <a:rPr lang="en-US">
                <a:cs typeface="Calibri"/>
              </a:rPr>
              <a:t>Alla fine quindi si ottiene un insieme B di backbone router ed un insieme A si edge router.</a:t>
            </a:r>
          </a:p>
        </p:txBody>
      </p:sp>
      <p:sp>
        <p:nvSpPr>
          <p:cNvPr id="4" name="Slide Number Placeholder 3"/>
          <p:cNvSpPr>
            <a:spLocks noGrp="1"/>
          </p:cNvSpPr>
          <p:nvPr>
            <p:ph type="sldNum" sz="quarter" idx="5"/>
          </p:nvPr>
        </p:nvSpPr>
        <p:spPr/>
        <p:txBody>
          <a:bodyPr/>
          <a:lstStyle/>
          <a:p>
            <a:fld id="{6EB1AB0A-8650-4910-84E1-C78740AB5E9E}" type="slidenum">
              <a:rPr lang="it-IT"/>
              <a:t>9</a:t>
            </a:fld>
            <a:endParaRPr lang="it-IT"/>
          </a:p>
        </p:txBody>
      </p:sp>
    </p:spTree>
    <p:extLst>
      <p:ext uri="{BB962C8B-B14F-4D97-AF65-F5344CB8AC3E}">
        <p14:creationId xmlns:p14="http://schemas.microsoft.com/office/powerpoint/2010/main" val="290074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questo punto è necessario posizionare nella rete I nodi fog, al fine di abilitare il fog computing. Il problema del posizionamento dei nodi fog è una sfida in quanto il posizionamento ottimo dipende dal particolare scenario e non esistono quindi delle regole prestabilite. Per questo motivo è necessario che sia fornito un file di configurazione che in EmuFoG è scritto in JSON. Il file di configurazione contiene una specifica del tipo dei nodi fog, del numero di client che può servire, ed il suo costo di implementazione. In particolare, come mostrato in figura, nel file si specifca il numero di nodi fog che possono essere presenti nella rete, la latenza tra un device al bordo della rete ed il nodo edge a cui è connesso, il numero di thread che possono essere usati per processare il grafo. Inoltre, visto che è possibile usare container docker per emulare l'HW ed il SW si specifica anche l'id del container, l'immagine associata al container, il nome dell'immagine docker associata al container e la versione.</a:t>
            </a:r>
          </a:p>
        </p:txBody>
      </p:sp>
      <p:sp>
        <p:nvSpPr>
          <p:cNvPr id="4" name="Slide Number Placeholder 3"/>
          <p:cNvSpPr>
            <a:spLocks noGrp="1"/>
          </p:cNvSpPr>
          <p:nvPr>
            <p:ph type="sldNum" sz="quarter" idx="5"/>
          </p:nvPr>
        </p:nvSpPr>
        <p:spPr/>
        <p:txBody>
          <a:bodyPr/>
          <a:lstStyle/>
          <a:p>
            <a:fld id="{6EB1AB0A-8650-4910-84E1-C78740AB5E9E}" type="slidenum">
              <a:rPr lang="it-IT"/>
              <a:t>10</a:t>
            </a:fld>
            <a:endParaRPr lang="it-IT"/>
          </a:p>
        </p:txBody>
      </p:sp>
    </p:spTree>
    <p:extLst>
      <p:ext uri="{BB962C8B-B14F-4D97-AF65-F5344CB8AC3E}">
        <p14:creationId xmlns:p14="http://schemas.microsoft.com/office/powerpoint/2010/main" val="293928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0B83D-697B-4899-9387-7E0E305AA90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331EDBD-48E8-4313-BA56-4F8DFE008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9F8A289-AAC5-447A-B562-C7F490ED3064}"/>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34FEA786-47CF-419E-A47E-2DCF38480D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0FC3D8-0A63-4187-A9D3-59CD43153AF8}"/>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35369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EF3C0-2944-4646-A01A-91FC80CACDE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478B525-521F-4784-927B-1CFE6100128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54906D-D6B6-45B6-873C-D745ABB7D1F3}"/>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B53CAA10-65BF-4E68-9528-F2955ACC79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D841B8-6318-41A5-82CA-5F0EF442E125}"/>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105970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CFA8A03-A0EB-4D7B-BB84-09D84B11F0E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4A12AD6-987E-4E1D-BC33-970CD438FEB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E61870F-EF13-431C-A0AB-DE7AB7FFCD45}"/>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20B7F1CE-9637-4CEC-81B5-5DE8FF80D0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22D090-D2EA-413A-8660-7EC8CFAC6C0C}"/>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334840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A84805-CFD0-4347-A130-CC1D7E204FF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B27239B-F24A-40BE-A0B9-EFADDE6202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A44ADA-5386-4C1A-A969-37BC079B13E6}"/>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C5F102BF-A038-41FF-B201-ED9CB6C6B9E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A1C3FA-9BCE-4A7B-9D56-BEE19C9672A0}"/>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43240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159A27-6F64-4711-84E8-A865B1FB39A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A16472B-2D3B-419F-BF24-CE88C325A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1B62FE3-DA5D-4666-AB45-A09791E6F76F}"/>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A0733C78-57D5-4D44-8A88-4E8B96E530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94222D9-8248-4FDB-9B7C-7FABEF881ED0}"/>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20349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F69EB6-81DA-4C99-AAF9-B01DCFF9FE5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E04B0FD-65E8-4F7C-9A05-7DD220FB0CB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2E65C9A-EF94-4AB6-82BD-66B0067A427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8F5E6B5-444D-4E1C-934B-7DD665657501}"/>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6" name="Segnaposto piè di pagina 5">
            <a:extLst>
              <a:ext uri="{FF2B5EF4-FFF2-40B4-BE49-F238E27FC236}">
                <a16:creationId xmlns:a16="http://schemas.microsoft.com/office/drawing/2014/main" id="{E535E12A-9A92-4983-B039-8394C7C455F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B47915-5AC2-452B-9FA7-FEF7BD9ACC46}"/>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933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A6183-D3E9-461C-92E0-BC7EFDFE47E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AE2C3-E861-4777-95B5-CB1D15F30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ADE5867-CA32-44F1-AFA0-A0737C953C3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1C70139-E699-4B7E-A476-32C764AE5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57E3CBD-147D-4E3E-8789-43AA3B148B3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39F4D1C-C888-4B91-BA13-4F613E73DF4A}"/>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8" name="Segnaposto piè di pagina 7">
            <a:extLst>
              <a:ext uri="{FF2B5EF4-FFF2-40B4-BE49-F238E27FC236}">
                <a16:creationId xmlns:a16="http://schemas.microsoft.com/office/drawing/2014/main" id="{778E5DFC-D184-4934-A99D-466E344DE99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28610AE-220F-4BEA-83F3-5FECC1A8363F}"/>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287030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437A4-D63C-4225-91DD-ADB8D3B4008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C4582AE-3F24-496B-9601-0011B968B65A}"/>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4" name="Segnaposto piè di pagina 3">
            <a:extLst>
              <a:ext uri="{FF2B5EF4-FFF2-40B4-BE49-F238E27FC236}">
                <a16:creationId xmlns:a16="http://schemas.microsoft.com/office/drawing/2014/main" id="{1A1CFC3C-8746-46C4-9DCA-1BF7CB488A1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C4205E3-DB41-431A-AE61-A8F52C1B2688}"/>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36957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439CE6C-0E13-474E-A33E-EF48DBAEDBFD}"/>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3" name="Segnaposto piè di pagina 2">
            <a:extLst>
              <a:ext uri="{FF2B5EF4-FFF2-40B4-BE49-F238E27FC236}">
                <a16:creationId xmlns:a16="http://schemas.microsoft.com/office/drawing/2014/main" id="{DE954786-4E6F-4BFF-92EE-CA97FB5741C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3B603AB-2041-47DB-B36C-6CB7E7D79CDE}"/>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128605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A8DB1-86C8-4488-A423-13D24650618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B10E2E-441A-44A7-8EB0-90A0974B3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F208462-67C9-48C9-9481-FDBCF5566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A328668-C89C-4A13-91BD-B70C0C41FDDA}"/>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6" name="Segnaposto piè di pagina 5">
            <a:extLst>
              <a:ext uri="{FF2B5EF4-FFF2-40B4-BE49-F238E27FC236}">
                <a16:creationId xmlns:a16="http://schemas.microsoft.com/office/drawing/2014/main" id="{F7247EB7-1C56-44B3-8997-1A173E8F658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1E228A6-F52C-4F6B-A54D-BE05D142C997}"/>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164561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8426AA-81F7-4BCC-BA6C-F1E4FA33D86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E077941-C3DD-48EE-8008-EBB5CCFF5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08AC022-8808-4419-A091-B154490BA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7E2234C-205F-4C96-9248-150D1871CD42}"/>
              </a:ext>
            </a:extLst>
          </p:cNvPr>
          <p:cNvSpPr>
            <a:spLocks noGrp="1"/>
          </p:cNvSpPr>
          <p:nvPr>
            <p:ph type="dt" sz="half" idx="10"/>
          </p:nvPr>
        </p:nvSpPr>
        <p:spPr/>
        <p:txBody>
          <a:bodyPr/>
          <a:lstStyle/>
          <a:p>
            <a:fld id="{23FA2DD8-76A2-4AC0-A6B7-96BC389FDFE3}" type="datetimeFigureOut">
              <a:rPr lang="it-IT" smtClean="0"/>
              <a:t>21/06/2019</a:t>
            </a:fld>
            <a:endParaRPr lang="it-IT"/>
          </a:p>
        </p:txBody>
      </p:sp>
      <p:sp>
        <p:nvSpPr>
          <p:cNvPr id="6" name="Segnaposto piè di pagina 5">
            <a:extLst>
              <a:ext uri="{FF2B5EF4-FFF2-40B4-BE49-F238E27FC236}">
                <a16:creationId xmlns:a16="http://schemas.microsoft.com/office/drawing/2014/main" id="{F92F4536-C628-4786-9509-04A51E664A0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DC2A46-5BB7-43C8-B959-62C7451794D5}"/>
              </a:ext>
            </a:extLst>
          </p:cNvPr>
          <p:cNvSpPr>
            <a:spLocks noGrp="1"/>
          </p:cNvSpPr>
          <p:nvPr>
            <p:ph type="sldNum" sz="quarter" idx="12"/>
          </p:nvPr>
        </p:nvSpPr>
        <p:spPr/>
        <p:txBody>
          <a:bodyPr/>
          <a:lstStyle/>
          <a:p>
            <a:fld id="{DDDDBDE5-BB08-4FF8-96F9-D699079D0D16}" type="slidenum">
              <a:rPr lang="it-IT" smtClean="0"/>
              <a:t>‹#›</a:t>
            </a:fld>
            <a:endParaRPr lang="it-IT"/>
          </a:p>
        </p:txBody>
      </p:sp>
    </p:spTree>
    <p:extLst>
      <p:ext uri="{BB962C8B-B14F-4D97-AF65-F5344CB8AC3E}">
        <p14:creationId xmlns:p14="http://schemas.microsoft.com/office/powerpoint/2010/main" val="306905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DE2C4F5-F053-4935-B53C-4DE58E14B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8872B3-45BD-409C-BA4C-D380FC02C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2A2BBB5-3C22-42BA-B3B3-920E8872D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A2DD8-76A2-4AC0-A6B7-96BC389FDFE3}" type="datetimeFigureOut">
              <a:rPr lang="it-IT" smtClean="0"/>
              <a:t>21/06/2019</a:t>
            </a:fld>
            <a:endParaRPr lang="it-IT"/>
          </a:p>
        </p:txBody>
      </p:sp>
      <p:sp>
        <p:nvSpPr>
          <p:cNvPr id="5" name="Segnaposto piè di pagina 4">
            <a:extLst>
              <a:ext uri="{FF2B5EF4-FFF2-40B4-BE49-F238E27FC236}">
                <a16:creationId xmlns:a16="http://schemas.microsoft.com/office/drawing/2014/main" id="{D282FAB2-49DA-4CF8-973C-BA6CBDBF6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5D21132-8E38-4ADA-A0DB-D10D4756F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DBDE5-BB08-4FF8-96F9-D699079D0D16}" type="slidenum">
              <a:rPr lang="it-IT" smtClean="0"/>
              <a:t>‹#›</a:t>
            </a:fld>
            <a:endParaRPr lang="it-IT"/>
          </a:p>
        </p:txBody>
      </p:sp>
    </p:spTree>
    <p:extLst>
      <p:ext uri="{BB962C8B-B14F-4D97-AF65-F5344CB8AC3E}">
        <p14:creationId xmlns:p14="http://schemas.microsoft.com/office/powerpoint/2010/main" val="304207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9201D1A-ABD5-411F-A1E4-07326235BCB9}"/>
              </a:ext>
            </a:extLst>
          </p:cNvPr>
          <p:cNvPicPr>
            <a:picLocks noChangeAspect="1"/>
          </p:cNvPicPr>
          <p:nvPr/>
        </p:nvPicPr>
        <p:blipFill>
          <a:blip r:embed="rId2"/>
          <a:stretch>
            <a:fillRect/>
          </a:stretch>
        </p:blipFill>
        <p:spPr>
          <a:xfrm>
            <a:off x="423683" y="77008"/>
            <a:ext cx="2143125" cy="2390775"/>
          </a:xfrm>
          <a:prstGeom prst="rect">
            <a:avLst/>
          </a:prstGeom>
        </p:spPr>
      </p:pic>
      <p:sp>
        <p:nvSpPr>
          <p:cNvPr id="16" name="TextBox 15">
            <a:extLst>
              <a:ext uri="{FF2B5EF4-FFF2-40B4-BE49-F238E27FC236}">
                <a16:creationId xmlns:a16="http://schemas.microsoft.com/office/drawing/2014/main" id="{9E8B32D0-A547-4FC7-9FE4-EF63FD091FA8}"/>
              </a:ext>
            </a:extLst>
          </p:cNvPr>
          <p:cNvSpPr txBox="1"/>
          <p:nvPr/>
        </p:nvSpPr>
        <p:spPr>
          <a:xfrm>
            <a:off x="3430438" y="411193"/>
            <a:ext cx="797655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800">
                <a:cs typeface="Calibri"/>
              </a:rPr>
              <a:t>UNIVERSITÀ DEGLI STUDI DEL SANNIO</a:t>
            </a:r>
          </a:p>
          <a:p>
            <a:pPr algn="ctr"/>
            <a:r>
              <a:rPr lang="it-IT" sz="2800">
                <a:cs typeface="Calibri"/>
              </a:rPr>
              <a:t>Dipartimento di Ingegneria </a:t>
            </a:r>
          </a:p>
          <a:p>
            <a:pPr algn="ctr"/>
            <a:r>
              <a:rPr lang="it-IT" sz="2800">
                <a:cs typeface="Calibri"/>
              </a:rPr>
              <a:t>Corso di laurea magistrale in ingegneria informatica</a:t>
            </a:r>
          </a:p>
        </p:txBody>
      </p:sp>
      <p:sp>
        <p:nvSpPr>
          <p:cNvPr id="17" name="TextBox 16">
            <a:extLst>
              <a:ext uri="{FF2B5EF4-FFF2-40B4-BE49-F238E27FC236}">
                <a16:creationId xmlns:a16="http://schemas.microsoft.com/office/drawing/2014/main" id="{54E35CDA-7097-46A1-8B52-ABFAE24CC139}"/>
              </a:ext>
            </a:extLst>
          </p:cNvPr>
          <p:cNvSpPr txBox="1"/>
          <p:nvPr/>
        </p:nvSpPr>
        <p:spPr>
          <a:xfrm>
            <a:off x="4867275" y="2020558"/>
            <a:ext cx="57624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a:cs typeface="Calibri"/>
              </a:rPr>
              <a:t>Architetture e sistemi software distribuiti</a:t>
            </a:r>
          </a:p>
        </p:txBody>
      </p:sp>
      <p:sp>
        <p:nvSpPr>
          <p:cNvPr id="18" name="TextBox 17">
            <a:extLst>
              <a:ext uri="{FF2B5EF4-FFF2-40B4-BE49-F238E27FC236}">
                <a16:creationId xmlns:a16="http://schemas.microsoft.com/office/drawing/2014/main" id="{B5B417A6-0131-484F-8B7A-10050DDF5407}"/>
              </a:ext>
            </a:extLst>
          </p:cNvPr>
          <p:cNvSpPr txBox="1"/>
          <p:nvPr/>
        </p:nvSpPr>
        <p:spPr>
          <a:xfrm>
            <a:off x="3514904" y="3543659"/>
            <a:ext cx="65100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600" b="1"/>
              <a:t>FOG COMPUTING ED EMUFOG</a:t>
            </a:r>
            <a:endParaRPr lang="it-IT" sz="3600" b="1">
              <a:cs typeface="Calibri"/>
            </a:endParaRPr>
          </a:p>
        </p:txBody>
      </p:sp>
      <p:sp>
        <p:nvSpPr>
          <p:cNvPr id="20" name="TextBox 19">
            <a:extLst>
              <a:ext uri="{FF2B5EF4-FFF2-40B4-BE49-F238E27FC236}">
                <a16:creationId xmlns:a16="http://schemas.microsoft.com/office/drawing/2014/main" id="{AAC49F57-094E-488B-AAEB-69144A135034}"/>
              </a:ext>
            </a:extLst>
          </p:cNvPr>
          <p:cNvSpPr txBox="1"/>
          <p:nvPr/>
        </p:nvSpPr>
        <p:spPr>
          <a:xfrm>
            <a:off x="853296" y="52527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cs typeface="Calibri"/>
              </a:rPr>
              <a:t>Prof. Eugenio Zimeo</a:t>
            </a:r>
          </a:p>
        </p:txBody>
      </p:sp>
      <p:sp>
        <p:nvSpPr>
          <p:cNvPr id="21" name="TextBox 20">
            <a:extLst>
              <a:ext uri="{FF2B5EF4-FFF2-40B4-BE49-F238E27FC236}">
                <a16:creationId xmlns:a16="http://schemas.microsoft.com/office/drawing/2014/main" id="{16017FB7-0319-4010-8BFF-CC30B3072EAB}"/>
              </a:ext>
            </a:extLst>
          </p:cNvPr>
          <p:cNvSpPr txBox="1"/>
          <p:nvPr/>
        </p:nvSpPr>
        <p:spPr>
          <a:xfrm>
            <a:off x="9938889" y="5251869"/>
            <a:ext cx="21393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Studenti:</a:t>
            </a:r>
          </a:p>
          <a:p>
            <a:r>
              <a:rPr lang="it-IT">
                <a:cs typeface="Calibri"/>
              </a:rPr>
              <a:t>De Luca Lucio</a:t>
            </a:r>
          </a:p>
          <a:p>
            <a:r>
              <a:rPr lang="it-IT">
                <a:cs typeface="Calibri"/>
              </a:rPr>
              <a:t>Grimaldi Gaia</a:t>
            </a:r>
          </a:p>
          <a:p>
            <a:r>
              <a:rPr lang="it-IT">
                <a:cs typeface="Calibri"/>
              </a:rPr>
              <a:t>Tedesco Francesco</a:t>
            </a:r>
          </a:p>
        </p:txBody>
      </p:sp>
    </p:spTree>
    <p:extLst>
      <p:ext uri="{BB962C8B-B14F-4D97-AF65-F5344CB8AC3E}">
        <p14:creationId xmlns:p14="http://schemas.microsoft.com/office/powerpoint/2010/main" val="78583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4BC3-ED9C-4FF4-883F-F06CB32D7CB2}"/>
              </a:ext>
            </a:extLst>
          </p:cNvPr>
          <p:cNvSpPr>
            <a:spLocks noGrp="1"/>
          </p:cNvSpPr>
          <p:nvPr>
            <p:ph type="title"/>
          </p:nvPr>
        </p:nvSpPr>
        <p:spPr>
          <a:xfrm>
            <a:off x="648929" y="629266"/>
            <a:ext cx="4944152" cy="1622321"/>
          </a:xfrm>
        </p:spPr>
        <p:txBody>
          <a:bodyPr>
            <a:normAutofit/>
          </a:bodyPr>
          <a:lstStyle/>
          <a:p>
            <a:r>
              <a:rPr lang="it-IT">
                <a:cs typeface="Calibri Light"/>
              </a:rPr>
              <a:t>Posizionamento dei nodi fog </a:t>
            </a:r>
            <a:endParaRPr lang="it-IT"/>
          </a:p>
        </p:txBody>
      </p:sp>
      <p:sp>
        <p:nvSpPr>
          <p:cNvPr id="3" name="Content Placeholder 2">
            <a:extLst>
              <a:ext uri="{FF2B5EF4-FFF2-40B4-BE49-F238E27FC236}">
                <a16:creationId xmlns:a16="http://schemas.microsoft.com/office/drawing/2014/main" id="{A0C572E1-4C5E-4129-8814-DC3886CED6C4}"/>
              </a:ext>
            </a:extLst>
          </p:cNvPr>
          <p:cNvSpPr>
            <a:spLocks noGrp="1"/>
          </p:cNvSpPr>
          <p:nvPr>
            <p:ph idx="1"/>
          </p:nvPr>
        </p:nvSpPr>
        <p:spPr>
          <a:xfrm>
            <a:off x="648930" y="2438400"/>
            <a:ext cx="4944151" cy="3785419"/>
          </a:xfrm>
        </p:spPr>
        <p:txBody>
          <a:bodyPr vert="horz" lIns="91440" tIns="45720" rIns="91440" bIns="45720" rtlCol="0" anchor="t">
            <a:normAutofit/>
          </a:bodyPr>
          <a:lstStyle/>
          <a:p>
            <a:pPr marL="0" indent="0">
              <a:buNone/>
            </a:pPr>
            <a:r>
              <a:rPr lang="it-IT" sz="2400">
                <a:cs typeface="Calibri" panose="020F0502020204030204"/>
              </a:rPr>
              <a:t>Obiettivo: la latenza della rete tra ogni edge router ed il nodo fog più vicino deve rispettare un certo limite massimo.</a:t>
            </a:r>
            <a:endParaRPr lang="it-IT" sz="2400"/>
          </a:p>
          <a:p>
            <a:pPr marL="0" indent="0">
              <a:buNone/>
            </a:pPr>
            <a:endParaRPr lang="it-IT" sz="2400">
              <a:cs typeface="Calibri" panose="020F0502020204030204"/>
            </a:endParaRPr>
          </a:p>
          <a:p>
            <a:pPr marL="0" indent="0">
              <a:buNone/>
            </a:pPr>
            <a:r>
              <a:rPr lang="it-IT" sz="2400">
                <a:cs typeface="Calibri" panose="020F0502020204030204"/>
              </a:rPr>
              <a:t>Si sfruttano informazioni fornite dall'utente nel file di configurazione</a:t>
            </a:r>
          </a:p>
        </p:txBody>
      </p:sp>
      <p:sp>
        <p:nvSpPr>
          <p:cNvPr id="27" name="Rectangle 26">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magine che contiene screenshot, testo&#10;&#10;Descrizione generata con affidabilità elevata">
            <a:extLst>
              <a:ext uri="{FF2B5EF4-FFF2-40B4-BE49-F238E27FC236}">
                <a16:creationId xmlns:a16="http://schemas.microsoft.com/office/drawing/2014/main" id="{E1135303-FD05-4AEC-B2CE-73092FC68382}"/>
              </a:ext>
            </a:extLst>
          </p:cNvPr>
          <p:cNvPicPr>
            <a:picLocks noChangeAspect="1"/>
          </p:cNvPicPr>
          <p:nvPr/>
        </p:nvPicPr>
        <p:blipFill>
          <a:blip r:embed="rId3"/>
          <a:stretch>
            <a:fillRect/>
          </a:stretch>
        </p:blipFill>
        <p:spPr>
          <a:xfrm>
            <a:off x="7923883" y="523336"/>
            <a:ext cx="2742156" cy="5681933"/>
          </a:xfrm>
          <a:prstGeom prst="rect">
            <a:avLst/>
          </a:prstGeom>
        </p:spPr>
      </p:pic>
    </p:spTree>
    <p:extLst>
      <p:ext uri="{BB962C8B-B14F-4D97-AF65-F5344CB8AC3E}">
        <p14:creationId xmlns:p14="http://schemas.microsoft.com/office/powerpoint/2010/main" val="106348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B4BC3-ED9C-4FF4-883F-F06CB32D7CB2}"/>
              </a:ext>
            </a:extLst>
          </p:cNvPr>
          <p:cNvSpPr>
            <a:spLocks noGrp="1"/>
          </p:cNvSpPr>
          <p:nvPr>
            <p:ph type="title"/>
          </p:nvPr>
        </p:nvSpPr>
        <p:spPr>
          <a:xfrm>
            <a:off x="6392598" y="640263"/>
            <a:ext cx="5221266" cy="1344975"/>
          </a:xfrm>
        </p:spPr>
        <p:txBody>
          <a:bodyPr>
            <a:normAutofit/>
          </a:bodyPr>
          <a:lstStyle/>
          <a:p>
            <a:pPr algn="ctr"/>
            <a:r>
              <a:rPr lang="it-IT" sz="4000">
                <a:cs typeface="Calibri Light"/>
              </a:rPr>
              <a:t>Posizionamento dei nodi fog: algoritmo</a:t>
            </a:r>
            <a:endParaRPr lang="it-IT" sz="4000"/>
          </a:p>
        </p:txBody>
      </p:sp>
      <p:pic>
        <p:nvPicPr>
          <p:cNvPr id="4" name="Picture 4" descr="Immagine che contiene screenshot, testo&#10;&#10;Descrizione generata con affidabilità elevata">
            <a:extLst>
              <a:ext uri="{FF2B5EF4-FFF2-40B4-BE49-F238E27FC236}">
                <a16:creationId xmlns:a16="http://schemas.microsoft.com/office/drawing/2014/main" id="{C22886EE-A107-4441-AB50-F92BAE729BDD}"/>
              </a:ext>
            </a:extLst>
          </p:cNvPr>
          <p:cNvPicPr>
            <a:picLocks noChangeAspect="1"/>
          </p:cNvPicPr>
          <p:nvPr/>
        </p:nvPicPr>
        <p:blipFill>
          <a:blip r:embed="rId3"/>
          <a:stretch>
            <a:fillRect/>
          </a:stretch>
        </p:blipFill>
        <p:spPr>
          <a:xfrm>
            <a:off x="561574" y="484632"/>
            <a:ext cx="4972851" cy="5733287"/>
          </a:xfrm>
          <a:prstGeom prst="rect">
            <a:avLst/>
          </a:prstGeom>
        </p:spPr>
      </p:pic>
      <p:sp>
        <p:nvSpPr>
          <p:cNvPr id="3" name="Content Placeholder 2">
            <a:extLst>
              <a:ext uri="{FF2B5EF4-FFF2-40B4-BE49-F238E27FC236}">
                <a16:creationId xmlns:a16="http://schemas.microsoft.com/office/drawing/2014/main" id="{A0C572E1-4C5E-4129-8814-DC3886CED6C4}"/>
              </a:ext>
            </a:extLst>
          </p:cNvPr>
          <p:cNvSpPr>
            <a:spLocks noGrp="1"/>
          </p:cNvSpPr>
          <p:nvPr>
            <p:ph idx="1"/>
          </p:nvPr>
        </p:nvSpPr>
        <p:spPr>
          <a:xfrm>
            <a:off x="6506922" y="3257575"/>
            <a:ext cx="5221113" cy="883161"/>
          </a:xfrm>
        </p:spPr>
        <p:txBody>
          <a:bodyPr vert="horz" lIns="91440" tIns="45720" rIns="91440" bIns="45720" rtlCol="0" anchor="t">
            <a:normAutofit lnSpcReduction="10000"/>
          </a:bodyPr>
          <a:lstStyle/>
          <a:p>
            <a:pPr marL="0" indent="0">
              <a:buNone/>
            </a:pPr>
            <a:r>
              <a:rPr lang="it-IT" sz="2000">
                <a:cs typeface="Calibri" panose="020F0502020204030204"/>
              </a:rPr>
              <a:t>Obiettivo: la latenza della rete tra ogni edge router ed il nodo fog più vicino deve rispettare un certo limite massimo T.</a:t>
            </a:r>
            <a:endParaRPr lang="it-IT"/>
          </a:p>
          <a:p>
            <a:pPr marL="0" indent="0">
              <a:buNone/>
            </a:pPr>
            <a:endParaRPr lang="it-IT" sz="2000">
              <a:cs typeface="Calibri" panose="020F0502020204030204"/>
            </a:endParaRPr>
          </a:p>
          <a:p>
            <a:pPr marL="0" indent="0">
              <a:buNone/>
            </a:pPr>
            <a:endParaRPr lang="it-IT" sz="2000">
              <a:cs typeface="Calibri" panose="020F0502020204030204"/>
            </a:endParaRPr>
          </a:p>
        </p:txBody>
      </p:sp>
    </p:spTree>
    <p:extLst>
      <p:ext uri="{BB962C8B-B14F-4D97-AF65-F5344CB8AC3E}">
        <p14:creationId xmlns:p14="http://schemas.microsoft.com/office/powerpoint/2010/main" val="276978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DEBF-986D-463B-94D3-D106684BB7FC}"/>
              </a:ext>
            </a:extLst>
          </p:cNvPr>
          <p:cNvSpPr>
            <a:spLocks noGrp="1"/>
          </p:cNvSpPr>
          <p:nvPr>
            <p:ph type="title"/>
          </p:nvPr>
        </p:nvSpPr>
        <p:spPr>
          <a:xfrm>
            <a:off x="1136428" y="627564"/>
            <a:ext cx="7474172" cy="1325563"/>
          </a:xfrm>
        </p:spPr>
        <p:txBody>
          <a:bodyPr>
            <a:normAutofit/>
          </a:bodyPr>
          <a:lstStyle/>
          <a:p>
            <a:r>
              <a:rPr lang="it-IT" b="1">
                <a:cs typeface="Calibri Light"/>
              </a:rPr>
              <a:t>Conclusioni</a:t>
            </a:r>
            <a:endParaRPr lang="it-IT" b="1"/>
          </a:p>
        </p:txBody>
      </p:sp>
      <p:sp>
        <p:nvSpPr>
          <p:cNvPr id="3" name="Content Placeholder 2">
            <a:extLst>
              <a:ext uri="{FF2B5EF4-FFF2-40B4-BE49-F238E27FC236}">
                <a16:creationId xmlns:a16="http://schemas.microsoft.com/office/drawing/2014/main" id="{131342D5-D9B2-4F20-B5F8-A90B8B58DAD1}"/>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it-IT" sz="2400">
                <a:cs typeface="Calibri"/>
              </a:rPr>
              <a:t>L'IoT rende l'utilizzo del cloud computing inefficiente</a:t>
            </a:r>
          </a:p>
          <a:p>
            <a:r>
              <a:rPr lang="it-IT" sz="2400">
                <a:cs typeface="Calibri"/>
              </a:rPr>
              <a:t>È necessaria una soluzione che si frapponga tra device e cloud: Fog Computing</a:t>
            </a:r>
          </a:p>
          <a:p>
            <a:r>
              <a:rPr lang="it-IT" sz="2400">
                <a:cs typeface="Calibri"/>
              </a:rPr>
              <a:t>Emufog è un framework di emulazione scalabile ed estensibile</a:t>
            </a:r>
          </a:p>
          <a:p>
            <a:r>
              <a:rPr lang="it-IT" sz="2400">
                <a:cs typeface="Calibri"/>
              </a:rPr>
              <a:t>Consente di determinare il posizionamento ottimo dei nodi fog in base alle esigenze e di testare applicazioni e carichi reali</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090DD5BA-0E44-4BF3-AF03-3A331D368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3846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4" name="Picture 4" descr="Immagine che contiene testo&#10;&#10;Descrizione generata con affidabilità elevata">
            <a:extLst>
              <a:ext uri="{FF2B5EF4-FFF2-40B4-BE49-F238E27FC236}">
                <a16:creationId xmlns:a16="http://schemas.microsoft.com/office/drawing/2014/main" id="{8B777438-56F6-4C1F-821D-97D1FB9D13E7}"/>
              </a:ext>
            </a:extLst>
          </p:cNvPr>
          <p:cNvPicPr>
            <a:picLocks noChangeAspect="1"/>
          </p:cNvPicPr>
          <p:nvPr/>
        </p:nvPicPr>
        <p:blipFill rotWithShape="1">
          <a:blip r:embed="rId3"/>
          <a:srcRect t="9134" r="-118" b="6929"/>
          <a:stretch/>
        </p:blipFill>
        <p:spPr>
          <a:xfrm>
            <a:off x="20" y="-143764"/>
            <a:ext cx="12206378" cy="7675239"/>
          </a:xfrm>
          <a:prstGeom prst="rect">
            <a:avLst/>
          </a:prstGeom>
        </p:spPr>
      </p:pic>
      <p:pic>
        <p:nvPicPr>
          <p:cNvPr id="2" name="Picture 2" descr="Immagine che contiene testo, mappa&#10;&#10;Descrizione generata con affidabilità elevata">
            <a:extLst>
              <a:ext uri="{FF2B5EF4-FFF2-40B4-BE49-F238E27FC236}">
                <a16:creationId xmlns:a16="http://schemas.microsoft.com/office/drawing/2014/main" id="{765451D4-49D7-486C-95F8-38DDD7D49E26}"/>
              </a:ext>
            </a:extLst>
          </p:cNvPr>
          <p:cNvPicPr>
            <a:picLocks noChangeAspect="1"/>
          </p:cNvPicPr>
          <p:nvPr/>
        </p:nvPicPr>
        <p:blipFill>
          <a:blip r:embed="rId4"/>
          <a:stretch>
            <a:fillRect/>
          </a:stretch>
        </p:blipFill>
        <p:spPr>
          <a:xfrm>
            <a:off x="1518249" y="-145624"/>
            <a:ext cx="9184255" cy="7623699"/>
          </a:xfrm>
          <a:prstGeom prst="rect">
            <a:avLst/>
          </a:prstGeom>
        </p:spPr>
      </p:pic>
    </p:spTree>
    <p:extLst>
      <p:ext uri="{BB962C8B-B14F-4D97-AF65-F5344CB8AC3E}">
        <p14:creationId xmlns:p14="http://schemas.microsoft.com/office/powerpoint/2010/main" val="68629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4" descr="Immagine che contiene testo, mappa&#10;&#10;Descrizione generata con affidabilità molto elevata">
            <a:extLst>
              <a:ext uri="{FF2B5EF4-FFF2-40B4-BE49-F238E27FC236}">
                <a16:creationId xmlns:a16="http://schemas.microsoft.com/office/drawing/2014/main" id="{A9631942-A0A2-4C8D-AA5F-C388D03C4F69}"/>
              </a:ext>
            </a:extLst>
          </p:cNvPr>
          <p:cNvPicPr>
            <a:picLocks noChangeAspect="1"/>
          </p:cNvPicPr>
          <p:nvPr/>
        </p:nvPicPr>
        <p:blipFill>
          <a:blip r:embed="rId3"/>
          <a:stretch>
            <a:fillRect/>
          </a:stretch>
        </p:blipFill>
        <p:spPr>
          <a:xfrm>
            <a:off x="3416061" y="252526"/>
            <a:ext cx="9184254" cy="6410454"/>
          </a:xfrm>
          <a:prstGeom prst="rect">
            <a:avLst/>
          </a:prstGeom>
        </p:spPr>
      </p:pic>
      <p:sp>
        <p:nvSpPr>
          <p:cNvPr id="9" name="TextBox 8">
            <a:extLst>
              <a:ext uri="{FF2B5EF4-FFF2-40B4-BE49-F238E27FC236}">
                <a16:creationId xmlns:a16="http://schemas.microsoft.com/office/drawing/2014/main" id="{BC0B0AB7-670B-4730-97D5-F8804E02AC34}"/>
              </a:ext>
            </a:extLst>
          </p:cNvPr>
          <p:cNvSpPr txBox="1"/>
          <p:nvPr/>
        </p:nvSpPr>
        <p:spPr>
          <a:xfrm>
            <a:off x="289497" y="253042"/>
            <a:ext cx="5391126"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000" err="1"/>
              <a:t>Proprietà</a:t>
            </a:r>
            <a:r>
              <a:rPr lang="en-US" sz="3000"/>
              <a:t> del Fog Computing:</a:t>
            </a:r>
            <a:endParaRPr lang="it-IT"/>
          </a:p>
          <a:p>
            <a:pPr marL="457200" indent="-228600">
              <a:lnSpc>
                <a:spcPct val="90000"/>
              </a:lnSpc>
              <a:spcAft>
                <a:spcPts val="600"/>
              </a:spcAft>
              <a:buFont typeface="Arial" panose="020B0604020202020204" pitchFamily="34" charset="0"/>
              <a:buChar char="•"/>
            </a:pPr>
            <a:r>
              <a:rPr lang="en-US" sz="3000" err="1">
                <a:cs typeface="Calibri"/>
              </a:rPr>
              <a:t>Arricchire</a:t>
            </a:r>
            <a:r>
              <a:rPr lang="en-US" sz="3000">
                <a:cs typeface="Calibri"/>
              </a:rPr>
              <a:t> </a:t>
            </a:r>
            <a:r>
              <a:rPr lang="en-US" sz="3000" err="1">
                <a:cs typeface="Calibri"/>
              </a:rPr>
              <a:t>i</a:t>
            </a:r>
            <a:r>
              <a:rPr lang="en-US" sz="3000">
                <a:cs typeface="Calibri"/>
              </a:rPr>
              <a:t> </a:t>
            </a:r>
            <a:r>
              <a:rPr lang="en-US" sz="3000" err="1">
                <a:cs typeface="Calibri"/>
              </a:rPr>
              <a:t>nodi</a:t>
            </a:r>
            <a:r>
              <a:rPr lang="en-US" sz="3000">
                <a:cs typeface="Calibri"/>
              </a:rPr>
              <a:t> edge</a:t>
            </a:r>
          </a:p>
          <a:p>
            <a:pPr marL="457200" indent="-228600">
              <a:lnSpc>
                <a:spcPct val="90000"/>
              </a:lnSpc>
              <a:spcAft>
                <a:spcPts val="600"/>
              </a:spcAft>
              <a:buFont typeface="Arial" panose="020B0604020202020204" pitchFamily="34" charset="0"/>
              <a:buChar char="•"/>
            </a:pPr>
            <a:r>
              <a:rPr lang="en-US" sz="3000"/>
              <a:t>Distribuzione </a:t>
            </a:r>
            <a:r>
              <a:rPr lang="en-US" sz="3000" err="1"/>
              <a:t>geografica</a:t>
            </a:r>
            <a:endParaRPr lang="en-US" sz="3000" err="1">
              <a:cs typeface="Calibri"/>
            </a:endParaRPr>
          </a:p>
          <a:p>
            <a:pPr marL="457200" indent="-228600">
              <a:lnSpc>
                <a:spcPct val="90000"/>
              </a:lnSpc>
              <a:spcAft>
                <a:spcPts val="600"/>
              </a:spcAft>
              <a:buFont typeface="Arial" panose="020B0604020202020204" pitchFamily="34" charset="0"/>
              <a:buChar char="•"/>
            </a:pPr>
            <a:r>
              <a:rPr lang="en-US" sz="3000" err="1"/>
              <a:t>Enorme</a:t>
            </a:r>
            <a:r>
              <a:rPr lang="en-US" sz="3000"/>
              <a:t> rete di </a:t>
            </a:r>
            <a:r>
              <a:rPr lang="en-US" sz="3000" err="1"/>
              <a:t>nodi</a:t>
            </a:r>
            <a:r>
              <a:rPr lang="en-US" sz="3000"/>
              <a:t> </a:t>
            </a:r>
            <a:r>
              <a:rPr lang="en-US" sz="3000" err="1"/>
              <a:t>sensori</a:t>
            </a:r>
            <a:r>
              <a:rPr lang="en-US" sz="3000"/>
              <a:t> (Smart grid)</a:t>
            </a:r>
            <a:endParaRPr lang="en-US" sz="3000" err="1">
              <a:cs typeface="Calibri"/>
            </a:endParaRPr>
          </a:p>
          <a:p>
            <a:pPr marL="457200" indent="-228600">
              <a:lnSpc>
                <a:spcPct val="90000"/>
              </a:lnSpc>
              <a:spcAft>
                <a:spcPts val="600"/>
              </a:spcAft>
              <a:buFont typeface="Arial" panose="020B0604020202020204" pitchFamily="34" charset="0"/>
              <a:buChar char="•"/>
            </a:pPr>
            <a:r>
              <a:rPr lang="en-US" sz="3000" err="1"/>
              <a:t>Mobilità</a:t>
            </a:r>
            <a:endParaRPr lang="en-US" sz="3000" err="1">
              <a:cs typeface="Calibri"/>
            </a:endParaRPr>
          </a:p>
          <a:p>
            <a:pPr marL="457200" indent="-228600">
              <a:lnSpc>
                <a:spcPct val="90000"/>
              </a:lnSpc>
              <a:spcAft>
                <a:spcPts val="600"/>
              </a:spcAft>
              <a:buFont typeface="Arial" panose="020B0604020202020204" pitchFamily="34" charset="0"/>
              <a:buChar char="•"/>
            </a:pPr>
            <a:r>
              <a:rPr lang="en-US" sz="3000" err="1"/>
              <a:t>Interazioni</a:t>
            </a:r>
            <a:r>
              <a:rPr lang="en-US" sz="3000"/>
              <a:t> </a:t>
            </a:r>
            <a:r>
              <a:rPr lang="en-US" sz="3000" err="1"/>
              <a:t>realtime</a:t>
            </a:r>
            <a:endParaRPr lang="en-US" sz="3000" err="1">
              <a:cs typeface="Calibri"/>
            </a:endParaRPr>
          </a:p>
          <a:p>
            <a:pPr marL="457200" indent="-228600">
              <a:lnSpc>
                <a:spcPct val="90000"/>
              </a:lnSpc>
              <a:spcAft>
                <a:spcPts val="600"/>
              </a:spcAft>
              <a:buFont typeface="Arial" panose="020B0604020202020204" pitchFamily="34" charset="0"/>
              <a:buChar char="•"/>
            </a:pPr>
            <a:r>
              <a:rPr lang="en-US" sz="3000"/>
              <a:t>Accesso Wireless</a:t>
            </a:r>
            <a:endParaRPr lang="en-US" sz="3000">
              <a:cs typeface="Calibri"/>
            </a:endParaRPr>
          </a:p>
          <a:p>
            <a:pPr marL="457200" indent="-228600">
              <a:lnSpc>
                <a:spcPct val="90000"/>
              </a:lnSpc>
              <a:spcAft>
                <a:spcPts val="600"/>
              </a:spcAft>
              <a:buFont typeface="Arial" panose="020B0604020202020204" pitchFamily="34" charset="0"/>
              <a:buChar char="•"/>
            </a:pPr>
            <a:r>
              <a:rPr lang="en-US" sz="3000" err="1"/>
              <a:t>Eterogeneità</a:t>
            </a:r>
            <a:r>
              <a:rPr lang="en-US" sz="3000"/>
              <a:t> </a:t>
            </a:r>
            <a:r>
              <a:rPr lang="en-US" sz="3000" err="1"/>
              <a:t>dei</a:t>
            </a:r>
            <a:r>
              <a:rPr lang="en-US" sz="3000"/>
              <a:t> </a:t>
            </a:r>
            <a:r>
              <a:rPr lang="en-US" sz="3000" err="1"/>
              <a:t>nodi</a:t>
            </a:r>
          </a:p>
          <a:p>
            <a:pPr marL="457200" indent="-228600">
              <a:lnSpc>
                <a:spcPct val="90000"/>
              </a:lnSpc>
              <a:spcAft>
                <a:spcPts val="600"/>
              </a:spcAft>
              <a:buFont typeface="Arial" panose="020B0604020202020204" pitchFamily="34" charset="0"/>
              <a:buChar char="•"/>
            </a:pPr>
            <a:r>
              <a:rPr lang="en-US" sz="3000" err="1"/>
              <a:t>Interoperabilità</a:t>
            </a:r>
          </a:p>
          <a:p>
            <a:pPr marL="457200" indent="-228600">
              <a:lnSpc>
                <a:spcPct val="90000"/>
              </a:lnSpc>
              <a:spcAft>
                <a:spcPts val="600"/>
              </a:spcAft>
              <a:buFont typeface="Arial" panose="020B0604020202020204" pitchFamily="34" charset="0"/>
              <a:buChar char="•"/>
            </a:pPr>
            <a:r>
              <a:rPr lang="en-US" sz="3000" err="1">
                <a:cs typeface="Calibri"/>
              </a:rPr>
              <a:t>Analisi</a:t>
            </a:r>
            <a:r>
              <a:rPr lang="en-US" sz="3000">
                <a:cs typeface="Calibri"/>
              </a:rPr>
              <a:t> on-line</a:t>
            </a:r>
          </a:p>
        </p:txBody>
      </p:sp>
    </p:spTree>
    <p:extLst>
      <p:ext uri="{BB962C8B-B14F-4D97-AF65-F5344CB8AC3E}">
        <p14:creationId xmlns:p14="http://schemas.microsoft.com/office/powerpoint/2010/main" val="360201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7" name="Rectangle: Rounded Corners 19">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ED0CA-0AAE-4B4B-B055-88CAEA2DF8DA}"/>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EmuFog</a:t>
            </a:r>
          </a:p>
        </p:txBody>
      </p:sp>
      <p:pic>
        <p:nvPicPr>
          <p:cNvPr id="12" name="Picture 13">
            <a:extLst>
              <a:ext uri="{FF2B5EF4-FFF2-40B4-BE49-F238E27FC236}">
                <a16:creationId xmlns:a16="http://schemas.microsoft.com/office/drawing/2014/main" id="{FC66103F-5AD1-430A-8BC0-07379395ECC8}"/>
              </a:ext>
            </a:extLst>
          </p:cNvPr>
          <p:cNvPicPr>
            <a:picLocks noChangeAspect="1"/>
          </p:cNvPicPr>
          <p:nvPr/>
        </p:nvPicPr>
        <p:blipFill>
          <a:blip r:embed="rId3"/>
          <a:stretch>
            <a:fillRect/>
          </a:stretch>
        </p:blipFill>
        <p:spPr>
          <a:xfrm>
            <a:off x="3549949" y="1989904"/>
            <a:ext cx="7738605" cy="2845553"/>
          </a:xfrm>
          <a:prstGeom prst="rect">
            <a:avLst/>
          </a:prstGeom>
        </p:spPr>
      </p:pic>
    </p:spTree>
    <p:extLst>
      <p:ext uri="{BB962C8B-B14F-4D97-AF65-F5344CB8AC3E}">
        <p14:creationId xmlns:p14="http://schemas.microsoft.com/office/powerpoint/2010/main" val="162728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0FD0AA2E-70DB-4B2F-ACDF-9FB2A517B43C}"/>
              </a:ext>
            </a:extLst>
          </p:cNvPr>
          <p:cNvSpPr txBox="1"/>
          <p:nvPr/>
        </p:nvSpPr>
        <p:spPr>
          <a:xfrm>
            <a:off x="593786" y="5573016"/>
            <a:ext cx="8078342" cy="10963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chemeClr val="tx1"/>
                </a:solidFill>
                <a:latin typeface="+mj-lt"/>
                <a:ea typeface="+mj-ea"/>
                <a:cs typeface="+mj-cs"/>
              </a:rPr>
              <a:t>EmuFog: Obiettivi di progettazione​</a:t>
            </a:r>
          </a:p>
        </p:txBody>
      </p:sp>
      <p:graphicFrame>
        <p:nvGraphicFramePr>
          <p:cNvPr id="7" name="Content Placeholder 2">
            <a:extLst>
              <a:ext uri="{FF2B5EF4-FFF2-40B4-BE49-F238E27FC236}">
                <a16:creationId xmlns:a16="http://schemas.microsoft.com/office/drawing/2014/main" id="{5FE08AB2-1212-4ABB-A2FD-5BB63F8438A5}"/>
              </a:ext>
            </a:extLst>
          </p:cNvPr>
          <p:cNvGraphicFramePr>
            <a:graphicFrameLocks noGrp="1"/>
          </p:cNvGraphicFramePr>
          <p:nvPr>
            <p:ph idx="1"/>
            <p:extLst>
              <p:ext uri="{D42A27DB-BD31-4B8C-83A1-F6EECF244321}">
                <p14:modId xmlns:p14="http://schemas.microsoft.com/office/powerpoint/2010/main" val="1754798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878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FAF55-AF67-4999-AEF0-2FE31842D3F0}"/>
              </a:ext>
            </a:extLst>
          </p:cNvPr>
          <p:cNvSpPr>
            <a:spLocks noGrp="1"/>
          </p:cNvSpPr>
          <p:nvPr>
            <p:ph type="title"/>
          </p:nvPr>
        </p:nvSpPr>
        <p:spPr>
          <a:xfrm>
            <a:off x="643467" y="640080"/>
            <a:ext cx="3096427" cy="5613236"/>
          </a:xfrm>
        </p:spPr>
        <p:txBody>
          <a:bodyPr anchor="ctr">
            <a:normAutofit/>
          </a:bodyPr>
          <a:lstStyle/>
          <a:p>
            <a:r>
              <a:rPr lang="it-IT" sz="4100" err="1">
                <a:solidFill>
                  <a:srgbClr val="FFFFFF"/>
                </a:solidFill>
                <a:cs typeface="Calibri Light"/>
              </a:rPr>
              <a:t>EmuFog</a:t>
            </a:r>
            <a:r>
              <a:rPr lang="it-IT" sz="4100">
                <a:solidFill>
                  <a:srgbClr val="FFFFFF"/>
                </a:solidFill>
                <a:cs typeface="Calibri Light"/>
              </a:rPr>
              <a:t>: </a:t>
            </a:r>
            <a:br>
              <a:rPr lang="en-US"/>
            </a:br>
            <a:r>
              <a:rPr lang="it-IT" sz="4100">
                <a:solidFill>
                  <a:srgbClr val="FFFFFF"/>
                </a:solidFill>
                <a:ea typeface="+mj-lt"/>
                <a:cs typeface="+mj-lt"/>
              </a:rPr>
              <a:t>diagramma dei package</a:t>
            </a:r>
          </a:p>
        </p:txBody>
      </p:sp>
      <p:pic>
        <p:nvPicPr>
          <p:cNvPr id="6" name="Picture 8" descr="Immagine che contiene testo, mappa&#10;&#10;Descrizione generata con affidabilità molto elevata">
            <a:extLst>
              <a:ext uri="{FF2B5EF4-FFF2-40B4-BE49-F238E27FC236}">
                <a16:creationId xmlns:a16="http://schemas.microsoft.com/office/drawing/2014/main" id="{D85FD3A2-36E1-4015-9CC8-CB5BA7487980}"/>
              </a:ext>
            </a:extLst>
          </p:cNvPr>
          <p:cNvPicPr>
            <a:picLocks noChangeAspect="1"/>
          </p:cNvPicPr>
          <p:nvPr/>
        </p:nvPicPr>
        <p:blipFill>
          <a:blip r:embed="rId3"/>
          <a:stretch>
            <a:fillRect/>
          </a:stretch>
        </p:blipFill>
        <p:spPr>
          <a:xfrm>
            <a:off x="5038804" y="713246"/>
            <a:ext cx="6553545" cy="5784506"/>
          </a:xfrm>
          <a:prstGeom prst="rect">
            <a:avLst/>
          </a:prstGeom>
        </p:spPr>
      </p:pic>
      <p:sp>
        <p:nvSpPr>
          <p:cNvPr id="9" name="Oval 8">
            <a:extLst>
              <a:ext uri="{FF2B5EF4-FFF2-40B4-BE49-F238E27FC236}">
                <a16:creationId xmlns:a16="http://schemas.microsoft.com/office/drawing/2014/main" id="{458F265C-C969-4219-B3B1-F15441DD1CFA}"/>
              </a:ext>
            </a:extLst>
          </p:cNvPr>
          <p:cNvSpPr/>
          <p:nvPr/>
        </p:nvSpPr>
        <p:spPr>
          <a:xfrm>
            <a:off x="8183592" y="772064"/>
            <a:ext cx="1178942" cy="10495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6023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FAF55-AF67-4999-AEF0-2FE31842D3F0}"/>
              </a:ext>
            </a:extLst>
          </p:cNvPr>
          <p:cNvSpPr>
            <a:spLocks noGrp="1"/>
          </p:cNvSpPr>
          <p:nvPr>
            <p:ph type="title"/>
          </p:nvPr>
        </p:nvSpPr>
        <p:spPr>
          <a:xfrm>
            <a:off x="643467" y="640080"/>
            <a:ext cx="3096427" cy="5613236"/>
          </a:xfrm>
        </p:spPr>
        <p:txBody>
          <a:bodyPr anchor="ctr">
            <a:normAutofit/>
          </a:bodyPr>
          <a:lstStyle/>
          <a:p>
            <a:r>
              <a:rPr lang="it-IT" sz="4100" err="1">
                <a:solidFill>
                  <a:srgbClr val="FFFFFF"/>
                </a:solidFill>
                <a:cs typeface="Calibri Light"/>
              </a:rPr>
              <a:t>EmuFog</a:t>
            </a:r>
            <a:r>
              <a:rPr lang="it-IT" sz="4100">
                <a:solidFill>
                  <a:srgbClr val="FFFFFF"/>
                </a:solidFill>
                <a:cs typeface="Calibri Light"/>
              </a:rPr>
              <a:t>: </a:t>
            </a:r>
            <a:br>
              <a:rPr lang="en-US"/>
            </a:br>
            <a:r>
              <a:rPr lang="it-IT" sz="4100">
                <a:solidFill>
                  <a:srgbClr val="FFFFFF"/>
                </a:solidFill>
                <a:ea typeface="+mj-lt"/>
                <a:cs typeface="+mj-lt"/>
              </a:rPr>
              <a:t>Step di emulazione</a:t>
            </a:r>
          </a:p>
        </p:txBody>
      </p:sp>
      <p:sp>
        <p:nvSpPr>
          <p:cNvPr id="3" name="Content Placeholder 2">
            <a:extLst>
              <a:ext uri="{FF2B5EF4-FFF2-40B4-BE49-F238E27FC236}">
                <a16:creationId xmlns:a16="http://schemas.microsoft.com/office/drawing/2014/main" id="{9ED07DAF-3D2E-40C7-9B69-9E57C75FC112}"/>
              </a:ext>
            </a:extLst>
          </p:cNvPr>
          <p:cNvSpPr>
            <a:spLocks noGrp="1"/>
          </p:cNvSpPr>
          <p:nvPr>
            <p:ph idx="1"/>
          </p:nvPr>
        </p:nvSpPr>
        <p:spPr>
          <a:xfrm>
            <a:off x="4699818" y="640082"/>
            <a:ext cx="6848715" cy="2484884"/>
          </a:xfrm>
        </p:spPr>
        <p:txBody>
          <a:bodyPr vert="horz" lIns="91440" tIns="45720" rIns="91440" bIns="45720" rtlCol="0" anchor="ctr">
            <a:normAutofit/>
          </a:bodyPr>
          <a:lstStyle/>
          <a:p>
            <a:pPr marL="514350" indent="-514350">
              <a:buAutoNum type="arabicPeriod"/>
            </a:pPr>
            <a:r>
              <a:rPr lang="it-IT" sz="2200">
                <a:ea typeface="+mn-lt"/>
                <a:cs typeface="+mn-lt"/>
              </a:rPr>
              <a:t>Generazione della topologia</a:t>
            </a:r>
          </a:p>
          <a:p>
            <a:pPr marL="514350" indent="-514350">
              <a:buAutoNum type="arabicPeriod"/>
            </a:pPr>
            <a:r>
              <a:rPr lang="it-IT" sz="2200">
                <a:ea typeface="+mn-lt"/>
                <a:cs typeface="+mn-lt"/>
              </a:rPr>
              <a:t>Trasformazione </a:t>
            </a:r>
          </a:p>
          <a:p>
            <a:pPr marL="514350" indent="-514350">
              <a:buAutoNum type="arabicPeriod"/>
            </a:pPr>
            <a:r>
              <a:rPr lang="it-IT" sz="2200">
                <a:ea typeface="+mn-lt"/>
                <a:cs typeface="+mn-lt"/>
              </a:rPr>
              <a:t>Miglioramento</a:t>
            </a:r>
            <a:endParaRPr lang="it-IT"/>
          </a:p>
          <a:p>
            <a:pPr marL="514350" indent="-514350">
              <a:buAutoNum type="arabicPeriod"/>
            </a:pPr>
            <a:r>
              <a:rPr lang="it-IT" sz="2200">
                <a:cs typeface="Calibri" panose="020F0502020204030204"/>
              </a:rPr>
              <a:t> Deployment ed esecuzione</a:t>
            </a:r>
            <a:endParaRPr lang="it-IT" sz="2200" err="1">
              <a:cs typeface="Calibri" panose="020F0502020204030204"/>
            </a:endParaRPr>
          </a:p>
        </p:txBody>
      </p:sp>
      <p:pic>
        <p:nvPicPr>
          <p:cNvPr id="7" name="Picture 4" descr="Immagine che contiene screenshot&#10;&#10;Descrizione generata con affidabilità molto elevata">
            <a:extLst>
              <a:ext uri="{FF2B5EF4-FFF2-40B4-BE49-F238E27FC236}">
                <a16:creationId xmlns:a16="http://schemas.microsoft.com/office/drawing/2014/main" id="{1928EFEB-576C-48BC-A510-B6E7704D6D3D}"/>
              </a:ext>
            </a:extLst>
          </p:cNvPr>
          <p:cNvPicPr>
            <a:picLocks noChangeAspect="1"/>
          </p:cNvPicPr>
          <p:nvPr/>
        </p:nvPicPr>
        <p:blipFill>
          <a:blip r:embed="rId3"/>
          <a:stretch>
            <a:fillRect/>
          </a:stretch>
        </p:blipFill>
        <p:spPr>
          <a:xfrm>
            <a:off x="4136713" y="3581899"/>
            <a:ext cx="7728121" cy="2160423"/>
          </a:xfrm>
          <a:prstGeom prst="rect">
            <a:avLst/>
          </a:prstGeom>
        </p:spPr>
      </p:pic>
    </p:spTree>
    <p:extLst>
      <p:ext uri="{BB962C8B-B14F-4D97-AF65-F5344CB8AC3E}">
        <p14:creationId xmlns:p14="http://schemas.microsoft.com/office/powerpoint/2010/main" val="348072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10015-0919-42EA-B3E6-8D3366151E01}"/>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cs typeface="Calibri Light"/>
              </a:rPr>
              <a:t>Identificazione Edge router</a:t>
            </a:r>
            <a:endParaRPr lang="it-IT">
              <a:solidFill>
                <a:schemeClr val="accent1"/>
              </a:solidFill>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9714DE-EF23-4BCB-9CC6-1BB168ADEB83}"/>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it-IT" sz="2400">
                <a:cs typeface="Calibri"/>
              </a:rPr>
              <a:t>Edge router: un router in un Autonomous System che funge da access point per un client che deve connettersi alla rete</a:t>
            </a:r>
          </a:p>
          <a:p>
            <a:r>
              <a:rPr lang="it-IT" sz="2400">
                <a:cs typeface="Calibri"/>
              </a:rPr>
              <a:t>BackBone router: tutti gli altri router dell'AS</a:t>
            </a:r>
          </a:p>
          <a:p>
            <a:endParaRPr lang="it-IT" sz="2400">
              <a:cs typeface="Calibri"/>
            </a:endParaRPr>
          </a:p>
          <a:p>
            <a:pPr marL="0" indent="0">
              <a:buNone/>
            </a:pPr>
            <a:r>
              <a:rPr lang="it-IT" sz="2400">
                <a:cs typeface="Calibri"/>
              </a:rPr>
              <a:t>Assunzione: ogni client utilizza un edge router fissato per connettersi alla rete</a:t>
            </a:r>
          </a:p>
          <a:p>
            <a:pPr marL="0" indent="0">
              <a:buNone/>
            </a:pPr>
            <a:endParaRPr lang="it-IT" sz="2400">
              <a:cs typeface="Calibri"/>
            </a:endParaRPr>
          </a:p>
        </p:txBody>
      </p:sp>
    </p:spTree>
    <p:extLst>
      <p:ext uri="{BB962C8B-B14F-4D97-AF65-F5344CB8AC3E}">
        <p14:creationId xmlns:p14="http://schemas.microsoft.com/office/powerpoint/2010/main" val="69164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28D-79B8-4D44-AE42-42381A77981D}"/>
              </a:ext>
            </a:extLst>
          </p:cNvPr>
          <p:cNvSpPr>
            <a:spLocks noGrp="1"/>
          </p:cNvSpPr>
          <p:nvPr>
            <p:ph type="title"/>
          </p:nvPr>
        </p:nvSpPr>
        <p:spPr>
          <a:xfrm>
            <a:off x="1136428" y="210621"/>
            <a:ext cx="7474172" cy="1325563"/>
          </a:xfrm>
        </p:spPr>
        <p:txBody>
          <a:bodyPr>
            <a:normAutofit/>
          </a:bodyPr>
          <a:lstStyle/>
          <a:p>
            <a:r>
              <a:rPr lang="it-IT">
                <a:cs typeface="Calibri Light"/>
              </a:rPr>
              <a:t>Algoritmo di identificazione</a:t>
            </a:r>
            <a:endParaRPr lang="it-IT"/>
          </a:p>
        </p:txBody>
      </p:sp>
      <p:sp>
        <p:nvSpPr>
          <p:cNvPr id="3" name="Content Placeholder 2">
            <a:extLst>
              <a:ext uri="{FF2B5EF4-FFF2-40B4-BE49-F238E27FC236}">
                <a16:creationId xmlns:a16="http://schemas.microsoft.com/office/drawing/2014/main" id="{244A60AF-B553-4261-8D8F-CDD121D72C44}"/>
              </a:ext>
            </a:extLst>
          </p:cNvPr>
          <p:cNvSpPr>
            <a:spLocks noGrp="1"/>
          </p:cNvSpPr>
          <p:nvPr>
            <p:ph idx="1"/>
          </p:nvPr>
        </p:nvSpPr>
        <p:spPr>
          <a:xfrm>
            <a:off x="1208316" y="1429910"/>
            <a:ext cx="7560546" cy="3996952"/>
          </a:xfrm>
        </p:spPr>
        <p:txBody>
          <a:bodyPr vert="horz" lIns="91440" tIns="45720" rIns="91440" bIns="45720" rtlCol="0" anchor="ctr">
            <a:normAutofit fontScale="92500" lnSpcReduction="10000"/>
          </a:bodyPr>
          <a:lstStyle/>
          <a:p>
            <a:pPr marL="0" indent="0">
              <a:lnSpc>
                <a:spcPct val="100000"/>
              </a:lnSpc>
              <a:spcBef>
                <a:spcPts val="0"/>
              </a:spcBef>
              <a:buNone/>
            </a:pPr>
            <a:r>
              <a:rPr lang="it-IT" sz="2400">
                <a:cs typeface="Calibri"/>
              </a:rPr>
              <a:t>Si parte da una condizione in cui tutti i router sono marcati come edge router.</a:t>
            </a:r>
            <a:endParaRPr lang="en-US" sz="2400">
              <a:ea typeface="+mn-lt"/>
              <a:cs typeface="+mn-lt"/>
            </a:endParaRPr>
          </a:p>
          <a:p>
            <a:pPr marL="0" indent="0">
              <a:buNone/>
            </a:pPr>
            <a:r>
              <a:rPr lang="it-IT" sz="2400">
                <a:ea typeface="+mn-lt"/>
                <a:cs typeface="+mn-lt"/>
              </a:rPr>
              <a:t>Tre step:</a:t>
            </a:r>
            <a:endParaRPr lang="it-IT"/>
          </a:p>
          <a:p>
            <a:r>
              <a:rPr lang="it-IT" sz="2400">
                <a:cs typeface="Calibri"/>
              </a:rPr>
              <a:t>Step 1 - router che connettono diversi AS sono marcati come backBone router.  </a:t>
            </a:r>
          </a:p>
          <a:p>
            <a:r>
              <a:rPr lang="it-IT" sz="2400">
                <a:cs typeface="Calibri"/>
              </a:rPr>
              <a:t>Step 2 - tutti gli  edge router con grado superiore al grado medio di tutti i router della rete sono marcati come backbone router</a:t>
            </a:r>
          </a:p>
          <a:p>
            <a:pPr marL="0" indent="0">
              <a:buNone/>
            </a:pPr>
            <a:r>
              <a:rPr lang="it-IT" sz="2400">
                <a:cs typeface="Calibri"/>
              </a:rPr>
              <a:t>Si ottiene un sottoinsieme B di router backbone.</a:t>
            </a:r>
          </a:p>
          <a:p>
            <a:r>
              <a:rPr lang="it-IT" sz="2400">
                <a:cs typeface="Calibri"/>
              </a:rPr>
              <a:t>Step 3 - si connettono le partizioni di B usando un algoritmo basato su ricerca in ampiezza</a:t>
            </a:r>
          </a:p>
        </p:txBody>
      </p:sp>
      <p:sp>
        <p:nvSpPr>
          <p:cNvPr id="6"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E2D3AF6-8A2D-45CE-A45B-C4650A433F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17" name="TextBox 16">
            <a:extLst>
              <a:ext uri="{FF2B5EF4-FFF2-40B4-BE49-F238E27FC236}">
                <a16:creationId xmlns:a16="http://schemas.microsoft.com/office/drawing/2014/main" id="{FF5DBF29-864C-4AE3-8A81-CB606B125189}"/>
              </a:ext>
            </a:extLst>
          </p:cNvPr>
          <p:cNvSpPr txBox="1"/>
          <p:nvPr/>
        </p:nvSpPr>
        <p:spPr>
          <a:xfrm>
            <a:off x="1201947" y="5428891"/>
            <a:ext cx="43390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200">
                <a:cs typeface="Calibri"/>
              </a:rPr>
              <a:t>Output:</a:t>
            </a:r>
          </a:p>
          <a:p>
            <a:r>
              <a:rPr lang="it-IT" sz="2200">
                <a:cs typeface="Calibri"/>
              </a:rPr>
              <a:t>Insieme B di backbone router</a:t>
            </a:r>
          </a:p>
          <a:p>
            <a:r>
              <a:rPr lang="it-IT" sz="2200">
                <a:cs typeface="Calibri"/>
              </a:rPr>
              <a:t>Insieme A di edge router</a:t>
            </a:r>
          </a:p>
        </p:txBody>
      </p:sp>
    </p:spTree>
    <p:extLst>
      <p:ext uri="{BB962C8B-B14F-4D97-AF65-F5344CB8AC3E}">
        <p14:creationId xmlns:p14="http://schemas.microsoft.com/office/powerpoint/2010/main" val="10371845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di Office</vt:lpstr>
      <vt:lpstr>PowerPoint Presentation</vt:lpstr>
      <vt:lpstr>PowerPoint Presentation</vt:lpstr>
      <vt:lpstr>PowerPoint Presentation</vt:lpstr>
      <vt:lpstr>EmuFog</vt:lpstr>
      <vt:lpstr>PowerPoint Presentation</vt:lpstr>
      <vt:lpstr>EmuFog:  diagramma dei package</vt:lpstr>
      <vt:lpstr>EmuFog:  Step di emulazione</vt:lpstr>
      <vt:lpstr>Identificazione Edge router</vt:lpstr>
      <vt:lpstr>Algoritmo di identificazione</vt:lpstr>
      <vt:lpstr>Posizionamento dei nodi fog </vt:lpstr>
      <vt:lpstr>Posizionamento dei nodi fog: algoritmo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Gaia Grimaldi</dc:creator>
  <cp:revision>2</cp:revision>
  <dcterms:created xsi:type="dcterms:W3CDTF">2019-05-31T14:58:57Z</dcterms:created>
  <dcterms:modified xsi:type="dcterms:W3CDTF">2019-06-21T08:58:05Z</dcterms:modified>
</cp:coreProperties>
</file>