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3" r:id="rId6"/>
    <p:sldId id="272" r:id="rId7"/>
    <p:sldId id="276" r:id="rId8"/>
    <p:sldId id="259" r:id="rId9"/>
    <p:sldId id="260" r:id="rId10"/>
    <p:sldId id="261" r:id="rId11"/>
    <p:sldId id="267" r:id="rId12"/>
    <p:sldId id="269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FB8EB-1EA4-AE0B-6E0B-612E5EC56CEB}" v="6" dt="2019-08-27T22:49:24.503"/>
    <p1510:client id="{0B03FF0E-0A95-2307-8710-0B3FCC47D5F4}" v="36" dt="2019-08-29T00:12:09.065"/>
    <p1510:client id="{214F6D8F-E0E7-90F6-6C00-59D807B40043}" v="40" dt="2019-08-28T21:05:12.689"/>
    <p1510:client id="{2C46A1E1-C70E-4BC1-A6AC-938AF73A8DBB}" v="59" dt="2019-08-28T02:12:26.854"/>
    <p1510:client id="{8CB2BD77-BCF7-9BB0-5A46-02E91C2BC69D}" v="2" dt="2019-08-28T01:55:33.720"/>
    <p1510:client id="{B8BC0719-D509-6B17-330E-E124D3512DD7}" v="386" dt="2019-08-28T23:21:16.342"/>
    <p1510:client id="{DD4B66B5-6F04-059A-B237-F4A9E3767359}" v="561" dt="2019-08-28T23:55:19.126"/>
    <p1510:client id="{E2336BA7-8B3F-B655-F64B-8956A96FCBF4}" v="2" dt="2019-09-08T15:01:34.906"/>
    <p1510:client id="{E3FB911F-C521-9F32-59DA-2DF464952A12}" v="8" dt="2019-08-28T13:23:47.251"/>
    <p1510:client id="{EB3AAA4A-01DC-67F6-7754-9D88B0264D91}" v="1" dt="2019-08-28T01:25:29.185"/>
    <p1510:client id="{F04EF4F4-0F5E-F5E3-2AF6-AEFA909D9E1F}" v="7" dt="2019-08-28T22:08:07.040"/>
    <p1510:client id="{F757E42C-0EBF-FDDD-CF3F-35F510BB181B}" v="25" dt="2019-08-28T22:35:42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ue Brown" userId="S::lbrown18@syr.edu::ae2d6c98-75bb-4989-b469-4e370e5a31b0" providerId="AD" clId="Web-{E2336BA7-8B3F-B655-F64B-8956A96FCBF4}"/>
    <pc:docChg chg="modSld">
      <pc:chgData name="LaRue Brown" userId="S::lbrown18@syr.edu::ae2d6c98-75bb-4989-b469-4e370e5a31b0" providerId="AD" clId="Web-{E2336BA7-8B3F-B655-F64B-8956A96FCBF4}" dt="2019-09-08T15:01:34.781" v="1" actId="1076"/>
      <pc:docMkLst>
        <pc:docMk/>
      </pc:docMkLst>
      <pc:sldChg chg="modSp">
        <pc:chgData name="LaRue Brown" userId="S::lbrown18@syr.edu::ae2d6c98-75bb-4989-b469-4e370e5a31b0" providerId="AD" clId="Web-{E2336BA7-8B3F-B655-F64B-8956A96FCBF4}" dt="2019-09-08T15:01:34.781" v="1" actId="1076"/>
        <pc:sldMkLst>
          <pc:docMk/>
          <pc:sldMk cId="3410443259" sldId="269"/>
        </pc:sldMkLst>
        <pc:picChg chg="mod">
          <ac:chgData name="LaRue Brown" userId="S::lbrown18@syr.edu::ae2d6c98-75bb-4989-b469-4e370e5a31b0" providerId="AD" clId="Web-{E2336BA7-8B3F-B655-F64B-8956A96FCBF4}" dt="2019-09-08T15:01:34.781" v="1" actId="1076"/>
          <ac:picMkLst>
            <pc:docMk/>
            <pc:sldMk cId="3410443259" sldId="269"/>
            <ac:picMk id="7" creationId="{64B5E397-325C-42A4-93A1-D32686215A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5D3A243-BEBC-4498-9888-6C410891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38316"/>
            <a:ext cx="11496821" cy="3736467"/>
          </a:xfrm>
          <a:prstGeom prst="rect">
            <a:avLst/>
          </a:prstGeom>
        </p:spPr>
      </p:pic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94338"/>
            <a:ext cx="9144000" cy="114136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4000">
                <a:solidFill>
                  <a:srgbClr val="EE1C16"/>
                </a:solidFill>
                <a:ea typeface="+mn-lt"/>
                <a:cs typeface="+mn-lt"/>
              </a:rPr>
              <a:t>YouTube Analytics</a:t>
            </a:r>
          </a:p>
          <a:p>
            <a:endParaRPr lang="en-US" sz="2000">
              <a:solidFill>
                <a:srgbClr val="EE1C16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rgbClr val="EE1C16"/>
                </a:solidFill>
                <a:ea typeface="+mn-lt"/>
                <a:cs typeface="+mn-lt"/>
              </a:rPr>
              <a:t>Ian Aliman, LaRue Brown, Hannah Jordan, Gayathri Sanjeev</a:t>
            </a:r>
            <a:endParaRPr lang="en-US" sz="2000">
              <a:solidFill>
                <a:srgbClr val="EE1C1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67F6E07-2CDC-4B26-B6AC-C4A973252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22922-8E83-431E-80A5-87757C96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cs typeface="Calibri Light"/>
              </a:rPr>
              <a:t>Conclusions</a:t>
            </a:r>
            <a:endParaRPr lang="en-US" sz="3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ECC9BB-3E14-4C74-AC9A-B0E291388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For SVM, the linear kernel performs the best at predicting relative retention</a:t>
            </a:r>
          </a:p>
          <a:p>
            <a:r>
              <a:rPr lang="en-US" sz="1800">
                <a:ea typeface="+mn-lt"/>
                <a:cs typeface="+mn-lt"/>
              </a:rPr>
              <a:t>Multinomial Naïve Bayes better at predicting  relative retention than SVM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43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2180F-94DF-434A-B7C2-6E6517EC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Q&amp;A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559205D6-F9DE-4B88-8316-0675E2FE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640496"/>
            <a:ext cx="11496821" cy="37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1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770BB94-514F-4C73-8B7D-26212C3338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17903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F377DC5-6F2E-4A07-9758-AF25A29D3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" r="-2" b="-2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34" name="Picture 36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E0185-1E01-42A5-BBF5-CFFD81F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Introduction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3FC4-410E-4209-8889-83A769B8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Ink Master Videos (10)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Comments (</a:t>
            </a:r>
            <a:r>
              <a:rPr lang="en-US" sz="2000">
                <a:ea typeface="+mn-lt"/>
                <a:cs typeface="+mn-lt"/>
              </a:rPr>
              <a:t>12,113)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Timestamps (2026)</a:t>
            </a:r>
          </a:p>
          <a:p>
            <a:pPr lvl="2"/>
            <a:r>
              <a:rPr lang="en-US">
                <a:solidFill>
                  <a:srgbClr val="000000"/>
                </a:solidFill>
                <a:cs typeface="Calibri"/>
              </a:rPr>
              <a:t>Captions</a:t>
            </a:r>
          </a:p>
          <a:p>
            <a:pPr lvl="2"/>
            <a:r>
              <a:rPr lang="en-US">
                <a:solidFill>
                  <a:srgbClr val="000000"/>
                </a:solidFill>
                <a:cs typeface="Calibri"/>
              </a:rPr>
              <a:t>Relative Retention (Higher vs. Lower)</a:t>
            </a:r>
          </a:p>
        </p:txBody>
      </p:sp>
    </p:spTree>
    <p:extLst>
      <p:ext uri="{BB962C8B-B14F-4D97-AF65-F5344CB8AC3E}">
        <p14:creationId xmlns:p14="http://schemas.microsoft.com/office/powerpoint/2010/main" val="271740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2D38E-3D77-4269-B02F-FC6C63F4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Comment-Based Clustering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F49-FACD-40CF-A87F-FEE51E25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3616300" cy="3829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198 comments analyzed</a:t>
            </a:r>
          </a:p>
          <a:p>
            <a:r>
              <a:rPr lang="en-US" sz="2000">
                <a:cs typeface="Calibri"/>
              </a:rPr>
              <a:t>Comment content was similar across videos</a:t>
            </a:r>
            <a:endParaRPr lang="en-US">
              <a:cs typeface="Calibri"/>
            </a:endParaRPr>
          </a:p>
          <a:p>
            <a:r>
              <a:rPr lang="en-US" sz="2000">
                <a:cs typeface="Calibri"/>
              </a:rPr>
              <a:t>Differentiators:</a:t>
            </a:r>
          </a:p>
          <a:p>
            <a:pPr lvl="1"/>
            <a:r>
              <a:rPr lang="en-US" sz="1600">
                <a:cs typeface="Calibri"/>
              </a:rPr>
              <a:t>VID03 - "balloon"</a:t>
            </a:r>
          </a:p>
          <a:p>
            <a:pPr lvl="1"/>
            <a:r>
              <a:rPr lang="en-US" sz="1600">
                <a:cs typeface="Calibri"/>
              </a:rPr>
              <a:t>VID05 - "hold" "hands"</a:t>
            </a:r>
          </a:p>
          <a:p>
            <a:pPr lvl="1"/>
            <a:r>
              <a:rPr lang="en-US" sz="1600">
                <a:cs typeface="Calibri"/>
              </a:rPr>
              <a:t>VID08 - "thumbnail"</a:t>
            </a:r>
          </a:p>
          <a:p>
            <a:pPr lvl="1"/>
            <a:r>
              <a:rPr lang="en-US" sz="1600">
                <a:cs typeface="Calibri"/>
              </a:rPr>
              <a:t>VID09 - "primary" "colors"</a:t>
            </a:r>
          </a:p>
          <a:p>
            <a:pPr lvl="1"/>
            <a:r>
              <a:rPr lang="en-US" sz="1600">
                <a:cs typeface="Calibri"/>
              </a:rPr>
              <a:t>VID10 - "koi"</a:t>
            </a:r>
          </a:p>
          <a:p>
            <a:pPr lvl="1"/>
            <a:r>
              <a:rPr lang="en-US" sz="1600">
                <a:cs typeface="Calibri"/>
              </a:rPr>
              <a:t>VID11 - "kelly"</a:t>
            </a:r>
          </a:p>
          <a:p>
            <a:pPr lvl="1"/>
            <a:endParaRPr lang="en-US" sz="1600">
              <a:cs typeface="Calibri"/>
            </a:endParaRPr>
          </a:p>
        </p:txBody>
      </p:sp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CF3C2E-0035-437A-B275-D528BFC0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919" y="2646561"/>
            <a:ext cx="7539317" cy="35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1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45E0-5B63-4394-808E-3E9C1CE0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57" y="389083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About the Analytics</a:t>
            </a:r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BFE3095-6A34-423F-8A37-D39D3FB2F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4" r="28451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17" name="Picture 1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74CF2AD-FFDC-4943-8D12-BDDC487D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72" y="891037"/>
            <a:ext cx="5887961" cy="39741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0A9214-E2C0-4046-AC77-D8564A41ADB9}"/>
              </a:ext>
            </a:extLst>
          </p:cNvPr>
          <p:cNvSpPr/>
          <p:nvPr/>
        </p:nvSpPr>
        <p:spPr>
          <a:xfrm>
            <a:off x="6323635" y="338559"/>
            <a:ext cx="5828832" cy="5527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Audience Watch Ratio, 10 videos</a:t>
            </a:r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DCA5F20A-1241-46B7-A45B-307828588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565" y="959785"/>
            <a:ext cx="5868364" cy="398351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AFF4C5-E43A-4837-A7F1-C94350DA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45" y="2582511"/>
            <a:ext cx="5053748" cy="1359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Comments ~= watch preference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74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45E0-5B63-4394-808E-3E9C1CE0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0" y="383447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About the Analytics</a:t>
            </a:r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BFE3095-6A34-423F-8A37-D39D3FB2F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4" r="28451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12DEAD-A8C0-422C-A9CE-E5FE58C7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909" y="2450225"/>
            <a:ext cx="5096070" cy="1731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>
                <a:cs typeface="Calibri"/>
              </a:rPr>
              <a:t>Relative Retention Performance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>
                <a:cs typeface="Calibri"/>
              </a:rPr>
              <a:t>Audience Watch Ratio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>
              <a:cs typeface="Calibri"/>
            </a:endParaRPr>
          </a:p>
        </p:txBody>
      </p:sp>
      <p:pic>
        <p:nvPicPr>
          <p:cNvPr id="17" name="Picture 1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74CF2AD-FFDC-4943-8D12-BDDC487D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72" y="891037"/>
            <a:ext cx="5887961" cy="39741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0A9214-E2C0-4046-AC77-D8564A41ADB9}"/>
              </a:ext>
            </a:extLst>
          </p:cNvPr>
          <p:cNvSpPr/>
          <p:nvPr/>
        </p:nvSpPr>
        <p:spPr>
          <a:xfrm>
            <a:off x="6323635" y="338559"/>
            <a:ext cx="5828832" cy="5527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Example</a:t>
            </a:r>
            <a:r>
              <a:rPr lang="en-US">
                <a:cs typeface="Calibri"/>
              </a:rPr>
              <a:t>: </a:t>
            </a:r>
            <a:r>
              <a:rPr lang="en-US" b="1">
                <a:cs typeface="Calibri"/>
              </a:rPr>
              <a:t>how labels were created for one video</a:t>
            </a:r>
          </a:p>
        </p:txBody>
      </p:sp>
    </p:spTree>
    <p:extLst>
      <p:ext uri="{BB962C8B-B14F-4D97-AF65-F5344CB8AC3E}">
        <p14:creationId xmlns:p14="http://schemas.microsoft.com/office/powerpoint/2010/main" val="3135199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2D38E-3D77-4269-B02F-FC6C63F4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Label Creation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FE451F-E305-4DE2-988F-644C88FB8A66}"/>
              </a:ext>
            </a:extLst>
          </p:cNvPr>
          <p:cNvSpPr txBox="1"/>
          <p:nvPr/>
        </p:nvSpPr>
        <p:spPr>
          <a:xfrm>
            <a:off x="653970" y="25348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Arial"/>
            </a:endParaRPr>
          </a:p>
        </p:txBody>
      </p:sp>
      <p:pic>
        <p:nvPicPr>
          <p:cNvPr id="11" name="Picture 10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9DB443F2-CDDD-4301-BDB8-04AC436B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5" y="3525220"/>
            <a:ext cx="5725364" cy="3104511"/>
          </a:xfrm>
          <a:prstGeom prst="rect">
            <a:avLst/>
          </a:prstGeom>
        </p:spPr>
      </p:pic>
      <p:pic>
        <p:nvPicPr>
          <p:cNvPr id="12" name="Picture 11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3A8DD91-3E41-4333-92C8-86E7FDDB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72" y="891037"/>
            <a:ext cx="5887961" cy="3974186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817564F-8DE7-4A9A-8FC4-8B8D8EF858BA}"/>
              </a:ext>
            </a:extLst>
          </p:cNvPr>
          <p:cNvCxnSpPr/>
          <p:nvPr/>
        </p:nvCxnSpPr>
        <p:spPr>
          <a:xfrm flipV="1">
            <a:off x="5484471" y="2786604"/>
            <a:ext cx="3489765" cy="889320"/>
          </a:xfrm>
          <a:prstGeom prst="bentConnector3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53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C072-2247-4DAB-967A-B4B2BDC8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Bernoulli Naïve Bayes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284BC4-D1B2-4A1D-8D6C-12F746A0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Future Tuning: </a:t>
            </a:r>
          </a:p>
          <a:p>
            <a:pPr lvl="1"/>
            <a:r>
              <a:rPr lang="en-US" sz="2000">
                <a:ea typeface="+mn-lt"/>
                <a:cs typeface="+mn-lt"/>
              </a:rPr>
              <a:t>Balance 40/60 category split </a:t>
            </a:r>
          </a:p>
          <a:p>
            <a:pPr lvl="1"/>
            <a:r>
              <a:rPr lang="en-US" sz="2000">
                <a:ea typeface="+mn-lt"/>
                <a:cs typeface="+mn-lt"/>
              </a:rPr>
              <a:t>Gold Parse</a:t>
            </a:r>
          </a:p>
          <a:p>
            <a:r>
              <a:rPr lang="en-US" sz="2000" b="1">
                <a:cs typeface="Calibri"/>
              </a:rPr>
              <a:t>Accuracy:</a:t>
            </a:r>
            <a:r>
              <a:rPr lang="en-US" sz="2000">
                <a:cs typeface="Calibri"/>
              </a:rPr>
              <a:t> 0.595</a:t>
            </a:r>
          </a:p>
          <a:p>
            <a:r>
              <a:rPr lang="en-US" sz="2000">
                <a:ea typeface="+mn-lt"/>
                <a:cs typeface="+mn-lt"/>
              </a:rPr>
              <a:t>SpaCy pipeline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F2DAC2-E9EC-4470-9311-20D45CEF1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8" r="37903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6136E0-0BC7-497B-939E-B063E991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288" y="1065448"/>
            <a:ext cx="4076751" cy="370522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0819069-110E-4988-94B1-AD10AF5A7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29247"/>
              </p:ext>
            </p:extLst>
          </p:nvPr>
        </p:nvGraphicFramePr>
        <p:xfrm>
          <a:off x="2033704" y="4482300"/>
          <a:ext cx="4120784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96">
                  <a:extLst>
                    <a:ext uri="{9D8B030D-6E8A-4147-A177-3AD203B41FA5}">
                      <a16:colId xmlns:a16="http://schemas.microsoft.com/office/drawing/2014/main" val="3140874630"/>
                    </a:ext>
                  </a:extLst>
                </a:gridCol>
                <a:gridCol w="1030196">
                  <a:extLst>
                    <a:ext uri="{9D8B030D-6E8A-4147-A177-3AD203B41FA5}">
                      <a16:colId xmlns:a16="http://schemas.microsoft.com/office/drawing/2014/main" val="1950804366"/>
                    </a:ext>
                  </a:extLst>
                </a:gridCol>
                <a:gridCol w="1030196">
                  <a:extLst>
                    <a:ext uri="{9D8B030D-6E8A-4147-A177-3AD203B41FA5}">
                      <a16:colId xmlns:a16="http://schemas.microsoft.com/office/drawing/2014/main" val="2225291497"/>
                    </a:ext>
                  </a:extLst>
                </a:gridCol>
                <a:gridCol w="1030196">
                  <a:extLst>
                    <a:ext uri="{9D8B030D-6E8A-4147-A177-3AD203B41FA5}">
                      <a16:colId xmlns:a16="http://schemas.microsoft.com/office/drawing/2014/main" val="2940168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1001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292 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2882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05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8933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PREDICT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284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23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>
            <a:extLst>
              <a:ext uri="{FF2B5EF4-FFF2-40B4-BE49-F238E27FC236}">
                <a16:creationId xmlns:a16="http://schemas.microsoft.com/office/drawing/2014/main" id="{E1025AE0-7CF7-4A71-9834-E4D44815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21" y="-5013"/>
            <a:ext cx="12152897" cy="6787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BB0198-FB6C-4733-B38C-D815A953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4496" cy="18288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Multinomial </a:t>
            </a:r>
            <a:r>
              <a:rPr lang="en-US">
                <a:ea typeface="+mj-lt"/>
                <a:cs typeface="+mj-lt"/>
              </a:rPr>
              <a:t>Naïve Bayes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0119D5-20B9-4E15-BD00-DDA61F18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45" y="2147115"/>
            <a:ext cx="3447128" cy="135219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400">
                <a:cs typeface="Calibri"/>
              </a:rPr>
              <a:t>Predicts lower retention rate videos with good accuracy</a:t>
            </a:r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Overall accuracy rate – 62%</a:t>
            </a: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6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326A8C-D48D-4A81-A0BB-53185C83D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70" y="4055080"/>
            <a:ext cx="5941903" cy="2465810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DAC398-69AD-4661-8FB9-1EF5618A5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211" y="590914"/>
            <a:ext cx="4154689" cy="33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68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07FF0F73-B14D-45ED-B1CA-B21C068E8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4" r="28451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2D38E-3D77-4269-B02F-FC6C63F4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917568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Support Vector Machines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F49-FACD-40CF-A87F-FEE51E25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Analyze both unigrams and bigrams</a:t>
            </a:r>
            <a:endParaRPr lang="en-US" sz="2000"/>
          </a:p>
          <a:p>
            <a:r>
              <a:rPr lang="en-US" sz="2000">
                <a:cs typeface="Calibri"/>
              </a:rPr>
              <a:t>Analyze 'linear', '</a:t>
            </a:r>
            <a:r>
              <a:rPr lang="en-US" sz="2000" err="1">
                <a:cs typeface="Calibri"/>
              </a:rPr>
              <a:t>rbc</a:t>
            </a:r>
            <a:r>
              <a:rPr lang="en-US" sz="2000">
                <a:cs typeface="Calibri"/>
              </a:rPr>
              <a:t>', and 'poly' kernels</a:t>
            </a:r>
          </a:p>
          <a:p>
            <a:r>
              <a:rPr lang="en-US" sz="2000">
                <a:cs typeface="Calibri"/>
              </a:rPr>
              <a:t>Penalty 1 – 50 </a:t>
            </a:r>
          </a:p>
          <a:p>
            <a:r>
              <a:rPr lang="en-US" sz="2000">
                <a:cs typeface="Calibri"/>
              </a:rPr>
              <a:t>Models optimized for precision and recall</a:t>
            </a:r>
          </a:p>
          <a:p>
            <a:r>
              <a:rPr lang="en-US" sz="2000">
                <a:cs typeface="Calibri"/>
              </a:rPr>
              <a:t>10-fold CV</a:t>
            </a:r>
          </a:p>
          <a:p>
            <a:r>
              <a:rPr lang="en-US" sz="2000">
                <a:cs typeface="Calibri"/>
              </a:rPr>
              <a:t>Linear kernel with a penalty of 5</a:t>
            </a:r>
          </a:p>
          <a:p>
            <a:r>
              <a:rPr lang="en-US" sz="2000">
                <a:cs typeface="Calibri"/>
              </a:rPr>
              <a:t>Accuracy: 52.1%</a:t>
            </a:r>
          </a:p>
          <a:p>
            <a:r>
              <a:rPr lang="en-US" sz="2000">
                <a:cs typeface="Calibri"/>
              </a:rPr>
              <a:t>50/50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F9410A-CCAD-435A-9382-E784071FD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73587"/>
              </p:ext>
            </p:extLst>
          </p:nvPr>
        </p:nvGraphicFramePr>
        <p:xfrm>
          <a:off x="231151" y="2509328"/>
          <a:ext cx="1158843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19">
                  <a:extLst>
                    <a:ext uri="{9D8B030D-6E8A-4147-A177-3AD203B41FA5}">
                      <a16:colId xmlns:a16="http://schemas.microsoft.com/office/drawing/2014/main" val="1336870729"/>
                    </a:ext>
                  </a:extLst>
                </a:gridCol>
                <a:gridCol w="976539">
                  <a:extLst>
                    <a:ext uri="{9D8B030D-6E8A-4147-A177-3AD203B41FA5}">
                      <a16:colId xmlns:a16="http://schemas.microsoft.com/office/drawing/2014/main" val="150956234"/>
                    </a:ext>
                  </a:extLst>
                </a:gridCol>
                <a:gridCol w="1646492">
                  <a:extLst>
                    <a:ext uri="{9D8B030D-6E8A-4147-A177-3AD203B41FA5}">
                      <a16:colId xmlns:a16="http://schemas.microsoft.com/office/drawing/2014/main" val="3302654894"/>
                    </a:ext>
                  </a:extLst>
                </a:gridCol>
                <a:gridCol w="1021412">
                  <a:extLst>
                    <a:ext uri="{9D8B030D-6E8A-4147-A177-3AD203B41FA5}">
                      <a16:colId xmlns:a16="http://schemas.microsoft.com/office/drawing/2014/main" val="2629238060"/>
                    </a:ext>
                  </a:extLst>
                </a:gridCol>
                <a:gridCol w="910682">
                  <a:extLst>
                    <a:ext uri="{9D8B030D-6E8A-4147-A177-3AD203B41FA5}">
                      <a16:colId xmlns:a16="http://schemas.microsoft.com/office/drawing/2014/main" val="1895581511"/>
                    </a:ext>
                  </a:extLst>
                </a:gridCol>
                <a:gridCol w="882804">
                  <a:extLst>
                    <a:ext uri="{9D8B030D-6E8A-4147-A177-3AD203B41FA5}">
                      <a16:colId xmlns:a16="http://schemas.microsoft.com/office/drawing/2014/main" val="2561476057"/>
                    </a:ext>
                  </a:extLst>
                </a:gridCol>
                <a:gridCol w="784376">
                  <a:extLst>
                    <a:ext uri="{9D8B030D-6E8A-4147-A177-3AD203B41FA5}">
                      <a16:colId xmlns:a16="http://schemas.microsoft.com/office/drawing/2014/main" val="2433092276"/>
                    </a:ext>
                  </a:extLst>
                </a:gridCol>
                <a:gridCol w="1268697">
                  <a:extLst>
                    <a:ext uri="{9D8B030D-6E8A-4147-A177-3AD203B41FA5}">
                      <a16:colId xmlns:a16="http://schemas.microsoft.com/office/drawing/2014/main" val="3478543415"/>
                    </a:ext>
                  </a:extLst>
                </a:gridCol>
                <a:gridCol w="1193438">
                  <a:extLst>
                    <a:ext uri="{9D8B030D-6E8A-4147-A177-3AD203B41FA5}">
                      <a16:colId xmlns:a16="http://schemas.microsoft.com/office/drawing/2014/main" val="190570090"/>
                    </a:ext>
                  </a:extLst>
                </a:gridCol>
                <a:gridCol w="967651">
                  <a:extLst>
                    <a:ext uri="{9D8B030D-6E8A-4147-A177-3AD203B41FA5}">
                      <a16:colId xmlns:a16="http://schemas.microsoft.com/office/drawing/2014/main" val="2578658849"/>
                    </a:ext>
                  </a:extLst>
                </a:gridCol>
                <a:gridCol w="1107424">
                  <a:extLst>
                    <a:ext uri="{9D8B030D-6E8A-4147-A177-3AD203B41FA5}">
                      <a16:colId xmlns:a16="http://schemas.microsoft.com/office/drawing/2014/main" val="24070597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Kernel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Penalty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Optimized For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Best Score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Accuracy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Precision (lower)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Recall (lower)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F1-Score (lower)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Precision (higher)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Recall (higher)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F1-Score (higher)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0721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8464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470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40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0138002"/>
                  </a:ext>
                </a:extLst>
              </a:tr>
            </a:tbl>
          </a:graphicData>
        </a:graphic>
      </p:graphicFrame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B5E397-325C-42A4-93A1-D32686215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76" y="643940"/>
            <a:ext cx="5373938" cy="55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43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FA76BC342B3B41910AFF7898FE9FF5" ma:contentTypeVersion="6" ma:contentTypeDescription="Create a new document." ma:contentTypeScope="" ma:versionID="57c2ec9b0f7f0e1b65cc2bacbd764bdc">
  <xsd:schema xmlns:xsd="http://www.w3.org/2001/XMLSchema" xmlns:xs="http://www.w3.org/2001/XMLSchema" xmlns:p="http://schemas.microsoft.com/office/2006/metadata/properties" xmlns:ns2="8476f452-fec5-456c-b16f-793cedc7cc39" xmlns:ns3="1430f70e-3e52-461e-92a1-3b504be854da" targetNamespace="http://schemas.microsoft.com/office/2006/metadata/properties" ma:root="true" ma:fieldsID="7a68e333122393182aca2514b20452d4" ns2:_="" ns3:_="">
    <xsd:import namespace="8476f452-fec5-456c-b16f-793cedc7cc39"/>
    <xsd:import namespace="1430f70e-3e52-461e-92a1-3b504be854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6f452-fec5-456c-b16f-793cedc7c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30f70e-3e52-461e-92a1-3b504be854d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C7F010-63D9-4EEE-B0D7-ED48182A17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90AAF4-0E1A-413A-8A6F-8DE9FA004E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4392BA-3F6C-48C6-947E-CE586883CFB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Comment-Based Clustering</vt:lpstr>
      <vt:lpstr>About the Analytics</vt:lpstr>
      <vt:lpstr>About the Analytics</vt:lpstr>
      <vt:lpstr>Label Creation</vt:lpstr>
      <vt:lpstr>Bernoulli Naïve Bayes</vt:lpstr>
      <vt:lpstr>Multinomial Naïve Bayes </vt:lpstr>
      <vt:lpstr>Support Vector Machines</vt:lpstr>
      <vt:lpstr>Conclusions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2013-07-15T20:26:40Z</dcterms:created>
  <dcterms:modified xsi:type="dcterms:W3CDTF">2019-09-08T15:01:35Z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0x010100BAFA76BC342B3B41910AFF7898FE9FF5</vt:lpwstr>
  </property>
</Properties>
</file>