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5" r:id="rId2"/>
    <p:sldId id="294" r:id="rId3"/>
    <p:sldId id="333" r:id="rId4"/>
    <p:sldId id="296" r:id="rId5"/>
    <p:sldId id="334" r:id="rId6"/>
    <p:sldId id="348" r:id="rId7"/>
    <p:sldId id="351" r:id="rId8"/>
    <p:sldId id="352" r:id="rId9"/>
    <p:sldId id="290" r:id="rId10"/>
    <p:sldId id="314" r:id="rId11"/>
    <p:sldId id="335" r:id="rId12"/>
    <p:sldId id="336" r:id="rId13"/>
    <p:sldId id="337" r:id="rId14"/>
    <p:sldId id="353" r:id="rId15"/>
    <p:sldId id="338" r:id="rId16"/>
    <p:sldId id="339" r:id="rId17"/>
    <p:sldId id="340" r:id="rId18"/>
    <p:sldId id="354" r:id="rId19"/>
    <p:sldId id="341" r:id="rId20"/>
    <p:sldId id="343" r:id="rId21"/>
    <p:sldId id="355" r:id="rId22"/>
    <p:sldId id="344" r:id="rId23"/>
    <p:sldId id="346" r:id="rId24"/>
    <p:sldId id="356" r:id="rId25"/>
    <p:sldId id="257"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2" d="100"/>
          <a:sy n="82" d="100"/>
        </p:scale>
        <p:origin x="50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abriela\Documents\Shelf%20Life%20Studies\Springworks%20Leafy%20Greens\Study%202\Springworks%20Shelf%20Life%20Study%202-5-19.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Gabriela\Documents\Shelf%20Life%20Studies\Springworks%20Leafy%20Greens\Study%202\Springworks%20Shelf%20Life%20Study%202-5-19.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Gabriela\Documents\Shelf%20Life%20Studies\Springworks%20Leafy%20Greens\Study%202\Springworks%20Shelf%20Life%20Study%202-5-19.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Gabriela\Documents\Shelf%20Life%20Studies\Springworks%20Leafy%20Greens\Study%202\Springworks%20Shelf%20Life%20Study%202-5-19.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dirty="0"/>
              <a:t>Headspace Gas in Green Leaf</a:t>
            </a:r>
            <a:r>
              <a:rPr lang="en-US" b="1" baseline="0" dirty="0"/>
              <a:t> Sleeves</a:t>
            </a:r>
            <a:endParaRPr lang="en-US"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New OTR Sleeve</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Headspace!$A$2:$B$10</c:f>
              <c:multiLvlStrCache>
                <c:ptCount val="9"/>
                <c:lvl>
                  <c:pt idx="0">
                    <c:v>Green Leaf in Carton </c:v>
                  </c:pt>
                  <c:pt idx="1">
                    <c:v>Green Leaf out of Carton</c:v>
                  </c:pt>
                  <c:pt idx="2">
                    <c:v>Green Leaf in Carton </c:v>
                  </c:pt>
                  <c:pt idx="3">
                    <c:v>Green Leaf out of Carton </c:v>
                  </c:pt>
                  <c:pt idx="4">
                    <c:v>Green Leaf in Carton </c:v>
                  </c:pt>
                  <c:pt idx="5">
                    <c:v>Green Leaf out of Carton</c:v>
                  </c:pt>
                  <c:pt idx="6">
                    <c:v>Green Leaf in Carton </c:v>
                  </c:pt>
                  <c:pt idx="7">
                    <c:v>Green Leaf out of Carton </c:v>
                  </c:pt>
                  <c:pt idx="8">
                    <c:v>Green Leaf out of Carton </c:v>
                  </c:pt>
                </c:lvl>
                <c:lvl>
                  <c:pt idx="0">
                    <c:v>7</c:v>
                  </c:pt>
                  <c:pt idx="1">
                    <c:v>7</c:v>
                  </c:pt>
                  <c:pt idx="2">
                    <c:v>10</c:v>
                  </c:pt>
                  <c:pt idx="3">
                    <c:v>10</c:v>
                  </c:pt>
                  <c:pt idx="4">
                    <c:v>14</c:v>
                  </c:pt>
                  <c:pt idx="5">
                    <c:v>14</c:v>
                  </c:pt>
                  <c:pt idx="6">
                    <c:v>17</c:v>
                  </c:pt>
                  <c:pt idx="7">
                    <c:v>17</c:v>
                  </c:pt>
                  <c:pt idx="8">
                    <c:v>20</c:v>
                  </c:pt>
                </c:lvl>
              </c:multiLvlStrCache>
            </c:multiLvlStrRef>
          </c:cat>
          <c:val>
            <c:numRef>
              <c:f>Headspace!$C$2:$C$10</c:f>
              <c:numCache>
                <c:formatCode>0.0</c:formatCode>
                <c:ptCount val="9"/>
                <c:pt idx="0">
                  <c:v>17.100000000000001</c:v>
                </c:pt>
                <c:pt idx="1">
                  <c:v>18.399999999999999</c:v>
                </c:pt>
                <c:pt idx="2">
                  <c:v>19.5</c:v>
                </c:pt>
                <c:pt idx="3">
                  <c:v>19.700000000000003</c:v>
                </c:pt>
                <c:pt idx="4">
                  <c:v>18.899999999999999</c:v>
                </c:pt>
                <c:pt idx="5">
                  <c:v>19.149999999999999</c:v>
                </c:pt>
                <c:pt idx="6">
                  <c:v>18.8</c:v>
                </c:pt>
                <c:pt idx="7">
                  <c:v>19.399999999999999</c:v>
                </c:pt>
                <c:pt idx="8">
                  <c:v>19.55</c:v>
                </c:pt>
              </c:numCache>
            </c:numRef>
          </c:val>
          <c:extLst>
            <c:ext xmlns:c16="http://schemas.microsoft.com/office/drawing/2014/chart" uri="{C3380CC4-5D6E-409C-BE32-E72D297353CC}">
              <c16:uniqueId val="{00000000-A254-403B-9922-93F9383CCC37}"/>
            </c:ext>
          </c:extLst>
        </c:ser>
        <c:ser>
          <c:idx val="1"/>
          <c:order val="1"/>
          <c:tx>
            <c:v>Old OTR Sleeve</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Headspace!$C$11:$C$19</c:f>
              <c:numCache>
                <c:formatCode>0.0</c:formatCode>
                <c:ptCount val="9"/>
                <c:pt idx="0">
                  <c:v>18.3</c:v>
                </c:pt>
                <c:pt idx="1">
                  <c:v>19.399999999999999</c:v>
                </c:pt>
                <c:pt idx="2">
                  <c:v>20.2</c:v>
                </c:pt>
                <c:pt idx="3">
                  <c:v>20</c:v>
                </c:pt>
                <c:pt idx="4">
                  <c:v>19.8</c:v>
                </c:pt>
                <c:pt idx="5">
                  <c:v>19.399999999999999</c:v>
                </c:pt>
                <c:pt idx="6">
                  <c:v>19.8</c:v>
                </c:pt>
                <c:pt idx="7">
                  <c:v>19.899999999999999</c:v>
                </c:pt>
                <c:pt idx="8">
                  <c:v>20.350000000000001</c:v>
                </c:pt>
              </c:numCache>
            </c:numRef>
          </c:val>
          <c:extLst>
            <c:ext xmlns:c16="http://schemas.microsoft.com/office/drawing/2014/chart" uri="{C3380CC4-5D6E-409C-BE32-E72D297353CC}">
              <c16:uniqueId val="{00000001-A254-403B-9922-93F9383CCC37}"/>
            </c:ext>
          </c:extLst>
        </c:ser>
        <c:dLbls>
          <c:showLegendKey val="0"/>
          <c:showVal val="0"/>
          <c:showCatName val="0"/>
          <c:showSerName val="0"/>
          <c:showPercent val="0"/>
          <c:showBubbleSize val="0"/>
        </c:dLbls>
        <c:gapWidth val="219"/>
        <c:overlap val="-27"/>
        <c:axId val="308603928"/>
        <c:axId val="308604584"/>
      </c:barChart>
      <c:catAx>
        <c:axId val="308603928"/>
        <c:scaling>
          <c:orientation val="minMax"/>
        </c:scaling>
        <c:delete val="0"/>
        <c:axPos val="b"/>
        <c:title>
          <c:tx>
            <c:strRef>
              <c:f>Headspace!$A$1</c:f>
              <c:strCache>
                <c:ptCount val="1"/>
                <c:pt idx="0">
                  <c:v>Days in Storage</c:v>
                </c:pt>
              </c:strCache>
            </c:strRef>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308604584"/>
        <c:crosses val="autoZero"/>
        <c:auto val="1"/>
        <c:lblAlgn val="ctr"/>
        <c:lblOffset val="100"/>
        <c:noMultiLvlLbl val="0"/>
      </c:catAx>
      <c:valAx>
        <c:axId val="308604584"/>
        <c:scaling>
          <c:orientation val="minMax"/>
        </c:scaling>
        <c:delete val="0"/>
        <c:axPos val="l"/>
        <c:majorGridlines>
          <c:spPr>
            <a:ln w="9525" cap="flat" cmpd="sng" algn="ctr">
              <a:solidFill>
                <a:schemeClr val="tx1">
                  <a:lumMod val="15000"/>
                  <a:lumOff val="85000"/>
                </a:schemeClr>
              </a:solidFill>
              <a:round/>
            </a:ln>
            <a:effectLst/>
          </c:spPr>
        </c:majorGridlines>
        <c:title>
          <c:tx>
            <c:strRef>
              <c:f>Headspace!$C$1</c:f>
              <c:strCache>
                <c:ptCount val="1"/>
                <c:pt idx="0">
                  <c:v>% O2</c:v>
                </c:pt>
              </c:strCache>
            </c:strRef>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8603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New OTR SLeeve</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Headspace!$A$2:$B$10</c:f>
              <c:multiLvlStrCache>
                <c:ptCount val="9"/>
                <c:lvl>
                  <c:pt idx="0">
                    <c:v>Green Leaf in Carton </c:v>
                  </c:pt>
                  <c:pt idx="1">
                    <c:v>Green Leaf out of Carton</c:v>
                  </c:pt>
                  <c:pt idx="2">
                    <c:v>Green Leaf in Carton </c:v>
                  </c:pt>
                  <c:pt idx="3">
                    <c:v>Green Leaf out of Carton </c:v>
                  </c:pt>
                  <c:pt idx="4">
                    <c:v>Green Leaf in Carton </c:v>
                  </c:pt>
                  <c:pt idx="5">
                    <c:v>Green Leaf out of Carton</c:v>
                  </c:pt>
                  <c:pt idx="6">
                    <c:v>Green Leaf in Carton </c:v>
                  </c:pt>
                  <c:pt idx="7">
                    <c:v>Green Leaf out of Carton </c:v>
                  </c:pt>
                  <c:pt idx="8">
                    <c:v>Green Leaf out of Carton </c:v>
                  </c:pt>
                </c:lvl>
                <c:lvl>
                  <c:pt idx="0">
                    <c:v>7</c:v>
                  </c:pt>
                  <c:pt idx="1">
                    <c:v>7</c:v>
                  </c:pt>
                  <c:pt idx="2">
                    <c:v>10</c:v>
                  </c:pt>
                  <c:pt idx="3">
                    <c:v>10</c:v>
                  </c:pt>
                  <c:pt idx="4">
                    <c:v>14</c:v>
                  </c:pt>
                  <c:pt idx="5">
                    <c:v>14</c:v>
                  </c:pt>
                  <c:pt idx="6">
                    <c:v>17</c:v>
                  </c:pt>
                  <c:pt idx="7">
                    <c:v>17</c:v>
                  </c:pt>
                  <c:pt idx="8">
                    <c:v>20</c:v>
                  </c:pt>
                </c:lvl>
              </c:multiLvlStrCache>
            </c:multiLvlStrRef>
          </c:cat>
          <c:val>
            <c:numRef>
              <c:f>Headspace!$D$2:$D$10</c:f>
              <c:numCache>
                <c:formatCode>0.0</c:formatCode>
                <c:ptCount val="9"/>
                <c:pt idx="0">
                  <c:v>3.4</c:v>
                </c:pt>
                <c:pt idx="1">
                  <c:v>2.25</c:v>
                </c:pt>
                <c:pt idx="2">
                  <c:v>1.65</c:v>
                </c:pt>
                <c:pt idx="3">
                  <c:v>1.4</c:v>
                </c:pt>
                <c:pt idx="4">
                  <c:v>1.65</c:v>
                </c:pt>
                <c:pt idx="5">
                  <c:v>1.25</c:v>
                </c:pt>
                <c:pt idx="6">
                  <c:v>1.8</c:v>
                </c:pt>
                <c:pt idx="7">
                  <c:v>1.1499999999999999</c:v>
                </c:pt>
                <c:pt idx="8">
                  <c:v>1.3</c:v>
                </c:pt>
              </c:numCache>
            </c:numRef>
          </c:val>
          <c:extLst>
            <c:ext xmlns:c16="http://schemas.microsoft.com/office/drawing/2014/chart" uri="{C3380CC4-5D6E-409C-BE32-E72D297353CC}">
              <c16:uniqueId val="{00000000-0250-4695-BA40-9C6C849D4DD9}"/>
            </c:ext>
          </c:extLst>
        </c:ser>
        <c:ser>
          <c:idx val="1"/>
          <c:order val="1"/>
          <c:tx>
            <c:v>Old OTR Sleeve</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Headspace!$D$11:$D$19</c:f>
              <c:numCache>
                <c:formatCode>0.0</c:formatCode>
                <c:ptCount val="9"/>
                <c:pt idx="0">
                  <c:v>2.1</c:v>
                </c:pt>
                <c:pt idx="1">
                  <c:v>1.2</c:v>
                </c:pt>
                <c:pt idx="2">
                  <c:v>0.7</c:v>
                </c:pt>
                <c:pt idx="3">
                  <c:v>1.1000000000000001</c:v>
                </c:pt>
                <c:pt idx="4">
                  <c:v>0.5</c:v>
                </c:pt>
                <c:pt idx="5">
                  <c:v>1</c:v>
                </c:pt>
                <c:pt idx="6">
                  <c:v>0.8</c:v>
                </c:pt>
                <c:pt idx="7">
                  <c:v>0.5</c:v>
                </c:pt>
                <c:pt idx="8">
                  <c:v>0.44999999999999996</c:v>
                </c:pt>
              </c:numCache>
            </c:numRef>
          </c:val>
          <c:extLst>
            <c:ext xmlns:c16="http://schemas.microsoft.com/office/drawing/2014/chart" uri="{C3380CC4-5D6E-409C-BE32-E72D297353CC}">
              <c16:uniqueId val="{00000001-0250-4695-BA40-9C6C849D4DD9}"/>
            </c:ext>
          </c:extLst>
        </c:ser>
        <c:dLbls>
          <c:showLegendKey val="0"/>
          <c:showVal val="0"/>
          <c:showCatName val="0"/>
          <c:showSerName val="0"/>
          <c:showPercent val="0"/>
          <c:showBubbleSize val="0"/>
        </c:dLbls>
        <c:gapWidth val="219"/>
        <c:overlap val="-27"/>
        <c:axId val="308603928"/>
        <c:axId val="308604584"/>
      </c:barChart>
      <c:catAx>
        <c:axId val="308603928"/>
        <c:scaling>
          <c:orientation val="minMax"/>
        </c:scaling>
        <c:delete val="0"/>
        <c:axPos val="b"/>
        <c:title>
          <c:tx>
            <c:strRef>
              <c:f>Headspace!$A$1</c:f>
              <c:strCache>
                <c:ptCount val="1"/>
                <c:pt idx="0">
                  <c:v>Days in Storage</c:v>
                </c:pt>
              </c:strCache>
            </c:strRef>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308604584"/>
        <c:crosses val="autoZero"/>
        <c:auto val="1"/>
        <c:lblAlgn val="ctr"/>
        <c:lblOffset val="100"/>
        <c:noMultiLvlLbl val="0"/>
      </c:catAx>
      <c:valAx>
        <c:axId val="308604584"/>
        <c:scaling>
          <c:orientation val="minMax"/>
        </c:scaling>
        <c:delete val="0"/>
        <c:axPos val="l"/>
        <c:majorGridlines>
          <c:spPr>
            <a:ln w="9525" cap="flat" cmpd="sng" algn="ctr">
              <a:solidFill>
                <a:schemeClr val="tx1">
                  <a:lumMod val="15000"/>
                  <a:lumOff val="85000"/>
                </a:schemeClr>
              </a:solidFill>
              <a:round/>
            </a:ln>
            <a:effectLst/>
          </c:spPr>
        </c:majorGridlines>
        <c:title>
          <c:tx>
            <c:strRef>
              <c:f>Headspace!$D$1</c:f>
              <c:strCache>
                <c:ptCount val="1"/>
                <c:pt idx="0">
                  <c:v>% CO2</c:v>
                </c:pt>
              </c:strCache>
            </c:strRef>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86039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dirty="0"/>
              <a:t>Headspace Gas in Baby</a:t>
            </a:r>
            <a:r>
              <a:rPr lang="en-US" b="1" baseline="0" dirty="0"/>
              <a:t> Romaine Bags</a:t>
            </a:r>
            <a:endParaRPr lang="en-US"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v>OTR 1 Bag</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Headspace!$A$29:$B$36</c:f>
              <c:multiLvlStrCache>
                <c:ptCount val="8"/>
                <c:lvl>
                  <c:pt idx="0">
                    <c:v>Baby Romaine out of Carton</c:v>
                  </c:pt>
                  <c:pt idx="1">
                    <c:v>Baby Romaine in Carton </c:v>
                  </c:pt>
                  <c:pt idx="2">
                    <c:v>Baby Romaine out of Carton</c:v>
                  </c:pt>
                  <c:pt idx="3">
                    <c:v>Baby Romaine in Carton </c:v>
                  </c:pt>
                  <c:pt idx="4">
                    <c:v>Baby Romaine out of Carton</c:v>
                  </c:pt>
                  <c:pt idx="5">
                    <c:v>Baby Romaine in Carton </c:v>
                  </c:pt>
                  <c:pt idx="6">
                    <c:v>Baby Romaine out of Carton</c:v>
                  </c:pt>
                  <c:pt idx="7">
                    <c:v>Baby Romaine in Carton </c:v>
                  </c:pt>
                </c:lvl>
                <c:lvl>
                  <c:pt idx="0">
                    <c:v>7</c:v>
                  </c:pt>
                  <c:pt idx="1">
                    <c:v>7</c:v>
                  </c:pt>
                  <c:pt idx="2">
                    <c:v>10</c:v>
                  </c:pt>
                  <c:pt idx="3">
                    <c:v>10</c:v>
                  </c:pt>
                  <c:pt idx="4">
                    <c:v>14</c:v>
                  </c:pt>
                  <c:pt idx="5">
                    <c:v>14</c:v>
                  </c:pt>
                  <c:pt idx="6">
                    <c:v>17</c:v>
                  </c:pt>
                  <c:pt idx="7">
                    <c:v>17</c:v>
                  </c:pt>
                </c:lvl>
              </c:multiLvlStrCache>
            </c:multiLvlStrRef>
          </c:cat>
          <c:val>
            <c:numRef>
              <c:f>Headspace!$C$23:$C$28</c:f>
              <c:numCache>
                <c:formatCode>0.0</c:formatCode>
                <c:ptCount val="6"/>
                <c:pt idx="0">
                  <c:v>0.13333333333333333</c:v>
                </c:pt>
                <c:pt idx="1">
                  <c:v>0.20000000000000004</c:v>
                </c:pt>
                <c:pt idx="2">
                  <c:v>0.16666666666666666</c:v>
                </c:pt>
                <c:pt idx="3">
                  <c:v>0.26666666666666666</c:v>
                </c:pt>
                <c:pt idx="4">
                  <c:v>0.20000000000000004</c:v>
                </c:pt>
                <c:pt idx="5">
                  <c:v>0.20000000000000004</c:v>
                </c:pt>
              </c:numCache>
            </c:numRef>
          </c:val>
          <c:extLst>
            <c:ext xmlns:c16="http://schemas.microsoft.com/office/drawing/2014/chart" uri="{C3380CC4-5D6E-409C-BE32-E72D297353CC}">
              <c16:uniqueId val="{00000000-1B63-41F7-B103-454F0CA3ACE5}"/>
            </c:ext>
          </c:extLst>
        </c:ser>
        <c:ser>
          <c:idx val="0"/>
          <c:order val="1"/>
          <c:tx>
            <c:v>OTR 2 Bag</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Headspace!$A$29:$B$36</c:f>
              <c:multiLvlStrCache>
                <c:ptCount val="8"/>
                <c:lvl>
                  <c:pt idx="0">
                    <c:v>Baby Romaine out of Carton</c:v>
                  </c:pt>
                  <c:pt idx="1">
                    <c:v>Baby Romaine in Carton </c:v>
                  </c:pt>
                  <c:pt idx="2">
                    <c:v>Baby Romaine out of Carton</c:v>
                  </c:pt>
                  <c:pt idx="3">
                    <c:v>Baby Romaine in Carton </c:v>
                  </c:pt>
                  <c:pt idx="4">
                    <c:v>Baby Romaine out of Carton</c:v>
                  </c:pt>
                  <c:pt idx="5">
                    <c:v>Baby Romaine in Carton </c:v>
                  </c:pt>
                  <c:pt idx="6">
                    <c:v>Baby Romaine out of Carton</c:v>
                  </c:pt>
                  <c:pt idx="7">
                    <c:v>Baby Romaine in Carton </c:v>
                  </c:pt>
                </c:lvl>
                <c:lvl>
                  <c:pt idx="0">
                    <c:v>7</c:v>
                  </c:pt>
                  <c:pt idx="1">
                    <c:v>7</c:v>
                  </c:pt>
                  <c:pt idx="2">
                    <c:v>10</c:v>
                  </c:pt>
                  <c:pt idx="3">
                    <c:v>10</c:v>
                  </c:pt>
                  <c:pt idx="4">
                    <c:v>14</c:v>
                  </c:pt>
                  <c:pt idx="5">
                    <c:v>14</c:v>
                  </c:pt>
                  <c:pt idx="6">
                    <c:v>17</c:v>
                  </c:pt>
                  <c:pt idx="7">
                    <c:v>17</c:v>
                  </c:pt>
                </c:lvl>
              </c:multiLvlStrCache>
            </c:multiLvlStrRef>
          </c:cat>
          <c:val>
            <c:numRef>
              <c:f>Headspace!$C$29:$C$36</c:f>
              <c:numCache>
                <c:formatCode>0.0</c:formatCode>
                <c:ptCount val="8"/>
                <c:pt idx="0">
                  <c:v>6.1000000000000005</c:v>
                </c:pt>
                <c:pt idx="1">
                  <c:v>7.5333333333333341</c:v>
                </c:pt>
                <c:pt idx="2">
                  <c:v>7.3500000000000005</c:v>
                </c:pt>
                <c:pt idx="3">
                  <c:v>9.1000000000000014</c:v>
                </c:pt>
                <c:pt idx="4">
                  <c:v>6.166666666666667</c:v>
                </c:pt>
                <c:pt idx="5">
                  <c:v>9.0666666666666682</c:v>
                </c:pt>
                <c:pt idx="6">
                  <c:v>6.25</c:v>
                </c:pt>
                <c:pt idx="7">
                  <c:v>7</c:v>
                </c:pt>
              </c:numCache>
            </c:numRef>
          </c:val>
          <c:extLst>
            <c:ext xmlns:c16="http://schemas.microsoft.com/office/drawing/2014/chart" uri="{C3380CC4-5D6E-409C-BE32-E72D297353CC}">
              <c16:uniqueId val="{00000001-1B63-41F7-B103-454F0CA3ACE5}"/>
            </c:ext>
          </c:extLst>
        </c:ser>
        <c:dLbls>
          <c:showLegendKey val="0"/>
          <c:showVal val="0"/>
          <c:showCatName val="0"/>
          <c:showSerName val="0"/>
          <c:showPercent val="0"/>
          <c:showBubbleSize val="0"/>
        </c:dLbls>
        <c:gapWidth val="219"/>
        <c:overlap val="-27"/>
        <c:axId val="308603928"/>
        <c:axId val="308604584"/>
      </c:barChart>
      <c:catAx>
        <c:axId val="308603928"/>
        <c:scaling>
          <c:orientation val="minMax"/>
        </c:scaling>
        <c:delete val="0"/>
        <c:axPos val="b"/>
        <c:title>
          <c:tx>
            <c:strRef>
              <c:f>Headspace!$A$1</c:f>
              <c:strCache>
                <c:ptCount val="1"/>
                <c:pt idx="0">
                  <c:v>Days in Storage</c:v>
                </c:pt>
              </c:strCache>
            </c:strRef>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308604584"/>
        <c:crosses val="autoZero"/>
        <c:auto val="1"/>
        <c:lblAlgn val="ctr"/>
        <c:lblOffset val="100"/>
        <c:noMultiLvlLbl val="0"/>
      </c:catAx>
      <c:valAx>
        <c:axId val="308604584"/>
        <c:scaling>
          <c:orientation val="minMax"/>
        </c:scaling>
        <c:delete val="0"/>
        <c:axPos val="l"/>
        <c:majorGridlines>
          <c:spPr>
            <a:ln w="9525" cap="flat" cmpd="sng" algn="ctr">
              <a:solidFill>
                <a:schemeClr val="tx1">
                  <a:lumMod val="15000"/>
                  <a:lumOff val="85000"/>
                </a:schemeClr>
              </a:solidFill>
              <a:round/>
            </a:ln>
            <a:effectLst/>
          </c:spPr>
        </c:majorGridlines>
        <c:title>
          <c:tx>
            <c:strRef>
              <c:f>Headspace!$C$1</c:f>
              <c:strCache>
                <c:ptCount val="1"/>
                <c:pt idx="0">
                  <c:v>% O2</c:v>
                </c:pt>
              </c:strCache>
            </c:strRef>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8603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v>OTR 1 Bag</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Headspace!$A$29:$B$36</c:f>
              <c:multiLvlStrCache>
                <c:ptCount val="8"/>
                <c:lvl>
                  <c:pt idx="0">
                    <c:v>Baby Romaine out of Carton</c:v>
                  </c:pt>
                  <c:pt idx="1">
                    <c:v>Baby Romaine in Carton </c:v>
                  </c:pt>
                  <c:pt idx="2">
                    <c:v>Baby Romaine out of Carton</c:v>
                  </c:pt>
                  <c:pt idx="3">
                    <c:v>Baby Romaine in Carton </c:v>
                  </c:pt>
                  <c:pt idx="4">
                    <c:v>Baby Romaine out of Carton</c:v>
                  </c:pt>
                  <c:pt idx="5">
                    <c:v>Baby Romaine in Carton </c:v>
                  </c:pt>
                  <c:pt idx="6">
                    <c:v>Baby Romaine out of Carton</c:v>
                  </c:pt>
                  <c:pt idx="7">
                    <c:v>Baby Romaine in Carton </c:v>
                  </c:pt>
                </c:lvl>
                <c:lvl>
                  <c:pt idx="0">
                    <c:v>7</c:v>
                  </c:pt>
                  <c:pt idx="1">
                    <c:v>7</c:v>
                  </c:pt>
                  <c:pt idx="2">
                    <c:v>10</c:v>
                  </c:pt>
                  <c:pt idx="3">
                    <c:v>10</c:v>
                  </c:pt>
                  <c:pt idx="4">
                    <c:v>14</c:v>
                  </c:pt>
                  <c:pt idx="5">
                    <c:v>14</c:v>
                  </c:pt>
                  <c:pt idx="6">
                    <c:v>17</c:v>
                  </c:pt>
                  <c:pt idx="7">
                    <c:v>17</c:v>
                  </c:pt>
                </c:lvl>
              </c:multiLvlStrCache>
            </c:multiLvlStrRef>
          </c:cat>
          <c:val>
            <c:numRef>
              <c:f>Headspace!$D$23:$D$28</c:f>
              <c:numCache>
                <c:formatCode>0.0</c:formatCode>
                <c:ptCount val="6"/>
                <c:pt idx="0">
                  <c:v>26.566666666666663</c:v>
                </c:pt>
                <c:pt idx="1">
                  <c:v>21.466666666666669</c:v>
                </c:pt>
                <c:pt idx="2">
                  <c:v>35.966666666666669</c:v>
                </c:pt>
                <c:pt idx="3">
                  <c:v>28.100000000000005</c:v>
                </c:pt>
                <c:pt idx="4">
                  <c:v>36.9</c:v>
                </c:pt>
                <c:pt idx="5">
                  <c:v>33.1</c:v>
                </c:pt>
              </c:numCache>
            </c:numRef>
          </c:val>
          <c:extLst>
            <c:ext xmlns:c16="http://schemas.microsoft.com/office/drawing/2014/chart" uri="{C3380CC4-5D6E-409C-BE32-E72D297353CC}">
              <c16:uniqueId val="{00000000-9A2C-44ED-8B06-5655597744CE}"/>
            </c:ext>
          </c:extLst>
        </c:ser>
        <c:ser>
          <c:idx val="0"/>
          <c:order val="1"/>
          <c:tx>
            <c:v>OTR 2 Bag</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Headspace!$A$29:$B$36</c:f>
              <c:multiLvlStrCache>
                <c:ptCount val="8"/>
                <c:lvl>
                  <c:pt idx="0">
                    <c:v>Baby Romaine out of Carton</c:v>
                  </c:pt>
                  <c:pt idx="1">
                    <c:v>Baby Romaine in Carton </c:v>
                  </c:pt>
                  <c:pt idx="2">
                    <c:v>Baby Romaine out of Carton</c:v>
                  </c:pt>
                  <c:pt idx="3">
                    <c:v>Baby Romaine in Carton </c:v>
                  </c:pt>
                  <c:pt idx="4">
                    <c:v>Baby Romaine out of Carton</c:v>
                  </c:pt>
                  <c:pt idx="5">
                    <c:v>Baby Romaine in Carton </c:v>
                  </c:pt>
                  <c:pt idx="6">
                    <c:v>Baby Romaine out of Carton</c:v>
                  </c:pt>
                  <c:pt idx="7">
                    <c:v>Baby Romaine in Carton </c:v>
                  </c:pt>
                </c:lvl>
                <c:lvl>
                  <c:pt idx="0">
                    <c:v>7</c:v>
                  </c:pt>
                  <c:pt idx="1">
                    <c:v>7</c:v>
                  </c:pt>
                  <c:pt idx="2">
                    <c:v>10</c:v>
                  </c:pt>
                  <c:pt idx="3">
                    <c:v>10</c:v>
                  </c:pt>
                  <c:pt idx="4">
                    <c:v>14</c:v>
                  </c:pt>
                  <c:pt idx="5">
                    <c:v>14</c:v>
                  </c:pt>
                  <c:pt idx="6">
                    <c:v>17</c:v>
                  </c:pt>
                  <c:pt idx="7">
                    <c:v>17</c:v>
                  </c:pt>
                </c:lvl>
              </c:multiLvlStrCache>
            </c:multiLvlStrRef>
          </c:cat>
          <c:val>
            <c:numRef>
              <c:f>Headspace!$D$29:$D$36</c:f>
              <c:numCache>
                <c:formatCode>0.0</c:formatCode>
                <c:ptCount val="8"/>
                <c:pt idx="0">
                  <c:v>14</c:v>
                </c:pt>
                <c:pt idx="1">
                  <c:v>12.866666666666665</c:v>
                </c:pt>
                <c:pt idx="2">
                  <c:v>14.3</c:v>
                </c:pt>
                <c:pt idx="3">
                  <c:v>11.9</c:v>
                </c:pt>
                <c:pt idx="4">
                  <c:v>16.366666666666664</c:v>
                </c:pt>
                <c:pt idx="5">
                  <c:v>12.666666666666666</c:v>
                </c:pt>
                <c:pt idx="6">
                  <c:v>16.05</c:v>
                </c:pt>
                <c:pt idx="7">
                  <c:v>14</c:v>
                </c:pt>
              </c:numCache>
            </c:numRef>
          </c:val>
          <c:extLst>
            <c:ext xmlns:c16="http://schemas.microsoft.com/office/drawing/2014/chart" uri="{C3380CC4-5D6E-409C-BE32-E72D297353CC}">
              <c16:uniqueId val="{00000001-9A2C-44ED-8B06-5655597744CE}"/>
            </c:ext>
          </c:extLst>
        </c:ser>
        <c:dLbls>
          <c:showLegendKey val="0"/>
          <c:showVal val="0"/>
          <c:showCatName val="0"/>
          <c:showSerName val="0"/>
          <c:showPercent val="0"/>
          <c:showBubbleSize val="0"/>
        </c:dLbls>
        <c:gapWidth val="219"/>
        <c:overlap val="-27"/>
        <c:axId val="308603928"/>
        <c:axId val="308604584"/>
      </c:barChart>
      <c:catAx>
        <c:axId val="308603928"/>
        <c:scaling>
          <c:orientation val="minMax"/>
        </c:scaling>
        <c:delete val="0"/>
        <c:axPos val="b"/>
        <c:title>
          <c:tx>
            <c:strRef>
              <c:f>Headspace!$A$1</c:f>
              <c:strCache>
                <c:ptCount val="1"/>
                <c:pt idx="0">
                  <c:v>Days in Storage</c:v>
                </c:pt>
              </c:strCache>
            </c:strRef>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308604584"/>
        <c:crosses val="autoZero"/>
        <c:auto val="1"/>
        <c:lblAlgn val="ctr"/>
        <c:lblOffset val="100"/>
        <c:noMultiLvlLbl val="0"/>
      </c:catAx>
      <c:valAx>
        <c:axId val="308604584"/>
        <c:scaling>
          <c:orientation val="minMax"/>
        </c:scaling>
        <c:delete val="0"/>
        <c:axPos val="l"/>
        <c:majorGridlines>
          <c:spPr>
            <a:ln w="9525" cap="flat" cmpd="sng" algn="ctr">
              <a:solidFill>
                <a:schemeClr val="tx1">
                  <a:lumMod val="15000"/>
                  <a:lumOff val="85000"/>
                </a:schemeClr>
              </a:solidFill>
              <a:round/>
            </a:ln>
            <a:effectLst/>
          </c:spPr>
        </c:majorGridlines>
        <c:title>
          <c:tx>
            <c:strRef>
              <c:f>Headspace!$D$22</c:f>
              <c:strCache>
                <c:ptCount val="1"/>
                <c:pt idx="0">
                  <c:v>% CO2</c:v>
                </c:pt>
              </c:strCache>
            </c:strRef>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8603928"/>
        <c:crosses val="autoZero"/>
        <c:crossBetween val="between"/>
      </c:valAx>
      <c:spPr>
        <a:noFill/>
        <a:ln>
          <a:noFill/>
        </a:ln>
        <a:effectLst/>
      </c:spPr>
    </c:plotArea>
    <c:legend>
      <c:legendPos val="b"/>
      <c:layout>
        <c:manualLayout>
          <c:xMode val="edge"/>
          <c:yMode val="edge"/>
          <c:x val="0.30902977405602078"/>
          <c:y val="0.91584874741205546"/>
          <c:w val="0.3951679651154717"/>
          <c:h val="6.4916784420989498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F09A9B-283A-476C-AF3C-38041A173A67}" type="datetimeFigureOut">
              <a:rPr lang="en-US" smtClean="0"/>
              <a:t>2/22/2019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03CB00-F8C9-4815-B960-FD1F47842BF9}" type="slidenum">
              <a:rPr lang="en-US" smtClean="0"/>
              <a:t>‹#›</a:t>
            </a:fld>
            <a:endParaRPr lang="en-US" dirty="0"/>
          </a:p>
        </p:txBody>
      </p:sp>
    </p:spTree>
    <p:extLst>
      <p:ext uri="{BB962C8B-B14F-4D97-AF65-F5344CB8AC3E}">
        <p14:creationId xmlns:p14="http://schemas.microsoft.com/office/powerpoint/2010/main" val="1912083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2BEE3-119B-413F-B036-1F32FE0661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96309E-DAFE-4E36-967D-910AC7FA53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927065-B287-4E04-AEA3-81202788C58E}"/>
              </a:ext>
            </a:extLst>
          </p:cNvPr>
          <p:cNvSpPr>
            <a:spLocks noGrp="1"/>
          </p:cNvSpPr>
          <p:nvPr>
            <p:ph type="dt" sz="half" idx="10"/>
          </p:nvPr>
        </p:nvSpPr>
        <p:spPr/>
        <p:txBody>
          <a:bodyPr/>
          <a:lstStyle/>
          <a:p>
            <a:fld id="{0B6AA563-E598-414A-874E-499A8006DB0D}" type="datetime1">
              <a:rPr lang="en-US" smtClean="0"/>
              <a:t>2/22/2019</a:t>
            </a:fld>
            <a:endParaRPr lang="en-US" dirty="0"/>
          </a:p>
        </p:txBody>
      </p:sp>
      <p:sp>
        <p:nvSpPr>
          <p:cNvPr id="5" name="Footer Placeholder 4">
            <a:extLst>
              <a:ext uri="{FF2B5EF4-FFF2-40B4-BE49-F238E27FC236}">
                <a16:creationId xmlns:a16="http://schemas.microsoft.com/office/drawing/2014/main" id="{EF8D4A62-1691-42A9-BA3E-32B68CC81A1F}"/>
              </a:ext>
            </a:extLst>
          </p:cNvPr>
          <p:cNvSpPr>
            <a:spLocks noGrp="1"/>
          </p:cNvSpPr>
          <p:nvPr>
            <p:ph type="ftr" sz="quarter" idx="11"/>
          </p:nvPr>
        </p:nvSpPr>
        <p:spPr/>
        <p:txBody>
          <a:bodyPr/>
          <a:lstStyle/>
          <a:p>
            <a:r>
              <a:rPr lang="en-US" dirty="0"/>
              <a:t>Proprietary Information of  Windham Packaging, LLC  </a:t>
            </a:r>
          </a:p>
        </p:txBody>
      </p:sp>
      <p:sp>
        <p:nvSpPr>
          <p:cNvPr id="6" name="Slide Number Placeholder 5">
            <a:extLst>
              <a:ext uri="{FF2B5EF4-FFF2-40B4-BE49-F238E27FC236}">
                <a16:creationId xmlns:a16="http://schemas.microsoft.com/office/drawing/2014/main" id="{442C125C-79EC-4074-A6D9-550A3DFC3922}"/>
              </a:ext>
            </a:extLst>
          </p:cNvPr>
          <p:cNvSpPr>
            <a:spLocks noGrp="1"/>
          </p:cNvSpPr>
          <p:nvPr>
            <p:ph type="sldNum" sz="quarter" idx="12"/>
          </p:nvPr>
        </p:nvSpPr>
        <p:spPr/>
        <p:txBody>
          <a:bodyPr/>
          <a:lstStyle/>
          <a:p>
            <a:fld id="{15870A7A-35B3-4A4D-B55E-6B95698998F5}" type="slidenum">
              <a:rPr lang="en-US" smtClean="0"/>
              <a:t>‹#›</a:t>
            </a:fld>
            <a:endParaRPr lang="en-US" dirty="0"/>
          </a:p>
        </p:txBody>
      </p:sp>
    </p:spTree>
    <p:extLst>
      <p:ext uri="{BB962C8B-B14F-4D97-AF65-F5344CB8AC3E}">
        <p14:creationId xmlns:p14="http://schemas.microsoft.com/office/powerpoint/2010/main" val="2348660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FEEB-E130-4DA5-B075-CF25C5FDB1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EE8FD7-C8C5-43D1-9746-22B01284A7C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C66ABA-3143-4C05-BEB7-ABC1DD906DFA}"/>
              </a:ext>
            </a:extLst>
          </p:cNvPr>
          <p:cNvSpPr>
            <a:spLocks noGrp="1"/>
          </p:cNvSpPr>
          <p:nvPr>
            <p:ph type="dt" sz="half" idx="10"/>
          </p:nvPr>
        </p:nvSpPr>
        <p:spPr/>
        <p:txBody>
          <a:bodyPr/>
          <a:lstStyle/>
          <a:p>
            <a:fld id="{0B65136D-AC70-481A-8513-E4B250A068A6}" type="datetime1">
              <a:rPr lang="en-US" smtClean="0"/>
              <a:t>2/22/2019</a:t>
            </a:fld>
            <a:endParaRPr lang="en-US" dirty="0"/>
          </a:p>
        </p:txBody>
      </p:sp>
      <p:sp>
        <p:nvSpPr>
          <p:cNvPr id="5" name="Footer Placeholder 4">
            <a:extLst>
              <a:ext uri="{FF2B5EF4-FFF2-40B4-BE49-F238E27FC236}">
                <a16:creationId xmlns:a16="http://schemas.microsoft.com/office/drawing/2014/main" id="{92B952B1-F834-46FB-B51E-A28AEBF8537A}"/>
              </a:ext>
            </a:extLst>
          </p:cNvPr>
          <p:cNvSpPr>
            <a:spLocks noGrp="1"/>
          </p:cNvSpPr>
          <p:nvPr>
            <p:ph type="ftr" sz="quarter" idx="11"/>
          </p:nvPr>
        </p:nvSpPr>
        <p:spPr/>
        <p:txBody>
          <a:bodyPr/>
          <a:lstStyle/>
          <a:p>
            <a:r>
              <a:rPr lang="en-US" dirty="0"/>
              <a:t>Proprietary Information of  Windham Packaging, LLC  </a:t>
            </a:r>
          </a:p>
        </p:txBody>
      </p:sp>
      <p:sp>
        <p:nvSpPr>
          <p:cNvPr id="6" name="Slide Number Placeholder 5">
            <a:extLst>
              <a:ext uri="{FF2B5EF4-FFF2-40B4-BE49-F238E27FC236}">
                <a16:creationId xmlns:a16="http://schemas.microsoft.com/office/drawing/2014/main" id="{B51CA0BA-0648-4D51-B479-4C4AC6192EE3}"/>
              </a:ext>
            </a:extLst>
          </p:cNvPr>
          <p:cNvSpPr>
            <a:spLocks noGrp="1"/>
          </p:cNvSpPr>
          <p:nvPr>
            <p:ph type="sldNum" sz="quarter" idx="12"/>
          </p:nvPr>
        </p:nvSpPr>
        <p:spPr/>
        <p:txBody>
          <a:bodyPr/>
          <a:lstStyle/>
          <a:p>
            <a:fld id="{15870A7A-35B3-4A4D-B55E-6B95698998F5}" type="slidenum">
              <a:rPr lang="en-US" smtClean="0"/>
              <a:t>‹#›</a:t>
            </a:fld>
            <a:endParaRPr lang="en-US" dirty="0"/>
          </a:p>
        </p:txBody>
      </p:sp>
    </p:spTree>
    <p:extLst>
      <p:ext uri="{BB962C8B-B14F-4D97-AF65-F5344CB8AC3E}">
        <p14:creationId xmlns:p14="http://schemas.microsoft.com/office/powerpoint/2010/main" val="2595635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284DB1-A1F0-4261-97AD-D4D87D347A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2317FA-D2D9-4C39-8D5C-A5681CE7DDF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B8A739-02E6-45F7-A0AA-6F6F6FB42113}"/>
              </a:ext>
            </a:extLst>
          </p:cNvPr>
          <p:cNvSpPr>
            <a:spLocks noGrp="1"/>
          </p:cNvSpPr>
          <p:nvPr>
            <p:ph type="dt" sz="half" idx="10"/>
          </p:nvPr>
        </p:nvSpPr>
        <p:spPr/>
        <p:txBody>
          <a:bodyPr/>
          <a:lstStyle/>
          <a:p>
            <a:fld id="{D414F6FB-0FB5-41B2-9F8E-4C49B511168F}" type="datetime1">
              <a:rPr lang="en-US" smtClean="0"/>
              <a:t>2/22/2019</a:t>
            </a:fld>
            <a:endParaRPr lang="en-US" dirty="0"/>
          </a:p>
        </p:txBody>
      </p:sp>
      <p:sp>
        <p:nvSpPr>
          <p:cNvPr id="5" name="Footer Placeholder 4">
            <a:extLst>
              <a:ext uri="{FF2B5EF4-FFF2-40B4-BE49-F238E27FC236}">
                <a16:creationId xmlns:a16="http://schemas.microsoft.com/office/drawing/2014/main" id="{162E74D1-9961-409E-B120-3D34352C98E6}"/>
              </a:ext>
            </a:extLst>
          </p:cNvPr>
          <p:cNvSpPr>
            <a:spLocks noGrp="1"/>
          </p:cNvSpPr>
          <p:nvPr>
            <p:ph type="ftr" sz="quarter" idx="11"/>
          </p:nvPr>
        </p:nvSpPr>
        <p:spPr/>
        <p:txBody>
          <a:bodyPr/>
          <a:lstStyle/>
          <a:p>
            <a:r>
              <a:rPr lang="en-US" dirty="0"/>
              <a:t>Proprietary Information of  Windham Packaging, LLC  </a:t>
            </a:r>
          </a:p>
        </p:txBody>
      </p:sp>
      <p:sp>
        <p:nvSpPr>
          <p:cNvPr id="6" name="Slide Number Placeholder 5">
            <a:extLst>
              <a:ext uri="{FF2B5EF4-FFF2-40B4-BE49-F238E27FC236}">
                <a16:creationId xmlns:a16="http://schemas.microsoft.com/office/drawing/2014/main" id="{3ABA3E70-D048-4D47-8602-EF3C91516148}"/>
              </a:ext>
            </a:extLst>
          </p:cNvPr>
          <p:cNvSpPr>
            <a:spLocks noGrp="1"/>
          </p:cNvSpPr>
          <p:nvPr>
            <p:ph type="sldNum" sz="quarter" idx="12"/>
          </p:nvPr>
        </p:nvSpPr>
        <p:spPr/>
        <p:txBody>
          <a:bodyPr/>
          <a:lstStyle/>
          <a:p>
            <a:fld id="{15870A7A-35B3-4A4D-B55E-6B95698998F5}" type="slidenum">
              <a:rPr lang="en-US" smtClean="0"/>
              <a:t>‹#›</a:t>
            </a:fld>
            <a:endParaRPr lang="en-US" dirty="0"/>
          </a:p>
        </p:txBody>
      </p:sp>
    </p:spTree>
    <p:extLst>
      <p:ext uri="{BB962C8B-B14F-4D97-AF65-F5344CB8AC3E}">
        <p14:creationId xmlns:p14="http://schemas.microsoft.com/office/powerpoint/2010/main" val="1406585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09FB5-FD0B-4AE0-BE45-C7E796060D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EC5196-500E-41DA-82A3-D68DCE56E8E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C1930-C26E-4B2E-B7E7-54C5BDFEB41D}"/>
              </a:ext>
            </a:extLst>
          </p:cNvPr>
          <p:cNvSpPr>
            <a:spLocks noGrp="1"/>
          </p:cNvSpPr>
          <p:nvPr>
            <p:ph type="dt" sz="half" idx="10"/>
          </p:nvPr>
        </p:nvSpPr>
        <p:spPr/>
        <p:txBody>
          <a:bodyPr/>
          <a:lstStyle/>
          <a:p>
            <a:fld id="{3FF39EF8-4319-4B41-BDC5-6BAC259772A0}" type="datetime1">
              <a:rPr lang="en-US" smtClean="0"/>
              <a:t>2/22/2019</a:t>
            </a:fld>
            <a:endParaRPr lang="en-US" dirty="0"/>
          </a:p>
        </p:txBody>
      </p:sp>
      <p:sp>
        <p:nvSpPr>
          <p:cNvPr id="5" name="Footer Placeholder 4">
            <a:extLst>
              <a:ext uri="{FF2B5EF4-FFF2-40B4-BE49-F238E27FC236}">
                <a16:creationId xmlns:a16="http://schemas.microsoft.com/office/drawing/2014/main" id="{D9CE7B1C-3A8A-4843-B4FF-25D54B866AA9}"/>
              </a:ext>
            </a:extLst>
          </p:cNvPr>
          <p:cNvSpPr>
            <a:spLocks noGrp="1"/>
          </p:cNvSpPr>
          <p:nvPr>
            <p:ph type="ftr" sz="quarter" idx="11"/>
          </p:nvPr>
        </p:nvSpPr>
        <p:spPr/>
        <p:txBody>
          <a:bodyPr/>
          <a:lstStyle/>
          <a:p>
            <a:r>
              <a:rPr lang="en-US" dirty="0"/>
              <a:t>Proprietary Information of  Windham Packaging, LLC  </a:t>
            </a:r>
          </a:p>
        </p:txBody>
      </p:sp>
      <p:sp>
        <p:nvSpPr>
          <p:cNvPr id="6" name="Slide Number Placeholder 5">
            <a:extLst>
              <a:ext uri="{FF2B5EF4-FFF2-40B4-BE49-F238E27FC236}">
                <a16:creationId xmlns:a16="http://schemas.microsoft.com/office/drawing/2014/main" id="{DC597D05-05BB-411B-95ED-5CDA9243A554}"/>
              </a:ext>
            </a:extLst>
          </p:cNvPr>
          <p:cNvSpPr>
            <a:spLocks noGrp="1"/>
          </p:cNvSpPr>
          <p:nvPr>
            <p:ph type="sldNum" sz="quarter" idx="12"/>
          </p:nvPr>
        </p:nvSpPr>
        <p:spPr/>
        <p:txBody>
          <a:bodyPr/>
          <a:lstStyle/>
          <a:p>
            <a:fld id="{15870A7A-35B3-4A4D-B55E-6B95698998F5}" type="slidenum">
              <a:rPr lang="en-US" smtClean="0"/>
              <a:t>‹#›</a:t>
            </a:fld>
            <a:endParaRPr lang="en-US" dirty="0"/>
          </a:p>
        </p:txBody>
      </p:sp>
    </p:spTree>
    <p:extLst>
      <p:ext uri="{BB962C8B-B14F-4D97-AF65-F5344CB8AC3E}">
        <p14:creationId xmlns:p14="http://schemas.microsoft.com/office/powerpoint/2010/main" val="2299511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1BEE-5523-449D-BFAC-E00F19D86C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97D800-B771-445C-AADE-056F7ABA02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5969546-CD2C-4CDE-B172-5E51FE5E2494}"/>
              </a:ext>
            </a:extLst>
          </p:cNvPr>
          <p:cNvSpPr>
            <a:spLocks noGrp="1"/>
          </p:cNvSpPr>
          <p:nvPr>
            <p:ph type="dt" sz="half" idx="10"/>
          </p:nvPr>
        </p:nvSpPr>
        <p:spPr/>
        <p:txBody>
          <a:bodyPr/>
          <a:lstStyle/>
          <a:p>
            <a:fld id="{2DF210FA-86D4-45E0-9997-E9E5914B5AAE}" type="datetime1">
              <a:rPr lang="en-US" smtClean="0"/>
              <a:t>2/22/2019</a:t>
            </a:fld>
            <a:endParaRPr lang="en-US" dirty="0"/>
          </a:p>
        </p:txBody>
      </p:sp>
      <p:sp>
        <p:nvSpPr>
          <p:cNvPr id="5" name="Footer Placeholder 4">
            <a:extLst>
              <a:ext uri="{FF2B5EF4-FFF2-40B4-BE49-F238E27FC236}">
                <a16:creationId xmlns:a16="http://schemas.microsoft.com/office/drawing/2014/main" id="{1672FC78-507A-4D7B-93FC-495005DD1D35}"/>
              </a:ext>
            </a:extLst>
          </p:cNvPr>
          <p:cNvSpPr>
            <a:spLocks noGrp="1"/>
          </p:cNvSpPr>
          <p:nvPr>
            <p:ph type="ftr" sz="quarter" idx="11"/>
          </p:nvPr>
        </p:nvSpPr>
        <p:spPr/>
        <p:txBody>
          <a:bodyPr/>
          <a:lstStyle/>
          <a:p>
            <a:r>
              <a:rPr lang="en-US" dirty="0"/>
              <a:t>Proprietary Information of  Windham Packaging, LLC  </a:t>
            </a:r>
          </a:p>
        </p:txBody>
      </p:sp>
      <p:sp>
        <p:nvSpPr>
          <p:cNvPr id="6" name="Slide Number Placeholder 5">
            <a:extLst>
              <a:ext uri="{FF2B5EF4-FFF2-40B4-BE49-F238E27FC236}">
                <a16:creationId xmlns:a16="http://schemas.microsoft.com/office/drawing/2014/main" id="{3C6B707B-A47E-4CF0-BCAE-5103D61D755B}"/>
              </a:ext>
            </a:extLst>
          </p:cNvPr>
          <p:cNvSpPr>
            <a:spLocks noGrp="1"/>
          </p:cNvSpPr>
          <p:nvPr>
            <p:ph type="sldNum" sz="quarter" idx="12"/>
          </p:nvPr>
        </p:nvSpPr>
        <p:spPr/>
        <p:txBody>
          <a:bodyPr/>
          <a:lstStyle/>
          <a:p>
            <a:fld id="{15870A7A-35B3-4A4D-B55E-6B95698998F5}" type="slidenum">
              <a:rPr lang="en-US" smtClean="0"/>
              <a:t>‹#›</a:t>
            </a:fld>
            <a:endParaRPr lang="en-US" dirty="0"/>
          </a:p>
        </p:txBody>
      </p:sp>
    </p:spTree>
    <p:extLst>
      <p:ext uri="{BB962C8B-B14F-4D97-AF65-F5344CB8AC3E}">
        <p14:creationId xmlns:p14="http://schemas.microsoft.com/office/powerpoint/2010/main" val="2761415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6158E-32BC-4515-BA44-8EB97452C9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AE4405-C45D-4CE8-AD2D-CB2C0C68CC0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8EB351-CD46-4E0F-BEDE-D124F6C62D5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88492E-7409-4B8E-868B-ABE82D5BE55F}"/>
              </a:ext>
            </a:extLst>
          </p:cNvPr>
          <p:cNvSpPr>
            <a:spLocks noGrp="1"/>
          </p:cNvSpPr>
          <p:nvPr>
            <p:ph type="dt" sz="half" idx="10"/>
          </p:nvPr>
        </p:nvSpPr>
        <p:spPr/>
        <p:txBody>
          <a:bodyPr/>
          <a:lstStyle/>
          <a:p>
            <a:fld id="{C3B293CA-BC8A-4431-921D-E1F8D555536C}" type="datetime1">
              <a:rPr lang="en-US" smtClean="0"/>
              <a:t>2/22/2019</a:t>
            </a:fld>
            <a:endParaRPr lang="en-US" dirty="0"/>
          </a:p>
        </p:txBody>
      </p:sp>
      <p:sp>
        <p:nvSpPr>
          <p:cNvPr id="6" name="Footer Placeholder 5">
            <a:extLst>
              <a:ext uri="{FF2B5EF4-FFF2-40B4-BE49-F238E27FC236}">
                <a16:creationId xmlns:a16="http://schemas.microsoft.com/office/drawing/2014/main" id="{6CAFF8C1-A24F-42DA-A9B0-14D3B2E5B435}"/>
              </a:ext>
            </a:extLst>
          </p:cNvPr>
          <p:cNvSpPr>
            <a:spLocks noGrp="1"/>
          </p:cNvSpPr>
          <p:nvPr>
            <p:ph type="ftr" sz="quarter" idx="11"/>
          </p:nvPr>
        </p:nvSpPr>
        <p:spPr/>
        <p:txBody>
          <a:bodyPr/>
          <a:lstStyle/>
          <a:p>
            <a:r>
              <a:rPr lang="en-US" dirty="0"/>
              <a:t>Proprietary Information of  Windham Packaging, LLC  </a:t>
            </a:r>
          </a:p>
        </p:txBody>
      </p:sp>
      <p:sp>
        <p:nvSpPr>
          <p:cNvPr id="7" name="Slide Number Placeholder 6">
            <a:extLst>
              <a:ext uri="{FF2B5EF4-FFF2-40B4-BE49-F238E27FC236}">
                <a16:creationId xmlns:a16="http://schemas.microsoft.com/office/drawing/2014/main" id="{F92464E7-F3BA-4051-8C54-BBB0C2045CD1}"/>
              </a:ext>
            </a:extLst>
          </p:cNvPr>
          <p:cNvSpPr>
            <a:spLocks noGrp="1"/>
          </p:cNvSpPr>
          <p:nvPr>
            <p:ph type="sldNum" sz="quarter" idx="12"/>
          </p:nvPr>
        </p:nvSpPr>
        <p:spPr/>
        <p:txBody>
          <a:bodyPr/>
          <a:lstStyle/>
          <a:p>
            <a:fld id="{15870A7A-35B3-4A4D-B55E-6B95698998F5}" type="slidenum">
              <a:rPr lang="en-US" smtClean="0"/>
              <a:t>‹#›</a:t>
            </a:fld>
            <a:endParaRPr lang="en-US" dirty="0"/>
          </a:p>
        </p:txBody>
      </p:sp>
    </p:spTree>
    <p:extLst>
      <p:ext uri="{BB962C8B-B14F-4D97-AF65-F5344CB8AC3E}">
        <p14:creationId xmlns:p14="http://schemas.microsoft.com/office/powerpoint/2010/main" val="212889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5D0A5-CC61-4E4F-A5E5-490322E19D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C02F38-8579-4283-96B7-136984CDD2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C660C40-E806-4215-A4C6-C13C57BF73C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5F3579-CDCD-433F-A848-DB305F18E1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2D58D55-C2E1-416A-9C2D-1042286CA93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ADF3A0-400B-4650-9111-12826AE7625D}"/>
              </a:ext>
            </a:extLst>
          </p:cNvPr>
          <p:cNvSpPr>
            <a:spLocks noGrp="1"/>
          </p:cNvSpPr>
          <p:nvPr>
            <p:ph type="dt" sz="half" idx="10"/>
          </p:nvPr>
        </p:nvSpPr>
        <p:spPr/>
        <p:txBody>
          <a:bodyPr/>
          <a:lstStyle/>
          <a:p>
            <a:fld id="{0C139E22-6198-4C37-98E7-5F3DB776C25F}" type="datetime1">
              <a:rPr lang="en-US" smtClean="0"/>
              <a:t>2/22/2019</a:t>
            </a:fld>
            <a:endParaRPr lang="en-US" dirty="0"/>
          </a:p>
        </p:txBody>
      </p:sp>
      <p:sp>
        <p:nvSpPr>
          <p:cNvPr id="8" name="Footer Placeholder 7">
            <a:extLst>
              <a:ext uri="{FF2B5EF4-FFF2-40B4-BE49-F238E27FC236}">
                <a16:creationId xmlns:a16="http://schemas.microsoft.com/office/drawing/2014/main" id="{9E4B40C7-EC5B-43C9-B99B-733940C1F2B7}"/>
              </a:ext>
            </a:extLst>
          </p:cNvPr>
          <p:cNvSpPr>
            <a:spLocks noGrp="1"/>
          </p:cNvSpPr>
          <p:nvPr>
            <p:ph type="ftr" sz="quarter" idx="11"/>
          </p:nvPr>
        </p:nvSpPr>
        <p:spPr/>
        <p:txBody>
          <a:bodyPr/>
          <a:lstStyle/>
          <a:p>
            <a:r>
              <a:rPr lang="en-US" dirty="0"/>
              <a:t>Proprietary Information of  Windham Packaging, LLC  </a:t>
            </a:r>
          </a:p>
        </p:txBody>
      </p:sp>
      <p:sp>
        <p:nvSpPr>
          <p:cNvPr id="9" name="Slide Number Placeholder 8">
            <a:extLst>
              <a:ext uri="{FF2B5EF4-FFF2-40B4-BE49-F238E27FC236}">
                <a16:creationId xmlns:a16="http://schemas.microsoft.com/office/drawing/2014/main" id="{26D29DD3-497F-4C9B-BBF7-7B7BF9BD2B6D}"/>
              </a:ext>
            </a:extLst>
          </p:cNvPr>
          <p:cNvSpPr>
            <a:spLocks noGrp="1"/>
          </p:cNvSpPr>
          <p:nvPr>
            <p:ph type="sldNum" sz="quarter" idx="12"/>
          </p:nvPr>
        </p:nvSpPr>
        <p:spPr/>
        <p:txBody>
          <a:bodyPr/>
          <a:lstStyle/>
          <a:p>
            <a:fld id="{15870A7A-35B3-4A4D-B55E-6B95698998F5}" type="slidenum">
              <a:rPr lang="en-US" smtClean="0"/>
              <a:t>‹#›</a:t>
            </a:fld>
            <a:endParaRPr lang="en-US" dirty="0"/>
          </a:p>
        </p:txBody>
      </p:sp>
    </p:spTree>
    <p:extLst>
      <p:ext uri="{BB962C8B-B14F-4D97-AF65-F5344CB8AC3E}">
        <p14:creationId xmlns:p14="http://schemas.microsoft.com/office/powerpoint/2010/main" val="42269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A0682-B9BC-42A1-9F73-82CBFB0EC9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679B47-3D42-4845-AFC3-6F6E5CA575BE}"/>
              </a:ext>
            </a:extLst>
          </p:cNvPr>
          <p:cNvSpPr>
            <a:spLocks noGrp="1"/>
          </p:cNvSpPr>
          <p:nvPr>
            <p:ph type="dt" sz="half" idx="10"/>
          </p:nvPr>
        </p:nvSpPr>
        <p:spPr/>
        <p:txBody>
          <a:bodyPr/>
          <a:lstStyle/>
          <a:p>
            <a:fld id="{AA525194-25EC-49E6-BE93-F13D205A3D42}" type="datetime1">
              <a:rPr lang="en-US" smtClean="0"/>
              <a:t>2/22/2019</a:t>
            </a:fld>
            <a:endParaRPr lang="en-US" dirty="0"/>
          </a:p>
        </p:txBody>
      </p:sp>
      <p:sp>
        <p:nvSpPr>
          <p:cNvPr id="4" name="Footer Placeholder 3">
            <a:extLst>
              <a:ext uri="{FF2B5EF4-FFF2-40B4-BE49-F238E27FC236}">
                <a16:creationId xmlns:a16="http://schemas.microsoft.com/office/drawing/2014/main" id="{9DC3A162-8D14-4102-8C29-C81D04472310}"/>
              </a:ext>
            </a:extLst>
          </p:cNvPr>
          <p:cNvSpPr>
            <a:spLocks noGrp="1"/>
          </p:cNvSpPr>
          <p:nvPr>
            <p:ph type="ftr" sz="quarter" idx="11"/>
          </p:nvPr>
        </p:nvSpPr>
        <p:spPr/>
        <p:txBody>
          <a:bodyPr/>
          <a:lstStyle/>
          <a:p>
            <a:r>
              <a:rPr lang="en-US" dirty="0"/>
              <a:t>Proprietary Information of  Windham Packaging, LLC  </a:t>
            </a:r>
          </a:p>
        </p:txBody>
      </p:sp>
      <p:sp>
        <p:nvSpPr>
          <p:cNvPr id="5" name="Slide Number Placeholder 4">
            <a:extLst>
              <a:ext uri="{FF2B5EF4-FFF2-40B4-BE49-F238E27FC236}">
                <a16:creationId xmlns:a16="http://schemas.microsoft.com/office/drawing/2014/main" id="{827AEB71-7CCB-4C98-BC12-9FA4583B2C0F}"/>
              </a:ext>
            </a:extLst>
          </p:cNvPr>
          <p:cNvSpPr>
            <a:spLocks noGrp="1"/>
          </p:cNvSpPr>
          <p:nvPr>
            <p:ph type="sldNum" sz="quarter" idx="12"/>
          </p:nvPr>
        </p:nvSpPr>
        <p:spPr/>
        <p:txBody>
          <a:bodyPr/>
          <a:lstStyle/>
          <a:p>
            <a:fld id="{15870A7A-35B3-4A4D-B55E-6B95698998F5}" type="slidenum">
              <a:rPr lang="en-US" smtClean="0"/>
              <a:t>‹#›</a:t>
            </a:fld>
            <a:endParaRPr lang="en-US" dirty="0"/>
          </a:p>
        </p:txBody>
      </p:sp>
    </p:spTree>
    <p:extLst>
      <p:ext uri="{BB962C8B-B14F-4D97-AF65-F5344CB8AC3E}">
        <p14:creationId xmlns:p14="http://schemas.microsoft.com/office/powerpoint/2010/main" val="8981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7468FC-02D8-4480-BFC7-43EBD40DAFDD}"/>
              </a:ext>
            </a:extLst>
          </p:cNvPr>
          <p:cNvSpPr>
            <a:spLocks noGrp="1"/>
          </p:cNvSpPr>
          <p:nvPr>
            <p:ph type="dt" sz="half" idx="10"/>
          </p:nvPr>
        </p:nvSpPr>
        <p:spPr/>
        <p:txBody>
          <a:bodyPr/>
          <a:lstStyle/>
          <a:p>
            <a:fld id="{C74939C9-3CF3-408F-8279-265AD33BD4F2}" type="datetime1">
              <a:rPr lang="en-US" smtClean="0"/>
              <a:t>2/22/2019</a:t>
            </a:fld>
            <a:endParaRPr lang="en-US" dirty="0"/>
          </a:p>
        </p:txBody>
      </p:sp>
      <p:sp>
        <p:nvSpPr>
          <p:cNvPr id="3" name="Footer Placeholder 2">
            <a:extLst>
              <a:ext uri="{FF2B5EF4-FFF2-40B4-BE49-F238E27FC236}">
                <a16:creationId xmlns:a16="http://schemas.microsoft.com/office/drawing/2014/main" id="{3B7DE644-FBAB-46FF-9AEA-E10CF4B7048C}"/>
              </a:ext>
            </a:extLst>
          </p:cNvPr>
          <p:cNvSpPr>
            <a:spLocks noGrp="1"/>
          </p:cNvSpPr>
          <p:nvPr>
            <p:ph type="ftr" sz="quarter" idx="11"/>
          </p:nvPr>
        </p:nvSpPr>
        <p:spPr/>
        <p:txBody>
          <a:bodyPr/>
          <a:lstStyle/>
          <a:p>
            <a:r>
              <a:rPr lang="en-US" dirty="0"/>
              <a:t>Proprietary Information of  Windham Packaging, LLC  </a:t>
            </a:r>
          </a:p>
        </p:txBody>
      </p:sp>
      <p:sp>
        <p:nvSpPr>
          <p:cNvPr id="4" name="Slide Number Placeholder 3">
            <a:extLst>
              <a:ext uri="{FF2B5EF4-FFF2-40B4-BE49-F238E27FC236}">
                <a16:creationId xmlns:a16="http://schemas.microsoft.com/office/drawing/2014/main" id="{1DB33E5D-816C-4B05-8C95-DE3901ABF421}"/>
              </a:ext>
            </a:extLst>
          </p:cNvPr>
          <p:cNvSpPr>
            <a:spLocks noGrp="1"/>
          </p:cNvSpPr>
          <p:nvPr>
            <p:ph type="sldNum" sz="quarter" idx="12"/>
          </p:nvPr>
        </p:nvSpPr>
        <p:spPr/>
        <p:txBody>
          <a:bodyPr/>
          <a:lstStyle/>
          <a:p>
            <a:fld id="{15870A7A-35B3-4A4D-B55E-6B95698998F5}" type="slidenum">
              <a:rPr lang="en-US" smtClean="0"/>
              <a:t>‹#›</a:t>
            </a:fld>
            <a:endParaRPr lang="en-US" dirty="0"/>
          </a:p>
        </p:txBody>
      </p:sp>
    </p:spTree>
    <p:extLst>
      <p:ext uri="{BB962C8B-B14F-4D97-AF65-F5344CB8AC3E}">
        <p14:creationId xmlns:p14="http://schemas.microsoft.com/office/powerpoint/2010/main" val="2180543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6365C-747C-4CAF-B77D-C9BD97C5A3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6AB73C-E061-4768-B93D-1ACF719E12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47E31E-1133-4EE9-AF68-7B0E57405B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7FF1AE9-5A36-4476-B0D8-484FEE1E456A}"/>
              </a:ext>
            </a:extLst>
          </p:cNvPr>
          <p:cNvSpPr>
            <a:spLocks noGrp="1"/>
          </p:cNvSpPr>
          <p:nvPr>
            <p:ph type="dt" sz="half" idx="10"/>
          </p:nvPr>
        </p:nvSpPr>
        <p:spPr/>
        <p:txBody>
          <a:bodyPr/>
          <a:lstStyle/>
          <a:p>
            <a:fld id="{C551C31F-105E-4BFC-99C6-9084E41E7F9B}" type="datetime1">
              <a:rPr lang="en-US" smtClean="0"/>
              <a:t>2/22/2019</a:t>
            </a:fld>
            <a:endParaRPr lang="en-US" dirty="0"/>
          </a:p>
        </p:txBody>
      </p:sp>
      <p:sp>
        <p:nvSpPr>
          <p:cNvPr id="6" name="Footer Placeholder 5">
            <a:extLst>
              <a:ext uri="{FF2B5EF4-FFF2-40B4-BE49-F238E27FC236}">
                <a16:creationId xmlns:a16="http://schemas.microsoft.com/office/drawing/2014/main" id="{4E97E60D-7633-4EB8-A94C-754AD2E0A739}"/>
              </a:ext>
            </a:extLst>
          </p:cNvPr>
          <p:cNvSpPr>
            <a:spLocks noGrp="1"/>
          </p:cNvSpPr>
          <p:nvPr>
            <p:ph type="ftr" sz="quarter" idx="11"/>
          </p:nvPr>
        </p:nvSpPr>
        <p:spPr/>
        <p:txBody>
          <a:bodyPr/>
          <a:lstStyle/>
          <a:p>
            <a:r>
              <a:rPr lang="en-US" dirty="0"/>
              <a:t>Proprietary Information of  Windham Packaging, LLC  </a:t>
            </a:r>
          </a:p>
        </p:txBody>
      </p:sp>
      <p:sp>
        <p:nvSpPr>
          <p:cNvPr id="7" name="Slide Number Placeholder 6">
            <a:extLst>
              <a:ext uri="{FF2B5EF4-FFF2-40B4-BE49-F238E27FC236}">
                <a16:creationId xmlns:a16="http://schemas.microsoft.com/office/drawing/2014/main" id="{B5C736FF-8F69-41B2-A591-55455F6E7EE5}"/>
              </a:ext>
            </a:extLst>
          </p:cNvPr>
          <p:cNvSpPr>
            <a:spLocks noGrp="1"/>
          </p:cNvSpPr>
          <p:nvPr>
            <p:ph type="sldNum" sz="quarter" idx="12"/>
          </p:nvPr>
        </p:nvSpPr>
        <p:spPr/>
        <p:txBody>
          <a:bodyPr/>
          <a:lstStyle/>
          <a:p>
            <a:fld id="{15870A7A-35B3-4A4D-B55E-6B95698998F5}" type="slidenum">
              <a:rPr lang="en-US" smtClean="0"/>
              <a:t>‹#›</a:t>
            </a:fld>
            <a:endParaRPr lang="en-US" dirty="0"/>
          </a:p>
        </p:txBody>
      </p:sp>
    </p:spTree>
    <p:extLst>
      <p:ext uri="{BB962C8B-B14F-4D97-AF65-F5344CB8AC3E}">
        <p14:creationId xmlns:p14="http://schemas.microsoft.com/office/powerpoint/2010/main" val="2861274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7C568-0198-4142-8535-3E808392AE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5AC296-48EE-4B0A-BD1B-F62AC34C4C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205487E8-F9D6-4E94-885E-D0B0D8F3A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27C264-9D86-49EB-8F3B-DD1FE569B744}"/>
              </a:ext>
            </a:extLst>
          </p:cNvPr>
          <p:cNvSpPr>
            <a:spLocks noGrp="1"/>
          </p:cNvSpPr>
          <p:nvPr>
            <p:ph type="dt" sz="half" idx="10"/>
          </p:nvPr>
        </p:nvSpPr>
        <p:spPr/>
        <p:txBody>
          <a:bodyPr/>
          <a:lstStyle/>
          <a:p>
            <a:fld id="{3A2946F1-6221-4E88-8CDD-9F77F624D2C1}" type="datetime1">
              <a:rPr lang="en-US" smtClean="0"/>
              <a:t>2/22/2019</a:t>
            </a:fld>
            <a:endParaRPr lang="en-US" dirty="0"/>
          </a:p>
        </p:txBody>
      </p:sp>
      <p:sp>
        <p:nvSpPr>
          <p:cNvPr id="6" name="Footer Placeholder 5">
            <a:extLst>
              <a:ext uri="{FF2B5EF4-FFF2-40B4-BE49-F238E27FC236}">
                <a16:creationId xmlns:a16="http://schemas.microsoft.com/office/drawing/2014/main" id="{613415C0-CC41-4D0A-B32B-8110F82D3292}"/>
              </a:ext>
            </a:extLst>
          </p:cNvPr>
          <p:cNvSpPr>
            <a:spLocks noGrp="1"/>
          </p:cNvSpPr>
          <p:nvPr>
            <p:ph type="ftr" sz="quarter" idx="11"/>
          </p:nvPr>
        </p:nvSpPr>
        <p:spPr/>
        <p:txBody>
          <a:bodyPr/>
          <a:lstStyle/>
          <a:p>
            <a:r>
              <a:rPr lang="en-US" dirty="0"/>
              <a:t>Proprietary Information of  Windham Packaging, LLC  </a:t>
            </a:r>
          </a:p>
        </p:txBody>
      </p:sp>
      <p:sp>
        <p:nvSpPr>
          <p:cNvPr id="7" name="Slide Number Placeholder 6">
            <a:extLst>
              <a:ext uri="{FF2B5EF4-FFF2-40B4-BE49-F238E27FC236}">
                <a16:creationId xmlns:a16="http://schemas.microsoft.com/office/drawing/2014/main" id="{81E1B5CA-1589-4A48-B452-73A171D4F0FF}"/>
              </a:ext>
            </a:extLst>
          </p:cNvPr>
          <p:cNvSpPr>
            <a:spLocks noGrp="1"/>
          </p:cNvSpPr>
          <p:nvPr>
            <p:ph type="sldNum" sz="quarter" idx="12"/>
          </p:nvPr>
        </p:nvSpPr>
        <p:spPr/>
        <p:txBody>
          <a:bodyPr/>
          <a:lstStyle/>
          <a:p>
            <a:fld id="{15870A7A-35B3-4A4D-B55E-6B95698998F5}" type="slidenum">
              <a:rPr lang="en-US" smtClean="0"/>
              <a:t>‹#›</a:t>
            </a:fld>
            <a:endParaRPr lang="en-US" dirty="0"/>
          </a:p>
        </p:txBody>
      </p:sp>
    </p:spTree>
    <p:extLst>
      <p:ext uri="{BB962C8B-B14F-4D97-AF65-F5344CB8AC3E}">
        <p14:creationId xmlns:p14="http://schemas.microsoft.com/office/powerpoint/2010/main" val="681850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email">
            <a:lum bright="70000" contrast="-70000"/>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A2C98E-2126-4807-A016-9A44723C7D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B17875-E446-4509-8609-B4357E1469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0DB2B5-C173-440A-BFA1-87765C7C71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EBC831-977B-4A39-ACF5-1C6CE283CBE6}" type="datetime1">
              <a:rPr lang="en-US" smtClean="0"/>
              <a:t>2/22/2019</a:t>
            </a:fld>
            <a:endParaRPr lang="en-US" dirty="0"/>
          </a:p>
        </p:txBody>
      </p:sp>
      <p:sp>
        <p:nvSpPr>
          <p:cNvPr id="5" name="Footer Placeholder 4">
            <a:extLst>
              <a:ext uri="{FF2B5EF4-FFF2-40B4-BE49-F238E27FC236}">
                <a16:creationId xmlns:a16="http://schemas.microsoft.com/office/drawing/2014/main" id="{0B82E25F-E0AA-4584-AC82-52676EA82B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Proprietary Information of  Windham Packaging, LLC  </a:t>
            </a:r>
          </a:p>
        </p:txBody>
      </p:sp>
      <p:sp>
        <p:nvSpPr>
          <p:cNvPr id="6" name="Slide Number Placeholder 5">
            <a:extLst>
              <a:ext uri="{FF2B5EF4-FFF2-40B4-BE49-F238E27FC236}">
                <a16:creationId xmlns:a16="http://schemas.microsoft.com/office/drawing/2014/main" id="{FCF53B48-1D97-400D-8500-C6B16124E3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70A7A-35B3-4A4D-B55E-6B95698998F5}" type="slidenum">
              <a:rPr lang="en-US" smtClean="0"/>
              <a:t>‹#›</a:t>
            </a:fld>
            <a:endParaRPr lang="en-US" dirty="0"/>
          </a:p>
        </p:txBody>
      </p:sp>
    </p:spTree>
    <p:extLst>
      <p:ext uri="{BB962C8B-B14F-4D97-AF65-F5344CB8AC3E}">
        <p14:creationId xmlns:p14="http://schemas.microsoft.com/office/powerpoint/2010/main" val="3865048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 Id="rId5" Type="http://schemas.openxmlformats.org/officeDocument/2006/relationships/image" Target="../media/image8.jpe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6.xml"/><Relationship Id="rId5" Type="http://schemas.openxmlformats.org/officeDocument/2006/relationships/image" Target="../media/image23.jpeg"/><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6.xml"/><Relationship Id="rId5" Type="http://schemas.openxmlformats.org/officeDocument/2006/relationships/image" Target="../media/image29.jpeg"/><Relationship Id="rId4" Type="http://schemas.openxmlformats.org/officeDocument/2006/relationships/image" Target="../media/image28.jpeg"/></Relationships>
</file>

<file path=ppt/slides/_rels/slide2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1CB47-09DC-4424-A48A-6067BB920D66}"/>
              </a:ext>
            </a:extLst>
          </p:cNvPr>
          <p:cNvSpPr>
            <a:spLocks noGrp="1"/>
          </p:cNvSpPr>
          <p:nvPr>
            <p:ph type="ctrTitle"/>
          </p:nvPr>
        </p:nvSpPr>
        <p:spPr>
          <a:xfrm>
            <a:off x="699247" y="1947117"/>
            <a:ext cx="10668000" cy="2387600"/>
          </a:xfrm>
        </p:spPr>
        <p:txBody>
          <a:bodyPr>
            <a:normAutofit/>
          </a:bodyPr>
          <a:lstStyle/>
          <a:p>
            <a:r>
              <a:rPr lang="en-US" b="1" dirty="0"/>
              <a:t>Springworks Farm Study # 2</a:t>
            </a:r>
            <a:br>
              <a:rPr lang="en-US" dirty="0"/>
            </a:br>
            <a:endParaRPr lang="en-US" dirty="0"/>
          </a:p>
        </p:txBody>
      </p:sp>
      <p:sp>
        <p:nvSpPr>
          <p:cNvPr id="3" name="Subtitle 2">
            <a:extLst>
              <a:ext uri="{FF2B5EF4-FFF2-40B4-BE49-F238E27FC236}">
                <a16:creationId xmlns:a16="http://schemas.microsoft.com/office/drawing/2014/main" id="{E6DBCCE3-7D60-4905-BAAE-9B8CD97821F7}"/>
              </a:ext>
            </a:extLst>
          </p:cNvPr>
          <p:cNvSpPr>
            <a:spLocks noGrp="1"/>
          </p:cNvSpPr>
          <p:nvPr>
            <p:ph type="subTitle" idx="1"/>
          </p:nvPr>
        </p:nvSpPr>
        <p:spPr>
          <a:xfrm>
            <a:off x="1524000" y="4426792"/>
            <a:ext cx="9144000" cy="1655762"/>
          </a:xfrm>
        </p:spPr>
        <p:txBody>
          <a:bodyPr/>
          <a:lstStyle/>
          <a:p>
            <a:endParaRPr lang="en-US" dirty="0"/>
          </a:p>
          <a:p>
            <a:r>
              <a:rPr lang="en-US" dirty="0"/>
              <a:t>Windham Packaging, LLC</a:t>
            </a:r>
          </a:p>
          <a:p>
            <a:r>
              <a:rPr lang="en-US" dirty="0"/>
              <a:t>Gabriela Hernandez</a:t>
            </a:r>
          </a:p>
          <a:p>
            <a:endParaRPr lang="en-US" dirty="0"/>
          </a:p>
        </p:txBody>
      </p:sp>
      <p:sp>
        <p:nvSpPr>
          <p:cNvPr id="4" name="Footer Placeholder 3">
            <a:extLst>
              <a:ext uri="{FF2B5EF4-FFF2-40B4-BE49-F238E27FC236}">
                <a16:creationId xmlns:a16="http://schemas.microsoft.com/office/drawing/2014/main" id="{8C50A4DA-6E41-412A-9EE4-7141ACA42C28}"/>
              </a:ext>
            </a:extLst>
          </p:cNvPr>
          <p:cNvSpPr>
            <a:spLocks noGrp="1"/>
          </p:cNvSpPr>
          <p:nvPr>
            <p:ph type="ftr" sz="quarter" idx="11"/>
          </p:nvPr>
        </p:nvSpPr>
        <p:spPr/>
        <p:txBody>
          <a:bodyPr/>
          <a:lstStyle/>
          <a:p>
            <a:r>
              <a:rPr lang="en-US" sz="1100" i="1" dirty="0">
                <a:latin typeface="Times New Roman" panose="02020603050405020304" pitchFamily="18" charset="0"/>
                <a:cs typeface="Times New Roman" panose="02020603050405020304" pitchFamily="18" charset="0"/>
              </a:rPr>
              <a:t>Proprietary Information of  Windham Packaging, LLC  </a:t>
            </a:r>
          </a:p>
        </p:txBody>
      </p:sp>
    </p:spTree>
    <p:extLst>
      <p:ext uri="{BB962C8B-B14F-4D97-AF65-F5344CB8AC3E}">
        <p14:creationId xmlns:p14="http://schemas.microsoft.com/office/powerpoint/2010/main" val="512897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A348D46B-84A5-41BB-8640-6D4689C9DA15}"/>
              </a:ext>
            </a:extLst>
          </p:cNvPr>
          <p:cNvSpPr>
            <a:spLocks noGrp="1"/>
          </p:cNvSpPr>
          <p:nvPr>
            <p:ph type="title"/>
          </p:nvPr>
        </p:nvSpPr>
        <p:spPr/>
        <p:txBody>
          <a:bodyPr anchor="t">
            <a:normAutofit/>
          </a:bodyPr>
          <a:lstStyle/>
          <a:p>
            <a:r>
              <a:rPr lang="en-US" sz="4000" dirty="0"/>
              <a:t>Day 7</a:t>
            </a:r>
          </a:p>
        </p:txBody>
      </p:sp>
      <p:sp>
        <p:nvSpPr>
          <p:cNvPr id="2" name="Text Placeholder 1">
            <a:extLst>
              <a:ext uri="{FF2B5EF4-FFF2-40B4-BE49-F238E27FC236}">
                <a16:creationId xmlns:a16="http://schemas.microsoft.com/office/drawing/2014/main" id="{AC5E7A7F-51D5-469C-BB3A-A1430E576791}"/>
              </a:ext>
            </a:extLst>
          </p:cNvPr>
          <p:cNvSpPr>
            <a:spLocks noGrp="1"/>
          </p:cNvSpPr>
          <p:nvPr>
            <p:ph type="body" idx="1"/>
          </p:nvPr>
        </p:nvSpPr>
        <p:spPr>
          <a:xfrm>
            <a:off x="839788" y="608144"/>
            <a:ext cx="5157787" cy="823912"/>
          </a:xfrm>
        </p:spPr>
        <p:txBody>
          <a:bodyPr/>
          <a:lstStyle/>
          <a:p>
            <a:r>
              <a:rPr lang="en-US" dirty="0"/>
              <a:t>Green Leaf</a:t>
            </a:r>
          </a:p>
        </p:txBody>
      </p:sp>
      <p:sp>
        <p:nvSpPr>
          <p:cNvPr id="46" name="Content Placeholder 45">
            <a:extLst>
              <a:ext uri="{FF2B5EF4-FFF2-40B4-BE49-F238E27FC236}">
                <a16:creationId xmlns:a16="http://schemas.microsoft.com/office/drawing/2014/main" id="{951D7B58-D346-4EFB-B117-392BBFCBFF1C}"/>
              </a:ext>
            </a:extLst>
          </p:cNvPr>
          <p:cNvSpPr>
            <a:spLocks noGrp="1"/>
          </p:cNvSpPr>
          <p:nvPr>
            <p:ph sz="half" idx="2"/>
          </p:nvPr>
        </p:nvSpPr>
        <p:spPr>
          <a:xfrm>
            <a:off x="839788" y="1432055"/>
            <a:ext cx="5157787" cy="4586189"/>
          </a:xfrm>
        </p:spPr>
        <p:txBody>
          <a:bodyPr>
            <a:normAutofit/>
          </a:bodyPr>
          <a:lstStyle/>
          <a:p>
            <a:r>
              <a:rPr lang="en-US" sz="2600" dirty="0"/>
              <a:t>Both green leaf samples had red/brown stems and some brown lesions near the stems</a:t>
            </a:r>
          </a:p>
          <a:p>
            <a:r>
              <a:rPr lang="en-US" sz="2600" dirty="0"/>
              <a:t>Taste was good, texture was crisp</a:t>
            </a:r>
          </a:p>
        </p:txBody>
      </p:sp>
      <p:sp>
        <p:nvSpPr>
          <p:cNvPr id="4" name="Text Placeholder 3">
            <a:extLst>
              <a:ext uri="{FF2B5EF4-FFF2-40B4-BE49-F238E27FC236}">
                <a16:creationId xmlns:a16="http://schemas.microsoft.com/office/drawing/2014/main" id="{FCD9BA14-D377-49BC-927E-36432B357A36}"/>
              </a:ext>
            </a:extLst>
          </p:cNvPr>
          <p:cNvSpPr>
            <a:spLocks noGrp="1"/>
          </p:cNvSpPr>
          <p:nvPr>
            <p:ph type="body" sz="quarter" idx="3"/>
          </p:nvPr>
        </p:nvSpPr>
        <p:spPr>
          <a:xfrm>
            <a:off x="6172200" y="608144"/>
            <a:ext cx="5183188" cy="823912"/>
          </a:xfrm>
        </p:spPr>
        <p:txBody>
          <a:bodyPr/>
          <a:lstStyle/>
          <a:p>
            <a:r>
              <a:rPr lang="en-US" dirty="0"/>
              <a:t>Baby Romaine</a:t>
            </a:r>
          </a:p>
        </p:txBody>
      </p:sp>
      <p:sp>
        <p:nvSpPr>
          <p:cNvPr id="6" name="Content Placeholder 5">
            <a:extLst>
              <a:ext uri="{FF2B5EF4-FFF2-40B4-BE49-F238E27FC236}">
                <a16:creationId xmlns:a16="http://schemas.microsoft.com/office/drawing/2014/main" id="{4DA47376-958F-4E5B-89ED-39F7BF03AA59}"/>
              </a:ext>
            </a:extLst>
          </p:cNvPr>
          <p:cNvSpPr>
            <a:spLocks noGrp="1"/>
          </p:cNvSpPr>
          <p:nvPr>
            <p:ph sz="quarter" idx="4"/>
          </p:nvPr>
        </p:nvSpPr>
        <p:spPr>
          <a:xfrm>
            <a:off x="6096000" y="1432056"/>
            <a:ext cx="5183188" cy="4817800"/>
          </a:xfrm>
        </p:spPr>
        <p:txBody>
          <a:bodyPr>
            <a:normAutofit/>
          </a:bodyPr>
          <a:lstStyle/>
          <a:p>
            <a:r>
              <a:rPr lang="en-US" dirty="0"/>
              <a:t>No difference in visual quality between OTR1 and OTR2 bags</a:t>
            </a:r>
          </a:p>
          <a:p>
            <a:r>
              <a:rPr lang="en-US" dirty="0"/>
              <a:t>Some mold present in outer leaves and browning in ribs near the stems</a:t>
            </a:r>
          </a:p>
          <a:p>
            <a:r>
              <a:rPr lang="en-US" dirty="0"/>
              <a:t>Some rust spots began to form</a:t>
            </a:r>
          </a:p>
          <a:p>
            <a:r>
              <a:rPr lang="en-US" dirty="0"/>
              <a:t>Taste was good and fresh. Texture was crisp</a:t>
            </a:r>
          </a:p>
          <a:p>
            <a:pPr lvl="1"/>
            <a:endParaRPr lang="en-US" dirty="0"/>
          </a:p>
          <a:p>
            <a:pPr lvl="1"/>
            <a:endParaRPr lang="en-US" dirty="0"/>
          </a:p>
        </p:txBody>
      </p:sp>
    </p:spTree>
    <p:extLst>
      <p:ext uri="{BB962C8B-B14F-4D97-AF65-F5344CB8AC3E}">
        <p14:creationId xmlns:p14="http://schemas.microsoft.com/office/powerpoint/2010/main" val="2304200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4E2E1EC-5F85-4039-9A0F-A9CC20342C34}"/>
              </a:ext>
            </a:extLst>
          </p:cNvPr>
          <p:cNvSpPr>
            <a:spLocks noGrp="1"/>
          </p:cNvSpPr>
          <p:nvPr>
            <p:ph type="ftr" sz="quarter" idx="11"/>
          </p:nvPr>
        </p:nvSpPr>
        <p:spPr/>
        <p:txBody>
          <a:bodyPr/>
          <a:lstStyle/>
          <a:p>
            <a:r>
              <a:rPr lang="en-US"/>
              <a:t>Proprietary Information of  Windham Packaging, LLC  </a:t>
            </a:r>
            <a:endParaRPr lang="en-US" dirty="0"/>
          </a:p>
        </p:txBody>
      </p:sp>
      <p:pic>
        <p:nvPicPr>
          <p:cNvPr id="5" name="Picture 4" descr="A close up of a greens and lettuce&#10;&#10;Description automatically generated">
            <a:extLst>
              <a:ext uri="{FF2B5EF4-FFF2-40B4-BE49-F238E27FC236}">
                <a16:creationId xmlns:a16="http://schemas.microsoft.com/office/drawing/2014/main" id="{DFF7C199-A689-4231-A770-B99C0A47259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27489" y="360045"/>
            <a:ext cx="5368579" cy="2782879"/>
          </a:xfrm>
          <a:prstGeom prst="rect">
            <a:avLst/>
          </a:prstGeom>
        </p:spPr>
      </p:pic>
      <p:sp>
        <p:nvSpPr>
          <p:cNvPr id="8" name="TextBox 7">
            <a:extLst>
              <a:ext uri="{FF2B5EF4-FFF2-40B4-BE49-F238E27FC236}">
                <a16:creationId xmlns:a16="http://schemas.microsoft.com/office/drawing/2014/main" id="{B80815EE-D228-4429-90FA-AD862B9E0035}"/>
              </a:ext>
            </a:extLst>
          </p:cNvPr>
          <p:cNvSpPr txBox="1"/>
          <p:nvPr/>
        </p:nvSpPr>
        <p:spPr>
          <a:xfrm>
            <a:off x="916449" y="2867195"/>
            <a:ext cx="3186898" cy="276999"/>
          </a:xfrm>
          <a:prstGeom prst="rect">
            <a:avLst/>
          </a:prstGeom>
          <a:noFill/>
        </p:spPr>
        <p:txBody>
          <a:bodyPr wrap="none" rtlCol="0">
            <a:spAutoFit/>
          </a:bodyPr>
          <a:lstStyle/>
          <a:p>
            <a:r>
              <a:rPr lang="en-US" sz="1200" dirty="0"/>
              <a:t>Day 7 Green Leaf in Old OTR Bag – out of Carton</a:t>
            </a:r>
          </a:p>
        </p:txBody>
      </p:sp>
      <p:pic>
        <p:nvPicPr>
          <p:cNvPr id="12" name="Picture 11" descr="A broccoli and celery&#10;&#10;Description automatically generated">
            <a:extLst>
              <a:ext uri="{FF2B5EF4-FFF2-40B4-BE49-F238E27FC236}">
                <a16:creationId xmlns:a16="http://schemas.microsoft.com/office/drawing/2014/main" id="{33734DBB-CDA7-442A-94D0-4E892CED874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7489" y="3403387"/>
            <a:ext cx="5368579" cy="2983443"/>
          </a:xfrm>
          <a:prstGeom prst="rect">
            <a:avLst/>
          </a:prstGeom>
        </p:spPr>
      </p:pic>
      <p:sp>
        <p:nvSpPr>
          <p:cNvPr id="13" name="TextBox 12">
            <a:extLst>
              <a:ext uri="{FF2B5EF4-FFF2-40B4-BE49-F238E27FC236}">
                <a16:creationId xmlns:a16="http://schemas.microsoft.com/office/drawing/2014/main" id="{EBE596F6-26A1-482E-BF78-A2322B57C921}"/>
              </a:ext>
            </a:extLst>
          </p:cNvPr>
          <p:cNvSpPr txBox="1"/>
          <p:nvPr/>
        </p:nvSpPr>
        <p:spPr>
          <a:xfrm>
            <a:off x="924463" y="6021705"/>
            <a:ext cx="3178884" cy="276999"/>
          </a:xfrm>
          <a:prstGeom prst="rect">
            <a:avLst/>
          </a:prstGeom>
          <a:noFill/>
        </p:spPr>
        <p:txBody>
          <a:bodyPr wrap="none" rtlCol="0">
            <a:spAutoFit/>
          </a:bodyPr>
          <a:lstStyle/>
          <a:p>
            <a:r>
              <a:rPr lang="en-US" sz="1200" dirty="0"/>
              <a:t>Day 7 Green Leaf in Old OTR Bag – inside Carton</a:t>
            </a:r>
          </a:p>
        </p:txBody>
      </p:sp>
      <p:pic>
        <p:nvPicPr>
          <p:cNvPr id="15" name="Picture 14" descr="A piece of broccoli&#10;&#10;Description automatically generated">
            <a:extLst>
              <a:ext uri="{FF2B5EF4-FFF2-40B4-BE49-F238E27FC236}">
                <a16:creationId xmlns:a16="http://schemas.microsoft.com/office/drawing/2014/main" id="{ED5695B5-0326-4790-91FD-E773C7828C0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823420" y="0"/>
            <a:ext cx="5368580" cy="3186589"/>
          </a:xfrm>
          <a:prstGeom prst="rect">
            <a:avLst/>
          </a:prstGeom>
        </p:spPr>
      </p:pic>
      <p:sp>
        <p:nvSpPr>
          <p:cNvPr id="16" name="TextBox 15">
            <a:extLst>
              <a:ext uri="{FF2B5EF4-FFF2-40B4-BE49-F238E27FC236}">
                <a16:creationId xmlns:a16="http://schemas.microsoft.com/office/drawing/2014/main" id="{931E870A-18F8-4542-B15F-6CA8445A4206}"/>
              </a:ext>
            </a:extLst>
          </p:cNvPr>
          <p:cNvSpPr txBox="1"/>
          <p:nvPr/>
        </p:nvSpPr>
        <p:spPr>
          <a:xfrm>
            <a:off x="8020493" y="3048089"/>
            <a:ext cx="3255058" cy="276999"/>
          </a:xfrm>
          <a:prstGeom prst="rect">
            <a:avLst/>
          </a:prstGeom>
          <a:noFill/>
        </p:spPr>
        <p:txBody>
          <a:bodyPr wrap="none" rtlCol="0">
            <a:spAutoFit/>
          </a:bodyPr>
          <a:lstStyle/>
          <a:p>
            <a:r>
              <a:rPr lang="en-US" sz="1200" dirty="0"/>
              <a:t>Day 7 Green Leaf in New OTR Bag – out of Carton</a:t>
            </a:r>
          </a:p>
        </p:txBody>
      </p:sp>
      <p:pic>
        <p:nvPicPr>
          <p:cNvPr id="18" name="Picture 17" descr="A close up of greens&#10;&#10;Description automatically generated">
            <a:extLst>
              <a:ext uri="{FF2B5EF4-FFF2-40B4-BE49-F238E27FC236}">
                <a16:creationId xmlns:a16="http://schemas.microsoft.com/office/drawing/2014/main" id="{95541FA9-89AC-4D46-A503-18DA716F7155}"/>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898640" y="3304026"/>
            <a:ext cx="4858440" cy="2807827"/>
          </a:xfrm>
          <a:prstGeom prst="rect">
            <a:avLst/>
          </a:prstGeom>
        </p:spPr>
      </p:pic>
      <p:sp>
        <p:nvSpPr>
          <p:cNvPr id="19" name="TextBox 18">
            <a:extLst>
              <a:ext uri="{FF2B5EF4-FFF2-40B4-BE49-F238E27FC236}">
                <a16:creationId xmlns:a16="http://schemas.microsoft.com/office/drawing/2014/main" id="{C70A6EAE-167B-4188-9DB5-5E8DBE194024}"/>
              </a:ext>
            </a:extLst>
          </p:cNvPr>
          <p:cNvSpPr txBox="1"/>
          <p:nvPr/>
        </p:nvSpPr>
        <p:spPr>
          <a:xfrm>
            <a:off x="8020493" y="5975647"/>
            <a:ext cx="3247043" cy="276999"/>
          </a:xfrm>
          <a:prstGeom prst="rect">
            <a:avLst/>
          </a:prstGeom>
          <a:noFill/>
        </p:spPr>
        <p:txBody>
          <a:bodyPr wrap="none" rtlCol="0">
            <a:spAutoFit/>
          </a:bodyPr>
          <a:lstStyle/>
          <a:p>
            <a:r>
              <a:rPr lang="en-US" sz="1200" dirty="0"/>
              <a:t>Day 7 Green Leaf in New OTR Bag – inside Carton</a:t>
            </a:r>
          </a:p>
        </p:txBody>
      </p:sp>
    </p:spTree>
    <p:extLst>
      <p:ext uri="{BB962C8B-B14F-4D97-AF65-F5344CB8AC3E}">
        <p14:creationId xmlns:p14="http://schemas.microsoft.com/office/powerpoint/2010/main" val="34967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4E2E1EC-5F85-4039-9A0F-A9CC20342C34}"/>
              </a:ext>
            </a:extLst>
          </p:cNvPr>
          <p:cNvSpPr>
            <a:spLocks noGrp="1"/>
          </p:cNvSpPr>
          <p:nvPr>
            <p:ph type="ftr" sz="quarter" idx="11"/>
          </p:nvPr>
        </p:nvSpPr>
        <p:spPr/>
        <p:txBody>
          <a:bodyPr/>
          <a:lstStyle/>
          <a:p>
            <a:r>
              <a:rPr lang="en-US"/>
              <a:t>Proprietary Information of  Windham Packaging, LLC  </a:t>
            </a:r>
            <a:endParaRPr lang="en-US" dirty="0"/>
          </a:p>
        </p:txBody>
      </p:sp>
      <p:sp>
        <p:nvSpPr>
          <p:cNvPr id="8" name="TextBox 7">
            <a:extLst>
              <a:ext uri="{FF2B5EF4-FFF2-40B4-BE49-F238E27FC236}">
                <a16:creationId xmlns:a16="http://schemas.microsoft.com/office/drawing/2014/main" id="{B80815EE-D228-4429-90FA-AD862B9E0035}"/>
              </a:ext>
            </a:extLst>
          </p:cNvPr>
          <p:cNvSpPr txBox="1"/>
          <p:nvPr/>
        </p:nvSpPr>
        <p:spPr>
          <a:xfrm>
            <a:off x="812589" y="6079351"/>
            <a:ext cx="4239750" cy="338554"/>
          </a:xfrm>
          <a:prstGeom prst="rect">
            <a:avLst/>
          </a:prstGeom>
          <a:noFill/>
        </p:spPr>
        <p:txBody>
          <a:bodyPr wrap="none" rtlCol="0">
            <a:spAutoFit/>
          </a:bodyPr>
          <a:lstStyle/>
          <a:p>
            <a:r>
              <a:rPr lang="en-US" sz="1600" dirty="0"/>
              <a:t>Day 7 Baby Romaine in OTR1 Bag – out of Carton</a:t>
            </a:r>
          </a:p>
        </p:txBody>
      </p:sp>
      <p:sp>
        <p:nvSpPr>
          <p:cNvPr id="13" name="TextBox 12">
            <a:extLst>
              <a:ext uri="{FF2B5EF4-FFF2-40B4-BE49-F238E27FC236}">
                <a16:creationId xmlns:a16="http://schemas.microsoft.com/office/drawing/2014/main" id="{EBE596F6-26A1-482E-BF78-A2322B57C921}"/>
              </a:ext>
            </a:extLst>
          </p:cNvPr>
          <p:cNvSpPr txBox="1"/>
          <p:nvPr/>
        </p:nvSpPr>
        <p:spPr>
          <a:xfrm>
            <a:off x="7213295" y="5910074"/>
            <a:ext cx="4226926" cy="338554"/>
          </a:xfrm>
          <a:prstGeom prst="rect">
            <a:avLst/>
          </a:prstGeom>
          <a:noFill/>
        </p:spPr>
        <p:txBody>
          <a:bodyPr wrap="none" rtlCol="0">
            <a:spAutoFit/>
          </a:bodyPr>
          <a:lstStyle/>
          <a:p>
            <a:r>
              <a:rPr lang="en-US" sz="1600" dirty="0"/>
              <a:t>Day 7 Baby Romaine in OTR1 Bag – inside Carton</a:t>
            </a:r>
          </a:p>
        </p:txBody>
      </p:sp>
      <p:pic>
        <p:nvPicPr>
          <p:cNvPr id="7" name="Picture 6" descr="A green and white plate&#10;&#10;Description automatically generated">
            <a:extLst>
              <a:ext uri="{FF2B5EF4-FFF2-40B4-BE49-F238E27FC236}">
                <a16:creationId xmlns:a16="http://schemas.microsoft.com/office/drawing/2014/main" id="{325A6706-7DE6-4ED5-B869-2977991DACC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994851" y="0"/>
            <a:ext cx="4445370" cy="5917063"/>
          </a:xfrm>
          <a:prstGeom prst="rect">
            <a:avLst/>
          </a:prstGeom>
        </p:spPr>
      </p:pic>
      <p:pic>
        <p:nvPicPr>
          <p:cNvPr id="10" name="Picture 9" descr="A plate with lettuce&#10;&#10;Description automatically generated">
            <a:extLst>
              <a:ext uri="{FF2B5EF4-FFF2-40B4-BE49-F238E27FC236}">
                <a16:creationId xmlns:a16="http://schemas.microsoft.com/office/drawing/2014/main" id="{AF4B85F3-1A42-4FFB-825A-D1DC3299245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2260" y="6989"/>
            <a:ext cx="5153266" cy="5910074"/>
          </a:xfrm>
          <a:prstGeom prst="rect">
            <a:avLst/>
          </a:prstGeom>
        </p:spPr>
      </p:pic>
    </p:spTree>
    <p:extLst>
      <p:ext uri="{BB962C8B-B14F-4D97-AF65-F5344CB8AC3E}">
        <p14:creationId xmlns:p14="http://schemas.microsoft.com/office/powerpoint/2010/main" val="2926489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4E2E1EC-5F85-4039-9A0F-A9CC20342C34}"/>
              </a:ext>
            </a:extLst>
          </p:cNvPr>
          <p:cNvSpPr>
            <a:spLocks noGrp="1"/>
          </p:cNvSpPr>
          <p:nvPr>
            <p:ph type="ftr" sz="quarter" idx="11"/>
          </p:nvPr>
        </p:nvSpPr>
        <p:spPr/>
        <p:txBody>
          <a:bodyPr/>
          <a:lstStyle/>
          <a:p>
            <a:r>
              <a:rPr lang="en-US"/>
              <a:t>Proprietary Information of  Windham Packaging, LLC  </a:t>
            </a:r>
            <a:endParaRPr lang="en-US" dirty="0"/>
          </a:p>
        </p:txBody>
      </p:sp>
      <p:sp>
        <p:nvSpPr>
          <p:cNvPr id="16" name="TextBox 15">
            <a:extLst>
              <a:ext uri="{FF2B5EF4-FFF2-40B4-BE49-F238E27FC236}">
                <a16:creationId xmlns:a16="http://schemas.microsoft.com/office/drawing/2014/main" id="{931E870A-18F8-4542-B15F-6CA8445A4206}"/>
              </a:ext>
            </a:extLst>
          </p:cNvPr>
          <p:cNvSpPr txBox="1"/>
          <p:nvPr/>
        </p:nvSpPr>
        <p:spPr>
          <a:xfrm>
            <a:off x="632062" y="5934723"/>
            <a:ext cx="4239750" cy="338554"/>
          </a:xfrm>
          <a:prstGeom prst="rect">
            <a:avLst/>
          </a:prstGeom>
          <a:noFill/>
        </p:spPr>
        <p:txBody>
          <a:bodyPr wrap="none" rtlCol="0">
            <a:spAutoFit/>
          </a:bodyPr>
          <a:lstStyle/>
          <a:p>
            <a:r>
              <a:rPr lang="en-US" sz="1600" dirty="0"/>
              <a:t>Day 7 Baby Romaine in OTR2 Bag – out of Carton</a:t>
            </a:r>
          </a:p>
        </p:txBody>
      </p:sp>
      <p:sp>
        <p:nvSpPr>
          <p:cNvPr id="19" name="TextBox 18">
            <a:extLst>
              <a:ext uri="{FF2B5EF4-FFF2-40B4-BE49-F238E27FC236}">
                <a16:creationId xmlns:a16="http://schemas.microsoft.com/office/drawing/2014/main" id="{C70A6EAE-167B-4188-9DB5-5E8DBE194024}"/>
              </a:ext>
            </a:extLst>
          </p:cNvPr>
          <p:cNvSpPr txBox="1"/>
          <p:nvPr/>
        </p:nvSpPr>
        <p:spPr>
          <a:xfrm>
            <a:off x="7291630" y="5895369"/>
            <a:ext cx="4226926" cy="338554"/>
          </a:xfrm>
          <a:prstGeom prst="rect">
            <a:avLst/>
          </a:prstGeom>
          <a:noFill/>
        </p:spPr>
        <p:txBody>
          <a:bodyPr wrap="none" rtlCol="0">
            <a:spAutoFit/>
          </a:bodyPr>
          <a:lstStyle/>
          <a:p>
            <a:r>
              <a:rPr lang="en-US" sz="1600" dirty="0"/>
              <a:t>Day 7 Baby Romaine in OTR2 Bag – inside Carton</a:t>
            </a:r>
          </a:p>
        </p:txBody>
      </p:sp>
      <p:pic>
        <p:nvPicPr>
          <p:cNvPr id="4" name="Picture 3" descr="A white and lettuce&#10;&#10;Description automatically generated">
            <a:extLst>
              <a:ext uri="{FF2B5EF4-FFF2-40B4-BE49-F238E27FC236}">
                <a16:creationId xmlns:a16="http://schemas.microsoft.com/office/drawing/2014/main" id="{4EB3DFC0-2FA2-49C3-9812-9BE0E858958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91245" y="410024"/>
            <a:ext cx="4721386" cy="5132363"/>
          </a:xfrm>
          <a:prstGeom prst="rect">
            <a:avLst/>
          </a:prstGeom>
        </p:spPr>
      </p:pic>
      <p:pic>
        <p:nvPicPr>
          <p:cNvPr id="5" name="Picture 4" descr="A white and lettuce&#10;&#10;Description automatically generated">
            <a:extLst>
              <a:ext uri="{FF2B5EF4-FFF2-40B4-BE49-F238E27FC236}">
                <a16:creationId xmlns:a16="http://schemas.microsoft.com/office/drawing/2014/main" id="{A344955A-96F9-4A71-8FEC-83B1241E1EA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079370" y="270591"/>
            <a:ext cx="4651447" cy="5624778"/>
          </a:xfrm>
          <a:prstGeom prst="rect">
            <a:avLst/>
          </a:prstGeom>
        </p:spPr>
      </p:pic>
    </p:spTree>
    <p:extLst>
      <p:ext uri="{BB962C8B-B14F-4D97-AF65-F5344CB8AC3E}">
        <p14:creationId xmlns:p14="http://schemas.microsoft.com/office/powerpoint/2010/main" val="1260301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A348D46B-84A5-41BB-8640-6D4689C9DA15}"/>
              </a:ext>
            </a:extLst>
          </p:cNvPr>
          <p:cNvSpPr>
            <a:spLocks noGrp="1"/>
          </p:cNvSpPr>
          <p:nvPr>
            <p:ph type="title"/>
          </p:nvPr>
        </p:nvSpPr>
        <p:spPr/>
        <p:txBody>
          <a:bodyPr anchor="t">
            <a:normAutofit/>
          </a:bodyPr>
          <a:lstStyle/>
          <a:p>
            <a:r>
              <a:rPr lang="en-US" sz="4000" dirty="0"/>
              <a:t>Day 10</a:t>
            </a:r>
          </a:p>
        </p:txBody>
      </p:sp>
      <p:sp>
        <p:nvSpPr>
          <p:cNvPr id="2" name="Text Placeholder 1">
            <a:extLst>
              <a:ext uri="{FF2B5EF4-FFF2-40B4-BE49-F238E27FC236}">
                <a16:creationId xmlns:a16="http://schemas.microsoft.com/office/drawing/2014/main" id="{AC5E7A7F-51D5-469C-BB3A-A1430E576791}"/>
              </a:ext>
            </a:extLst>
          </p:cNvPr>
          <p:cNvSpPr>
            <a:spLocks noGrp="1"/>
          </p:cNvSpPr>
          <p:nvPr>
            <p:ph type="body" idx="1"/>
          </p:nvPr>
        </p:nvSpPr>
        <p:spPr>
          <a:xfrm>
            <a:off x="839788" y="608144"/>
            <a:ext cx="5157787" cy="823912"/>
          </a:xfrm>
        </p:spPr>
        <p:txBody>
          <a:bodyPr/>
          <a:lstStyle/>
          <a:p>
            <a:r>
              <a:rPr lang="en-US" dirty="0"/>
              <a:t>Green Leaf</a:t>
            </a:r>
          </a:p>
        </p:txBody>
      </p:sp>
      <p:sp>
        <p:nvSpPr>
          <p:cNvPr id="46" name="Content Placeholder 45">
            <a:extLst>
              <a:ext uri="{FF2B5EF4-FFF2-40B4-BE49-F238E27FC236}">
                <a16:creationId xmlns:a16="http://schemas.microsoft.com/office/drawing/2014/main" id="{951D7B58-D346-4EFB-B117-392BBFCBFF1C}"/>
              </a:ext>
            </a:extLst>
          </p:cNvPr>
          <p:cNvSpPr>
            <a:spLocks noGrp="1"/>
          </p:cNvSpPr>
          <p:nvPr>
            <p:ph sz="half" idx="2"/>
          </p:nvPr>
        </p:nvSpPr>
        <p:spPr>
          <a:xfrm>
            <a:off x="839788" y="1432055"/>
            <a:ext cx="5157787" cy="4586189"/>
          </a:xfrm>
        </p:spPr>
        <p:txBody>
          <a:bodyPr>
            <a:normAutofit/>
          </a:bodyPr>
          <a:lstStyle/>
          <a:p>
            <a:r>
              <a:rPr lang="en-US" dirty="0"/>
              <a:t>New OTR Sleeves:</a:t>
            </a:r>
          </a:p>
          <a:p>
            <a:pPr lvl="1"/>
            <a:r>
              <a:rPr lang="en-US" dirty="0"/>
              <a:t>Some rust spots in outer leaves</a:t>
            </a:r>
          </a:p>
          <a:p>
            <a:pPr lvl="1"/>
            <a:r>
              <a:rPr lang="en-US" dirty="0"/>
              <a:t>Taste was good; fresh</a:t>
            </a:r>
          </a:p>
          <a:p>
            <a:r>
              <a:rPr lang="en-US" dirty="0"/>
              <a:t>Old OTR Sleeves:</a:t>
            </a:r>
          </a:p>
          <a:p>
            <a:pPr lvl="1"/>
            <a:r>
              <a:rPr lang="en-US" dirty="0"/>
              <a:t>1 outer leaf had severe rust spots and decay</a:t>
            </a:r>
          </a:p>
          <a:p>
            <a:pPr lvl="1"/>
            <a:r>
              <a:rPr lang="en-US" dirty="0"/>
              <a:t>2 outer leaves had minor rust spots</a:t>
            </a:r>
          </a:p>
          <a:p>
            <a:pPr lvl="1"/>
            <a:r>
              <a:rPr lang="en-US" dirty="0"/>
              <a:t>Taste was good; fresh</a:t>
            </a:r>
          </a:p>
        </p:txBody>
      </p:sp>
      <p:sp>
        <p:nvSpPr>
          <p:cNvPr id="4" name="Text Placeholder 3">
            <a:extLst>
              <a:ext uri="{FF2B5EF4-FFF2-40B4-BE49-F238E27FC236}">
                <a16:creationId xmlns:a16="http://schemas.microsoft.com/office/drawing/2014/main" id="{FCD9BA14-D377-49BC-927E-36432B357A36}"/>
              </a:ext>
            </a:extLst>
          </p:cNvPr>
          <p:cNvSpPr>
            <a:spLocks noGrp="1"/>
          </p:cNvSpPr>
          <p:nvPr>
            <p:ph type="body" sz="quarter" idx="3"/>
          </p:nvPr>
        </p:nvSpPr>
        <p:spPr>
          <a:xfrm>
            <a:off x="6172200" y="608144"/>
            <a:ext cx="5183188" cy="823912"/>
          </a:xfrm>
        </p:spPr>
        <p:txBody>
          <a:bodyPr/>
          <a:lstStyle/>
          <a:p>
            <a:r>
              <a:rPr lang="en-US" dirty="0"/>
              <a:t>Baby Romaine</a:t>
            </a:r>
          </a:p>
        </p:txBody>
      </p:sp>
      <p:sp>
        <p:nvSpPr>
          <p:cNvPr id="6" name="Content Placeholder 5">
            <a:extLst>
              <a:ext uri="{FF2B5EF4-FFF2-40B4-BE49-F238E27FC236}">
                <a16:creationId xmlns:a16="http://schemas.microsoft.com/office/drawing/2014/main" id="{4DA47376-958F-4E5B-89ED-39F7BF03AA59}"/>
              </a:ext>
            </a:extLst>
          </p:cNvPr>
          <p:cNvSpPr>
            <a:spLocks noGrp="1"/>
          </p:cNvSpPr>
          <p:nvPr>
            <p:ph sz="quarter" idx="4"/>
          </p:nvPr>
        </p:nvSpPr>
        <p:spPr>
          <a:xfrm>
            <a:off x="6096000" y="1432056"/>
            <a:ext cx="5183188" cy="4817800"/>
          </a:xfrm>
        </p:spPr>
        <p:txBody>
          <a:bodyPr>
            <a:normAutofit/>
          </a:bodyPr>
          <a:lstStyle/>
          <a:p>
            <a:r>
              <a:rPr lang="en-US" dirty="0"/>
              <a:t>OTR1 Bags</a:t>
            </a:r>
          </a:p>
          <a:p>
            <a:pPr lvl="1"/>
            <a:r>
              <a:rPr lang="en-US" dirty="0"/>
              <a:t>All samples were decayed, wet, and had an off-odor</a:t>
            </a:r>
          </a:p>
          <a:p>
            <a:pPr lvl="1"/>
            <a:r>
              <a:rPr lang="en-US" dirty="0"/>
              <a:t>Final test day for OTR1 samples. OTR1 is not a good choice for baby romaine. </a:t>
            </a:r>
          </a:p>
          <a:p>
            <a:r>
              <a:rPr lang="en-US" dirty="0"/>
              <a:t>OTR2 bags</a:t>
            </a:r>
          </a:p>
          <a:p>
            <a:pPr lvl="1"/>
            <a:r>
              <a:rPr lang="en-US" dirty="0"/>
              <a:t>Decay due to mechanical damage in some outer leaves</a:t>
            </a:r>
          </a:p>
          <a:p>
            <a:pPr lvl="1"/>
            <a:r>
              <a:rPr lang="en-US" dirty="0"/>
              <a:t>Some rust spots in outer leaves</a:t>
            </a:r>
          </a:p>
          <a:p>
            <a:pPr lvl="1"/>
            <a:r>
              <a:rPr lang="en-US" dirty="0"/>
              <a:t>Taste good; fresh. Leaves were crisp.</a:t>
            </a:r>
          </a:p>
          <a:p>
            <a:pPr lvl="1"/>
            <a:endParaRPr lang="en-US" dirty="0"/>
          </a:p>
        </p:txBody>
      </p:sp>
    </p:spTree>
    <p:extLst>
      <p:ext uri="{BB962C8B-B14F-4D97-AF65-F5344CB8AC3E}">
        <p14:creationId xmlns:p14="http://schemas.microsoft.com/office/powerpoint/2010/main" val="4270606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4E2E1EC-5F85-4039-9A0F-A9CC20342C34}"/>
              </a:ext>
            </a:extLst>
          </p:cNvPr>
          <p:cNvSpPr>
            <a:spLocks noGrp="1"/>
          </p:cNvSpPr>
          <p:nvPr>
            <p:ph type="ftr" sz="quarter" idx="11"/>
          </p:nvPr>
        </p:nvSpPr>
        <p:spPr/>
        <p:txBody>
          <a:bodyPr/>
          <a:lstStyle/>
          <a:p>
            <a:r>
              <a:rPr lang="en-US"/>
              <a:t>Proprietary Information of  Windham Packaging, LLC  </a:t>
            </a:r>
            <a:endParaRPr lang="en-US" dirty="0"/>
          </a:p>
        </p:txBody>
      </p:sp>
      <p:sp>
        <p:nvSpPr>
          <p:cNvPr id="8" name="TextBox 7">
            <a:extLst>
              <a:ext uri="{FF2B5EF4-FFF2-40B4-BE49-F238E27FC236}">
                <a16:creationId xmlns:a16="http://schemas.microsoft.com/office/drawing/2014/main" id="{B80815EE-D228-4429-90FA-AD862B9E0035}"/>
              </a:ext>
            </a:extLst>
          </p:cNvPr>
          <p:cNvSpPr txBox="1"/>
          <p:nvPr/>
        </p:nvSpPr>
        <p:spPr>
          <a:xfrm>
            <a:off x="853883" y="2724923"/>
            <a:ext cx="3608360" cy="461665"/>
          </a:xfrm>
          <a:prstGeom prst="rect">
            <a:avLst/>
          </a:prstGeom>
          <a:noFill/>
        </p:spPr>
        <p:txBody>
          <a:bodyPr wrap="none" rtlCol="0">
            <a:spAutoFit/>
          </a:bodyPr>
          <a:lstStyle/>
          <a:p>
            <a:pPr algn="ctr"/>
            <a:r>
              <a:rPr lang="en-US" sz="1200" dirty="0"/>
              <a:t>Day 10 Green Leaf in Old OTR Bag – out of Carton </a:t>
            </a:r>
          </a:p>
          <a:p>
            <a:pPr algn="ctr"/>
            <a:r>
              <a:rPr lang="en-US" sz="1200" dirty="0"/>
              <a:t>*Not pictured. Not opened due to not enough samples</a:t>
            </a:r>
          </a:p>
        </p:txBody>
      </p:sp>
      <p:sp>
        <p:nvSpPr>
          <p:cNvPr id="13" name="TextBox 12">
            <a:extLst>
              <a:ext uri="{FF2B5EF4-FFF2-40B4-BE49-F238E27FC236}">
                <a16:creationId xmlns:a16="http://schemas.microsoft.com/office/drawing/2014/main" id="{EBE596F6-26A1-482E-BF78-A2322B57C921}"/>
              </a:ext>
            </a:extLst>
          </p:cNvPr>
          <p:cNvSpPr txBox="1"/>
          <p:nvPr/>
        </p:nvSpPr>
        <p:spPr>
          <a:xfrm>
            <a:off x="924463" y="6236310"/>
            <a:ext cx="3257430" cy="276999"/>
          </a:xfrm>
          <a:prstGeom prst="rect">
            <a:avLst/>
          </a:prstGeom>
          <a:noFill/>
        </p:spPr>
        <p:txBody>
          <a:bodyPr wrap="none" rtlCol="0">
            <a:spAutoFit/>
          </a:bodyPr>
          <a:lstStyle/>
          <a:p>
            <a:r>
              <a:rPr lang="en-US" sz="1200" dirty="0"/>
              <a:t>Day 10 Green Leaf in Old OTR Bag – inside Carton</a:t>
            </a:r>
          </a:p>
        </p:txBody>
      </p:sp>
      <p:sp>
        <p:nvSpPr>
          <p:cNvPr id="16" name="TextBox 15">
            <a:extLst>
              <a:ext uri="{FF2B5EF4-FFF2-40B4-BE49-F238E27FC236}">
                <a16:creationId xmlns:a16="http://schemas.microsoft.com/office/drawing/2014/main" id="{931E870A-18F8-4542-B15F-6CA8445A4206}"/>
              </a:ext>
            </a:extLst>
          </p:cNvPr>
          <p:cNvSpPr txBox="1"/>
          <p:nvPr/>
        </p:nvSpPr>
        <p:spPr>
          <a:xfrm>
            <a:off x="8020493" y="3048089"/>
            <a:ext cx="3333605" cy="276999"/>
          </a:xfrm>
          <a:prstGeom prst="rect">
            <a:avLst/>
          </a:prstGeom>
          <a:noFill/>
        </p:spPr>
        <p:txBody>
          <a:bodyPr wrap="none" rtlCol="0">
            <a:spAutoFit/>
          </a:bodyPr>
          <a:lstStyle/>
          <a:p>
            <a:r>
              <a:rPr lang="en-US" sz="1200" dirty="0"/>
              <a:t>Day 10 Green Leaf in New OTR Bag – out of Carton</a:t>
            </a:r>
          </a:p>
        </p:txBody>
      </p:sp>
      <p:sp>
        <p:nvSpPr>
          <p:cNvPr id="19" name="TextBox 18">
            <a:extLst>
              <a:ext uri="{FF2B5EF4-FFF2-40B4-BE49-F238E27FC236}">
                <a16:creationId xmlns:a16="http://schemas.microsoft.com/office/drawing/2014/main" id="{C70A6EAE-167B-4188-9DB5-5E8DBE194024}"/>
              </a:ext>
            </a:extLst>
          </p:cNvPr>
          <p:cNvSpPr txBox="1"/>
          <p:nvPr/>
        </p:nvSpPr>
        <p:spPr>
          <a:xfrm>
            <a:off x="8020493" y="6190252"/>
            <a:ext cx="3325590" cy="276999"/>
          </a:xfrm>
          <a:prstGeom prst="rect">
            <a:avLst/>
          </a:prstGeom>
          <a:noFill/>
        </p:spPr>
        <p:txBody>
          <a:bodyPr wrap="none" rtlCol="0">
            <a:spAutoFit/>
          </a:bodyPr>
          <a:lstStyle/>
          <a:p>
            <a:r>
              <a:rPr lang="en-US" sz="1200" dirty="0"/>
              <a:t>Day 10 Green Leaf in New OTR Bag – inside Carton</a:t>
            </a:r>
          </a:p>
        </p:txBody>
      </p:sp>
      <p:pic>
        <p:nvPicPr>
          <p:cNvPr id="4" name="Picture 3" descr="A broccoli and celery&#10;&#10;Description automatically generated">
            <a:extLst>
              <a:ext uri="{FF2B5EF4-FFF2-40B4-BE49-F238E27FC236}">
                <a16:creationId xmlns:a16="http://schemas.microsoft.com/office/drawing/2014/main" id="{209A9B76-41F2-4813-AC62-648458FFD1D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815929" y="139817"/>
            <a:ext cx="5376071" cy="2819835"/>
          </a:xfrm>
          <a:prstGeom prst="rect">
            <a:avLst/>
          </a:prstGeom>
        </p:spPr>
      </p:pic>
      <p:pic>
        <p:nvPicPr>
          <p:cNvPr id="7" name="Picture 6" descr="A close up of a greens and broccoli&#10;&#10;Description automatically generated">
            <a:extLst>
              <a:ext uri="{FF2B5EF4-FFF2-40B4-BE49-F238E27FC236}">
                <a16:creationId xmlns:a16="http://schemas.microsoft.com/office/drawing/2014/main" id="{7D26D86B-FFD1-4E2A-9D15-54E72C46E0D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885992" y="3583531"/>
            <a:ext cx="5197478" cy="2526522"/>
          </a:xfrm>
          <a:prstGeom prst="rect">
            <a:avLst/>
          </a:prstGeom>
        </p:spPr>
      </p:pic>
      <p:pic>
        <p:nvPicPr>
          <p:cNvPr id="10" name="Picture 9" descr="A piece of broccoli&#10;&#10;Description automatically generated">
            <a:extLst>
              <a:ext uri="{FF2B5EF4-FFF2-40B4-BE49-F238E27FC236}">
                <a16:creationId xmlns:a16="http://schemas.microsoft.com/office/drawing/2014/main" id="{C64911EB-1EEF-4AE6-AD1A-89A4652F402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5862" y="3583531"/>
            <a:ext cx="4673610" cy="2616412"/>
          </a:xfrm>
          <a:prstGeom prst="rect">
            <a:avLst/>
          </a:prstGeom>
        </p:spPr>
      </p:pic>
    </p:spTree>
    <p:extLst>
      <p:ext uri="{BB962C8B-B14F-4D97-AF65-F5344CB8AC3E}">
        <p14:creationId xmlns:p14="http://schemas.microsoft.com/office/powerpoint/2010/main" val="1493275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4E2E1EC-5F85-4039-9A0F-A9CC20342C34}"/>
              </a:ext>
            </a:extLst>
          </p:cNvPr>
          <p:cNvSpPr>
            <a:spLocks noGrp="1"/>
          </p:cNvSpPr>
          <p:nvPr>
            <p:ph type="ftr" sz="quarter" idx="11"/>
          </p:nvPr>
        </p:nvSpPr>
        <p:spPr/>
        <p:txBody>
          <a:bodyPr/>
          <a:lstStyle/>
          <a:p>
            <a:r>
              <a:rPr lang="en-US"/>
              <a:t>Proprietary Information of  Windham Packaging, LLC  </a:t>
            </a:r>
            <a:endParaRPr lang="en-US" dirty="0"/>
          </a:p>
        </p:txBody>
      </p:sp>
      <p:sp>
        <p:nvSpPr>
          <p:cNvPr id="8" name="TextBox 7">
            <a:extLst>
              <a:ext uri="{FF2B5EF4-FFF2-40B4-BE49-F238E27FC236}">
                <a16:creationId xmlns:a16="http://schemas.microsoft.com/office/drawing/2014/main" id="{B80815EE-D228-4429-90FA-AD862B9E0035}"/>
              </a:ext>
            </a:extLst>
          </p:cNvPr>
          <p:cNvSpPr txBox="1"/>
          <p:nvPr/>
        </p:nvSpPr>
        <p:spPr>
          <a:xfrm>
            <a:off x="812589" y="6079351"/>
            <a:ext cx="4343946" cy="338554"/>
          </a:xfrm>
          <a:prstGeom prst="rect">
            <a:avLst/>
          </a:prstGeom>
          <a:noFill/>
        </p:spPr>
        <p:txBody>
          <a:bodyPr wrap="none" rtlCol="0">
            <a:spAutoFit/>
          </a:bodyPr>
          <a:lstStyle/>
          <a:p>
            <a:r>
              <a:rPr lang="en-US" sz="1600" dirty="0"/>
              <a:t>Day 10 Baby Romaine in OTR1 Bag – out of Carton</a:t>
            </a:r>
          </a:p>
        </p:txBody>
      </p:sp>
      <p:sp>
        <p:nvSpPr>
          <p:cNvPr id="13" name="TextBox 12">
            <a:extLst>
              <a:ext uri="{FF2B5EF4-FFF2-40B4-BE49-F238E27FC236}">
                <a16:creationId xmlns:a16="http://schemas.microsoft.com/office/drawing/2014/main" id="{EBE596F6-26A1-482E-BF78-A2322B57C921}"/>
              </a:ext>
            </a:extLst>
          </p:cNvPr>
          <p:cNvSpPr txBox="1"/>
          <p:nvPr/>
        </p:nvSpPr>
        <p:spPr>
          <a:xfrm>
            <a:off x="7194634" y="6079351"/>
            <a:ext cx="4331122" cy="338554"/>
          </a:xfrm>
          <a:prstGeom prst="rect">
            <a:avLst/>
          </a:prstGeom>
          <a:noFill/>
        </p:spPr>
        <p:txBody>
          <a:bodyPr wrap="none" rtlCol="0">
            <a:spAutoFit/>
          </a:bodyPr>
          <a:lstStyle/>
          <a:p>
            <a:r>
              <a:rPr lang="en-US" sz="1600" dirty="0"/>
              <a:t>Day 10 Baby Romaine in OTR1 Bag – inside Carton</a:t>
            </a:r>
          </a:p>
        </p:txBody>
      </p:sp>
      <p:pic>
        <p:nvPicPr>
          <p:cNvPr id="4" name="Picture 3" descr="A plate of food with broccoli&#10;&#10;Description automatically generated">
            <a:extLst>
              <a:ext uri="{FF2B5EF4-FFF2-40B4-BE49-F238E27FC236}">
                <a16:creationId xmlns:a16="http://schemas.microsoft.com/office/drawing/2014/main" id="{344C251D-A3EC-4E0A-B11C-DC76619E0D6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06602" y="351211"/>
            <a:ext cx="4343947" cy="5517744"/>
          </a:xfrm>
          <a:prstGeom prst="rect">
            <a:avLst/>
          </a:prstGeom>
        </p:spPr>
      </p:pic>
      <p:pic>
        <p:nvPicPr>
          <p:cNvPr id="6" name="Picture 5" descr="A group of lettuce&#10;&#10;Description automatically generated">
            <a:extLst>
              <a:ext uri="{FF2B5EF4-FFF2-40B4-BE49-F238E27FC236}">
                <a16:creationId xmlns:a16="http://schemas.microsoft.com/office/drawing/2014/main" id="{149BFC94-E94F-44AB-9D3C-D6B6B4A46CD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803734" y="440095"/>
            <a:ext cx="4579389" cy="5335686"/>
          </a:xfrm>
          <a:prstGeom prst="rect">
            <a:avLst/>
          </a:prstGeom>
        </p:spPr>
      </p:pic>
    </p:spTree>
    <p:extLst>
      <p:ext uri="{BB962C8B-B14F-4D97-AF65-F5344CB8AC3E}">
        <p14:creationId xmlns:p14="http://schemas.microsoft.com/office/powerpoint/2010/main" val="1794512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4E2E1EC-5F85-4039-9A0F-A9CC20342C34}"/>
              </a:ext>
            </a:extLst>
          </p:cNvPr>
          <p:cNvSpPr>
            <a:spLocks noGrp="1"/>
          </p:cNvSpPr>
          <p:nvPr>
            <p:ph type="ftr" sz="quarter" idx="11"/>
          </p:nvPr>
        </p:nvSpPr>
        <p:spPr/>
        <p:txBody>
          <a:bodyPr/>
          <a:lstStyle/>
          <a:p>
            <a:r>
              <a:rPr lang="en-US"/>
              <a:t>Proprietary Information of  Windham Packaging, LLC  </a:t>
            </a:r>
            <a:endParaRPr lang="en-US" dirty="0"/>
          </a:p>
        </p:txBody>
      </p:sp>
      <p:sp>
        <p:nvSpPr>
          <p:cNvPr id="16" name="TextBox 15">
            <a:extLst>
              <a:ext uri="{FF2B5EF4-FFF2-40B4-BE49-F238E27FC236}">
                <a16:creationId xmlns:a16="http://schemas.microsoft.com/office/drawing/2014/main" id="{931E870A-18F8-4542-B15F-6CA8445A4206}"/>
              </a:ext>
            </a:extLst>
          </p:cNvPr>
          <p:cNvSpPr txBox="1"/>
          <p:nvPr/>
        </p:nvSpPr>
        <p:spPr>
          <a:xfrm>
            <a:off x="632062" y="5934723"/>
            <a:ext cx="4343946" cy="338554"/>
          </a:xfrm>
          <a:prstGeom prst="rect">
            <a:avLst/>
          </a:prstGeom>
          <a:noFill/>
        </p:spPr>
        <p:txBody>
          <a:bodyPr wrap="none" rtlCol="0">
            <a:spAutoFit/>
          </a:bodyPr>
          <a:lstStyle/>
          <a:p>
            <a:r>
              <a:rPr lang="en-US" sz="1600" dirty="0"/>
              <a:t>Day 10 Baby Romaine in OTR2 Bag – out of Carton</a:t>
            </a:r>
          </a:p>
        </p:txBody>
      </p:sp>
      <p:sp>
        <p:nvSpPr>
          <p:cNvPr id="19" name="TextBox 18">
            <a:extLst>
              <a:ext uri="{FF2B5EF4-FFF2-40B4-BE49-F238E27FC236}">
                <a16:creationId xmlns:a16="http://schemas.microsoft.com/office/drawing/2014/main" id="{C70A6EAE-167B-4188-9DB5-5E8DBE194024}"/>
              </a:ext>
            </a:extLst>
          </p:cNvPr>
          <p:cNvSpPr txBox="1"/>
          <p:nvPr/>
        </p:nvSpPr>
        <p:spPr>
          <a:xfrm>
            <a:off x="7291630" y="5895369"/>
            <a:ext cx="4331122" cy="338554"/>
          </a:xfrm>
          <a:prstGeom prst="rect">
            <a:avLst/>
          </a:prstGeom>
          <a:noFill/>
        </p:spPr>
        <p:txBody>
          <a:bodyPr wrap="none" rtlCol="0">
            <a:spAutoFit/>
          </a:bodyPr>
          <a:lstStyle/>
          <a:p>
            <a:r>
              <a:rPr lang="en-US" sz="1600" dirty="0"/>
              <a:t>Day 10 Baby Romaine in OTR2 Bag – inside Carton</a:t>
            </a:r>
          </a:p>
        </p:txBody>
      </p:sp>
      <p:pic>
        <p:nvPicPr>
          <p:cNvPr id="6" name="Picture 5" descr="A green and white plate&#10;&#10;Description automatically generated">
            <a:extLst>
              <a:ext uri="{FF2B5EF4-FFF2-40B4-BE49-F238E27FC236}">
                <a16:creationId xmlns:a16="http://schemas.microsoft.com/office/drawing/2014/main" id="{45964BA1-7D3B-4CCF-8072-10E7E03904B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1530" y="-29649"/>
            <a:ext cx="4256876" cy="5922836"/>
          </a:xfrm>
          <a:prstGeom prst="rect">
            <a:avLst/>
          </a:prstGeom>
        </p:spPr>
      </p:pic>
      <p:pic>
        <p:nvPicPr>
          <p:cNvPr id="8" name="Picture 7" descr="A plate of food with broccoli&#10;&#10;Description automatically generated">
            <a:extLst>
              <a:ext uri="{FF2B5EF4-FFF2-40B4-BE49-F238E27FC236}">
                <a16:creationId xmlns:a16="http://schemas.microsoft.com/office/drawing/2014/main" id="{A525D1FB-ADD5-4A7E-B519-FC7143C5B99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03437" y="136525"/>
            <a:ext cx="4897880" cy="5713651"/>
          </a:xfrm>
          <a:prstGeom prst="rect">
            <a:avLst/>
          </a:prstGeom>
        </p:spPr>
      </p:pic>
    </p:spTree>
    <p:extLst>
      <p:ext uri="{BB962C8B-B14F-4D97-AF65-F5344CB8AC3E}">
        <p14:creationId xmlns:p14="http://schemas.microsoft.com/office/powerpoint/2010/main" val="4004511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A348D46B-84A5-41BB-8640-6D4689C9DA15}"/>
              </a:ext>
            </a:extLst>
          </p:cNvPr>
          <p:cNvSpPr>
            <a:spLocks noGrp="1"/>
          </p:cNvSpPr>
          <p:nvPr>
            <p:ph type="title"/>
          </p:nvPr>
        </p:nvSpPr>
        <p:spPr/>
        <p:txBody>
          <a:bodyPr anchor="t">
            <a:normAutofit/>
          </a:bodyPr>
          <a:lstStyle/>
          <a:p>
            <a:r>
              <a:rPr lang="en-US" sz="4000" dirty="0"/>
              <a:t>Day 14</a:t>
            </a:r>
          </a:p>
        </p:txBody>
      </p:sp>
      <p:sp>
        <p:nvSpPr>
          <p:cNvPr id="2" name="Text Placeholder 1">
            <a:extLst>
              <a:ext uri="{FF2B5EF4-FFF2-40B4-BE49-F238E27FC236}">
                <a16:creationId xmlns:a16="http://schemas.microsoft.com/office/drawing/2014/main" id="{AC5E7A7F-51D5-469C-BB3A-A1430E576791}"/>
              </a:ext>
            </a:extLst>
          </p:cNvPr>
          <p:cNvSpPr>
            <a:spLocks noGrp="1"/>
          </p:cNvSpPr>
          <p:nvPr>
            <p:ph type="body" idx="1"/>
          </p:nvPr>
        </p:nvSpPr>
        <p:spPr>
          <a:xfrm>
            <a:off x="839788" y="608144"/>
            <a:ext cx="5157787" cy="823912"/>
          </a:xfrm>
        </p:spPr>
        <p:txBody>
          <a:bodyPr/>
          <a:lstStyle/>
          <a:p>
            <a:r>
              <a:rPr lang="en-US" dirty="0"/>
              <a:t>Green Leaf</a:t>
            </a:r>
          </a:p>
        </p:txBody>
      </p:sp>
      <p:sp>
        <p:nvSpPr>
          <p:cNvPr id="46" name="Content Placeholder 45">
            <a:extLst>
              <a:ext uri="{FF2B5EF4-FFF2-40B4-BE49-F238E27FC236}">
                <a16:creationId xmlns:a16="http://schemas.microsoft.com/office/drawing/2014/main" id="{951D7B58-D346-4EFB-B117-392BBFCBFF1C}"/>
              </a:ext>
            </a:extLst>
          </p:cNvPr>
          <p:cNvSpPr>
            <a:spLocks noGrp="1"/>
          </p:cNvSpPr>
          <p:nvPr>
            <p:ph sz="half" idx="2"/>
          </p:nvPr>
        </p:nvSpPr>
        <p:spPr>
          <a:xfrm>
            <a:off x="839788" y="1432055"/>
            <a:ext cx="5157787" cy="4586189"/>
          </a:xfrm>
        </p:spPr>
        <p:txBody>
          <a:bodyPr>
            <a:normAutofit/>
          </a:bodyPr>
          <a:lstStyle/>
          <a:p>
            <a:r>
              <a:rPr lang="en-US" sz="2600" dirty="0"/>
              <a:t>New OTR Sleeves:</a:t>
            </a:r>
          </a:p>
          <a:p>
            <a:pPr lvl="1"/>
            <a:r>
              <a:rPr lang="en-US" sz="2200" dirty="0"/>
              <a:t>Some mold present in outer leaves</a:t>
            </a:r>
          </a:p>
          <a:p>
            <a:pPr lvl="1"/>
            <a:r>
              <a:rPr lang="en-US" sz="2200" dirty="0"/>
              <a:t>Minor rust spots</a:t>
            </a:r>
          </a:p>
          <a:p>
            <a:pPr lvl="1"/>
            <a:r>
              <a:rPr lang="en-US" sz="2200" dirty="0"/>
              <a:t>Taste was good; fresh. Texture was crisp</a:t>
            </a:r>
          </a:p>
          <a:p>
            <a:r>
              <a:rPr lang="en-US" sz="2600" dirty="0"/>
              <a:t>Old OTR Sleeves:</a:t>
            </a:r>
          </a:p>
          <a:p>
            <a:pPr lvl="1"/>
            <a:r>
              <a:rPr lang="en-US" sz="2200" dirty="0"/>
              <a:t>2 outer leaves had mold/mildew</a:t>
            </a:r>
          </a:p>
          <a:p>
            <a:pPr lvl="1"/>
            <a:r>
              <a:rPr lang="en-US" sz="2200" dirty="0"/>
              <a:t>Taste was ok, but not as good as green leaf samples in New OTR sleeves</a:t>
            </a:r>
          </a:p>
        </p:txBody>
      </p:sp>
      <p:sp>
        <p:nvSpPr>
          <p:cNvPr id="4" name="Text Placeholder 3">
            <a:extLst>
              <a:ext uri="{FF2B5EF4-FFF2-40B4-BE49-F238E27FC236}">
                <a16:creationId xmlns:a16="http://schemas.microsoft.com/office/drawing/2014/main" id="{FCD9BA14-D377-49BC-927E-36432B357A36}"/>
              </a:ext>
            </a:extLst>
          </p:cNvPr>
          <p:cNvSpPr>
            <a:spLocks noGrp="1"/>
          </p:cNvSpPr>
          <p:nvPr>
            <p:ph type="body" sz="quarter" idx="3"/>
          </p:nvPr>
        </p:nvSpPr>
        <p:spPr>
          <a:xfrm>
            <a:off x="6172200" y="608144"/>
            <a:ext cx="5183188" cy="823912"/>
          </a:xfrm>
        </p:spPr>
        <p:txBody>
          <a:bodyPr/>
          <a:lstStyle/>
          <a:p>
            <a:r>
              <a:rPr lang="en-US" dirty="0"/>
              <a:t>Baby Romaine – OTR 2 Bags</a:t>
            </a:r>
          </a:p>
        </p:txBody>
      </p:sp>
      <p:sp>
        <p:nvSpPr>
          <p:cNvPr id="6" name="Content Placeholder 5">
            <a:extLst>
              <a:ext uri="{FF2B5EF4-FFF2-40B4-BE49-F238E27FC236}">
                <a16:creationId xmlns:a16="http://schemas.microsoft.com/office/drawing/2014/main" id="{4DA47376-958F-4E5B-89ED-39F7BF03AA59}"/>
              </a:ext>
            </a:extLst>
          </p:cNvPr>
          <p:cNvSpPr>
            <a:spLocks noGrp="1"/>
          </p:cNvSpPr>
          <p:nvPr>
            <p:ph sz="quarter" idx="4"/>
          </p:nvPr>
        </p:nvSpPr>
        <p:spPr>
          <a:xfrm>
            <a:off x="6096000" y="1432056"/>
            <a:ext cx="5183188" cy="4817800"/>
          </a:xfrm>
        </p:spPr>
        <p:txBody>
          <a:bodyPr>
            <a:normAutofit/>
          </a:bodyPr>
          <a:lstStyle/>
          <a:p>
            <a:pPr lvl="1"/>
            <a:r>
              <a:rPr lang="en-US" dirty="0"/>
              <a:t>Some samples had mechanical damage-related decay in the outer leaves</a:t>
            </a:r>
          </a:p>
          <a:p>
            <a:pPr lvl="1"/>
            <a:r>
              <a:rPr lang="en-US" dirty="0"/>
              <a:t>3 leaves had rust spots</a:t>
            </a:r>
          </a:p>
          <a:p>
            <a:pPr lvl="1"/>
            <a:r>
              <a:rPr lang="en-US" dirty="0"/>
              <a:t>Taste was good and texture was crisp</a:t>
            </a:r>
          </a:p>
          <a:p>
            <a:pPr lvl="1"/>
            <a:endParaRPr lang="en-US" dirty="0"/>
          </a:p>
        </p:txBody>
      </p:sp>
    </p:spTree>
    <p:extLst>
      <p:ext uri="{BB962C8B-B14F-4D97-AF65-F5344CB8AC3E}">
        <p14:creationId xmlns:p14="http://schemas.microsoft.com/office/powerpoint/2010/main" val="1819374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4E2E1EC-5F85-4039-9A0F-A9CC20342C34}"/>
              </a:ext>
            </a:extLst>
          </p:cNvPr>
          <p:cNvSpPr>
            <a:spLocks noGrp="1"/>
          </p:cNvSpPr>
          <p:nvPr>
            <p:ph type="ftr" sz="quarter" idx="11"/>
          </p:nvPr>
        </p:nvSpPr>
        <p:spPr/>
        <p:txBody>
          <a:bodyPr/>
          <a:lstStyle/>
          <a:p>
            <a:r>
              <a:rPr lang="en-US"/>
              <a:t>Proprietary Information of  Windham Packaging, LLC  </a:t>
            </a:r>
            <a:endParaRPr lang="en-US" dirty="0"/>
          </a:p>
        </p:txBody>
      </p:sp>
      <p:sp>
        <p:nvSpPr>
          <p:cNvPr id="8" name="TextBox 7">
            <a:extLst>
              <a:ext uri="{FF2B5EF4-FFF2-40B4-BE49-F238E27FC236}">
                <a16:creationId xmlns:a16="http://schemas.microsoft.com/office/drawing/2014/main" id="{B80815EE-D228-4429-90FA-AD862B9E0035}"/>
              </a:ext>
            </a:extLst>
          </p:cNvPr>
          <p:cNvSpPr txBox="1"/>
          <p:nvPr/>
        </p:nvSpPr>
        <p:spPr>
          <a:xfrm>
            <a:off x="916449" y="2867195"/>
            <a:ext cx="3265446" cy="276999"/>
          </a:xfrm>
          <a:prstGeom prst="rect">
            <a:avLst/>
          </a:prstGeom>
          <a:noFill/>
        </p:spPr>
        <p:txBody>
          <a:bodyPr wrap="none" rtlCol="0">
            <a:spAutoFit/>
          </a:bodyPr>
          <a:lstStyle/>
          <a:p>
            <a:r>
              <a:rPr lang="en-US" sz="1200" dirty="0"/>
              <a:t>Day 14 Green Leaf in Old OTR Bag – out of Carton</a:t>
            </a:r>
          </a:p>
        </p:txBody>
      </p:sp>
      <p:sp>
        <p:nvSpPr>
          <p:cNvPr id="13" name="TextBox 12">
            <a:extLst>
              <a:ext uri="{FF2B5EF4-FFF2-40B4-BE49-F238E27FC236}">
                <a16:creationId xmlns:a16="http://schemas.microsoft.com/office/drawing/2014/main" id="{EBE596F6-26A1-482E-BF78-A2322B57C921}"/>
              </a:ext>
            </a:extLst>
          </p:cNvPr>
          <p:cNvSpPr txBox="1"/>
          <p:nvPr/>
        </p:nvSpPr>
        <p:spPr>
          <a:xfrm>
            <a:off x="924463" y="6021705"/>
            <a:ext cx="3257430" cy="276999"/>
          </a:xfrm>
          <a:prstGeom prst="rect">
            <a:avLst/>
          </a:prstGeom>
          <a:noFill/>
        </p:spPr>
        <p:txBody>
          <a:bodyPr wrap="none" rtlCol="0">
            <a:spAutoFit/>
          </a:bodyPr>
          <a:lstStyle/>
          <a:p>
            <a:r>
              <a:rPr lang="en-US" sz="1200" dirty="0"/>
              <a:t>Day 14 Green Leaf in Old OTR Bag – inside Carton</a:t>
            </a:r>
          </a:p>
        </p:txBody>
      </p:sp>
      <p:sp>
        <p:nvSpPr>
          <p:cNvPr id="16" name="TextBox 15">
            <a:extLst>
              <a:ext uri="{FF2B5EF4-FFF2-40B4-BE49-F238E27FC236}">
                <a16:creationId xmlns:a16="http://schemas.microsoft.com/office/drawing/2014/main" id="{931E870A-18F8-4542-B15F-6CA8445A4206}"/>
              </a:ext>
            </a:extLst>
          </p:cNvPr>
          <p:cNvSpPr txBox="1"/>
          <p:nvPr/>
        </p:nvSpPr>
        <p:spPr>
          <a:xfrm>
            <a:off x="8010107" y="2861567"/>
            <a:ext cx="3333605" cy="276999"/>
          </a:xfrm>
          <a:prstGeom prst="rect">
            <a:avLst/>
          </a:prstGeom>
          <a:noFill/>
        </p:spPr>
        <p:txBody>
          <a:bodyPr wrap="none" rtlCol="0">
            <a:spAutoFit/>
          </a:bodyPr>
          <a:lstStyle/>
          <a:p>
            <a:r>
              <a:rPr lang="en-US" sz="1200" dirty="0"/>
              <a:t>Day 14 Green Leaf in New OTR Bag – out of Carton</a:t>
            </a:r>
          </a:p>
        </p:txBody>
      </p:sp>
      <p:sp>
        <p:nvSpPr>
          <p:cNvPr id="19" name="TextBox 18">
            <a:extLst>
              <a:ext uri="{FF2B5EF4-FFF2-40B4-BE49-F238E27FC236}">
                <a16:creationId xmlns:a16="http://schemas.microsoft.com/office/drawing/2014/main" id="{C70A6EAE-167B-4188-9DB5-5E8DBE194024}"/>
              </a:ext>
            </a:extLst>
          </p:cNvPr>
          <p:cNvSpPr txBox="1"/>
          <p:nvPr/>
        </p:nvSpPr>
        <p:spPr>
          <a:xfrm>
            <a:off x="8020493" y="5975647"/>
            <a:ext cx="3325590" cy="276999"/>
          </a:xfrm>
          <a:prstGeom prst="rect">
            <a:avLst/>
          </a:prstGeom>
          <a:noFill/>
        </p:spPr>
        <p:txBody>
          <a:bodyPr wrap="none" rtlCol="0">
            <a:spAutoFit/>
          </a:bodyPr>
          <a:lstStyle/>
          <a:p>
            <a:r>
              <a:rPr lang="en-US" sz="1200" dirty="0"/>
              <a:t>Day 14 Green Leaf in New OTR Bag – inside Carton</a:t>
            </a:r>
          </a:p>
        </p:txBody>
      </p:sp>
      <p:pic>
        <p:nvPicPr>
          <p:cNvPr id="4" name="Picture 3" descr="A close up of a greens and lettuce&#10;&#10;Description automatically generated">
            <a:extLst>
              <a:ext uri="{FF2B5EF4-FFF2-40B4-BE49-F238E27FC236}">
                <a16:creationId xmlns:a16="http://schemas.microsoft.com/office/drawing/2014/main" id="{582FF238-C913-48ED-80FB-1C6F43B125B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97747" y="3305888"/>
            <a:ext cx="5394253" cy="2617907"/>
          </a:xfrm>
          <a:prstGeom prst="rect">
            <a:avLst/>
          </a:prstGeom>
        </p:spPr>
      </p:pic>
      <p:pic>
        <p:nvPicPr>
          <p:cNvPr id="6" name="Picture 5" descr="A close up of a greens and lettuce&#10;&#10;Description automatically generated">
            <a:extLst>
              <a:ext uri="{FF2B5EF4-FFF2-40B4-BE49-F238E27FC236}">
                <a16:creationId xmlns:a16="http://schemas.microsoft.com/office/drawing/2014/main" id="{25307CE2-5086-4368-AEB2-2FB84E0072E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797747" y="58666"/>
            <a:ext cx="4943049" cy="2814667"/>
          </a:xfrm>
          <a:prstGeom prst="rect">
            <a:avLst/>
          </a:prstGeom>
        </p:spPr>
      </p:pic>
      <p:pic>
        <p:nvPicPr>
          <p:cNvPr id="9" name="Picture 8" descr="A picture containing vegetable, indoor, cutting, cut&#10;&#10;Description automatically generated">
            <a:extLst>
              <a:ext uri="{FF2B5EF4-FFF2-40B4-BE49-F238E27FC236}">
                <a16:creationId xmlns:a16="http://schemas.microsoft.com/office/drawing/2014/main" id="{1AF062FE-AC64-4642-9BAE-287D6BF709A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282159" y="3138566"/>
            <a:ext cx="2889349" cy="2925553"/>
          </a:xfrm>
          <a:prstGeom prst="rect">
            <a:avLst/>
          </a:prstGeom>
        </p:spPr>
      </p:pic>
      <p:pic>
        <p:nvPicPr>
          <p:cNvPr id="11" name="Picture 10" descr="A close up of a greens and lettuce&#10;&#10;Description automatically generated">
            <a:extLst>
              <a:ext uri="{FF2B5EF4-FFF2-40B4-BE49-F238E27FC236}">
                <a16:creationId xmlns:a16="http://schemas.microsoft.com/office/drawing/2014/main" id="{C8556452-FFDF-43AE-BEE4-FFBA0A6FBD48}"/>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451204" y="58666"/>
            <a:ext cx="5137834" cy="2750883"/>
          </a:xfrm>
          <a:prstGeom prst="rect">
            <a:avLst/>
          </a:prstGeom>
        </p:spPr>
      </p:pic>
    </p:spTree>
    <p:extLst>
      <p:ext uri="{BB962C8B-B14F-4D97-AF65-F5344CB8AC3E}">
        <p14:creationId xmlns:p14="http://schemas.microsoft.com/office/powerpoint/2010/main" val="36652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50B5B-ED37-4979-B5FD-FDB6287E7AFC}"/>
              </a:ext>
            </a:extLst>
          </p:cNvPr>
          <p:cNvSpPr>
            <a:spLocks noGrp="1"/>
          </p:cNvSpPr>
          <p:nvPr>
            <p:ph type="title"/>
          </p:nvPr>
        </p:nvSpPr>
        <p:spPr>
          <a:xfrm>
            <a:off x="838200" y="0"/>
            <a:ext cx="10515600" cy="1325563"/>
          </a:xfrm>
        </p:spPr>
        <p:txBody>
          <a:bodyPr/>
          <a:lstStyle/>
          <a:p>
            <a:r>
              <a:rPr lang="en-US" dirty="0"/>
              <a:t>Summary and Conclusions</a:t>
            </a:r>
          </a:p>
        </p:txBody>
      </p:sp>
      <p:sp>
        <p:nvSpPr>
          <p:cNvPr id="3" name="Content Placeholder 2">
            <a:extLst>
              <a:ext uri="{FF2B5EF4-FFF2-40B4-BE49-F238E27FC236}">
                <a16:creationId xmlns:a16="http://schemas.microsoft.com/office/drawing/2014/main" id="{F7B0A7EB-9D6A-47DC-B1C5-D723E51B18E6}"/>
              </a:ext>
            </a:extLst>
          </p:cNvPr>
          <p:cNvSpPr>
            <a:spLocks noGrp="1"/>
          </p:cNvSpPr>
          <p:nvPr>
            <p:ph idx="1"/>
          </p:nvPr>
        </p:nvSpPr>
        <p:spPr>
          <a:xfrm>
            <a:off x="838199" y="1422487"/>
            <a:ext cx="10515600" cy="2835313"/>
          </a:xfrm>
        </p:spPr>
        <p:txBody>
          <a:bodyPr>
            <a:normAutofit fontScale="77500" lnSpcReduction="20000"/>
          </a:bodyPr>
          <a:lstStyle/>
          <a:p>
            <a:r>
              <a:rPr lang="en-US" dirty="0"/>
              <a:t>Weight loss was negligible in all samples (&lt;0.01%) throughout the entire study</a:t>
            </a:r>
          </a:p>
          <a:p>
            <a:r>
              <a:rPr lang="en-US" dirty="0"/>
              <a:t>There were no major quality differences between samples kept inside the cartons and outside the cartons suggesting that the amount of venting in the cartons was adequate to get cooling.</a:t>
            </a:r>
          </a:p>
          <a:p>
            <a:r>
              <a:rPr lang="en-US" dirty="0"/>
              <a:t>There was a significant amount of tip burn present in the inner leaves of both the romaine and green leaf. </a:t>
            </a:r>
          </a:p>
          <a:p>
            <a:pPr lvl="1"/>
            <a:r>
              <a:rPr lang="en-US" sz="2600" dirty="0"/>
              <a:t>Tip burn in inner leaves is caused by calcium deficiency during growth and cannot be controlled by MAP.</a:t>
            </a:r>
          </a:p>
          <a:p>
            <a:pPr lvl="1"/>
            <a:r>
              <a:rPr lang="en-US" sz="2600" dirty="0"/>
              <a:t>Tip burn in outer leaves is caused by environmental factors during growth (i.e. insufficient water supply or too much salt near the roots)</a:t>
            </a:r>
          </a:p>
          <a:p>
            <a:pPr lvl="1"/>
            <a:endParaRPr lang="en-US" sz="2200" dirty="0"/>
          </a:p>
          <a:p>
            <a:endParaRPr lang="en-US" dirty="0"/>
          </a:p>
          <a:p>
            <a:endParaRPr lang="en-US" dirty="0"/>
          </a:p>
        </p:txBody>
      </p:sp>
      <p:sp>
        <p:nvSpPr>
          <p:cNvPr id="4" name="Footer Placeholder 3">
            <a:extLst>
              <a:ext uri="{FF2B5EF4-FFF2-40B4-BE49-F238E27FC236}">
                <a16:creationId xmlns:a16="http://schemas.microsoft.com/office/drawing/2014/main" id="{6D71B7AA-C5FA-4724-A5FB-5BD54019CDDE}"/>
              </a:ext>
            </a:extLst>
          </p:cNvPr>
          <p:cNvSpPr>
            <a:spLocks noGrp="1"/>
          </p:cNvSpPr>
          <p:nvPr>
            <p:ph type="ftr" sz="quarter" idx="11"/>
          </p:nvPr>
        </p:nvSpPr>
        <p:spPr/>
        <p:txBody>
          <a:bodyPr/>
          <a:lstStyle/>
          <a:p>
            <a:r>
              <a:rPr lang="en-US" dirty="0"/>
              <a:t>Proprietary Information of  Windham Packaging, LLC  </a:t>
            </a:r>
          </a:p>
        </p:txBody>
      </p:sp>
      <p:pic>
        <p:nvPicPr>
          <p:cNvPr id="7" name="Picture 6" descr="A close up of a greens and lettuce&#10;&#10;Description automatically generated">
            <a:extLst>
              <a:ext uri="{FF2B5EF4-FFF2-40B4-BE49-F238E27FC236}">
                <a16:creationId xmlns:a16="http://schemas.microsoft.com/office/drawing/2014/main" id="{A32B8178-0D53-43E1-B1BA-8F55DEE808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09627" y="4257800"/>
            <a:ext cx="4572746" cy="1819075"/>
          </a:xfrm>
          <a:prstGeom prst="rect">
            <a:avLst/>
          </a:prstGeom>
        </p:spPr>
      </p:pic>
      <p:sp>
        <p:nvSpPr>
          <p:cNvPr id="8" name="TextBox 7">
            <a:extLst>
              <a:ext uri="{FF2B5EF4-FFF2-40B4-BE49-F238E27FC236}">
                <a16:creationId xmlns:a16="http://schemas.microsoft.com/office/drawing/2014/main" id="{74C5D3CB-7901-440D-BC68-BFDB0F59171E}"/>
              </a:ext>
            </a:extLst>
          </p:cNvPr>
          <p:cNvSpPr txBox="1"/>
          <p:nvPr/>
        </p:nvSpPr>
        <p:spPr>
          <a:xfrm>
            <a:off x="4421406" y="6048573"/>
            <a:ext cx="3349187" cy="307777"/>
          </a:xfrm>
          <a:prstGeom prst="rect">
            <a:avLst/>
          </a:prstGeom>
          <a:noFill/>
        </p:spPr>
        <p:txBody>
          <a:bodyPr wrap="none" rtlCol="0">
            <a:spAutoFit/>
          </a:bodyPr>
          <a:lstStyle/>
          <a:p>
            <a:r>
              <a:rPr lang="en-US" sz="1400" dirty="0"/>
              <a:t>Tip burn in inner (left) and outer leaf (right)</a:t>
            </a:r>
          </a:p>
        </p:txBody>
      </p:sp>
    </p:spTree>
    <p:extLst>
      <p:ext uri="{BB962C8B-B14F-4D97-AF65-F5344CB8AC3E}">
        <p14:creationId xmlns:p14="http://schemas.microsoft.com/office/powerpoint/2010/main" val="896924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4E2E1EC-5F85-4039-9A0F-A9CC20342C34}"/>
              </a:ext>
            </a:extLst>
          </p:cNvPr>
          <p:cNvSpPr>
            <a:spLocks noGrp="1"/>
          </p:cNvSpPr>
          <p:nvPr>
            <p:ph type="ftr" sz="quarter" idx="11"/>
          </p:nvPr>
        </p:nvSpPr>
        <p:spPr/>
        <p:txBody>
          <a:bodyPr/>
          <a:lstStyle/>
          <a:p>
            <a:r>
              <a:rPr lang="en-US"/>
              <a:t>Proprietary Information of  Windham Packaging, LLC  </a:t>
            </a:r>
            <a:endParaRPr lang="en-US" dirty="0"/>
          </a:p>
        </p:txBody>
      </p:sp>
      <p:sp>
        <p:nvSpPr>
          <p:cNvPr id="16" name="TextBox 15">
            <a:extLst>
              <a:ext uri="{FF2B5EF4-FFF2-40B4-BE49-F238E27FC236}">
                <a16:creationId xmlns:a16="http://schemas.microsoft.com/office/drawing/2014/main" id="{931E870A-18F8-4542-B15F-6CA8445A4206}"/>
              </a:ext>
            </a:extLst>
          </p:cNvPr>
          <p:cNvSpPr txBox="1"/>
          <p:nvPr/>
        </p:nvSpPr>
        <p:spPr>
          <a:xfrm>
            <a:off x="632062" y="5934723"/>
            <a:ext cx="4343946" cy="338554"/>
          </a:xfrm>
          <a:prstGeom prst="rect">
            <a:avLst/>
          </a:prstGeom>
          <a:noFill/>
        </p:spPr>
        <p:txBody>
          <a:bodyPr wrap="none" rtlCol="0">
            <a:spAutoFit/>
          </a:bodyPr>
          <a:lstStyle/>
          <a:p>
            <a:r>
              <a:rPr lang="en-US" sz="1600" dirty="0"/>
              <a:t>Day 14 Baby Romaine in OTR2 Bag – out of Carton</a:t>
            </a:r>
          </a:p>
        </p:txBody>
      </p:sp>
      <p:sp>
        <p:nvSpPr>
          <p:cNvPr id="19" name="TextBox 18">
            <a:extLst>
              <a:ext uri="{FF2B5EF4-FFF2-40B4-BE49-F238E27FC236}">
                <a16:creationId xmlns:a16="http://schemas.microsoft.com/office/drawing/2014/main" id="{C70A6EAE-167B-4188-9DB5-5E8DBE194024}"/>
              </a:ext>
            </a:extLst>
          </p:cNvPr>
          <p:cNvSpPr txBox="1"/>
          <p:nvPr/>
        </p:nvSpPr>
        <p:spPr>
          <a:xfrm>
            <a:off x="7291630" y="5895369"/>
            <a:ext cx="4331122" cy="338554"/>
          </a:xfrm>
          <a:prstGeom prst="rect">
            <a:avLst/>
          </a:prstGeom>
          <a:noFill/>
        </p:spPr>
        <p:txBody>
          <a:bodyPr wrap="none" rtlCol="0">
            <a:spAutoFit/>
          </a:bodyPr>
          <a:lstStyle/>
          <a:p>
            <a:r>
              <a:rPr lang="en-US" sz="1600" dirty="0"/>
              <a:t>Day 14 Baby Romaine in OTR2 Bag – inside Carton</a:t>
            </a:r>
          </a:p>
        </p:txBody>
      </p:sp>
      <p:pic>
        <p:nvPicPr>
          <p:cNvPr id="4" name="Picture 3" descr="A plate with lettuce&#10;&#10;Description automatically generated">
            <a:extLst>
              <a:ext uri="{FF2B5EF4-FFF2-40B4-BE49-F238E27FC236}">
                <a16:creationId xmlns:a16="http://schemas.microsoft.com/office/drawing/2014/main" id="{DB306D9B-7F7A-426C-A3B8-F81BA659ADB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001821" y="202566"/>
            <a:ext cx="4620931" cy="5570376"/>
          </a:xfrm>
          <a:prstGeom prst="rect">
            <a:avLst/>
          </a:prstGeom>
        </p:spPr>
      </p:pic>
      <p:pic>
        <p:nvPicPr>
          <p:cNvPr id="6" name="Picture 5" descr="A plate of food with broccoli&#10;&#10;Description automatically generated">
            <a:extLst>
              <a:ext uri="{FF2B5EF4-FFF2-40B4-BE49-F238E27FC236}">
                <a16:creationId xmlns:a16="http://schemas.microsoft.com/office/drawing/2014/main" id="{FC3B2909-D27E-4D0B-BF2C-38497E15C39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5570" y="206492"/>
            <a:ext cx="4404609" cy="5728232"/>
          </a:xfrm>
          <a:prstGeom prst="rect">
            <a:avLst/>
          </a:prstGeom>
        </p:spPr>
      </p:pic>
    </p:spTree>
    <p:extLst>
      <p:ext uri="{BB962C8B-B14F-4D97-AF65-F5344CB8AC3E}">
        <p14:creationId xmlns:p14="http://schemas.microsoft.com/office/powerpoint/2010/main" val="37488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A348D46B-84A5-41BB-8640-6D4689C9DA15}"/>
              </a:ext>
            </a:extLst>
          </p:cNvPr>
          <p:cNvSpPr>
            <a:spLocks noGrp="1"/>
          </p:cNvSpPr>
          <p:nvPr>
            <p:ph type="title"/>
          </p:nvPr>
        </p:nvSpPr>
        <p:spPr/>
        <p:txBody>
          <a:bodyPr anchor="t">
            <a:normAutofit/>
          </a:bodyPr>
          <a:lstStyle/>
          <a:p>
            <a:r>
              <a:rPr lang="en-US" sz="4000" dirty="0"/>
              <a:t>Day 17</a:t>
            </a:r>
          </a:p>
        </p:txBody>
      </p:sp>
      <p:sp>
        <p:nvSpPr>
          <p:cNvPr id="2" name="Text Placeholder 1">
            <a:extLst>
              <a:ext uri="{FF2B5EF4-FFF2-40B4-BE49-F238E27FC236}">
                <a16:creationId xmlns:a16="http://schemas.microsoft.com/office/drawing/2014/main" id="{AC5E7A7F-51D5-469C-BB3A-A1430E576791}"/>
              </a:ext>
            </a:extLst>
          </p:cNvPr>
          <p:cNvSpPr>
            <a:spLocks noGrp="1"/>
          </p:cNvSpPr>
          <p:nvPr>
            <p:ph type="body" idx="1"/>
          </p:nvPr>
        </p:nvSpPr>
        <p:spPr>
          <a:xfrm>
            <a:off x="839788" y="608144"/>
            <a:ext cx="5157787" cy="823912"/>
          </a:xfrm>
        </p:spPr>
        <p:txBody>
          <a:bodyPr/>
          <a:lstStyle/>
          <a:p>
            <a:r>
              <a:rPr lang="en-US" dirty="0"/>
              <a:t>Green Leaf</a:t>
            </a:r>
          </a:p>
        </p:txBody>
      </p:sp>
      <p:sp>
        <p:nvSpPr>
          <p:cNvPr id="46" name="Content Placeholder 45">
            <a:extLst>
              <a:ext uri="{FF2B5EF4-FFF2-40B4-BE49-F238E27FC236}">
                <a16:creationId xmlns:a16="http://schemas.microsoft.com/office/drawing/2014/main" id="{951D7B58-D346-4EFB-B117-392BBFCBFF1C}"/>
              </a:ext>
            </a:extLst>
          </p:cNvPr>
          <p:cNvSpPr>
            <a:spLocks noGrp="1"/>
          </p:cNvSpPr>
          <p:nvPr>
            <p:ph sz="half" idx="2"/>
          </p:nvPr>
        </p:nvSpPr>
        <p:spPr>
          <a:xfrm>
            <a:off x="839788" y="1432055"/>
            <a:ext cx="5157787" cy="4586189"/>
          </a:xfrm>
        </p:spPr>
        <p:txBody>
          <a:bodyPr>
            <a:normAutofit/>
          </a:bodyPr>
          <a:lstStyle/>
          <a:p>
            <a:r>
              <a:rPr lang="en-US" sz="2600" dirty="0"/>
              <a:t>New OTR Sleeves:</a:t>
            </a:r>
          </a:p>
          <a:p>
            <a:pPr lvl="1"/>
            <a:r>
              <a:rPr lang="en-US" sz="2200" dirty="0"/>
              <a:t>Rust spots in 3 outer leaves</a:t>
            </a:r>
          </a:p>
          <a:p>
            <a:pPr lvl="1"/>
            <a:r>
              <a:rPr lang="en-US" sz="2200" dirty="0"/>
              <a:t>Taste was good, sweet, and fresh. Texture was crisp.</a:t>
            </a:r>
          </a:p>
          <a:p>
            <a:r>
              <a:rPr lang="en-US" sz="2600" dirty="0"/>
              <a:t>Old OTR Sleeves:</a:t>
            </a:r>
          </a:p>
          <a:p>
            <a:pPr lvl="1"/>
            <a:r>
              <a:rPr lang="en-US" sz="2200" dirty="0"/>
              <a:t>1 outer leaf had mold/mildew</a:t>
            </a:r>
          </a:p>
          <a:p>
            <a:pPr lvl="1"/>
            <a:r>
              <a:rPr lang="en-US" sz="2200" dirty="0"/>
              <a:t>Rust spots were present in some outer leaves</a:t>
            </a:r>
          </a:p>
          <a:p>
            <a:pPr lvl="1"/>
            <a:r>
              <a:rPr lang="en-US" sz="2200" dirty="0"/>
              <a:t>Taste was ok, but not as good as the green leaf in the new OTR sleeve</a:t>
            </a:r>
          </a:p>
        </p:txBody>
      </p:sp>
      <p:sp>
        <p:nvSpPr>
          <p:cNvPr id="4" name="Text Placeholder 3">
            <a:extLst>
              <a:ext uri="{FF2B5EF4-FFF2-40B4-BE49-F238E27FC236}">
                <a16:creationId xmlns:a16="http://schemas.microsoft.com/office/drawing/2014/main" id="{FCD9BA14-D377-49BC-927E-36432B357A36}"/>
              </a:ext>
            </a:extLst>
          </p:cNvPr>
          <p:cNvSpPr>
            <a:spLocks noGrp="1"/>
          </p:cNvSpPr>
          <p:nvPr>
            <p:ph type="body" sz="quarter" idx="3"/>
          </p:nvPr>
        </p:nvSpPr>
        <p:spPr>
          <a:xfrm>
            <a:off x="6172200" y="608144"/>
            <a:ext cx="5183188" cy="823912"/>
          </a:xfrm>
        </p:spPr>
        <p:txBody>
          <a:bodyPr/>
          <a:lstStyle/>
          <a:p>
            <a:r>
              <a:rPr lang="en-US" dirty="0"/>
              <a:t>Baby Romaine – OTR 2 Bags</a:t>
            </a:r>
          </a:p>
        </p:txBody>
      </p:sp>
      <p:sp>
        <p:nvSpPr>
          <p:cNvPr id="6" name="Content Placeholder 5">
            <a:extLst>
              <a:ext uri="{FF2B5EF4-FFF2-40B4-BE49-F238E27FC236}">
                <a16:creationId xmlns:a16="http://schemas.microsoft.com/office/drawing/2014/main" id="{4DA47376-958F-4E5B-89ED-39F7BF03AA59}"/>
              </a:ext>
            </a:extLst>
          </p:cNvPr>
          <p:cNvSpPr>
            <a:spLocks noGrp="1"/>
          </p:cNvSpPr>
          <p:nvPr>
            <p:ph sz="quarter" idx="4"/>
          </p:nvPr>
        </p:nvSpPr>
        <p:spPr>
          <a:xfrm>
            <a:off x="6096000" y="1432056"/>
            <a:ext cx="5183188" cy="4817800"/>
          </a:xfrm>
        </p:spPr>
        <p:txBody>
          <a:bodyPr>
            <a:normAutofit/>
          </a:bodyPr>
          <a:lstStyle/>
          <a:p>
            <a:pPr lvl="1"/>
            <a:r>
              <a:rPr lang="en-US" dirty="0"/>
              <a:t>Some samples were decayed and had an off-odor</a:t>
            </a:r>
          </a:p>
          <a:p>
            <a:pPr lvl="1"/>
            <a:r>
              <a:rPr lang="en-US" dirty="0"/>
              <a:t>Mold present in 2 outer leaves</a:t>
            </a:r>
          </a:p>
          <a:p>
            <a:pPr lvl="1"/>
            <a:r>
              <a:rPr lang="en-US" dirty="0"/>
              <a:t>Taste was good</a:t>
            </a:r>
          </a:p>
          <a:p>
            <a:pPr lvl="1"/>
            <a:r>
              <a:rPr lang="en-US" dirty="0"/>
              <a:t>End of shelf life</a:t>
            </a:r>
          </a:p>
          <a:p>
            <a:pPr lvl="1"/>
            <a:endParaRPr lang="en-US" dirty="0"/>
          </a:p>
        </p:txBody>
      </p:sp>
    </p:spTree>
    <p:extLst>
      <p:ext uri="{BB962C8B-B14F-4D97-AF65-F5344CB8AC3E}">
        <p14:creationId xmlns:p14="http://schemas.microsoft.com/office/powerpoint/2010/main" val="836389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4E2E1EC-5F85-4039-9A0F-A9CC20342C34}"/>
              </a:ext>
            </a:extLst>
          </p:cNvPr>
          <p:cNvSpPr>
            <a:spLocks noGrp="1"/>
          </p:cNvSpPr>
          <p:nvPr>
            <p:ph type="ftr" sz="quarter" idx="11"/>
          </p:nvPr>
        </p:nvSpPr>
        <p:spPr/>
        <p:txBody>
          <a:bodyPr/>
          <a:lstStyle/>
          <a:p>
            <a:r>
              <a:rPr lang="en-US"/>
              <a:t>Proprietary Information of  Windham Packaging, LLC  </a:t>
            </a:r>
            <a:endParaRPr lang="en-US" dirty="0"/>
          </a:p>
        </p:txBody>
      </p:sp>
      <p:sp>
        <p:nvSpPr>
          <p:cNvPr id="8" name="TextBox 7">
            <a:extLst>
              <a:ext uri="{FF2B5EF4-FFF2-40B4-BE49-F238E27FC236}">
                <a16:creationId xmlns:a16="http://schemas.microsoft.com/office/drawing/2014/main" id="{B80815EE-D228-4429-90FA-AD862B9E0035}"/>
              </a:ext>
            </a:extLst>
          </p:cNvPr>
          <p:cNvSpPr txBox="1"/>
          <p:nvPr/>
        </p:nvSpPr>
        <p:spPr>
          <a:xfrm>
            <a:off x="916449" y="2867195"/>
            <a:ext cx="3265446" cy="276999"/>
          </a:xfrm>
          <a:prstGeom prst="rect">
            <a:avLst/>
          </a:prstGeom>
          <a:noFill/>
        </p:spPr>
        <p:txBody>
          <a:bodyPr wrap="none" rtlCol="0">
            <a:spAutoFit/>
          </a:bodyPr>
          <a:lstStyle/>
          <a:p>
            <a:r>
              <a:rPr lang="en-US" sz="1200" dirty="0"/>
              <a:t>Day 17 Green Leaf in Old OTR Bag – out of Carton</a:t>
            </a:r>
          </a:p>
        </p:txBody>
      </p:sp>
      <p:sp>
        <p:nvSpPr>
          <p:cNvPr id="13" name="TextBox 12">
            <a:extLst>
              <a:ext uri="{FF2B5EF4-FFF2-40B4-BE49-F238E27FC236}">
                <a16:creationId xmlns:a16="http://schemas.microsoft.com/office/drawing/2014/main" id="{EBE596F6-26A1-482E-BF78-A2322B57C921}"/>
              </a:ext>
            </a:extLst>
          </p:cNvPr>
          <p:cNvSpPr txBox="1"/>
          <p:nvPr/>
        </p:nvSpPr>
        <p:spPr>
          <a:xfrm>
            <a:off x="924463" y="6021705"/>
            <a:ext cx="3257430" cy="276999"/>
          </a:xfrm>
          <a:prstGeom prst="rect">
            <a:avLst/>
          </a:prstGeom>
          <a:noFill/>
        </p:spPr>
        <p:txBody>
          <a:bodyPr wrap="none" rtlCol="0">
            <a:spAutoFit/>
          </a:bodyPr>
          <a:lstStyle/>
          <a:p>
            <a:r>
              <a:rPr lang="en-US" sz="1200" dirty="0"/>
              <a:t>Day 17 Green Leaf in Old OTR Bag – inside Carton</a:t>
            </a:r>
          </a:p>
        </p:txBody>
      </p:sp>
      <p:sp>
        <p:nvSpPr>
          <p:cNvPr id="16" name="TextBox 15">
            <a:extLst>
              <a:ext uri="{FF2B5EF4-FFF2-40B4-BE49-F238E27FC236}">
                <a16:creationId xmlns:a16="http://schemas.microsoft.com/office/drawing/2014/main" id="{931E870A-18F8-4542-B15F-6CA8445A4206}"/>
              </a:ext>
            </a:extLst>
          </p:cNvPr>
          <p:cNvSpPr txBox="1"/>
          <p:nvPr/>
        </p:nvSpPr>
        <p:spPr>
          <a:xfrm>
            <a:off x="8020493" y="3048089"/>
            <a:ext cx="3333605" cy="276999"/>
          </a:xfrm>
          <a:prstGeom prst="rect">
            <a:avLst/>
          </a:prstGeom>
          <a:noFill/>
        </p:spPr>
        <p:txBody>
          <a:bodyPr wrap="none" rtlCol="0">
            <a:spAutoFit/>
          </a:bodyPr>
          <a:lstStyle/>
          <a:p>
            <a:r>
              <a:rPr lang="en-US" sz="1200" dirty="0"/>
              <a:t>Day 17 Green Leaf in New OTR Bag – out of Carton</a:t>
            </a:r>
          </a:p>
        </p:txBody>
      </p:sp>
      <p:sp>
        <p:nvSpPr>
          <p:cNvPr id="19" name="TextBox 18">
            <a:extLst>
              <a:ext uri="{FF2B5EF4-FFF2-40B4-BE49-F238E27FC236}">
                <a16:creationId xmlns:a16="http://schemas.microsoft.com/office/drawing/2014/main" id="{C70A6EAE-167B-4188-9DB5-5E8DBE194024}"/>
              </a:ext>
            </a:extLst>
          </p:cNvPr>
          <p:cNvSpPr txBox="1"/>
          <p:nvPr/>
        </p:nvSpPr>
        <p:spPr>
          <a:xfrm>
            <a:off x="8020493" y="5975647"/>
            <a:ext cx="3325590" cy="276999"/>
          </a:xfrm>
          <a:prstGeom prst="rect">
            <a:avLst/>
          </a:prstGeom>
          <a:noFill/>
        </p:spPr>
        <p:txBody>
          <a:bodyPr wrap="none" rtlCol="0">
            <a:spAutoFit/>
          </a:bodyPr>
          <a:lstStyle/>
          <a:p>
            <a:r>
              <a:rPr lang="en-US" sz="1200" dirty="0"/>
              <a:t>Day 17 Green Leaf in New OTR Bag – inside Carton</a:t>
            </a:r>
          </a:p>
        </p:txBody>
      </p:sp>
      <p:pic>
        <p:nvPicPr>
          <p:cNvPr id="4" name="Picture 3" descr="A close up of a broccoli and celery&#10;&#10;Description automatically generated">
            <a:extLst>
              <a:ext uri="{FF2B5EF4-FFF2-40B4-BE49-F238E27FC236}">
                <a16:creationId xmlns:a16="http://schemas.microsoft.com/office/drawing/2014/main" id="{3C85591A-3444-4BE7-848F-49A54EC69EE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820019" y="3314808"/>
            <a:ext cx="5241351" cy="2660839"/>
          </a:xfrm>
          <a:prstGeom prst="rect">
            <a:avLst/>
          </a:prstGeom>
        </p:spPr>
      </p:pic>
      <p:pic>
        <p:nvPicPr>
          <p:cNvPr id="9" name="Picture 8" descr="A piece of broccoli&#10;&#10;Description automatically generated">
            <a:extLst>
              <a:ext uri="{FF2B5EF4-FFF2-40B4-BE49-F238E27FC236}">
                <a16:creationId xmlns:a16="http://schemas.microsoft.com/office/drawing/2014/main" id="{C74B7B4A-0A91-46A0-B63C-6BAB6E9F4F8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01839" y="3186588"/>
            <a:ext cx="2936761" cy="2862166"/>
          </a:xfrm>
          <a:prstGeom prst="rect">
            <a:avLst/>
          </a:prstGeom>
        </p:spPr>
      </p:pic>
      <p:pic>
        <p:nvPicPr>
          <p:cNvPr id="11" name="Picture 10" descr="A close up of a greens and lettuce&#10;&#10;Description automatically generated">
            <a:extLst>
              <a:ext uri="{FF2B5EF4-FFF2-40B4-BE49-F238E27FC236}">
                <a16:creationId xmlns:a16="http://schemas.microsoft.com/office/drawing/2014/main" id="{FF0A5255-D757-4AB8-9BAF-CF4A10777B3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820018" y="82928"/>
            <a:ext cx="5241351" cy="2885960"/>
          </a:xfrm>
          <a:prstGeom prst="rect">
            <a:avLst/>
          </a:prstGeom>
        </p:spPr>
      </p:pic>
      <p:pic>
        <p:nvPicPr>
          <p:cNvPr id="14" name="Picture 13" descr="A close up of a greens and broccoli&#10;&#10;Description automatically generated">
            <a:extLst>
              <a:ext uri="{FF2B5EF4-FFF2-40B4-BE49-F238E27FC236}">
                <a16:creationId xmlns:a16="http://schemas.microsoft.com/office/drawing/2014/main" id="{48FF8ECB-DA50-421E-B00B-67C9BDFB4B89}"/>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10352" y="82928"/>
            <a:ext cx="4494662" cy="2809549"/>
          </a:xfrm>
          <a:prstGeom prst="rect">
            <a:avLst/>
          </a:prstGeom>
        </p:spPr>
      </p:pic>
    </p:spTree>
    <p:extLst>
      <p:ext uri="{BB962C8B-B14F-4D97-AF65-F5344CB8AC3E}">
        <p14:creationId xmlns:p14="http://schemas.microsoft.com/office/powerpoint/2010/main" val="2381785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4E2E1EC-5F85-4039-9A0F-A9CC20342C34}"/>
              </a:ext>
            </a:extLst>
          </p:cNvPr>
          <p:cNvSpPr>
            <a:spLocks noGrp="1"/>
          </p:cNvSpPr>
          <p:nvPr>
            <p:ph type="ftr" sz="quarter" idx="11"/>
          </p:nvPr>
        </p:nvSpPr>
        <p:spPr/>
        <p:txBody>
          <a:bodyPr/>
          <a:lstStyle/>
          <a:p>
            <a:r>
              <a:rPr lang="en-US"/>
              <a:t>Proprietary Information of  Windham Packaging, LLC  </a:t>
            </a:r>
            <a:endParaRPr lang="en-US" dirty="0"/>
          </a:p>
        </p:txBody>
      </p:sp>
      <p:sp>
        <p:nvSpPr>
          <p:cNvPr id="16" name="TextBox 15">
            <a:extLst>
              <a:ext uri="{FF2B5EF4-FFF2-40B4-BE49-F238E27FC236}">
                <a16:creationId xmlns:a16="http://schemas.microsoft.com/office/drawing/2014/main" id="{931E870A-18F8-4542-B15F-6CA8445A4206}"/>
              </a:ext>
            </a:extLst>
          </p:cNvPr>
          <p:cNvSpPr txBox="1"/>
          <p:nvPr/>
        </p:nvSpPr>
        <p:spPr>
          <a:xfrm>
            <a:off x="632062" y="5934723"/>
            <a:ext cx="4343946" cy="338554"/>
          </a:xfrm>
          <a:prstGeom prst="rect">
            <a:avLst/>
          </a:prstGeom>
          <a:noFill/>
        </p:spPr>
        <p:txBody>
          <a:bodyPr wrap="none" rtlCol="0">
            <a:spAutoFit/>
          </a:bodyPr>
          <a:lstStyle/>
          <a:p>
            <a:r>
              <a:rPr lang="en-US" sz="1600" dirty="0"/>
              <a:t>Day 17 Baby Romaine in OTR2 Bag – out of Carton</a:t>
            </a:r>
          </a:p>
        </p:txBody>
      </p:sp>
      <p:sp>
        <p:nvSpPr>
          <p:cNvPr id="19" name="TextBox 18">
            <a:extLst>
              <a:ext uri="{FF2B5EF4-FFF2-40B4-BE49-F238E27FC236}">
                <a16:creationId xmlns:a16="http://schemas.microsoft.com/office/drawing/2014/main" id="{C70A6EAE-167B-4188-9DB5-5E8DBE194024}"/>
              </a:ext>
            </a:extLst>
          </p:cNvPr>
          <p:cNvSpPr txBox="1"/>
          <p:nvPr/>
        </p:nvSpPr>
        <p:spPr>
          <a:xfrm>
            <a:off x="7291630" y="5895369"/>
            <a:ext cx="4331122" cy="338554"/>
          </a:xfrm>
          <a:prstGeom prst="rect">
            <a:avLst/>
          </a:prstGeom>
          <a:noFill/>
        </p:spPr>
        <p:txBody>
          <a:bodyPr wrap="none" rtlCol="0">
            <a:spAutoFit/>
          </a:bodyPr>
          <a:lstStyle/>
          <a:p>
            <a:r>
              <a:rPr lang="en-US" sz="1600" dirty="0"/>
              <a:t>Day 17 Baby Romaine in OTR2 Bag – inside Carton</a:t>
            </a:r>
          </a:p>
        </p:txBody>
      </p:sp>
      <p:pic>
        <p:nvPicPr>
          <p:cNvPr id="4" name="Picture 3" descr="A plate with lettuce&#10;&#10;Description automatically generated">
            <a:extLst>
              <a:ext uri="{FF2B5EF4-FFF2-40B4-BE49-F238E27FC236}">
                <a16:creationId xmlns:a16="http://schemas.microsoft.com/office/drawing/2014/main" id="{D6B16168-133A-456E-B241-0748A435AAF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215994" y="115804"/>
            <a:ext cx="4512586" cy="5818919"/>
          </a:xfrm>
          <a:prstGeom prst="rect">
            <a:avLst/>
          </a:prstGeom>
        </p:spPr>
      </p:pic>
      <p:pic>
        <p:nvPicPr>
          <p:cNvPr id="6" name="Picture 5" descr="A green and white plate&#10;&#10;Description automatically generated">
            <a:extLst>
              <a:ext uri="{FF2B5EF4-FFF2-40B4-BE49-F238E27FC236}">
                <a16:creationId xmlns:a16="http://schemas.microsoft.com/office/drawing/2014/main" id="{3B756606-1AA2-4CE9-9738-1D8FEFDD3CC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82554" y="139505"/>
            <a:ext cx="4593454" cy="5734005"/>
          </a:xfrm>
          <a:prstGeom prst="rect">
            <a:avLst/>
          </a:prstGeom>
        </p:spPr>
      </p:pic>
    </p:spTree>
    <p:extLst>
      <p:ext uri="{BB962C8B-B14F-4D97-AF65-F5344CB8AC3E}">
        <p14:creationId xmlns:p14="http://schemas.microsoft.com/office/powerpoint/2010/main" val="1572199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A348D46B-84A5-41BB-8640-6D4689C9DA15}"/>
              </a:ext>
            </a:extLst>
          </p:cNvPr>
          <p:cNvSpPr>
            <a:spLocks noGrp="1"/>
          </p:cNvSpPr>
          <p:nvPr>
            <p:ph type="title"/>
          </p:nvPr>
        </p:nvSpPr>
        <p:spPr/>
        <p:txBody>
          <a:bodyPr anchor="t">
            <a:normAutofit/>
          </a:bodyPr>
          <a:lstStyle/>
          <a:p>
            <a:r>
              <a:rPr lang="en-US" sz="4000" dirty="0"/>
              <a:t>Day 20 Green Leaf</a:t>
            </a:r>
          </a:p>
        </p:txBody>
      </p:sp>
      <p:sp>
        <p:nvSpPr>
          <p:cNvPr id="46" name="Content Placeholder 45">
            <a:extLst>
              <a:ext uri="{FF2B5EF4-FFF2-40B4-BE49-F238E27FC236}">
                <a16:creationId xmlns:a16="http://schemas.microsoft.com/office/drawing/2014/main" id="{951D7B58-D346-4EFB-B117-392BBFCBFF1C}"/>
              </a:ext>
            </a:extLst>
          </p:cNvPr>
          <p:cNvSpPr>
            <a:spLocks noGrp="1"/>
          </p:cNvSpPr>
          <p:nvPr>
            <p:ph sz="half" idx="2"/>
          </p:nvPr>
        </p:nvSpPr>
        <p:spPr>
          <a:xfrm>
            <a:off x="839788" y="1432055"/>
            <a:ext cx="5157787" cy="4586189"/>
          </a:xfrm>
        </p:spPr>
        <p:txBody>
          <a:bodyPr>
            <a:normAutofit/>
          </a:bodyPr>
          <a:lstStyle/>
          <a:p>
            <a:r>
              <a:rPr lang="en-US" sz="2600" dirty="0"/>
              <a:t>There was variability in all of the samples</a:t>
            </a:r>
          </a:p>
          <a:p>
            <a:r>
              <a:rPr lang="en-US" sz="2600" dirty="0"/>
              <a:t>New OTR Sleeves:</a:t>
            </a:r>
          </a:p>
          <a:p>
            <a:pPr lvl="1"/>
            <a:r>
              <a:rPr lang="en-US" sz="2200" dirty="0"/>
              <a:t>1 outer leaf was decayed</a:t>
            </a:r>
          </a:p>
          <a:p>
            <a:pPr lvl="1"/>
            <a:r>
              <a:rPr lang="en-US" sz="2200" dirty="0"/>
              <a:t>1 stem was decayed</a:t>
            </a:r>
          </a:p>
          <a:p>
            <a:pPr lvl="1"/>
            <a:r>
              <a:rPr lang="en-US" sz="2200" dirty="0"/>
              <a:t>Taste was sweet, texture was crisp</a:t>
            </a:r>
          </a:p>
          <a:p>
            <a:r>
              <a:rPr lang="en-US" sz="2600" dirty="0"/>
              <a:t>Old OTR Sleeves:</a:t>
            </a:r>
          </a:p>
          <a:p>
            <a:pPr lvl="1"/>
            <a:r>
              <a:rPr lang="en-US" sz="2200" dirty="0"/>
              <a:t>1 to 3 outer leaves had mold/decay</a:t>
            </a:r>
          </a:p>
          <a:p>
            <a:pPr lvl="1"/>
            <a:r>
              <a:rPr lang="en-US" sz="2200" dirty="0"/>
              <a:t>Taste was ok, but not as good as the green leaf in the new OTR sleeve</a:t>
            </a:r>
          </a:p>
        </p:txBody>
      </p:sp>
      <p:sp>
        <p:nvSpPr>
          <p:cNvPr id="11" name="TextBox 10">
            <a:extLst>
              <a:ext uri="{FF2B5EF4-FFF2-40B4-BE49-F238E27FC236}">
                <a16:creationId xmlns:a16="http://schemas.microsoft.com/office/drawing/2014/main" id="{1310B364-0439-4E7E-8C8E-E2759FDC01A7}"/>
              </a:ext>
            </a:extLst>
          </p:cNvPr>
          <p:cNvSpPr txBox="1"/>
          <p:nvPr/>
        </p:nvSpPr>
        <p:spPr>
          <a:xfrm>
            <a:off x="7205819" y="6105680"/>
            <a:ext cx="3257430" cy="276999"/>
          </a:xfrm>
          <a:prstGeom prst="rect">
            <a:avLst/>
          </a:prstGeom>
          <a:noFill/>
        </p:spPr>
        <p:txBody>
          <a:bodyPr wrap="none" rtlCol="0">
            <a:spAutoFit/>
          </a:bodyPr>
          <a:lstStyle/>
          <a:p>
            <a:r>
              <a:rPr lang="en-US" sz="1200" dirty="0"/>
              <a:t>Day 20 Green Leaf in Old OTR Bag – inside Carton</a:t>
            </a:r>
          </a:p>
        </p:txBody>
      </p:sp>
      <p:sp>
        <p:nvSpPr>
          <p:cNvPr id="12" name="TextBox 11">
            <a:extLst>
              <a:ext uri="{FF2B5EF4-FFF2-40B4-BE49-F238E27FC236}">
                <a16:creationId xmlns:a16="http://schemas.microsoft.com/office/drawing/2014/main" id="{4B4AE27E-91B3-4311-8E98-7C6FF046561C}"/>
              </a:ext>
            </a:extLst>
          </p:cNvPr>
          <p:cNvSpPr txBox="1"/>
          <p:nvPr/>
        </p:nvSpPr>
        <p:spPr>
          <a:xfrm>
            <a:off x="7167732" y="2889465"/>
            <a:ext cx="3333605" cy="276999"/>
          </a:xfrm>
          <a:prstGeom prst="rect">
            <a:avLst/>
          </a:prstGeom>
          <a:noFill/>
        </p:spPr>
        <p:txBody>
          <a:bodyPr wrap="none" rtlCol="0">
            <a:spAutoFit/>
          </a:bodyPr>
          <a:lstStyle/>
          <a:p>
            <a:r>
              <a:rPr lang="en-US" sz="1200" dirty="0"/>
              <a:t>Day 20 Green Leaf in New OTR Bag – out of Carton</a:t>
            </a:r>
          </a:p>
        </p:txBody>
      </p:sp>
      <p:pic>
        <p:nvPicPr>
          <p:cNvPr id="13" name="Picture 12" descr="A piece of broccoli&#10;&#10;Description automatically generated">
            <a:extLst>
              <a:ext uri="{FF2B5EF4-FFF2-40B4-BE49-F238E27FC236}">
                <a16:creationId xmlns:a16="http://schemas.microsoft.com/office/drawing/2014/main" id="{8FB4092E-94AE-4B14-A861-6BEC77D6E43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48265" y="3285815"/>
            <a:ext cx="5772539" cy="2793297"/>
          </a:xfrm>
          <a:prstGeom prst="rect">
            <a:avLst/>
          </a:prstGeom>
        </p:spPr>
      </p:pic>
      <p:pic>
        <p:nvPicPr>
          <p:cNvPr id="14" name="Picture 13" descr="A piece of broccoli&#10;&#10;Description automatically generated">
            <a:extLst>
              <a:ext uri="{FF2B5EF4-FFF2-40B4-BE49-F238E27FC236}">
                <a16:creationId xmlns:a16="http://schemas.microsoft.com/office/drawing/2014/main" id="{B93CEE7E-3DC6-4022-80B8-CCE01EA6C47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726913" y="0"/>
            <a:ext cx="6215243" cy="2867195"/>
          </a:xfrm>
          <a:prstGeom prst="rect">
            <a:avLst/>
          </a:prstGeom>
        </p:spPr>
      </p:pic>
    </p:spTree>
    <p:extLst>
      <p:ext uri="{BB962C8B-B14F-4D97-AF65-F5344CB8AC3E}">
        <p14:creationId xmlns:p14="http://schemas.microsoft.com/office/powerpoint/2010/main" val="3753101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5EB7B-188E-4D8E-88D6-18E6429F032B}"/>
              </a:ext>
            </a:extLst>
          </p:cNvPr>
          <p:cNvSpPr>
            <a:spLocks noGrp="1"/>
          </p:cNvSpPr>
          <p:nvPr>
            <p:ph type="title"/>
          </p:nvPr>
        </p:nvSpPr>
        <p:spPr/>
        <p:txBody>
          <a:bodyPr/>
          <a:lstStyle/>
          <a:p>
            <a:r>
              <a:rPr lang="en-US" dirty="0"/>
              <a:t> Materials and Methods</a:t>
            </a:r>
          </a:p>
        </p:txBody>
      </p:sp>
      <p:sp>
        <p:nvSpPr>
          <p:cNvPr id="3" name="Content Placeholder 2">
            <a:extLst>
              <a:ext uri="{FF2B5EF4-FFF2-40B4-BE49-F238E27FC236}">
                <a16:creationId xmlns:a16="http://schemas.microsoft.com/office/drawing/2014/main" id="{53FABBB7-543F-4A5A-ADBA-51BC4DB2A791}"/>
              </a:ext>
            </a:extLst>
          </p:cNvPr>
          <p:cNvSpPr>
            <a:spLocks noGrp="1"/>
          </p:cNvSpPr>
          <p:nvPr>
            <p:ph idx="1"/>
          </p:nvPr>
        </p:nvSpPr>
        <p:spPr/>
        <p:txBody>
          <a:bodyPr>
            <a:normAutofit fontScale="92500" lnSpcReduction="10000"/>
          </a:bodyPr>
          <a:lstStyle/>
          <a:p>
            <a:pPr lvl="0"/>
            <a:r>
              <a:rPr lang="en-US" dirty="0"/>
              <a:t>Baby romaine and green leaf heads were grown and harvested on 1/28/19 at Springworks Farm at 70°F. The harvested product was moved to a cooler (34-36°F) and cooled for at least 30 minutes. </a:t>
            </a:r>
          </a:p>
          <a:p>
            <a:r>
              <a:rPr lang="en-US" dirty="0"/>
              <a:t>The harvested product was moved to a cooler (34-36°F). Baby romaine was packaged in Windham Packaging MAP bags (OTR 1 and OTR 2). Green leaf was packaged in sleeves with the original OTR from the previous study and sleeves with a new OTR (lower O2 flux rate). The product was packaged in the cooler and held at 34-36°F for 3 days. </a:t>
            </a:r>
          </a:p>
          <a:p>
            <a:pPr lvl="0"/>
            <a:r>
              <a:rPr lang="en-US" dirty="0"/>
              <a:t>The samples were packaged into vented, cooled cartons and transported to the laboratory at Windham Packaging, Windham, NH. </a:t>
            </a:r>
          </a:p>
          <a:p>
            <a:pPr lvl="0"/>
            <a:r>
              <a:rPr lang="en-US" dirty="0"/>
              <a:t>Packages were stored at 45-50°F for 4 days, then moved to 40-42°F for the remainder of the study. </a:t>
            </a:r>
          </a:p>
          <a:p>
            <a:pPr marL="0" lvl="0" indent="0">
              <a:buNone/>
            </a:pPr>
            <a:endParaRPr lang="en-US" dirty="0"/>
          </a:p>
        </p:txBody>
      </p:sp>
      <p:sp>
        <p:nvSpPr>
          <p:cNvPr id="4" name="Footer Placeholder 3">
            <a:extLst>
              <a:ext uri="{FF2B5EF4-FFF2-40B4-BE49-F238E27FC236}">
                <a16:creationId xmlns:a16="http://schemas.microsoft.com/office/drawing/2014/main" id="{4674B40F-9717-4445-8A0E-684E2A7E121F}"/>
              </a:ext>
            </a:extLst>
          </p:cNvPr>
          <p:cNvSpPr>
            <a:spLocks noGrp="1"/>
          </p:cNvSpPr>
          <p:nvPr>
            <p:ph type="ftr" sz="quarter" idx="11"/>
          </p:nvPr>
        </p:nvSpPr>
        <p:spPr/>
        <p:txBody>
          <a:bodyPr/>
          <a:lstStyle/>
          <a:p>
            <a:r>
              <a:rPr lang="en-US" sz="1000" i="1" dirty="0">
                <a:solidFill>
                  <a:schemeClr val="tx1">
                    <a:alpha val="80000"/>
                  </a:schemeClr>
                </a:solidFill>
                <a:latin typeface="Times New Roman" panose="02020603050405020304" pitchFamily="18" charset="0"/>
                <a:cs typeface="Times New Roman" panose="02020603050405020304" pitchFamily="18" charset="0"/>
              </a:rPr>
              <a:t>Proprietary Information of  Windham Packaging, LLC  </a:t>
            </a:r>
          </a:p>
        </p:txBody>
      </p:sp>
    </p:spTree>
    <p:extLst>
      <p:ext uri="{BB962C8B-B14F-4D97-AF65-F5344CB8AC3E}">
        <p14:creationId xmlns:p14="http://schemas.microsoft.com/office/powerpoint/2010/main" val="257204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0701B-10B3-429D-8488-A3F483AB6555}"/>
              </a:ext>
            </a:extLst>
          </p:cNvPr>
          <p:cNvSpPr>
            <a:spLocks noGrp="1"/>
          </p:cNvSpPr>
          <p:nvPr>
            <p:ph type="title"/>
          </p:nvPr>
        </p:nvSpPr>
        <p:spPr/>
        <p:txBody>
          <a:bodyPr/>
          <a:lstStyle/>
          <a:p>
            <a:r>
              <a:rPr lang="en-US" dirty="0"/>
              <a:t>Procedures: Quality Testing</a:t>
            </a:r>
          </a:p>
        </p:txBody>
      </p:sp>
      <p:sp>
        <p:nvSpPr>
          <p:cNvPr id="3" name="Content Placeholder 2">
            <a:extLst>
              <a:ext uri="{FF2B5EF4-FFF2-40B4-BE49-F238E27FC236}">
                <a16:creationId xmlns:a16="http://schemas.microsoft.com/office/drawing/2014/main" id="{A8C97BBA-7E7F-4113-8104-AFCBF70B2FD3}"/>
              </a:ext>
            </a:extLst>
          </p:cNvPr>
          <p:cNvSpPr>
            <a:spLocks noGrp="1"/>
          </p:cNvSpPr>
          <p:nvPr>
            <p:ph idx="1"/>
          </p:nvPr>
        </p:nvSpPr>
        <p:spPr/>
        <p:txBody>
          <a:bodyPr>
            <a:normAutofit fontScale="92500"/>
          </a:bodyPr>
          <a:lstStyle/>
          <a:p>
            <a:r>
              <a:rPr lang="en-US" b="1" dirty="0"/>
              <a:t>Weight</a:t>
            </a:r>
            <a:r>
              <a:rPr lang="en-US" dirty="0"/>
              <a:t> was checked on days 0, 7, 10, 14, 17, and 20 using a digital scale</a:t>
            </a:r>
          </a:p>
          <a:p>
            <a:pPr lvl="1"/>
            <a:r>
              <a:rPr lang="en-US" dirty="0"/>
              <a:t>Expressed as weight loss (%)</a:t>
            </a:r>
          </a:p>
          <a:p>
            <a:r>
              <a:rPr lang="en-US" b="1" dirty="0"/>
              <a:t>Quality observations </a:t>
            </a:r>
            <a:r>
              <a:rPr lang="en-US" dirty="0"/>
              <a:t>such as decay, yellowing, mold/mildew, mechanical damage, stem color, browning, taste and off-odor were observed. </a:t>
            </a:r>
          </a:p>
          <a:p>
            <a:r>
              <a:rPr lang="en-US" b="1" dirty="0"/>
              <a:t>Temperature</a:t>
            </a:r>
            <a:r>
              <a:rPr lang="en-US" dirty="0"/>
              <a:t> of lettuce was checked with an infrared thermometer while the product was both inside and outside of the bags. </a:t>
            </a:r>
          </a:p>
          <a:p>
            <a:r>
              <a:rPr lang="en-US" b="1" dirty="0"/>
              <a:t>Headspace readings </a:t>
            </a:r>
            <a:r>
              <a:rPr lang="en-US" dirty="0"/>
              <a:t>inside packages were checked using a gas analyzer</a:t>
            </a:r>
          </a:p>
          <a:p>
            <a:r>
              <a:rPr lang="en-US" b="1" dirty="0"/>
              <a:t>Shelf life studies </a:t>
            </a:r>
            <a:r>
              <a:rPr lang="en-US" dirty="0"/>
              <a:t>were done on each sample during each test day</a:t>
            </a:r>
          </a:p>
          <a:p>
            <a:endParaRPr lang="en-US" dirty="0"/>
          </a:p>
        </p:txBody>
      </p:sp>
      <p:sp>
        <p:nvSpPr>
          <p:cNvPr id="4" name="Footer Placeholder 3">
            <a:extLst>
              <a:ext uri="{FF2B5EF4-FFF2-40B4-BE49-F238E27FC236}">
                <a16:creationId xmlns:a16="http://schemas.microsoft.com/office/drawing/2014/main" id="{3314FC19-EC00-4892-B810-4CA9B5597C25}"/>
              </a:ext>
            </a:extLst>
          </p:cNvPr>
          <p:cNvSpPr>
            <a:spLocks noGrp="1"/>
          </p:cNvSpPr>
          <p:nvPr>
            <p:ph type="ftr" sz="quarter" idx="11"/>
          </p:nvPr>
        </p:nvSpPr>
        <p:spPr/>
        <p:txBody>
          <a:bodyPr/>
          <a:lstStyle/>
          <a:p>
            <a:r>
              <a:rPr lang="en-US" dirty="0"/>
              <a:t>Proprietary Information of  Windham Packaging, LLC  </a:t>
            </a:r>
          </a:p>
        </p:txBody>
      </p:sp>
    </p:spTree>
    <p:extLst>
      <p:ext uri="{BB962C8B-B14F-4D97-AF65-F5344CB8AC3E}">
        <p14:creationId xmlns:p14="http://schemas.microsoft.com/office/powerpoint/2010/main" val="928099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50B5B-ED37-4979-B5FD-FDB6287E7AFC}"/>
              </a:ext>
            </a:extLst>
          </p:cNvPr>
          <p:cNvSpPr>
            <a:spLocks noGrp="1"/>
          </p:cNvSpPr>
          <p:nvPr>
            <p:ph type="title"/>
          </p:nvPr>
        </p:nvSpPr>
        <p:spPr/>
        <p:txBody>
          <a:bodyPr anchor="t"/>
          <a:lstStyle/>
          <a:p>
            <a:r>
              <a:rPr lang="en-US" dirty="0"/>
              <a:t>Summary and Conclusions</a:t>
            </a:r>
          </a:p>
        </p:txBody>
      </p:sp>
      <p:sp>
        <p:nvSpPr>
          <p:cNvPr id="3" name="Content Placeholder 2">
            <a:extLst>
              <a:ext uri="{FF2B5EF4-FFF2-40B4-BE49-F238E27FC236}">
                <a16:creationId xmlns:a16="http://schemas.microsoft.com/office/drawing/2014/main" id="{F7B0A7EB-9D6A-47DC-B1C5-D723E51B18E6}"/>
              </a:ext>
            </a:extLst>
          </p:cNvPr>
          <p:cNvSpPr>
            <a:spLocks noGrp="1"/>
          </p:cNvSpPr>
          <p:nvPr>
            <p:ph idx="1"/>
          </p:nvPr>
        </p:nvSpPr>
        <p:spPr>
          <a:xfrm>
            <a:off x="838200" y="1253331"/>
            <a:ext cx="10515600" cy="4951526"/>
          </a:xfrm>
        </p:spPr>
        <p:txBody>
          <a:bodyPr>
            <a:normAutofit fontScale="85000" lnSpcReduction="20000"/>
          </a:bodyPr>
          <a:lstStyle/>
          <a:p>
            <a:r>
              <a:rPr lang="en-US" dirty="0"/>
              <a:t>There was noticeably less browning in the stem during this study than the previous study, even in the green leaf samples kept in the Old OTR sleeves. Because there were no differences in the process, this can be attributed to natural variation in the pinking/browning enzyme. In the next study, a mixture of ascorbic and citric acid should be sprayed onto the butt end of the green leaf and baby romaine heads to see if browning is controlled.</a:t>
            </a:r>
          </a:p>
          <a:p>
            <a:r>
              <a:rPr lang="en-US" dirty="0"/>
              <a:t>The new OTR in the green leaf sleeves succeeded in extending shelf life. With these sleeves, we can achieve a shelf life of 17-19 days.</a:t>
            </a:r>
          </a:p>
          <a:p>
            <a:r>
              <a:rPr lang="en-US" dirty="0"/>
              <a:t>OTR1 (no perforations) caused anaerobic atmospheres inside the baby romaine bags and all samples were rotted before day 10. This is not a suitable bag for baby romaine. </a:t>
            </a:r>
          </a:p>
          <a:p>
            <a:r>
              <a:rPr lang="en-US" dirty="0"/>
              <a:t>Baby romaine OTR2 bags were more successful and extended shelf life to 14 days. We believe a higher O2 flux will further extend shelf life. </a:t>
            </a:r>
          </a:p>
          <a:p>
            <a:r>
              <a:rPr lang="en-US" dirty="0"/>
              <a:t>Additional testing should be done on the baby romaine comparing two different higher OTR bags. </a:t>
            </a:r>
          </a:p>
          <a:p>
            <a:endParaRPr lang="en-US" dirty="0"/>
          </a:p>
        </p:txBody>
      </p:sp>
      <p:sp>
        <p:nvSpPr>
          <p:cNvPr id="4" name="Footer Placeholder 3">
            <a:extLst>
              <a:ext uri="{FF2B5EF4-FFF2-40B4-BE49-F238E27FC236}">
                <a16:creationId xmlns:a16="http://schemas.microsoft.com/office/drawing/2014/main" id="{6D71B7AA-C5FA-4724-A5FB-5BD54019CDDE}"/>
              </a:ext>
            </a:extLst>
          </p:cNvPr>
          <p:cNvSpPr>
            <a:spLocks noGrp="1"/>
          </p:cNvSpPr>
          <p:nvPr>
            <p:ph type="ftr" sz="quarter" idx="11"/>
          </p:nvPr>
        </p:nvSpPr>
        <p:spPr/>
        <p:txBody>
          <a:bodyPr/>
          <a:lstStyle/>
          <a:p>
            <a:r>
              <a:rPr lang="en-US" dirty="0"/>
              <a:t>Proprietary Information of  Windham Packaging, LLC  </a:t>
            </a:r>
          </a:p>
        </p:txBody>
      </p:sp>
    </p:spTree>
    <p:extLst>
      <p:ext uri="{BB962C8B-B14F-4D97-AF65-F5344CB8AC3E}">
        <p14:creationId xmlns:p14="http://schemas.microsoft.com/office/powerpoint/2010/main" val="243212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Discussion:  </a:t>
            </a:r>
          </a:p>
        </p:txBody>
      </p:sp>
      <p:sp>
        <p:nvSpPr>
          <p:cNvPr id="3" name="Content Placeholder 2"/>
          <p:cNvSpPr>
            <a:spLocks noGrp="1"/>
          </p:cNvSpPr>
          <p:nvPr>
            <p:ph idx="1"/>
          </p:nvPr>
        </p:nvSpPr>
        <p:spPr/>
        <p:txBody>
          <a:bodyPr/>
          <a:lstStyle/>
          <a:p>
            <a:r>
              <a:rPr lang="en-US" dirty="0"/>
              <a:t>Internal Temperature</a:t>
            </a:r>
          </a:p>
          <a:p>
            <a:r>
              <a:rPr lang="en-US" dirty="0"/>
              <a:t>Visual Quality Throughout Shelf Life</a:t>
            </a:r>
          </a:p>
          <a:p>
            <a:pPr lvl="1"/>
            <a:r>
              <a:rPr lang="en-US" dirty="0"/>
              <a:t>Photos</a:t>
            </a:r>
          </a:p>
          <a:p>
            <a:pPr lvl="1"/>
            <a:r>
              <a:rPr lang="en-US" dirty="0"/>
              <a:t>Visual Comparisons and Presence of Defects among Samples</a:t>
            </a:r>
          </a:p>
          <a:p>
            <a:r>
              <a:rPr lang="en-US" dirty="0"/>
              <a:t>Shelf Life Studies</a:t>
            </a:r>
          </a:p>
          <a:p>
            <a:pPr lvl="1"/>
            <a:endParaRPr lang="en-US" dirty="0"/>
          </a:p>
        </p:txBody>
      </p:sp>
      <p:sp>
        <p:nvSpPr>
          <p:cNvPr id="4" name="Footer Placeholder 3"/>
          <p:cNvSpPr>
            <a:spLocks noGrp="1"/>
          </p:cNvSpPr>
          <p:nvPr>
            <p:ph type="ftr" sz="quarter" idx="11"/>
          </p:nvPr>
        </p:nvSpPr>
        <p:spPr/>
        <p:txBody>
          <a:bodyPr/>
          <a:lstStyle/>
          <a:p>
            <a:r>
              <a:rPr lang="en-US" dirty="0"/>
              <a:t>Proprietary Information of  Windham Packaging, LLC  </a:t>
            </a:r>
          </a:p>
        </p:txBody>
      </p:sp>
    </p:spTree>
    <p:extLst>
      <p:ext uri="{BB962C8B-B14F-4D97-AF65-F5344CB8AC3E}">
        <p14:creationId xmlns:p14="http://schemas.microsoft.com/office/powerpoint/2010/main" val="3692038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62E3-7535-47BB-A309-9886FDE09E00}"/>
              </a:ext>
            </a:extLst>
          </p:cNvPr>
          <p:cNvSpPr>
            <a:spLocks noGrp="1"/>
          </p:cNvSpPr>
          <p:nvPr>
            <p:ph type="title"/>
          </p:nvPr>
        </p:nvSpPr>
        <p:spPr>
          <a:xfrm>
            <a:off x="838200" y="0"/>
            <a:ext cx="10515600" cy="1325563"/>
          </a:xfrm>
        </p:spPr>
        <p:txBody>
          <a:bodyPr/>
          <a:lstStyle/>
          <a:p>
            <a:r>
              <a:rPr lang="en-US" dirty="0"/>
              <a:t>Internal Temperature – Green Leaf</a:t>
            </a:r>
          </a:p>
        </p:txBody>
      </p:sp>
      <p:sp>
        <p:nvSpPr>
          <p:cNvPr id="4" name="Footer Placeholder 3">
            <a:extLst>
              <a:ext uri="{FF2B5EF4-FFF2-40B4-BE49-F238E27FC236}">
                <a16:creationId xmlns:a16="http://schemas.microsoft.com/office/drawing/2014/main" id="{9A50649B-6C90-4470-991D-271DC424A903}"/>
              </a:ext>
            </a:extLst>
          </p:cNvPr>
          <p:cNvSpPr>
            <a:spLocks noGrp="1"/>
          </p:cNvSpPr>
          <p:nvPr>
            <p:ph type="ftr" sz="quarter" idx="11"/>
          </p:nvPr>
        </p:nvSpPr>
        <p:spPr/>
        <p:txBody>
          <a:bodyPr/>
          <a:lstStyle/>
          <a:p>
            <a:r>
              <a:rPr lang="en-US"/>
              <a:t>Proprietary Information of  Windham Packaging, LLC  </a:t>
            </a:r>
            <a:endParaRPr lang="en-US" dirty="0"/>
          </a:p>
        </p:txBody>
      </p:sp>
      <p:graphicFrame>
        <p:nvGraphicFramePr>
          <p:cNvPr id="3" name="Table 2">
            <a:extLst>
              <a:ext uri="{FF2B5EF4-FFF2-40B4-BE49-F238E27FC236}">
                <a16:creationId xmlns:a16="http://schemas.microsoft.com/office/drawing/2014/main" id="{63459CCC-567B-4ECF-9997-CFB339EFC12D}"/>
              </a:ext>
            </a:extLst>
          </p:cNvPr>
          <p:cNvGraphicFramePr>
            <a:graphicFrameLocks noGrp="1"/>
          </p:cNvGraphicFramePr>
          <p:nvPr>
            <p:extLst>
              <p:ext uri="{D42A27DB-BD31-4B8C-83A1-F6EECF244321}">
                <p14:modId xmlns:p14="http://schemas.microsoft.com/office/powerpoint/2010/main" val="3039819218"/>
              </p:ext>
            </p:extLst>
          </p:nvPr>
        </p:nvGraphicFramePr>
        <p:xfrm>
          <a:off x="1130221" y="1172569"/>
          <a:ext cx="8836738" cy="5301615"/>
        </p:xfrm>
        <a:graphic>
          <a:graphicData uri="http://schemas.openxmlformats.org/drawingml/2006/table">
            <a:tbl>
              <a:tblPr>
                <a:tableStyleId>{5C22544A-7EE6-4342-B048-85BDC9FD1C3A}</a:tableStyleId>
              </a:tblPr>
              <a:tblGrid>
                <a:gridCol w="1337001">
                  <a:extLst>
                    <a:ext uri="{9D8B030D-6E8A-4147-A177-3AD203B41FA5}">
                      <a16:colId xmlns:a16="http://schemas.microsoft.com/office/drawing/2014/main" val="490253900"/>
                    </a:ext>
                  </a:extLst>
                </a:gridCol>
                <a:gridCol w="4825735">
                  <a:extLst>
                    <a:ext uri="{9D8B030D-6E8A-4147-A177-3AD203B41FA5}">
                      <a16:colId xmlns:a16="http://schemas.microsoft.com/office/drawing/2014/main" val="3894748317"/>
                    </a:ext>
                  </a:extLst>
                </a:gridCol>
                <a:gridCol w="1337001">
                  <a:extLst>
                    <a:ext uri="{9D8B030D-6E8A-4147-A177-3AD203B41FA5}">
                      <a16:colId xmlns:a16="http://schemas.microsoft.com/office/drawing/2014/main" val="3684504169"/>
                    </a:ext>
                  </a:extLst>
                </a:gridCol>
                <a:gridCol w="1337001">
                  <a:extLst>
                    <a:ext uri="{9D8B030D-6E8A-4147-A177-3AD203B41FA5}">
                      <a16:colId xmlns:a16="http://schemas.microsoft.com/office/drawing/2014/main" val="1109529806"/>
                    </a:ext>
                  </a:extLst>
                </a:gridCol>
              </a:tblGrid>
              <a:tr h="634834">
                <a:tc>
                  <a:txBody>
                    <a:bodyPr/>
                    <a:lstStyle/>
                    <a:p>
                      <a:pPr algn="ctr" fontAlgn="b"/>
                      <a:r>
                        <a:rPr lang="en-US" sz="1600" b="1" u="none" strike="noStrike" dirty="0">
                          <a:effectLst/>
                        </a:rPr>
                        <a:t>Days in Storage</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b="1" u="none" strike="noStrike" dirty="0">
                          <a:effectLst/>
                        </a:rPr>
                        <a:t>Product</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b="1" u="none" strike="noStrike" dirty="0">
                          <a:effectLst/>
                        </a:rPr>
                        <a:t>Temperature Inside Bag</a:t>
                      </a:r>
                    </a:p>
                    <a:p>
                      <a:pPr algn="ctr" fontAlgn="b"/>
                      <a:r>
                        <a:rPr lang="en-US" sz="1600" b="1" i="0" u="none" strike="noStrike" dirty="0">
                          <a:solidFill>
                            <a:srgbClr val="000000"/>
                          </a:solidFill>
                          <a:effectLst/>
                          <a:latin typeface="Calibri" panose="020F0502020204030204" pitchFamily="34" charset="0"/>
                        </a:rPr>
                        <a:t>(°F)</a:t>
                      </a:r>
                    </a:p>
                  </a:txBody>
                  <a:tcPr marL="9525" marR="9525" marT="9525" marB="0" anchor="ctr"/>
                </a:tc>
                <a:tc>
                  <a:txBody>
                    <a:bodyPr/>
                    <a:lstStyle/>
                    <a:p>
                      <a:pPr algn="ctr" fontAlgn="b"/>
                      <a:r>
                        <a:rPr lang="en-US" sz="1600" b="1" u="none" strike="noStrike" dirty="0">
                          <a:effectLst/>
                        </a:rPr>
                        <a:t>Temperature out of bag</a:t>
                      </a:r>
                    </a:p>
                    <a:p>
                      <a:pPr algn="ctr" fontAlgn="b"/>
                      <a:r>
                        <a:rPr lang="en-US" sz="1600" b="1" i="0" u="none" strike="noStrike" dirty="0">
                          <a:solidFill>
                            <a:srgbClr val="000000"/>
                          </a:solidFill>
                          <a:effectLst/>
                          <a:latin typeface="Calibri" panose="020F0502020204030204" pitchFamily="34" charset="0"/>
                        </a:rPr>
                        <a:t>(°F)</a:t>
                      </a:r>
                    </a:p>
                  </a:txBody>
                  <a:tcPr marL="9525" marR="9525" marT="9525" marB="0" anchor="ctr"/>
                </a:tc>
                <a:extLst>
                  <a:ext uri="{0D108BD9-81ED-4DB2-BD59-A6C34878D82A}">
                    <a16:rowId xmlns:a16="http://schemas.microsoft.com/office/drawing/2014/main" val="2824134149"/>
                  </a:ext>
                </a:extLst>
              </a:tr>
              <a:tr h="235998">
                <a:tc>
                  <a:txBody>
                    <a:bodyPr/>
                    <a:lstStyle/>
                    <a:p>
                      <a:pPr algn="ctr" fontAlgn="b"/>
                      <a:r>
                        <a:rPr lang="en-US" sz="1600" u="none" strike="noStrike">
                          <a:effectLst/>
                        </a:rPr>
                        <a:t>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Green Leaf out of Carton - New OTR</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54.1</a:t>
                      </a:r>
                    </a:p>
                  </a:txBody>
                  <a:tcPr marL="9525" marR="9525" marT="9525" marB="0" anchor="b"/>
                </a:tc>
                <a:tc>
                  <a:txBody>
                    <a:bodyPr/>
                    <a:lstStyle/>
                    <a:p>
                      <a:pPr algn="ctr" rtl="0" fontAlgn="b"/>
                      <a:r>
                        <a:rPr lang="en-US" sz="1600" b="0" i="0" u="none" strike="noStrike">
                          <a:solidFill>
                            <a:srgbClr val="000000"/>
                          </a:solidFill>
                          <a:effectLst/>
                          <a:latin typeface="Calibri" panose="020F0502020204030204" pitchFamily="34" charset="0"/>
                        </a:rPr>
                        <a:t>57.9</a:t>
                      </a:r>
                    </a:p>
                  </a:txBody>
                  <a:tcPr marL="9525" marR="9525" marT="9525" marB="0" anchor="b"/>
                </a:tc>
                <a:extLst>
                  <a:ext uri="{0D108BD9-81ED-4DB2-BD59-A6C34878D82A}">
                    <a16:rowId xmlns:a16="http://schemas.microsoft.com/office/drawing/2014/main" val="3378957863"/>
                  </a:ext>
                </a:extLst>
              </a:tr>
              <a:tr h="235998">
                <a:tc>
                  <a:txBody>
                    <a:bodyPr/>
                    <a:lstStyle/>
                    <a:p>
                      <a:pPr algn="ctr" fontAlgn="b"/>
                      <a:r>
                        <a:rPr lang="en-US" sz="1600" u="none" strike="noStrike">
                          <a:effectLst/>
                        </a:rPr>
                        <a:t>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Green Leaf out of Carton - Old OTR</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53.6</a:t>
                      </a:r>
                    </a:p>
                  </a:txBody>
                  <a:tcPr marL="9525" marR="9525" marT="9525" marB="0" anchor="b"/>
                </a:tc>
                <a:tc>
                  <a:txBody>
                    <a:bodyPr/>
                    <a:lstStyle/>
                    <a:p>
                      <a:pPr algn="ctr" rtl="0" fontAlgn="b"/>
                      <a:r>
                        <a:rPr lang="en-US" sz="1600" b="0" i="0" u="none" strike="noStrike">
                          <a:solidFill>
                            <a:srgbClr val="000000"/>
                          </a:solidFill>
                          <a:effectLst/>
                          <a:latin typeface="Calibri" panose="020F0502020204030204" pitchFamily="34" charset="0"/>
                        </a:rPr>
                        <a:t>55.4</a:t>
                      </a:r>
                    </a:p>
                  </a:txBody>
                  <a:tcPr marL="9525" marR="9525" marT="9525" marB="0" anchor="b"/>
                </a:tc>
                <a:extLst>
                  <a:ext uri="{0D108BD9-81ED-4DB2-BD59-A6C34878D82A}">
                    <a16:rowId xmlns:a16="http://schemas.microsoft.com/office/drawing/2014/main" val="3193432455"/>
                  </a:ext>
                </a:extLst>
              </a:tr>
              <a:tr h="235998">
                <a:tc>
                  <a:txBody>
                    <a:bodyPr/>
                    <a:lstStyle/>
                    <a:p>
                      <a:pPr algn="ctr" fontAlgn="b"/>
                      <a:r>
                        <a:rPr lang="en-US" sz="1600" u="none" strike="noStrike">
                          <a:effectLst/>
                        </a:rPr>
                        <a:t>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Green Leaf in Carton - Old OTR</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54.9</a:t>
                      </a:r>
                    </a:p>
                  </a:txBody>
                  <a:tcPr marL="9525" marR="9525" marT="9525" marB="0" anchor="b"/>
                </a:tc>
                <a:tc>
                  <a:txBody>
                    <a:bodyPr/>
                    <a:lstStyle/>
                    <a:p>
                      <a:pPr algn="ctr" rtl="0" fontAlgn="b"/>
                      <a:r>
                        <a:rPr lang="en-US" sz="1600" b="0" i="0" u="none" strike="noStrike">
                          <a:solidFill>
                            <a:srgbClr val="000000"/>
                          </a:solidFill>
                          <a:effectLst/>
                          <a:latin typeface="Calibri" panose="020F0502020204030204" pitchFamily="34" charset="0"/>
                        </a:rPr>
                        <a:t>55.9</a:t>
                      </a:r>
                    </a:p>
                  </a:txBody>
                  <a:tcPr marL="9525" marR="9525" marT="9525" marB="0" anchor="b"/>
                </a:tc>
                <a:extLst>
                  <a:ext uri="{0D108BD9-81ED-4DB2-BD59-A6C34878D82A}">
                    <a16:rowId xmlns:a16="http://schemas.microsoft.com/office/drawing/2014/main" val="4264186814"/>
                  </a:ext>
                </a:extLst>
              </a:tr>
              <a:tr h="235998">
                <a:tc>
                  <a:txBody>
                    <a:bodyPr/>
                    <a:lstStyle/>
                    <a:p>
                      <a:pPr algn="ctr" fontAlgn="b"/>
                      <a:r>
                        <a:rPr lang="en-US" sz="1600" u="none" strike="noStrike">
                          <a:effectLst/>
                        </a:rPr>
                        <a:t>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Green Leaf in Carton - New OTR</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53.6</a:t>
                      </a:r>
                    </a:p>
                  </a:txBody>
                  <a:tcPr marL="9525" marR="9525" marT="9525" marB="0" anchor="b"/>
                </a:tc>
                <a:tc>
                  <a:txBody>
                    <a:bodyPr/>
                    <a:lstStyle/>
                    <a:p>
                      <a:pPr algn="ctr" rtl="0" fontAlgn="b"/>
                      <a:r>
                        <a:rPr lang="en-US" sz="1600" b="0" i="0" u="none" strike="noStrike">
                          <a:solidFill>
                            <a:srgbClr val="000000"/>
                          </a:solidFill>
                          <a:effectLst/>
                          <a:latin typeface="Calibri" panose="020F0502020204030204" pitchFamily="34" charset="0"/>
                        </a:rPr>
                        <a:t>55.8</a:t>
                      </a:r>
                    </a:p>
                  </a:txBody>
                  <a:tcPr marL="9525" marR="9525" marT="9525" marB="0" anchor="b"/>
                </a:tc>
                <a:extLst>
                  <a:ext uri="{0D108BD9-81ED-4DB2-BD59-A6C34878D82A}">
                    <a16:rowId xmlns:a16="http://schemas.microsoft.com/office/drawing/2014/main" val="2500604240"/>
                  </a:ext>
                </a:extLst>
              </a:tr>
              <a:tr h="235998">
                <a:tc>
                  <a:txBody>
                    <a:bodyPr/>
                    <a:lstStyle/>
                    <a:p>
                      <a:pPr algn="ctr" fontAlgn="b"/>
                      <a:r>
                        <a:rPr lang="en-US" sz="1600" u="none" strike="noStrike">
                          <a:effectLst/>
                        </a:rPr>
                        <a:t>10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Green Leaf out of Carton - New OTR</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49.3</a:t>
                      </a:r>
                    </a:p>
                  </a:txBody>
                  <a:tcPr marL="9525" marR="9525" marT="9525" marB="0" anchor="b"/>
                </a:tc>
                <a:tc>
                  <a:txBody>
                    <a:bodyPr/>
                    <a:lstStyle/>
                    <a:p>
                      <a:pPr algn="ctr" rtl="0" fontAlgn="b"/>
                      <a:r>
                        <a:rPr lang="en-US" sz="1600" b="0" i="0" u="none" strike="noStrike">
                          <a:solidFill>
                            <a:srgbClr val="000000"/>
                          </a:solidFill>
                          <a:effectLst/>
                          <a:latin typeface="Calibri" panose="020F0502020204030204" pitchFamily="34" charset="0"/>
                        </a:rPr>
                        <a:t>55.0</a:t>
                      </a:r>
                    </a:p>
                  </a:txBody>
                  <a:tcPr marL="9525" marR="9525" marT="9525" marB="0" anchor="b"/>
                </a:tc>
                <a:extLst>
                  <a:ext uri="{0D108BD9-81ED-4DB2-BD59-A6C34878D82A}">
                    <a16:rowId xmlns:a16="http://schemas.microsoft.com/office/drawing/2014/main" val="3481319353"/>
                  </a:ext>
                </a:extLst>
              </a:tr>
              <a:tr h="235998">
                <a:tc>
                  <a:txBody>
                    <a:bodyPr/>
                    <a:lstStyle/>
                    <a:p>
                      <a:pPr algn="ctr" fontAlgn="b"/>
                      <a:r>
                        <a:rPr lang="en-US" sz="1600" u="none" strike="noStrike">
                          <a:effectLst/>
                        </a:rPr>
                        <a:t>10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Green Leaf out of Carton - Old OTR</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50.2</a:t>
                      </a:r>
                    </a:p>
                  </a:txBody>
                  <a:tcPr marL="9525" marR="9525" marT="9525" marB="0" anchor="b"/>
                </a:tc>
                <a:tc>
                  <a:txBody>
                    <a:bodyPr/>
                    <a:lstStyle/>
                    <a:p>
                      <a:pPr algn="ctr" rtl="0" fontAlgn="b"/>
                      <a:r>
                        <a:rPr lang="en-US" sz="1600" b="0" i="0" u="none" strike="noStrike" dirty="0">
                          <a:solidFill>
                            <a:srgbClr val="000000"/>
                          </a:solidFill>
                          <a:effectLst/>
                          <a:latin typeface="Calibri" panose="020F0502020204030204" pitchFamily="34" charset="0"/>
                        </a:rPr>
                        <a:t>Not Tested</a:t>
                      </a:r>
                    </a:p>
                  </a:txBody>
                  <a:tcPr marL="9525" marR="9525" marT="9525" marB="0" anchor="b"/>
                </a:tc>
                <a:extLst>
                  <a:ext uri="{0D108BD9-81ED-4DB2-BD59-A6C34878D82A}">
                    <a16:rowId xmlns:a16="http://schemas.microsoft.com/office/drawing/2014/main" val="1666660921"/>
                  </a:ext>
                </a:extLst>
              </a:tr>
              <a:tr h="235998">
                <a:tc>
                  <a:txBody>
                    <a:bodyPr/>
                    <a:lstStyle/>
                    <a:p>
                      <a:pPr algn="ctr" fontAlgn="b"/>
                      <a:r>
                        <a:rPr lang="en-US" sz="1600" u="none" strike="noStrike">
                          <a:effectLst/>
                        </a:rPr>
                        <a:t>10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Green Leaf in Carton - Old OTR</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53.8</a:t>
                      </a:r>
                    </a:p>
                  </a:txBody>
                  <a:tcPr marL="9525" marR="9525" marT="9525" marB="0" anchor="b"/>
                </a:tc>
                <a:tc>
                  <a:txBody>
                    <a:bodyPr/>
                    <a:lstStyle/>
                    <a:p>
                      <a:pPr algn="ctr" rtl="0" fontAlgn="b"/>
                      <a:r>
                        <a:rPr lang="en-US" sz="1600" b="0" i="0" u="none" strike="noStrike">
                          <a:solidFill>
                            <a:srgbClr val="000000"/>
                          </a:solidFill>
                          <a:effectLst/>
                          <a:latin typeface="Calibri" panose="020F0502020204030204" pitchFamily="34" charset="0"/>
                        </a:rPr>
                        <a:t>54.3</a:t>
                      </a:r>
                    </a:p>
                  </a:txBody>
                  <a:tcPr marL="9525" marR="9525" marT="9525" marB="0" anchor="b"/>
                </a:tc>
                <a:extLst>
                  <a:ext uri="{0D108BD9-81ED-4DB2-BD59-A6C34878D82A}">
                    <a16:rowId xmlns:a16="http://schemas.microsoft.com/office/drawing/2014/main" val="3186602495"/>
                  </a:ext>
                </a:extLst>
              </a:tr>
              <a:tr h="235998">
                <a:tc>
                  <a:txBody>
                    <a:bodyPr/>
                    <a:lstStyle/>
                    <a:p>
                      <a:pPr algn="ctr" fontAlgn="b"/>
                      <a:r>
                        <a:rPr lang="en-US" sz="1600" u="none" strike="noStrike">
                          <a:effectLst/>
                        </a:rPr>
                        <a:t>10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Green Leaf in Carton - New OTR</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53.8</a:t>
                      </a:r>
                    </a:p>
                  </a:txBody>
                  <a:tcPr marL="9525" marR="9525" marT="9525" marB="0" anchor="b"/>
                </a:tc>
                <a:tc>
                  <a:txBody>
                    <a:bodyPr/>
                    <a:lstStyle/>
                    <a:p>
                      <a:pPr algn="ctr" rtl="0" fontAlgn="b"/>
                      <a:r>
                        <a:rPr lang="en-US" sz="1600" b="0" i="0" u="none" strike="noStrike">
                          <a:solidFill>
                            <a:srgbClr val="000000"/>
                          </a:solidFill>
                          <a:effectLst/>
                          <a:latin typeface="Calibri" panose="020F0502020204030204" pitchFamily="34" charset="0"/>
                        </a:rPr>
                        <a:t>52.7</a:t>
                      </a:r>
                    </a:p>
                  </a:txBody>
                  <a:tcPr marL="9525" marR="9525" marT="9525" marB="0" anchor="b"/>
                </a:tc>
                <a:extLst>
                  <a:ext uri="{0D108BD9-81ED-4DB2-BD59-A6C34878D82A}">
                    <a16:rowId xmlns:a16="http://schemas.microsoft.com/office/drawing/2014/main" val="191778937"/>
                  </a:ext>
                </a:extLst>
              </a:tr>
              <a:tr h="235998">
                <a:tc>
                  <a:txBody>
                    <a:bodyPr/>
                    <a:lstStyle/>
                    <a:p>
                      <a:pPr algn="ctr" fontAlgn="b"/>
                      <a:r>
                        <a:rPr lang="en-US" sz="1600" u="none" strike="noStrike">
                          <a:effectLst/>
                        </a:rPr>
                        <a:t>14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Green Leaf out of Carton - New OTR</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48.2</a:t>
                      </a:r>
                    </a:p>
                  </a:txBody>
                  <a:tcPr marL="9525" marR="9525" marT="9525" marB="0" anchor="b"/>
                </a:tc>
                <a:tc>
                  <a:txBody>
                    <a:bodyPr/>
                    <a:lstStyle/>
                    <a:p>
                      <a:pPr algn="ctr" rtl="0" fontAlgn="b"/>
                      <a:r>
                        <a:rPr lang="en-US" sz="1600" b="0" i="0" u="none" strike="noStrike">
                          <a:solidFill>
                            <a:srgbClr val="000000"/>
                          </a:solidFill>
                          <a:effectLst/>
                          <a:latin typeface="Calibri" panose="020F0502020204030204" pitchFamily="34" charset="0"/>
                        </a:rPr>
                        <a:t>52.7</a:t>
                      </a:r>
                    </a:p>
                  </a:txBody>
                  <a:tcPr marL="9525" marR="9525" marT="9525" marB="0" anchor="b"/>
                </a:tc>
                <a:extLst>
                  <a:ext uri="{0D108BD9-81ED-4DB2-BD59-A6C34878D82A}">
                    <a16:rowId xmlns:a16="http://schemas.microsoft.com/office/drawing/2014/main" val="1590955942"/>
                  </a:ext>
                </a:extLst>
              </a:tr>
              <a:tr h="235998">
                <a:tc>
                  <a:txBody>
                    <a:bodyPr/>
                    <a:lstStyle/>
                    <a:p>
                      <a:pPr algn="ctr" fontAlgn="b"/>
                      <a:r>
                        <a:rPr lang="en-US" sz="1600" u="none" strike="noStrike">
                          <a:effectLst/>
                        </a:rPr>
                        <a:t>14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Green Leaf out of Carton - Old OTR</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49.5</a:t>
                      </a:r>
                    </a:p>
                  </a:txBody>
                  <a:tcPr marL="9525" marR="9525" marT="9525" marB="0" anchor="b"/>
                </a:tc>
                <a:tc>
                  <a:txBody>
                    <a:bodyPr/>
                    <a:lstStyle/>
                    <a:p>
                      <a:pPr algn="ctr" rtl="0" fontAlgn="b"/>
                      <a:r>
                        <a:rPr lang="en-US" sz="1600" b="0" i="0" u="none" strike="noStrike">
                          <a:solidFill>
                            <a:srgbClr val="000000"/>
                          </a:solidFill>
                          <a:effectLst/>
                          <a:latin typeface="Calibri" panose="020F0502020204030204" pitchFamily="34" charset="0"/>
                        </a:rPr>
                        <a:t>50.7</a:t>
                      </a:r>
                    </a:p>
                  </a:txBody>
                  <a:tcPr marL="9525" marR="9525" marT="9525" marB="0" anchor="b"/>
                </a:tc>
                <a:extLst>
                  <a:ext uri="{0D108BD9-81ED-4DB2-BD59-A6C34878D82A}">
                    <a16:rowId xmlns:a16="http://schemas.microsoft.com/office/drawing/2014/main" val="230391534"/>
                  </a:ext>
                </a:extLst>
              </a:tr>
              <a:tr h="235998">
                <a:tc>
                  <a:txBody>
                    <a:bodyPr/>
                    <a:lstStyle/>
                    <a:p>
                      <a:pPr algn="ctr" fontAlgn="b"/>
                      <a:r>
                        <a:rPr lang="en-US" sz="1600" u="none" strike="noStrike">
                          <a:effectLst/>
                        </a:rPr>
                        <a:t>14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Green Leaf in Carton - Old OTR</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51.6</a:t>
                      </a:r>
                    </a:p>
                  </a:txBody>
                  <a:tcPr marL="9525" marR="9525" marT="9525" marB="0" anchor="b"/>
                </a:tc>
                <a:tc>
                  <a:txBody>
                    <a:bodyPr/>
                    <a:lstStyle/>
                    <a:p>
                      <a:pPr algn="ctr" rtl="0" fontAlgn="b"/>
                      <a:r>
                        <a:rPr lang="en-US" sz="1600" b="0" i="0" u="none" strike="noStrike">
                          <a:solidFill>
                            <a:srgbClr val="000000"/>
                          </a:solidFill>
                          <a:effectLst/>
                          <a:latin typeface="Calibri" panose="020F0502020204030204" pitchFamily="34" charset="0"/>
                        </a:rPr>
                        <a:t>50.0</a:t>
                      </a:r>
                    </a:p>
                  </a:txBody>
                  <a:tcPr marL="9525" marR="9525" marT="9525" marB="0" anchor="b"/>
                </a:tc>
                <a:extLst>
                  <a:ext uri="{0D108BD9-81ED-4DB2-BD59-A6C34878D82A}">
                    <a16:rowId xmlns:a16="http://schemas.microsoft.com/office/drawing/2014/main" val="537021201"/>
                  </a:ext>
                </a:extLst>
              </a:tr>
              <a:tr h="235998">
                <a:tc>
                  <a:txBody>
                    <a:bodyPr/>
                    <a:lstStyle/>
                    <a:p>
                      <a:pPr algn="ctr" fontAlgn="b"/>
                      <a:r>
                        <a:rPr lang="en-US" sz="1600" u="none" strike="noStrike">
                          <a:effectLst/>
                        </a:rPr>
                        <a:t>14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Green Leaf in Carton - New OTR</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49.6</a:t>
                      </a:r>
                    </a:p>
                  </a:txBody>
                  <a:tcPr marL="9525" marR="9525" marT="9525" marB="0" anchor="b"/>
                </a:tc>
                <a:tc>
                  <a:txBody>
                    <a:bodyPr/>
                    <a:lstStyle/>
                    <a:p>
                      <a:pPr algn="ctr" rtl="0" fontAlgn="b"/>
                      <a:r>
                        <a:rPr lang="en-US" sz="1600" b="0" i="0" u="none" strike="noStrike">
                          <a:solidFill>
                            <a:srgbClr val="000000"/>
                          </a:solidFill>
                          <a:effectLst/>
                          <a:latin typeface="Calibri" panose="020F0502020204030204" pitchFamily="34" charset="0"/>
                        </a:rPr>
                        <a:t>51.6</a:t>
                      </a:r>
                    </a:p>
                  </a:txBody>
                  <a:tcPr marL="9525" marR="9525" marT="9525" marB="0" anchor="b"/>
                </a:tc>
                <a:extLst>
                  <a:ext uri="{0D108BD9-81ED-4DB2-BD59-A6C34878D82A}">
                    <a16:rowId xmlns:a16="http://schemas.microsoft.com/office/drawing/2014/main" val="3609339318"/>
                  </a:ext>
                </a:extLst>
              </a:tr>
              <a:tr h="235998">
                <a:tc>
                  <a:txBody>
                    <a:bodyPr/>
                    <a:lstStyle/>
                    <a:p>
                      <a:pPr algn="ctr" fontAlgn="b"/>
                      <a:r>
                        <a:rPr lang="en-US" sz="1600" u="none" strike="noStrike">
                          <a:effectLst/>
                        </a:rPr>
                        <a:t>17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Green Leaf out of Carton - New OTR</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46.8</a:t>
                      </a:r>
                    </a:p>
                  </a:txBody>
                  <a:tcPr marL="9525" marR="9525" marT="9525" marB="0" anchor="b"/>
                </a:tc>
                <a:tc>
                  <a:txBody>
                    <a:bodyPr/>
                    <a:lstStyle/>
                    <a:p>
                      <a:pPr algn="ctr" rtl="0" fontAlgn="b"/>
                      <a:r>
                        <a:rPr lang="en-US" sz="1600" b="0" i="0" u="none" strike="noStrike">
                          <a:solidFill>
                            <a:srgbClr val="000000"/>
                          </a:solidFill>
                          <a:effectLst/>
                          <a:latin typeface="Calibri" panose="020F0502020204030204" pitchFamily="34" charset="0"/>
                        </a:rPr>
                        <a:t>52.5</a:t>
                      </a:r>
                    </a:p>
                  </a:txBody>
                  <a:tcPr marL="9525" marR="9525" marT="9525" marB="0" anchor="b"/>
                </a:tc>
                <a:extLst>
                  <a:ext uri="{0D108BD9-81ED-4DB2-BD59-A6C34878D82A}">
                    <a16:rowId xmlns:a16="http://schemas.microsoft.com/office/drawing/2014/main" val="1869765693"/>
                  </a:ext>
                </a:extLst>
              </a:tr>
              <a:tr h="235998">
                <a:tc>
                  <a:txBody>
                    <a:bodyPr/>
                    <a:lstStyle/>
                    <a:p>
                      <a:pPr algn="ctr" fontAlgn="b"/>
                      <a:r>
                        <a:rPr lang="en-US" sz="1600" u="none" strike="noStrike">
                          <a:effectLst/>
                        </a:rPr>
                        <a:t>17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Green Leaf out of Carton - Old OTR</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45.7</a:t>
                      </a:r>
                    </a:p>
                  </a:txBody>
                  <a:tcPr marL="9525" marR="9525" marT="9525" marB="0" anchor="b"/>
                </a:tc>
                <a:tc>
                  <a:txBody>
                    <a:bodyPr/>
                    <a:lstStyle/>
                    <a:p>
                      <a:pPr algn="ctr" rtl="0" fontAlgn="b"/>
                      <a:r>
                        <a:rPr lang="en-US" sz="1600" b="0" i="0" u="none" strike="noStrike">
                          <a:solidFill>
                            <a:srgbClr val="000000"/>
                          </a:solidFill>
                          <a:effectLst/>
                          <a:latin typeface="Calibri" panose="020F0502020204030204" pitchFamily="34" charset="0"/>
                        </a:rPr>
                        <a:t>50.9</a:t>
                      </a:r>
                    </a:p>
                  </a:txBody>
                  <a:tcPr marL="9525" marR="9525" marT="9525" marB="0" anchor="b"/>
                </a:tc>
                <a:extLst>
                  <a:ext uri="{0D108BD9-81ED-4DB2-BD59-A6C34878D82A}">
                    <a16:rowId xmlns:a16="http://schemas.microsoft.com/office/drawing/2014/main" val="4042925501"/>
                  </a:ext>
                </a:extLst>
              </a:tr>
              <a:tr h="235998">
                <a:tc>
                  <a:txBody>
                    <a:bodyPr/>
                    <a:lstStyle/>
                    <a:p>
                      <a:pPr algn="ctr" fontAlgn="b"/>
                      <a:r>
                        <a:rPr lang="en-US" sz="1600" u="none" strike="noStrike">
                          <a:effectLst/>
                        </a:rPr>
                        <a:t>17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Green Leaf in Carton - Old OTR</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52.2</a:t>
                      </a:r>
                    </a:p>
                  </a:txBody>
                  <a:tcPr marL="9525" marR="9525" marT="9525" marB="0" anchor="b"/>
                </a:tc>
                <a:tc>
                  <a:txBody>
                    <a:bodyPr/>
                    <a:lstStyle/>
                    <a:p>
                      <a:pPr algn="ctr" rtl="0" fontAlgn="b"/>
                      <a:r>
                        <a:rPr lang="en-US" sz="1600" b="0" i="0" u="none" strike="noStrike">
                          <a:solidFill>
                            <a:srgbClr val="000000"/>
                          </a:solidFill>
                          <a:effectLst/>
                          <a:latin typeface="Calibri" panose="020F0502020204030204" pitchFamily="34" charset="0"/>
                        </a:rPr>
                        <a:t>51.1</a:t>
                      </a:r>
                    </a:p>
                  </a:txBody>
                  <a:tcPr marL="9525" marR="9525" marT="9525" marB="0" anchor="b"/>
                </a:tc>
                <a:extLst>
                  <a:ext uri="{0D108BD9-81ED-4DB2-BD59-A6C34878D82A}">
                    <a16:rowId xmlns:a16="http://schemas.microsoft.com/office/drawing/2014/main" val="1708556940"/>
                  </a:ext>
                </a:extLst>
              </a:tr>
              <a:tr h="235998">
                <a:tc>
                  <a:txBody>
                    <a:bodyPr/>
                    <a:lstStyle/>
                    <a:p>
                      <a:pPr algn="ctr" fontAlgn="b"/>
                      <a:r>
                        <a:rPr lang="en-US" sz="1600" u="none" strike="noStrike">
                          <a:effectLst/>
                        </a:rPr>
                        <a:t>17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Green Leaf in Carton - New OTR</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50.4</a:t>
                      </a:r>
                    </a:p>
                  </a:txBody>
                  <a:tcPr marL="9525" marR="9525" marT="9525" marB="0" anchor="b"/>
                </a:tc>
                <a:tc>
                  <a:txBody>
                    <a:bodyPr/>
                    <a:lstStyle/>
                    <a:p>
                      <a:pPr algn="ctr" rtl="0" fontAlgn="b"/>
                      <a:r>
                        <a:rPr lang="en-US" sz="1600" b="0" i="0" u="none" strike="noStrike">
                          <a:solidFill>
                            <a:srgbClr val="000000"/>
                          </a:solidFill>
                          <a:effectLst/>
                          <a:latin typeface="Calibri" panose="020F0502020204030204" pitchFamily="34" charset="0"/>
                        </a:rPr>
                        <a:t>48.7</a:t>
                      </a:r>
                    </a:p>
                  </a:txBody>
                  <a:tcPr marL="9525" marR="9525" marT="9525" marB="0" anchor="b"/>
                </a:tc>
                <a:extLst>
                  <a:ext uri="{0D108BD9-81ED-4DB2-BD59-A6C34878D82A}">
                    <a16:rowId xmlns:a16="http://schemas.microsoft.com/office/drawing/2014/main" val="1744544995"/>
                  </a:ext>
                </a:extLst>
              </a:tr>
              <a:tr h="235998">
                <a:tc>
                  <a:txBody>
                    <a:bodyPr/>
                    <a:lstStyle/>
                    <a:p>
                      <a:pPr algn="ctr" fontAlgn="b"/>
                      <a:r>
                        <a:rPr lang="en-US" sz="1600" u="none" strike="noStrike">
                          <a:effectLst/>
                        </a:rPr>
                        <a:t>20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Green Leaf in Carton - Old OTR</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60.2</a:t>
                      </a:r>
                    </a:p>
                  </a:txBody>
                  <a:tcPr marL="9525" marR="9525" marT="9525" marB="0" anchor="b"/>
                </a:tc>
                <a:tc>
                  <a:txBody>
                    <a:bodyPr/>
                    <a:lstStyle/>
                    <a:p>
                      <a:pPr algn="ctr" rtl="0" fontAlgn="b"/>
                      <a:r>
                        <a:rPr lang="en-US" sz="1600" b="0" i="0" u="none" strike="noStrike">
                          <a:solidFill>
                            <a:srgbClr val="000000"/>
                          </a:solidFill>
                          <a:effectLst/>
                          <a:latin typeface="Calibri" panose="020F0502020204030204" pitchFamily="34" charset="0"/>
                        </a:rPr>
                        <a:t>55.9</a:t>
                      </a:r>
                    </a:p>
                  </a:txBody>
                  <a:tcPr marL="9525" marR="9525" marT="9525" marB="0" anchor="b"/>
                </a:tc>
                <a:extLst>
                  <a:ext uri="{0D108BD9-81ED-4DB2-BD59-A6C34878D82A}">
                    <a16:rowId xmlns:a16="http://schemas.microsoft.com/office/drawing/2014/main" val="3510954996"/>
                  </a:ext>
                </a:extLst>
              </a:tr>
              <a:tr h="235998">
                <a:tc>
                  <a:txBody>
                    <a:bodyPr/>
                    <a:lstStyle/>
                    <a:p>
                      <a:pPr algn="ctr" fontAlgn="b"/>
                      <a:r>
                        <a:rPr lang="en-US" sz="1600" u="none" strike="noStrike">
                          <a:effectLst/>
                        </a:rPr>
                        <a:t>20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Green Leaf out of Carton - New OTR</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57.6</a:t>
                      </a:r>
                    </a:p>
                  </a:txBody>
                  <a:tcPr marL="9525" marR="9525" marT="9525" marB="0" anchor="b"/>
                </a:tc>
                <a:tc>
                  <a:txBody>
                    <a:bodyPr/>
                    <a:lstStyle/>
                    <a:p>
                      <a:pPr algn="ctr" rtl="0" fontAlgn="b"/>
                      <a:r>
                        <a:rPr lang="en-US" sz="1600" b="0" i="0" u="none" strike="noStrike" dirty="0">
                          <a:solidFill>
                            <a:srgbClr val="000000"/>
                          </a:solidFill>
                          <a:effectLst/>
                          <a:latin typeface="Calibri" panose="020F0502020204030204" pitchFamily="34" charset="0"/>
                        </a:rPr>
                        <a:t>52.9</a:t>
                      </a:r>
                    </a:p>
                  </a:txBody>
                  <a:tcPr marL="9525" marR="9525" marT="9525" marB="0" anchor="b"/>
                </a:tc>
                <a:extLst>
                  <a:ext uri="{0D108BD9-81ED-4DB2-BD59-A6C34878D82A}">
                    <a16:rowId xmlns:a16="http://schemas.microsoft.com/office/drawing/2014/main" val="3562301532"/>
                  </a:ext>
                </a:extLst>
              </a:tr>
            </a:tbl>
          </a:graphicData>
        </a:graphic>
      </p:graphicFrame>
    </p:spTree>
    <p:extLst>
      <p:ext uri="{BB962C8B-B14F-4D97-AF65-F5344CB8AC3E}">
        <p14:creationId xmlns:p14="http://schemas.microsoft.com/office/powerpoint/2010/main" val="1089555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62E3-7535-47BB-A309-9886FDE09E00}"/>
              </a:ext>
            </a:extLst>
          </p:cNvPr>
          <p:cNvSpPr>
            <a:spLocks noGrp="1"/>
          </p:cNvSpPr>
          <p:nvPr>
            <p:ph type="title"/>
          </p:nvPr>
        </p:nvSpPr>
        <p:spPr>
          <a:xfrm>
            <a:off x="838200" y="0"/>
            <a:ext cx="10515600" cy="1325563"/>
          </a:xfrm>
        </p:spPr>
        <p:txBody>
          <a:bodyPr/>
          <a:lstStyle/>
          <a:p>
            <a:r>
              <a:rPr lang="en-US" dirty="0"/>
              <a:t>Internal Temperature – Baby Romaine </a:t>
            </a:r>
          </a:p>
        </p:txBody>
      </p:sp>
      <p:sp>
        <p:nvSpPr>
          <p:cNvPr id="4" name="Footer Placeholder 3">
            <a:extLst>
              <a:ext uri="{FF2B5EF4-FFF2-40B4-BE49-F238E27FC236}">
                <a16:creationId xmlns:a16="http://schemas.microsoft.com/office/drawing/2014/main" id="{9A50649B-6C90-4470-991D-271DC424A903}"/>
              </a:ext>
            </a:extLst>
          </p:cNvPr>
          <p:cNvSpPr>
            <a:spLocks noGrp="1"/>
          </p:cNvSpPr>
          <p:nvPr>
            <p:ph type="ftr" sz="quarter" idx="11"/>
          </p:nvPr>
        </p:nvSpPr>
        <p:spPr/>
        <p:txBody>
          <a:bodyPr/>
          <a:lstStyle/>
          <a:p>
            <a:r>
              <a:rPr lang="en-US"/>
              <a:t>Proprietary Information of  Windham Packaging, LLC  </a:t>
            </a:r>
            <a:endParaRPr lang="en-US" dirty="0"/>
          </a:p>
        </p:txBody>
      </p:sp>
      <p:graphicFrame>
        <p:nvGraphicFramePr>
          <p:cNvPr id="3" name="Table 2">
            <a:extLst>
              <a:ext uri="{FF2B5EF4-FFF2-40B4-BE49-F238E27FC236}">
                <a16:creationId xmlns:a16="http://schemas.microsoft.com/office/drawing/2014/main" id="{63459CCC-567B-4ECF-9997-CFB339EFC12D}"/>
              </a:ext>
            </a:extLst>
          </p:cNvPr>
          <p:cNvGraphicFramePr>
            <a:graphicFrameLocks noGrp="1"/>
          </p:cNvGraphicFramePr>
          <p:nvPr>
            <p:extLst>
              <p:ext uri="{D42A27DB-BD31-4B8C-83A1-F6EECF244321}">
                <p14:modId xmlns:p14="http://schemas.microsoft.com/office/powerpoint/2010/main" val="3738724477"/>
              </p:ext>
            </p:extLst>
          </p:nvPr>
        </p:nvGraphicFramePr>
        <p:xfrm>
          <a:off x="1074237" y="1219223"/>
          <a:ext cx="10402644" cy="5035384"/>
        </p:xfrm>
        <a:graphic>
          <a:graphicData uri="http://schemas.openxmlformats.org/drawingml/2006/table">
            <a:tbl>
              <a:tblPr>
                <a:tableStyleId>{5C22544A-7EE6-4342-B048-85BDC9FD1C3A}</a:tableStyleId>
              </a:tblPr>
              <a:tblGrid>
                <a:gridCol w="1337001">
                  <a:extLst>
                    <a:ext uri="{9D8B030D-6E8A-4147-A177-3AD203B41FA5}">
                      <a16:colId xmlns:a16="http://schemas.microsoft.com/office/drawing/2014/main" val="490253900"/>
                    </a:ext>
                  </a:extLst>
                </a:gridCol>
                <a:gridCol w="4825735">
                  <a:extLst>
                    <a:ext uri="{9D8B030D-6E8A-4147-A177-3AD203B41FA5}">
                      <a16:colId xmlns:a16="http://schemas.microsoft.com/office/drawing/2014/main" val="3894748317"/>
                    </a:ext>
                  </a:extLst>
                </a:gridCol>
                <a:gridCol w="2149623">
                  <a:extLst>
                    <a:ext uri="{9D8B030D-6E8A-4147-A177-3AD203B41FA5}">
                      <a16:colId xmlns:a16="http://schemas.microsoft.com/office/drawing/2014/main" val="3684504169"/>
                    </a:ext>
                  </a:extLst>
                </a:gridCol>
                <a:gridCol w="2090285">
                  <a:extLst>
                    <a:ext uri="{9D8B030D-6E8A-4147-A177-3AD203B41FA5}">
                      <a16:colId xmlns:a16="http://schemas.microsoft.com/office/drawing/2014/main" val="1109529806"/>
                    </a:ext>
                  </a:extLst>
                </a:gridCol>
              </a:tblGrid>
              <a:tr h="634834">
                <a:tc>
                  <a:txBody>
                    <a:bodyPr/>
                    <a:lstStyle/>
                    <a:p>
                      <a:pPr algn="ctr" fontAlgn="b"/>
                      <a:r>
                        <a:rPr lang="en-US" sz="2000" b="1" i="0" u="none" strike="noStrike" dirty="0">
                          <a:solidFill>
                            <a:srgbClr val="000000"/>
                          </a:solidFill>
                          <a:effectLst/>
                          <a:latin typeface="Calibri" panose="020F0502020204030204" pitchFamily="34" charset="0"/>
                        </a:rPr>
                        <a:t>Days in Storage</a:t>
                      </a:r>
                    </a:p>
                  </a:txBody>
                  <a:tcPr marL="9525" marR="9525" marT="9525" marB="0" anchor="ctr"/>
                </a:tc>
                <a:tc>
                  <a:txBody>
                    <a:bodyPr/>
                    <a:lstStyle/>
                    <a:p>
                      <a:pPr algn="ctr" fontAlgn="b"/>
                      <a:r>
                        <a:rPr lang="en-US" sz="2000" b="1" i="0" u="none" strike="noStrike" dirty="0">
                          <a:solidFill>
                            <a:srgbClr val="000000"/>
                          </a:solidFill>
                          <a:effectLst/>
                          <a:latin typeface="Calibri" panose="020F0502020204030204" pitchFamily="34" charset="0"/>
                        </a:rPr>
                        <a:t>Product</a:t>
                      </a:r>
                    </a:p>
                  </a:txBody>
                  <a:tcPr marL="9525" marR="9525" marT="9525" marB="0" anchor="ctr"/>
                </a:tc>
                <a:tc>
                  <a:txBody>
                    <a:bodyPr/>
                    <a:lstStyle/>
                    <a:p>
                      <a:pPr algn="ctr" fontAlgn="b"/>
                      <a:r>
                        <a:rPr lang="en-US" sz="2000" b="1" i="0" u="none" strike="noStrike" dirty="0">
                          <a:solidFill>
                            <a:srgbClr val="000000"/>
                          </a:solidFill>
                          <a:effectLst/>
                          <a:latin typeface="Calibri" panose="020F0502020204030204" pitchFamily="34" charset="0"/>
                        </a:rPr>
                        <a:t>Temperature Inside Bag (°F)</a:t>
                      </a:r>
                    </a:p>
                  </a:txBody>
                  <a:tcPr marL="9525" marR="9525" marT="9525" marB="0" anchor="ctr"/>
                </a:tc>
                <a:tc>
                  <a:txBody>
                    <a:bodyPr/>
                    <a:lstStyle/>
                    <a:p>
                      <a:pPr algn="ctr" fontAlgn="b"/>
                      <a:r>
                        <a:rPr lang="en-US" sz="2000" b="1" i="0" u="none" strike="noStrike" dirty="0">
                          <a:solidFill>
                            <a:srgbClr val="000000"/>
                          </a:solidFill>
                          <a:effectLst/>
                          <a:latin typeface="Calibri" panose="020F0502020204030204" pitchFamily="34" charset="0"/>
                        </a:rPr>
                        <a:t>Temperature out of bag (°F)</a:t>
                      </a:r>
                    </a:p>
                  </a:txBody>
                  <a:tcPr marL="9525" marR="9525" marT="9525" marB="0" anchor="ctr"/>
                </a:tc>
                <a:extLst>
                  <a:ext uri="{0D108BD9-81ED-4DB2-BD59-A6C34878D82A}">
                    <a16:rowId xmlns:a16="http://schemas.microsoft.com/office/drawing/2014/main" val="2824134149"/>
                  </a:ext>
                </a:extLst>
              </a:tr>
              <a:tr h="235998">
                <a:tc>
                  <a:txBody>
                    <a:bodyPr/>
                    <a:lstStyle/>
                    <a:p>
                      <a:pPr algn="ctr" fontAlgn="b"/>
                      <a:r>
                        <a:rPr lang="en-US" sz="2000" b="0" i="0" u="none" strike="noStrike">
                          <a:solidFill>
                            <a:srgbClr val="000000"/>
                          </a:solidFill>
                          <a:effectLst/>
                          <a:latin typeface="Calibri" panose="020F0502020204030204" pitchFamily="34" charset="0"/>
                        </a:rPr>
                        <a:t>7</a:t>
                      </a:r>
                    </a:p>
                  </a:txBody>
                  <a:tcPr marL="9525" marR="9525" marT="9525" marB="0" anchor="ctr"/>
                </a:tc>
                <a:tc>
                  <a:txBody>
                    <a:bodyPr/>
                    <a:lstStyle/>
                    <a:p>
                      <a:pPr algn="ctr" fontAlgn="b"/>
                      <a:r>
                        <a:rPr lang="en-US" sz="2000" b="0" i="0" u="none" strike="noStrike" dirty="0">
                          <a:solidFill>
                            <a:srgbClr val="000000"/>
                          </a:solidFill>
                          <a:effectLst/>
                          <a:latin typeface="Calibri" panose="020F0502020204030204" pitchFamily="34" charset="0"/>
                        </a:rPr>
                        <a:t>Baby Romaine out of Carton - OTR 1</a:t>
                      </a:r>
                    </a:p>
                  </a:txBody>
                  <a:tcPr marL="9525" marR="9525" marT="9525" marB="0" anchor="ctr"/>
                </a:tc>
                <a:tc>
                  <a:txBody>
                    <a:bodyPr/>
                    <a:lstStyle/>
                    <a:p>
                      <a:pPr algn="ctr" rtl="0" fontAlgn="b"/>
                      <a:r>
                        <a:rPr lang="en-US" sz="2000" b="0" i="0" u="none" strike="noStrike" dirty="0">
                          <a:solidFill>
                            <a:srgbClr val="000000"/>
                          </a:solidFill>
                          <a:effectLst/>
                          <a:latin typeface="Calibri" panose="020F0502020204030204" pitchFamily="34" charset="0"/>
                        </a:rPr>
                        <a:t>57.4</a:t>
                      </a:r>
                    </a:p>
                  </a:txBody>
                  <a:tcPr marL="9525" marR="9525" marT="9525" marB="0" anchor="b"/>
                </a:tc>
                <a:tc>
                  <a:txBody>
                    <a:bodyPr/>
                    <a:lstStyle/>
                    <a:p>
                      <a:pPr algn="ctr" rtl="0" fontAlgn="b"/>
                      <a:r>
                        <a:rPr lang="en-US" sz="2000" b="0" i="0" u="none" strike="noStrike">
                          <a:solidFill>
                            <a:srgbClr val="000000"/>
                          </a:solidFill>
                          <a:effectLst/>
                          <a:latin typeface="Calibri" panose="020F0502020204030204" pitchFamily="34" charset="0"/>
                        </a:rPr>
                        <a:t>57.2</a:t>
                      </a:r>
                    </a:p>
                  </a:txBody>
                  <a:tcPr marL="9525" marR="9525" marT="9525" marB="0" anchor="b"/>
                </a:tc>
                <a:extLst>
                  <a:ext uri="{0D108BD9-81ED-4DB2-BD59-A6C34878D82A}">
                    <a16:rowId xmlns:a16="http://schemas.microsoft.com/office/drawing/2014/main" val="3378957863"/>
                  </a:ext>
                </a:extLst>
              </a:tr>
              <a:tr h="235998">
                <a:tc>
                  <a:txBody>
                    <a:bodyPr/>
                    <a:lstStyle/>
                    <a:p>
                      <a:pPr algn="ctr" fontAlgn="b"/>
                      <a:r>
                        <a:rPr lang="en-US" sz="2000" b="0" i="0" u="none" strike="noStrike">
                          <a:solidFill>
                            <a:srgbClr val="000000"/>
                          </a:solidFill>
                          <a:effectLst/>
                          <a:latin typeface="Calibri" panose="020F0502020204030204" pitchFamily="34" charset="0"/>
                        </a:rPr>
                        <a:t>7</a:t>
                      </a:r>
                    </a:p>
                  </a:txBody>
                  <a:tcPr marL="9525" marR="9525" marT="9525" marB="0" anchor="ctr"/>
                </a:tc>
                <a:tc>
                  <a:txBody>
                    <a:bodyPr/>
                    <a:lstStyle/>
                    <a:p>
                      <a:pPr algn="ctr" fontAlgn="b"/>
                      <a:r>
                        <a:rPr lang="en-US" sz="2000" b="0" i="0" u="none" strike="noStrike" dirty="0">
                          <a:solidFill>
                            <a:srgbClr val="000000"/>
                          </a:solidFill>
                          <a:effectLst/>
                          <a:latin typeface="Calibri" panose="020F0502020204030204" pitchFamily="34" charset="0"/>
                        </a:rPr>
                        <a:t>Baby Romaine out of Carton - OTR 2</a:t>
                      </a:r>
                    </a:p>
                  </a:txBody>
                  <a:tcPr marL="9525" marR="9525" marT="9525" marB="0" anchor="ctr"/>
                </a:tc>
                <a:tc>
                  <a:txBody>
                    <a:bodyPr/>
                    <a:lstStyle/>
                    <a:p>
                      <a:pPr algn="ctr" rtl="0" fontAlgn="b"/>
                      <a:r>
                        <a:rPr lang="en-US" sz="2000" b="0" i="0" u="none" strike="noStrike">
                          <a:solidFill>
                            <a:srgbClr val="000000"/>
                          </a:solidFill>
                          <a:effectLst/>
                          <a:latin typeface="Calibri" panose="020F0502020204030204" pitchFamily="34" charset="0"/>
                        </a:rPr>
                        <a:t>59.4</a:t>
                      </a:r>
                    </a:p>
                  </a:txBody>
                  <a:tcPr marL="9525" marR="9525" marT="9525" marB="0" anchor="b"/>
                </a:tc>
                <a:tc>
                  <a:txBody>
                    <a:bodyPr/>
                    <a:lstStyle/>
                    <a:p>
                      <a:pPr algn="ctr" rtl="0" fontAlgn="b"/>
                      <a:r>
                        <a:rPr lang="en-US" sz="2000" b="0" i="0" u="none" strike="noStrike">
                          <a:solidFill>
                            <a:srgbClr val="000000"/>
                          </a:solidFill>
                          <a:effectLst/>
                          <a:latin typeface="Calibri" panose="020F0502020204030204" pitchFamily="34" charset="0"/>
                        </a:rPr>
                        <a:t>55.9</a:t>
                      </a:r>
                    </a:p>
                  </a:txBody>
                  <a:tcPr marL="9525" marR="9525" marT="9525" marB="0" anchor="b"/>
                </a:tc>
                <a:extLst>
                  <a:ext uri="{0D108BD9-81ED-4DB2-BD59-A6C34878D82A}">
                    <a16:rowId xmlns:a16="http://schemas.microsoft.com/office/drawing/2014/main" val="3193432455"/>
                  </a:ext>
                </a:extLst>
              </a:tr>
              <a:tr h="235998">
                <a:tc>
                  <a:txBody>
                    <a:bodyPr/>
                    <a:lstStyle/>
                    <a:p>
                      <a:pPr algn="ctr" fontAlgn="b"/>
                      <a:r>
                        <a:rPr lang="en-US" sz="2000" b="0" i="0" u="none" strike="noStrike">
                          <a:solidFill>
                            <a:srgbClr val="000000"/>
                          </a:solidFill>
                          <a:effectLst/>
                          <a:latin typeface="Calibri" panose="020F0502020204030204" pitchFamily="34" charset="0"/>
                        </a:rPr>
                        <a:t>7</a:t>
                      </a:r>
                    </a:p>
                  </a:txBody>
                  <a:tcPr marL="9525" marR="9525" marT="9525" marB="0" anchor="ctr"/>
                </a:tc>
                <a:tc>
                  <a:txBody>
                    <a:bodyPr/>
                    <a:lstStyle/>
                    <a:p>
                      <a:pPr algn="ctr" fontAlgn="b"/>
                      <a:r>
                        <a:rPr lang="en-US" sz="2000" b="0" i="0" u="none" strike="noStrike" dirty="0">
                          <a:solidFill>
                            <a:srgbClr val="000000"/>
                          </a:solidFill>
                          <a:effectLst/>
                          <a:latin typeface="Calibri" panose="020F0502020204030204" pitchFamily="34" charset="0"/>
                        </a:rPr>
                        <a:t>Baby Romaine in Carton - OTR 1</a:t>
                      </a:r>
                    </a:p>
                  </a:txBody>
                  <a:tcPr marL="9525" marR="9525" marT="9525" marB="0" anchor="ctr"/>
                </a:tc>
                <a:tc>
                  <a:txBody>
                    <a:bodyPr/>
                    <a:lstStyle/>
                    <a:p>
                      <a:pPr algn="ctr" rtl="0" fontAlgn="b"/>
                      <a:r>
                        <a:rPr lang="en-US" sz="2000" b="0" i="0" u="none" strike="noStrike">
                          <a:solidFill>
                            <a:srgbClr val="000000"/>
                          </a:solidFill>
                          <a:effectLst/>
                          <a:latin typeface="Calibri" panose="020F0502020204030204" pitchFamily="34" charset="0"/>
                        </a:rPr>
                        <a:t>57.7</a:t>
                      </a:r>
                    </a:p>
                  </a:txBody>
                  <a:tcPr marL="9525" marR="9525" marT="9525" marB="0" anchor="b"/>
                </a:tc>
                <a:tc>
                  <a:txBody>
                    <a:bodyPr/>
                    <a:lstStyle/>
                    <a:p>
                      <a:pPr algn="ctr" rtl="0" fontAlgn="b"/>
                      <a:r>
                        <a:rPr lang="en-US" sz="2000" b="0" i="0" u="none" strike="noStrike">
                          <a:solidFill>
                            <a:srgbClr val="000000"/>
                          </a:solidFill>
                          <a:effectLst/>
                          <a:latin typeface="Calibri" panose="020F0502020204030204" pitchFamily="34" charset="0"/>
                        </a:rPr>
                        <a:t>55.4</a:t>
                      </a:r>
                    </a:p>
                  </a:txBody>
                  <a:tcPr marL="9525" marR="9525" marT="9525" marB="0" anchor="b"/>
                </a:tc>
                <a:extLst>
                  <a:ext uri="{0D108BD9-81ED-4DB2-BD59-A6C34878D82A}">
                    <a16:rowId xmlns:a16="http://schemas.microsoft.com/office/drawing/2014/main" val="4264186814"/>
                  </a:ext>
                </a:extLst>
              </a:tr>
              <a:tr h="235998">
                <a:tc>
                  <a:txBody>
                    <a:bodyPr/>
                    <a:lstStyle/>
                    <a:p>
                      <a:pPr algn="ctr" fontAlgn="b"/>
                      <a:r>
                        <a:rPr lang="en-US" sz="2000" b="0" i="0" u="none" strike="noStrike">
                          <a:solidFill>
                            <a:srgbClr val="000000"/>
                          </a:solidFill>
                          <a:effectLst/>
                          <a:latin typeface="Calibri" panose="020F0502020204030204" pitchFamily="34" charset="0"/>
                        </a:rPr>
                        <a:t>7</a:t>
                      </a:r>
                    </a:p>
                  </a:txBody>
                  <a:tcPr marL="9525" marR="9525" marT="9525" marB="0" anchor="ctr"/>
                </a:tc>
                <a:tc>
                  <a:txBody>
                    <a:bodyPr/>
                    <a:lstStyle/>
                    <a:p>
                      <a:pPr algn="ctr" fontAlgn="b"/>
                      <a:r>
                        <a:rPr lang="en-US" sz="2000" b="0" i="0" u="none" strike="noStrike" dirty="0">
                          <a:solidFill>
                            <a:srgbClr val="000000"/>
                          </a:solidFill>
                          <a:effectLst/>
                          <a:latin typeface="Calibri" panose="020F0502020204030204" pitchFamily="34" charset="0"/>
                        </a:rPr>
                        <a:t>Baby Romaine in Carton - OTR 2</a:t>
                      </a:r>
                    </a:p>
                  </a:txBody>
                  <a:tcPr marL="9525" marR="9525" marT="9525" marB="0" anchor="ctr"/>
                </a:tc>
                <a:tc>
                  <a:txBody>
                    <a:bodyPr/>
                    <a:lstStyle/>
                    <a:p>
                      <a:pPr algn="ctr" rtl="0" fontAlgn="b"/>
                      <a:r>
                        <a:rPr lang="en-US" sz="2000" b="0" i="0" u="none" strike="noStrike">
                          <a:solidFill>
                            <a:srgbClr val="000000"/>
                          </a:solidFill>
                          <a:effectLst/>
                          <a:latin typeface="Calibri" panose="020F0502020204030204" pitchFamily="34" charset="0"/>
                        </a:rPr>
                        <a:t>56.5</a:t>
                      </a:r>
                    </a:p>
                  </a:txBody>
                  <a:tcPr marL="9525" marR="9525" marT="9525" marB="0" anchor="b"/>
                </a:tc>
                <a:tc>
                  <a:txBody>
                    <a:bodyPr/>
                    <a:lstStyle/>
                    <a:p>
                      <a:pPr algn="ctr" rtl="0" fontAlgn="b"/>
                      <a:r>
                        <a:rPr lang="en-US" sz="2000" b="0" i="0" u="none" strike="noStrike">
                          <a:solidFill>
                            <a:srgbClr val="000000"/>
                          </a:solidFill>
                          <a:effectLst/>
                          <a:latin typeface="Calibri" panose="020F0502020204030204" pitchFamily="34" charset="0"/>
                        </a:rPr>
                        <a:t>54.9</a:t>
                      </a:r>
                    </a:p>
                  </a:txBody>
                  <a:tcPr marL="9525" marR="9525" marT="9525" marB="0" anchor="b"/>
                </a:tc>
                <a:extLst>
                  <a:ext uri="{0D108BD9-81ED-4DB2-BD59-A6C34878D82A}">
                    <a16:rowId xmlns:a16="http://schemas.microsoft.com/office/drawing/2014/main" val="2500604240"/>
                  </a:ext>
                </a:extLst>
              </a:tr>
              <a:tr h="235998">
                <a:tc>
                  <a:txBody>
                    <a:bodyPr/>
                    <a:lstStyle/>
                    <a:p>
                      <a:pPr algn="ctr" fontAlgn="b"/>
                      <a:r>
                        <a:rPr lang="en-US" sz="2000" b="0" i="0" u="none" strike="noStrike">
                          <a:solidFill>
                            <a:srgbClr val="000000"/>
                          </a:solidFill>
                          <a:effectLst/>
                          <a:latin typeface="Calibri" panose="020F0502020204030204" pitchFamily="34" charset="0"/>
                        </a:rPr>
                        <a:t>10</a:t>
                      </a:r>
                    </a:p>
                  </a:txBody>
                  <a:tcPr marL="9525" marR="9525" marT="9525" marB="0" anchor="ctr"/>
                </a:tc>
                <a:tc>
                  <a:txBody>
                    <a:bodyPr/>
                    <a:lstStyle/>
                    <a:p>
                      <a:pPr algn="ctr" fontAlgn="b"/>
                      <a:r>
                        <a:rPr lang="en-US" sz="2000" b="0" i="0" u="none" strike="noStrike" dirty="0">
                          <a:solidFill>
                            <a:srgbClr val="000000"/>
                          </a:solidFill>
                          <a:effectLst/>
                          <a:latin typeface="Calibri" panose="020F0502020204030204" pitchFamily="34" charset="0"/>
                        </a:rPr>
                        <a:t>Baby Romaine out of Carton - OTR 1</a:t>
                      </a:r>
                    </a:p>
                  </a:txBody>
                  <a:tcPr marL="9525" marR="9525" marT="9525" marB="0" anchor="ctr"/>
                </a:tc>
                <a:tc>
                  <a:txBody>
                    <a:bodyPr/>
                    <a:lstStyle/>
                    <a:p>
                      <a:pPr algn="ctr" rtl="0" fontAlgn="b"/>
                      <a:r>
                        <a:rPr lang="en-US" sz="2000" b="0" i="0" u="none" strike="noStrike">
                          <a:solidFill>
                            <a:srgbClr val="000000"/>
                          </a:solidFill>
                          <a:effectLst/>
                          <a:latin typeface="Calibri" panose="020F0502020204030204" pitchFamily="34" charset="0"/>
                        </a:rPr>
                        <a:t>57.6</a:t>
                      </a:r>
                    </a:p>
                  </a:txBody>
                  <a:tcPr marL="9525" marR="9525" marT="9525" marB="0" anchor="b"/>
                </a:tc>
                <a:tc>
                  <a:txBody>
                    <a:bodyPr/>
                    <a:lstStyle/>
                    <a:p>
                      <a:pPr algn="ctr" rtl="0" fontAlgn="b"/>
                      <a:r>
                        <a:rPr lang="en-US" sz="2000" b="0" i="0" u="none" strike="noStrike">
                          <a:solidFill>
                            <a:srgbClr val="000000"/>
                          </a:solidFill>
                          <a:effectLst/>
                          <a:latin typeface="Calibri" panose="020F0502020204030204" pitchFamily="34" charset="0"/>
                        </a:rPr>
                        <a:t>53.4</a:t>
                      </a:r>
                    </a:p>
                  </a:txBody>
                  <a:tcPr marL="9525" marR="9525" marT="9525" marB="0" anchor="b"/>
                </a:tc>
                <a:extLst>
                  <a:ext uri="{0D108BD9-81ED-4DB2-BD59-A6C34878D82A}">
                    <a16:rowId xmlns:a16="http://schemas.microsoft.com/office/drawing/2014/main" val="3481319353"/>
                  </a:ext>
                </a:extLst>
              </a:tr>
              <a:tr h="235998">
                <a:tc>
                  <a:txBody>
                    <a:bodyPr/>
                    <a:lstStyle/>
                    <a:p>
                      <a:pPr algn="ctr" fontAlgn="b"/>
                      <a:r>
                        <a:rPr lang="en-US" sz="2000" b="0" i="0" u="none" strike="noStrike">
                          <a:solidFill>
                            <a:srgbClr val="000000"/>
                          </a:solidFill>
                          <a:effectLst/>
                          <a:latin typeface="Calibri" panose="020F0502020204030204" pitchFamily="34" charset="0"/>
                        </a:rPr>
                        <a:t>10</a:t>
                      </a:r>
                    </a:p>
                  </a:txBody>
                  <a:tcPr marL="9525" marR="9525" marT="9525" marB="0" anchor="ctr"/>
                </a:tc>
                <a:tc>
                  <a:txBody>
                    <a:bodyPr/>
                    <a:lstStyle/>
                    <a:p>
                      <a:pPr algn="ctr" fontAlgn="b"/>
                      <a:r>
                        <a:rPr lang="en-US" sz="2000" b="0" i="0" u="none" strike="noStrike">
                          <a:solidFill>
                            <a:srgbClr val="000000"/>
                          </a:solidFill>
                          <a:effectLst/>
                          <a:latin typeface="Calibri" panose="020F0502020204030204" pitchFamily="34" charset="0"/>
                        </a:rPr>
                        <a:t>Baby Romaine out of Carton - OTR 2</a:t>
                      </a:r>
                    </a:p>
                  </a:txBody>
                  <a:tcPr marL="9525" marR="9525" marT="9525" marB="0" anchor="ctr"/>
                </a:tc>
                <a:tc>
                  <a:txBody>
                    <a:bodyPr/>
                    <a:lstStyle/>
                    <a:p>
                      <a:pPr algn="ctr" rtl="0" fontAlgn="b"/>
                      <a:r>
                        <a:rPr lang="en-US" sz="2000" b="0" i="0" u="none" strike="noStrike">
                          <a:solidFill>
                            <a:srgbClr val="000000"/>
                          </a:solidFill>
                          <a:effectLst/>
                          <a:latin typeface="Calibri" panose="020F0502020204030204" pitchFamily="34" charset="0"/>
                        </a:rPr>
                        <a:t>57.4</a:t>
                      </a:r>
                    </a:p>
                  </a:txBody>
                  <a:tcPr marL="9525" marR="9525" marT="9525" marB="0" anchor="b"/>
                </a:tc>
                <a:tc>
                  <a:txBody>
                    <a:bodyPr/>
                    <a:lstStyle/>
                    <a:p>
                      <a:pPr algn="ctr" rtl="0" fontAlgn="b"/>
                      <a:r>
                        <a:rPr lang="en-US" sz="2000" b="0" i="0" u="none" strike="noStrike">
                          <a:solidFill>
                            <a:srgbClr val="000000"/>
                          </a:solidFill>
                          <a:effectLst/>
                          <a:latin typeface="Calibri" panose="020F0502020204030204" pitchFamily="34" charset="0"/>
                        </a:rPr>
                        <a:t>54.9</a:t>
                      </a:r>
                    </a:p>
                  </a:txBody>
                  <a:tcPr marL="9525" marR="9525" marT="9525" marB="0" anchor="b"/>
                </a:tc>
                <a:extLst>
                  <a:ext uri="{0D108BD9-81ED-4DB2-BD59-A6C34878D82A}">
                    <a16:rowId xmlns:a16="http://schemas.microsoft.com/office/drawing/2014/main" val="1666660921"/>
                  </a:ext>
                </a:extLst>
              </a:tr>
              <a:tr h="235998">
                <a:tc>
                  <a:txBody>
                    <a:bodyPr/>
                    <a:lstStyle/>
                    <a:p>
                      <a:pPr algn="ctr" fontAlgn="b"/>
                      <a:r>
                        <a:rPr lang="en-US" sz="2000" b="0" i="0" u="none" strike="noStrike">
                          <a:solidFill>
                            <a:srgbClr val="000000"/>
                          </a:solidFill>
                          <a:effectLst/>
                          <a:latin typeface="Calibri" panose="020F0502020204030204" pitchFamily="34" charset="0"/>
                        </a:rPr>
                        <a:t>10</a:t>
                      </a:r>
                    </a:p>
                  </a:txBody>
                  <a:tcPr marL="9525" marR="9525" marT="9525" marB="0" anchor="ctr"/>
                </a:tc>
                <a:tc>
                  <a:txBody>
                    <a:bodyPr/>
                    <a:lstStyle/>
                    <a:p>
                      <a:pPr algn="ctr" fontAlgn="b"/>
                      <a:r>
                        <a:rPr lang="en-US" sz="2000" b="0" i="0" u="none" strike="noStrike">
                          <a:solidFill>
                            <a:srgbClr val="000000"/>
                          </a:solidFill>
                          <a:effectLst/>
                          <a:latin typeface="Calibri" panose="020F0502020204030204" pitchFamily="34" charset="0"/>
                        </a:rPr>
                        <a:t>Baby Romaine in Carton - OTR 1</a:t>
                      </a:r>
                    </a:p>
                  </a:txBody>
                  <a:tcPr marL="9525" marR="9525" marT="9525" marB="0" anchor="ctr"/>
                </a:tc>
                <a:tc>
                  <a:txBody>
                    <a:bodyPr/>
                    <a:lstStyle/>
                    <a:p>
                      <a:pPr algn="ctr" rtl="0" fontAlgn="b"/>
                      <a:r>
                        <a:rPr lang="en-US" sz="2000" b="0" i="0" u="none" strike="noStrike">
                          <a:solidFill>
                            <a:srgbClr val="000000"/>
                          </a:solidFill>
                          <a:effectLst/>
                          <a:latin typeface="Calibri" panose="020F0502020204030204" pitchFamily="34" charset="0"/>
                        </a:rPr>
                        <a:t>57.2</a:t>
                      </a:r>
                    </a:p>
                  </a:txBody>
                  <a:tcPr marL="9525" marR="9525" marT="9525" marB="0" anchor="b"/>
                </a:tc>
                <a:tc>
                  <a:txBody>
                    <a:bodyPr/>
                    <a:lstStyle/>
                    <a:p>
                      <a:pPr algn="ctr" rtl="0" fontAlgn="b"/>
                      <a:r>
                        <a:rPr lang="en-US" sz="2000" b="0" i="0" u="none" strike="noStrike">
                          <a:solidFill>
                            <a:srgbClr val="000000"/>
                          </a:solidFill>
                          <a:effectLst/>
                          <a:latin typeface="Calibri" panose="020F0502020204030204" pitchFamily="34" charset="0"/>
                        </a:rPr>
                        <a:t>51.3</a:t>
                      </a:r>
                    </a:p>
                  </a:txBody>
                  <a:tcPr marL="9525" marR="9525" marT="9525" marB="0" anchor="b"/>
                </a:tc>
                <a:extLst>
                  <a:ext uri="{0D108BD9-81ED-4DB2-BD59-A6C34878D82A}">
                    <a16:rowId xmlns:a16="http://schemas.microsoft.com/office/drawing/2014/main" val="3186602495"/>
                  </a:ext>
                </a:extLst>
              </a:tr>
              <a:tr h="235998">
                <a:tc>
                  <a:txBody>
                    <a:bodyPr/>
                    <a:lstStyle/>
                    <a:p>
                      <a:pPr algn="ctr" fontAlgn="b"/>
                      <a:r>
                        <a:rPr lang="en-US" sz="2000" b="0" i="0" u="none" strike="noStrike">
                          <a:solidFill>
                            <a:srgbClr val="000000"/>
                          </a:solidFill>
                          <a:effectLst/>
                          <a:latin typeface="Calibri" panose="020F0502020204030204" pitchFamily="34" charset="0"/>
                        </a:rPr>
                        <a:t>10</a:t>
                      </a:r>
                    </a:p>
                  </a:txBody>
                  <a:tcPr marL="9525" marR="9525" marT="9525" marB="0" anchor="ctr"/>
                </a:tc>
                <a:tc>
                  <a:txBody>
                    <a:bodyPr/>
                    <a:lstStyle/>
                    <a:p>
                      <a:pPr algn="ctr" fontAlgn="b"/>
                      <a:r>
                        <a:rPr lang="en-US" sz="2000" b="0" i="0" u="none" strike="noStrike">
                          <a:solidFill>
                            <a:srgbClr val="000000"/>
                          </a:solidFill>
                          <a:effectLst/>
                          <a:latin typeface="Calibri" panose="020F0502020204030204" pitchFamily="34" charset="0"/>
                        </a:rPr>
                        <a:t>Baby Romaine in Carton - OTR 2</a:t>
                      </a:r>
                    </a:p>
                  </a:txBody>
                  <a:tcPr marL="9525" marR="9525" marT="9525" marB="0" anchor="ctr"/>
                </a:tc>
                <a:tc>
                  <a:txBody>
                    <a:bodyPr/>
                    <a:lstStyle/>
                    <a:p>
                      <a:pPr algn="ctr" rtl="0" fontAlgn="b"/>
                      <a:r>
                        <a:rPr lang="en-US" sz="2000" b="0" i="0" u="none" strike="noStrike">
                          <a:solidFill>
                            <a:srgbClr val="000000"/>
                          </a:solidFill>
                          <a:effectLst/>
                          <a:latin typeface="Calibri" panose="020F0502020204030204" pitchFamily="34" charset="0"/>
                        </a:rPr>
                        <a:t>55.0</a:t>
                      </a:r>
                    </a:p>
                  </a:txBody>
                  <a:tcPr marL="9525" marR="9525" marT="9525" marB="0" anchor="b"/>
                </a:tc>
                <a:tc>
                  <a:txBody>
                    <a:bodyPr/>
                    <a:lstStyle/>
                    <a:p>
                      <a:pPr algn="ctr" rtl="0" fontAlgn="b"/>
                      <a:r>
                        <a:rPr lang="en-US" sz="2000" b="0" i="0" u="none" strike="noStrike">
                          <a:solidFill>
                            <a:srgbClr val="000000"/>
                          </a:solidFill>
                          <a:effectLst/>
                          <a:latin typeface="Calibri" panose="020F0502020204030204" pitchFamily="34" charset="0"/>
                        </a:rPr>
                        <a:t>48.4</a:t>
                      </a:r>
                    </a:p>
                  </a:txBody>
                  <a:tcPr marL="9525" marR="9525" marT="9525" marB="0" anchor="b"/>
                </a:tc>
                <a:extLst>
                  <a:ext uri="{0D108BD9-81ED-4DB2-BD59-A6C34878D82A}">
                    <a16:rowId xmlns:a16="http://schemas.microsoft.com/office/drawing/2014/main" val="191778937"/>
                  </a:ext>
                </a:extLst>
              </a:tr>
              <a:tr h="235998">
                <a:tc>
                  <a:txBody>
                    <a:bodyPr/>
                    <a:lstStyle/>
                    <a:p>
                      <a:pPr algn="ctr" fontAlgn="b"/>
                      <a:r>
                        <a:rPr lang="en-US" sz="2000" b="0" i="0" u="none" strike="noStrike">
                          <a:solidFill>
                            <a:srgbClr val="000000"/>
                          </a:solidFill>
                          <a:effectLst/>
                          <a:latin typeface="Calibri" panose="020F0502020204030204" pitchFamily="34" charset="0"/>
                        </a:rPr>
                        <a:t>14</a:t>
                      </a:r>
                    </a:p>
                  </a:txBody>
                  <a:tcPr marL="9525" marR="9525" marT="9525" marB="0" anchor="ctr"/>
                </a:tc>
                <a:tc>
                  <a:txBody>
                    <a:bodyPr/>
                    <a:lstStyle/>
                    <a:p>
                      <a:pPr algn="ctr" fontAlgn="b"/>
                      <a:r>
                        <a:rPr lang="en-US" sz="2000" b="0" i="0" u="none" strike="noStrike">
                          <a:solidFill>
                            <a:srgbClr val="000000"/>
                          </a:solidFill>
                          <a:effectLst/>
                          <a:latin typeface="Calibri" panose="020F0502020204030204" pitchFamily="34" charset="0"/>
                        </a:rPr>
                        <a:t>Baby Romaine out of Carton - OTR 1</a:t>
                      </a:r>
                    </a:p>
                  </a:txBody>
                  <a:tcPr marL="9525" marR="9525" marT="9525" marB="0" anchor="ctr"/>
                </a:tc>
                <a:tc>
                  <a:txBody>
                    <a:bodyPr/>
                    <a:lstStyle/>
                    <a:p>
                      <a:pPr algn="ctr" rtl="0" fontAlgn="b"/>
                      <a:r>
                        <a:rPr lang="en-US" sz="2000" b="0" i="0" u="none" strike="noStrike">
                          <a:solidFill>
                            <a:srgbClr val="000000"/>
                          </a:solidFill>
                          <a:effectLst/>
                          <a:latin typeface="Calibri" panose="020F0502020204030204" pitchFamily="34" charset="0"/>
                        </a:rPr>
                        <a:t>54.1</a:t>
                      </a:r>
                    </a:p>
                  </a:txBody>
                  <a:tcPr marL="9525" marR="9525" marT="9525" marB="0" anchor="b"/>
                </a:tc>
                <a:tc>
                  <a:txBody>
                    <a:bodyPr/>
                    <a:lstStyle/>
                    <a:p>
                      <a:pPr algn="ctr" rtl="0" fontAlgn="b"/>
                      <a:r>
                        <a:rPr lang="en-US" sz="2000" b="0" i="0" u="none" strike="noStrike">
                          <a:solidFill>
                            <a:srgbClr val="000000"/>
                          </a:solidFill>
                          <a:effectLst/>
                          <a:latin typeface="Calibri" panose="020F0502020204030204" pitchFamily="34" charset="0"/>
                        </a:rPr>
                        <a:t>50.7</a:t>
                      </a:r>
                    </a:p>
                  </a:txBody>
                  <a:tcPr marL="9525" marR="9525" marT="9525" marB="0" anchor="b"/>
                </a:tc>
                <a:extLst>
                  <a:ext uri="{0D108BD9-81ED-4DB2-BD59-A6C34878D82A}">
                    <a16:rowId xmlns:a16="http://schemas.microsoft.com/office/drawing/2014/main" val="1590955942"/>
                  </a:ext>
                </a:extLst>
              </a:tr>
              <a:tr h="235998">
                <a:tc>
                  <a:txBody>
                    <a:bodyPr/>
                    <a:lstStyle/>
                    <a:p>
                      <a:pPr algn="ctr" fontAlgn="b"/>
                      <a:r>
                        <a:rPr lang="en-US" sz="2000" b="0" i="0" u="none" strike="noStrike">
                          <a:solidFill>
                            <a:srgbClr val="000000"/>
                          </a:solidFill>
                          <a:effectLst/>
                          <a:latin typeface="Calibri" panose="020F0502020204030204" pitchFamily="34" charset="0"/>
                        </a:rPr>
                        <a:t>14</a:t>
                      </a:r>
                    </a:p>
                  </a:txBody>
                  <a:tcPr marL="9525" marR="9525" marT="9525" marB="0" anchor="ctr"/>
                </a:tc>
                <a:tc>
                  <a:txBody>
                    <a:bodyPr/>
                    <a:lstStyle/>
                    <a:p>
                      <a:pPr algn="ctr" fontAlgn="b"/>
                      <a:r>
                        <a:rPr lang="en-US" sz="2000" b="0" i="0" u="none" strike="noStrike">
                          <a:solidFill>
                            <a:srgbClr val="000000"/>
                          </a:solidFill>
                          <a:effectLst/>
                          <a:latin typeface="Calibri" panose="020F0502020204030204" pitchFamily="34" charset="0"/>
                        </a:rPr>
                        <a:t>Baby Romaine out of Carton - OTR 2</a:t>
                      </a:r>
                    </a:p>
                  </a:txBody>
                  <a:tcPr marL="9525" marR="9525" marT="9525" marB="0" anchor="ctr"/>
                </a:tc>
                <a:tc>
                  <a:txBody>
                    <a:bodyPr/>
                    <a:lstStyle/>
                    <a:p>
                      <a:pPr algn="ctr" rtl="0" fontAlgn="b"/>
                      <a:r>
                        <a:rPr lang="en-US" sz="2000" b="0" i="0" u="none" strike="noStrike">
                          <a:solidFill>
                            <a:srgbClr val="000000"/>
                          </a:solidFill>
                          <a:effectLst/>
                          <a:latin typeface="Calibri" panose="020F0502020204030204" pitchFamily="34" charset="0"/>
                        </a:rPr>
                        <a:t>54.1</a:t>
                      </a:r>
                    </a:p>
                  </a:txBody>
                  <a:tcPr marL="9525" marR="9525" marT="9525" marB="0" anchor="b"/>
                </a:tc>
                <a:tc>
                  <a:txBody>
                    <a:bodyPr/>
                    <a:lstStyle/>
                    <a:p>
                      <a:pPr algn="ctr" rtl="0" fontAlgn="b"/>
                      <a:r>
                        <a:rPr lang="en-US" sz="2000" b="0" i="0" u="none" strike="noStrike">
                          <a:solidFill>
                            <a:srgbClr val="000000"/>
                          </a:solidFill>
                          <a:effectLst/>
                          <a:latin typeface="Calibri" panose="020F0502020204030204" pitchFamily="34" charset="0"/>
                        </a:rPr>
                        <a:t>51.8</a:t>
                      </a:r>
                    </a:p>
                  </a:txBody>
                  <a:tcPr marL="9525" marR="9525" marT="9525" marB="0" anchor="b"/>
                </a:tc>
                <a:extLst>
                  <a:ext uri="{0D108BD9-81ED-4DB2-BD59-A6C34878D82A}">
                    <a16:rowId xmlns:a16="http://schemas.microsoft.com/office/drawing/2014/main" val="230391534"/>
                  </a:ext>
                </a:extLst>
              </a:tr>
              <a:tr h="235998">
                <a:tc>
                  <a:txBody>
                    <a:bodyPr/>
                    <a:lstStyle/>
                    <a:p>
                      <a:pPr algn="ctr" fontAlgn="b"/>
                      <a:r>
                        <a:rPr lang="en-US" sz="2000" b="0" i="0" u="none" strike="noStrike">
                          <a:solidFill>
                            <a:srgbClr val="000000"/>
                          </a:solidFill>
                          <a:effectLst/>
                          <a:latin typeface="Calibri" panose="020F0502020204030204" pitchFamily="34" charset="0"/>
                        </a:rPr>
                        <a:t>14</a:t>
                      </a:r>
                    </a:p>
                  </a:txBody>
                  <a:tcPr marL="9525" marR="9525" marT="9525" marB="0" anchor="ctr"/>
                </a:tc>
                <a:tc>
                  <a:txBody>
                    <a:bodyPr/>
                    <a:lstStyle/>
                    <a:p>
                      <a:pPr algn="ctr" fontAlgn="b"/>
                      <a:r>
                        <a:rPr lang="en-US" sz="2000" b="0" i="0" u="none" strike="noStrike">
                          <a:solidFill>
                            <a:srgbClr val="000000"/>
                          </a:solidFill>
                          <a:effectLst/>
                          <a:latin typeface="Calibri" panose="020F0502020204030204" pitchFamily="34" charset="0"/>
                        </a:rPr>
                        <a:t>Baby Romaine in Carton - OTR 1</a:t>
                      </a:r>
                    </a:p>
                  </a:txBody>
                  <a:tcPr marL="9525" marR="9525" marT="9525" marB="0" anchor="ctr"/>
                </a:tc>
                <a:tc>
                  <a:txBody>
                    <a:bodyPr/>
                    <a:lstStyle/>
                    <a:p>
                      <a:pPr algn="ctr" rtl="0" fontAlgn="b"/>
                      <a:r>
                        <a:rPr lang="en-US" sz="2000" b="0" i="0" u="none" strike="noStrike">
                          <a:solidFill>
                            <a:srgbClr val="000000"/>
                          </a:solidFill>
                          <a:effectLst/>
                          <a:latin typeface="Calibri" panose="020F0502020204030204" pitchFamily="34" charset="0"/>
                        </a:rPr>
                        <a:t>52.5</a:t>
                      </a:r>
                    </a:p>
                  </a:txBody>
                  <a:tcPr marL="9525" marR="9525" marT="9525" marB="0" anchor="b"/>
                </a:tc>
                <a:tc>
                  <a:txBody>
                    <a:bodyPr/>
                    <a:lstStyle/>
                    <a:p>
                      <a:pPr algn="ctr" rtl="0" fontAlgn="b"/>
                      <a:r>
                        <a:rPr lang="en-US" sz="2000" b="0" i="0" u="none" strike="noStrike" dirty="0">
                          <a:solidFill>
                            <a:srgbClr val="000000"/>
                          </a:solidFill>
                          <a:effectLst/>
                          <a:latin typeface="Calibri" panose="020F0502020204030204" pitchFamily="34" charset="0"/>
                        </a:rPr>
                        <a:t>Not Tested</a:t>
                      </a:r>
                    </a:p>
                  </a:txBody>
                  <a:tcPr marL="9525" marR="9525" marT="9525" marB="0" anchor="b"/>
                </a:tc>
                <a:extLst>
                  <a:ext uri="{0D108BD9-81ED-4DB2-BD59-A6C34878D82A}">
                    <a16:rowId xmlns:a16="http://schemas.microsoft.com/office/drawing/2014/main" val="537021201"/>
                  </a:ext>
                </a:extLst>
              </a:tr>
              <a:tr h="235998">
                <a:tc>
                  <a:txBody>
                    <a:bodyPr/>
                    <a:lstStyle/>
                    <a:p>
                      <a:pPr algn="ctr" fontAlgn="b"/>
                      <a:r>
                        <a:rPr lang="en-US" sz="2000" b="0" i="0" u="none" strike="noStrike">
                          <a:solidFill>
                            <a:srgbClr val="000000"/>
                          </a:solidFill>
                          <a:effectLst/>
                          <a:latin typeface="Calibri" panose="020F0502020204030204" pitchFamily="34" charset="0"/>
                        </a:rPr>
                        <a:t>14</a:t>
                      </a:r>
                    </a:p>
                  </a:txBody>
                  <a:tcPr marL="9525" marR="9525" marT="9525" marB="0" anchor="ctr"/>
                </a:tc>
                <a:tc>
                  <a:txBody>
                    <a:bodyPr/>
                    <a:lstStyle/>
                    <a:p>
                      <a:pPr algn="ctr" fontAlgn="b"/>
                      <a:r>
                        <a:rPr lang="en-US" sz="2000" b="0" i="0" u="none" strike="noStrike">
                          <a:solidFill>
                            <a:srgbClr val="000000"/>
                          </a:solidFill>
                          <a:effectLst/>
                          <a:latin typeface="Calibri" panose="020F0502020204030204" pitchFamily="34" charset="0"/>
                        </a:rPr>
                        <a:t>Baby Romaine in Carton - OTR 2</a:t>
                      </a:r>
                    </a:p>
                  </a:txBody>
                  <a:tcPr marL="9525" marR="9525" marT="9525" marB="0" anchor="ctr"/>
                </a:tc>
                <a:tc>
                  <a:txBody>
                    <a:bodyPr/>
                    <a:lstStyle/>
                    <a:p>
                      <a:pPr algn="ctr" rtl="0" fontAlgn="b"/>
                      <a:r>
                        <a:rPr lang="en-US" sz="2000" b="0" i="0" u="none" strike="noStrike">
                          <a:solidFill>
                            <a:srgbClr val="000000"/>
                          </a:solidFill>
                          <a:effectLst/>
                          <a:latin typeface="Calibri" panose="020F0502020204030204" pitchFamily="34" charset="0"/>
                        </a:rPr>
                        <a:t>53.8</a:t>
                      </a:r>
                    </a:p>
                  </a:txBody>
                  <a:tcPr marL="9525" marR="9525" marT="9525" marB="0" anchor="b"/>
                </a:tc>
                <a:tc>
                  <a:txBody>
                    <a:bodyPr/>
                    <a:lstStyle/>
                    <a:p>
                      <a:pPr algn="ctr" rtl="0" fontAlgn="b"/>
                      <a:r>
                        <a:rPr lang="en-US" sz="2000" b="0" i="0" u="none" strike="noStrike">
                          <a:solidFill>
                            <a:srgbClr val="000000"/>
                          </a:solidFill>
                          <a:effectLst/>
                          <a:latin typeface="Calibri" panose="020F0502020204030204" pitchFamily="34" charset="0"/>
                        </a:rPr>
                        <a:t>48.6</a:t>
                      </a:r>
                    </a:p>
                  </a:txBody>
                  <a:tcPr marL="9525" marR="9525" marT="9525" marB="0" anchor="b"/>
                </a:tc>
                <a:extLst>
                  <a:ext uri="{0D108BD9-81ED-4DB2-BD59-A6C34878D82A}">
                    <a16:rowId xmlns:a16="http://schemas.microsoft.com/office/drawing/2014/main" val="3609339318"/>
                  </a:ext>
                </a:extLst>
              </a:tr>
              <a:tr h="235998">
                <a:tc>
                  <a:txBody>
                    <a:bodyPr/>
                    <a:lstStyle/>
                    <a:p>
                      <a:pPr algn="ctr" fontAlgn="b"/>
                      <a:r>
                        <a:rPr lang="en-US" sz="2000" b="0" i="0" u="none" strike="noStrike">
                          <a:solidFill>
                            <a:srgbClr val="000000"/>
                          </a:solidFill>
                          <a:effectLst/>
                          <a:latin typeface="Calibri" panose="020F0502020204030204" pitchFamily="34" charset="0"/>
                        </a:rPr>
                        <a:t>17</a:t>
                      </a:r>
                    </a:p>
                  </a:txBody>
                  <a:tcPr marL="9525" marR="9525" marT="9525" marB="0" anchor="ctr"/>
                </a:tc>
                <a:tc>
                  <a:txBody>
                    <a:bodyPr/>
                    <a:lstStyle/>
                    <a:p>
                      <a:pPr algn="ctr" fontAlgn="b"/>
                      <a:r>
                        <a:rPr lang="en-US" sz="2000" b="0" i="0" u="none" strike="noStrike">
                          <a:solidFill>
                            <a:srgbClr val="000000"/>
                          </a:solidFill>
                          <a:effectLst/>
                          <a:latin typeface="Calibri" panose="020F0502020204030204" pitchFamily="34" charset="0"/>
                        </a:rPr>
                        <a:t>Baby Romaine out of Carton - OTR 2</a:t>
                      </a:r>
                    </a:p>
                  </a:txBody>
                  <a:tcPr marL="9525" marR="9525" marT="9525" marB="0" anchor="ctr"/>
                </a:tc>
                <a:tc>
                  <a:txBody>
                    <a:bodyPr/>
                    <a:lstStyle/>
                    <a:p>
                      <a:pPr algn="ctr" rtl="0" fontAlgn="b"/>
                      <a:r>
                        <a:rPr lang="en-US" sz="2000" b="0" i="0" u="none" strike="noStrike">
                          <a:solidFill>
                            <a:srgbClr val="000000"/>
                          </a:solidFill>
                          <a:effectLst/>
                          <a:latin typeface="Calibri" panose="020F0502020204030204" pitchFamily="34" charset="0"/>
                        </a:rPr>
                        <a:t>52.9</a:t>
                      </a:r>
                    </a:p>
                  </a:txBody>
                  <a:tcPr marL="9525" marR="9525" marT="9525" marB="0" anchor="b"/>
                </a:tc>
                <a:tc>
                  <a:txBody>
                    <a:bodyPr/>
                    <a:lstStyle/>
                    <a:p>
                      <a:pPr algn="ctr" rtl="0" fontAlgn="b"/>
                      <a:r>
                        <a:rPr lang="en-US" sz="2000" b="0" i="0" u="none" strike="noStrike">
                          <a:solidFill>
                            <a:srgbClr val="000000"/>
                          </a:solidFill>
                          <a:effectLst/>
                          <a:latin typeface="Calibri" panose="020F0502020204030204" pitchFamily="34" charset="0"/>
                        </a:rPr>
                        <a:t>50.9</a:t>
                      </a:r>
                    </a:p>
                  </a:txBody>
                  <a:tcPr marL="9525" marR="9525" marT="9525" marB="0" anchor="b"/>
                </a:tc>
                <a:extLst>
                  <a:ext uri="{0D108BD9-81ED-4DB2-BD59-A6C34878D82A}">
                    <a16:rowId xmlns:a16="http://schemas.microsoft.com/office/drawing/2014/main" val="1869765693"/>
                  </a:ext>
                </a:extLst>
              </a:tr>
              <a:tr h="235998">
                <a:tc>
                  <a:txBody>
                    <a:bodyPr/>
                    <a:lstStyle/>
                    <a:p>
                      <a:pPr algn="ctr" fontAlgn="b"/>
                      <a:r>
                        <a:rPr lang="en-US" sz="2000" b="0" i="0" u="none" strike="noStrike">
                          <a:solidFill>
                            <a:srgbClr val="000000"/>
                          </a:solidFill>
                          <a:effectLst/>
                          <a:latin typeface="Calibri" panose="020F0502020204030204" pitchFamily="34" charset="0"/>
                        </a:rPr>
                        <a:t>17</a:t>
                      </a:r>
                    </a:p>
                  </a:txBody>
                  <a:tcPr marL="9525" marR="9525" marT="9525" marB="0" anchor="ctr"/>
                </a:tc>
                <a:tc>
                  <a:txBody>
                    <a:bodyPr/>
                    <a:lstStyle/>
                    <a:p>
                      <a:pPr algn="ctr" fontAlgn="b"/>
                      <a:r>
                        <a:rPr lang="en-US" sz="2000" b="0" i="0" u="none" strike="noStrike">
                          <a:solidFill>
                            <a:srgbClr val="000000"/>
                          </a:solidFill>
                          <a:effectLst/>
                          <a:latin typeface="Calibri" panose="020F0502020204030204" pitchFamily="34" charset="0"/>
                        </a:rPr>
                        <a:t>Baby Romaine in Carton - OTR 2</a:t>
                      </a:r>
                    </a:p>
                  </a:txBody>
                  <a:tcPr marL="9525" marR="9525" marT="9525" marB="0" anchor="ctr"/>
                </a:tc>
                <a:tc>
                  <a:txBody>
                    <a:bodyPr/>
                    <a:lstStyle/>
                    <a:p>
                      <a:pPr algn="ctr" rtl="0" fontAlgn="b"/>
                      <a:r>
                        <a:rPr lang="en-US" sz="2000" b="0" i="0" u="none" strike="noStrike">
                          <a:solidFill>
                            <a:srgbClr val="000000"/>
                          </a:solidFill>
                          <a:effectLst/>
                          <a:latin typeface="Calibri" panose="020F0502020204030204" pitchFamily="34" charset="0"/>
                        </a:rPr>
                        <a:t>56.5</a:t>
                      </a:r>
                    </a:p>
                  </a:txBody>
                  <a:tcPr marL="9525" marR="9525" marT="9525" marB="0" anchor="b"/>
                </a:tc>
                <a:tc>
                  <a:txBody>
                    <a:bodyPr/>
                    <a:lstStyle/>
                    <a:p>
                      <a:pPr algn="ctr" rtl="0" fontAlgn="b"/>
                      <a:r>
                        <a:rPr lang="en-US" sz="2000" b="0" i="0" u="none" strike="noStrike" dirty="0">
                          <a:solidFill>
                            <a:srgbClr val="000000"/>
                          </a:solidFill>
                          <a:effectLst/>
                          <a:latin typeface="Calibri" panose="020F0502020204030204" pitchFamily="34" charset="0"/>
                        </a:rPr>
                        <a:t>48.4</a:t>
                      </a:r>
                    </a:p>
                  </a:txBody>
                  <a:tcPr marL="9525" marR="9525" marT="9525" marB="0" anchor="b"/>
                </a:tc>
                <a:extLst>
                  <a:ext uri="{0D108BD9-81ED-4DB2-BD59-A6C34878D82A}">
                    <a16:rowId xmlns:a16="http://schemas.microsoft.com/office/drawing/2014/main" val="4042925501"/>
                  </a:ext>
                </a:extLst>
              </a:tr>
            </a:tbl>
          </a:graphicData>
        </a:graphic>
      </p:graphicFrame>
    </p:spTree>
    <p:extLst>
      <p:ext uri="{BB962C8B-B14F-4D97-AF65-F5344CB8AC3E}">
        <p14:creationId xmlns:p14="http://schemas.microsoft.com/office/powerpoint/2010/main" val="3603263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60974A9-06FC-4FA2-83CE-26D44A45E629}"/>
              </a:ext>
            </a:extLst>
          </p:cNvPr>
          <p:cNvSpPr>
            <a:spLocks noGrp="1"/>
          </p:cNvSpPr>
          <p:nvPr>
            <p:ph type="title"/>
          </p:nvPr>
        </p:nvSpPr>
        <p:spPr>
          <a:xfrm>
            <a:off x="243841" y="365125"/>
            <a:ext cx="5941693" cy="1325563"/>
          </a:xfrm>
        </p:spPr>
        <p:txBody>
          <a:bodyPr>
            <a:normAutofit/>
          </a:bodyPr>
          <a:lstStyle/>
          <a:p>
            <a:r>
              <a:rPr lang="en-US" sz="4000" dirty="0"/>
              <a:t>Headspace Levels in Green Leaf</a:t>
            </a:r>
          </a:p>
        </p:txBody>
      </p:sp>
      <p:sp>
        <p:nvSpPr>
          <p:cNvPr id="9" name="Content Placeholder 8">
            <a:extLst>
              <a:ext uri="{FF2B5EF4-FFF2-40B4-BE49-F238E27FC236}">
                <a16:creationId xmlns:a16="http://schemas.microsoft.com/office/drawing/2014/main" id="{46488F03-D72F-40EF-B2F6-ED218EA129AE}"/>
              </a:ext>
            </a:extLst>
          </p:cNvPr>
          <p:cNvSpPr>
            <a:spLocks noGrp="1"/>
          </p:cNvSpPr>
          <p:nvPr>
            <p:ph idx="1"/>
          </p:nvPr>
        </p:nvSpPr>
        <p:spPr>
          <a:xfrm>
            <a:off x="243841" y="1825625"/>
            <a:ext cx="5941693" cy="4351338"/>
          </a:xfrm>
        </p:spPr>
        <p:txBody>
          <a:bodyPr>
            <a:normAutofit fontScale="85000" lnSpcReduction="10000"/>
          </a:bodyPr>
          <a:lstStyle/>
          <a:p>
            <a:r>
              <a:rPr lang="en-US" dirty="0"/>
              <a:t>Green leaf heads packaged in new OTR sleeves had slightly reduced O2 and increased CO2 compared to the old sleeves</a:t>
            </a:r>
          </a:p>
          <a:p>
            <a:pPr lvl="1"/>
            <a:r>
              <a:rPr lang="en-US" dirty="0"/>
              <a:t>Reduced O2 and increased CO2 is known to extend shelf life in leafy greens. In this case, we believe that CO2 played a bigger role in extending shelf life because O2 levels in both OTR sleeves were very similar. </a:t>
            </a:r>
          </a:p>
          <a:p>
            <a:r>
              <a:rPr lang="en-US" dirty="0"/>
              <a:t>Average O2 was slightly lower and CO2 was higher when New OTR bags were placed inside the carton compared to outside the carton</a:t>
            </a:r>
          </a:p>
          <a:p>
            <a:pPr lvl="1"/>
            <a:r>
              <a:rPr lang="en-US" dirty="0"/>
              <a:t>Less oxygen was circulated inside the cartons, which is expected. However, it did not make a difference in quality. </a:t>
            </a:r>
          </a:p>
          <a:p>
            <a:pPr lvl="1"/>
            <a:endParaRPr lang="en-US" dirty="0"/>
          </a:p>
        </p:txBody>
      </p:sp>
      <p:sp>
        <p:nvSpPr>
          <p:cNvPr id="2" name="Footer Placeholder 1">
            <a:extLst>
              <a:ext uri="{FF2B5EF4-FFF2-40B4-BE49-F238E27FC236}">
                <a16:creationId xmlns:a16="http://schemas.microsoft.com/office/drawing/2014/main" id="{4ACE2191-5064-4D65-8BC6-1EBE4508EE41}"/>
              </a:ext>
            </a:extLst>
          </p:cNvPr>
          <p:cNvSpPr>
            <a:spLocks noGrp="1"/>
          </p:cNvSpPr>
          <p:nvPr>
            <p:ph type="ftr" sz="quarter" idx="11"/>
          </p:nvPr>
        </p:nvSpPr>
        <p:spPr/>
        <p:txBody>
          <a:bodyPr/>
          <a:lstStyle/>
          <a:p>
            <a:r>
              <a:rPr lang="en-US"/>
              <a:t>Proprietary Information of  Windham Packaging, LLC  </a:t>
            </a:r>
            <a:endParaRPr lang="en-US" dirty="0"/>
          </a:p>
        </p:txBody>
      </p:sp>
      <p:graphicFrame>
        <p:nvGraphicFramePr>
          <p:cNvPr id="3" name="Chart 2">
            <a:extLst>
              <a:ext uri="{FF2B5EF4-FFF2-40B4-BE49-F238E27FC236}">
                <a16:creationId xmlns:a16="http://schemas.microsoft.com/office/drawing/2014/main" id="{C0999045-36E5-4902-9AB2-36BA0F1CF622}"/>
              </a:ext>
            </a:extLst>
          </p:cNvPr>
          <p:cNvGraphicFramePr>
            <a:graphicFrameLocks/>
          </p:cNvGraphicFramePr>
          <p:nvPr>
            <p:extLst>
              <p:ext uri="{D42A27DB-BD31-4B8C-83A1-F6EECF244321}">
                <p14:modId xmlns:p14="http://schemas.microsoft.com/office/powerpoint/2010/main" val="1112569819"/>
              </p:ext>
            </p:extLst>
          </p:nvPr>
        </p:nvGraphicFramePr>
        <p:xfrm>
          <a:off x="6185534" y="268287"/>
          <a:ext cx="5762625" cy="30330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36CD78DB-FDCB-4F5E-903E-12C1F6606884}"/>
              </a:ext>
            </a:extLst>
          </p:cNvPr>
          <p:cNvGraphicFramePr>
            <a:graphicFrameLocks/>
          </p:cNvGraphicFramePr>
          <p:nvPr>
            <p:extLst>
              <p:ext uri="{D42A27DB-BD31-4B8C-83A1-F6EECF244321}">
                <p14:modId xmlns:p14="http://schemas.microsoft.com/office/powerpoint/2010/main" val="2621904742"/>
              </p:ext>
            </p:extLst>
          </p:nvPr>
        </p:nvGraphicFramePr>
        <p:xfrm>
          <a:off x="6096000" y="3308189"/>
          <a:ext cx="5762625" cy="304816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74344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60974A9-06FC-4FA2-83CE-26D44A45E629}"/>
              </a:ext>
            </a:extLst>
          </p:cNvPr>
          <p:cNvSpPr>
            <a:spLocks noGrp="1"/>
          </p:cNvSpPr>
          <p:nvPr>
            <p:ph type="title"/>
          </p:nvPr>
        </p:nvSpPr>
        <p:spPr>
          <a:xfrm>
            <a:off x="243841" y="365125"/>
            <a:ext cx="5941693" cy="1325563"/>
          </a:xfrm>
        </p:spPr>
        <p:txBody>
          <a:bodyPr>
            <a:normAutofit/>
          </a:bodyPr>
          <a:lstStyle/>
          <a:p>
            <a:r>
              <a:rPr lang="en-US" sz="4000" dirty="0"/>
              <a:t>Headspace Levels in Baby Romaine</a:t>
            </a:r>
          </a:p>
        </p:txBody>
      </p:sp>
      <p:sp>
        <p:nvSpPr>
          <p:cNvPr id="9" name="Content Placeholder 8">
            <a:extLst>
              <a:ext uri="{FF2B5EF4-FFF2-40B4-BE49-F238E27FC236}">
                <a16:creationId xmlns:a16="http://schemas.microsoft.com/office/drawing/2014/main" id="{46488F03-D72F-40EF-B2F6-ED218EA129AE}"/>
              </a:ext>
            </a:extLst>
          </p:cNvPr>
          <p:cNvSpPr>
            <a:spLocks noGrp="1"/>
          </p:cNvSpPr>
          <p:nvPr>
            <p:ph idx="1"/>
          </p:nvPr>
        </p:nvSpPr>
        <p:spPr>
          <a:xfrm>
            <a:off x="243841" y="1825625"/>
            <a:ext cx="5941693" cy="4351338"/>
          </a:xfrm>
        </p:spPr>
        <p:txBody>
          <a:bodyPr>
            <a:normAutofit fontScale="77500" lnSpcReduction="20000"/>
          </a:bodyPr>
          <a:lstStyle/>
          <a:p>
            <a:r>
              <a:rPr lang="en-US" dirty="0"/>
              <a:t>Anaerobic conditions developed in OTR1 bags.</a:t>
            </a:r>
          </a:p>
          <a:p>
            <a:pPr lvl="1"/>
            <a:r>
              <a:rPr lang="en-US" dirty="0"/>
              <a:t>Anaerobic atmospheres (~0% O2) are undesirable because they can result in early decay, off odors, and growth of harmful bacteria</a:t>
            </a:r>
          </a:p>
          <a:p>
            <a:pPr lvl="1"/>
            <a:r>
              <a:rPr lang="en-US" dirty="0"/>
              <a:t>Baby romaine bags need to have higher OTRs to avoid these conditions</a:t>
            </a:r>
          </a:p>
          <a:p>
            <a:r>
              <a:rPr lang="en-US" dirty="0"/>
              <a:t>O2 in OTR2 bags fluctuated between 6 and 9%. This is due to normal changes in respiration during storage</a:t>
            </a:r>
          </a:p>
          <a:p>
            <a:r>
              <a:rPr lang="en-US" dirty="0"/>
              <a:t>CO2 in OTR2 bags was significantly lower than OTR1 bags.  The elevated CO2 can help reduce red color development on the butt ends.  However, too much CO2 accumulation can lead to injury and premature decay.</a:t>
            </a:r>
          </a:p>
          <a:p>
            <a:endParaRPr lang="en-US" dirty="0"/>
          </a:p>
        </p:txBody>
      </p:sp>
      <p:sp>
        <p:nvSpPr>
          <p:cNvPr id="2" name="Footer Placeholder 1">
            <a:extLst>
              <a:ext uri="{FF2B5EF4-FFF2-40B4-BE49-F238E27FC236}">
                <a16:creationId xmlns:a16="http://schemas.microsoft.com/office/drawing/2014/main" id="{4ACE2191-5064-4D65-8BC6-1EBE4508EE41}"/>
              </a:ext>
            </a:extLst>
          </p:cNvPr>
          <p:cNvSpPr>
            <a:spLocks noGrp="1"/>
          </p:cNvSpPr>
          <p:nvPr>
            <p:ph type="ftr" sz="quarter" idx="11"/>
          </p:nvPr>
        </p:nvSpPr>
        <p:spPr/>
        <p:txBody>
          <a:bodyPr/>
          <a:lstStyle/>
          <a:p>
            <a:r>
              <a:rPr lang="en-US"/>
              <a:t>Proprietary Information of  Windham Packaging, LLC  </a:t>
            </a:r>
            <a:endParaRPr lang="en-US" dirty="0"/>
          </a:p>
        </p:txBody>
      </p:sp>
      <p:graphicFrame>
        <p:nvGraphicFramePr>
          <p:cNvPr id="10" name="Chart 9">
            <a:extLst>
              <a:ext uri="{FF2B5EF4-FFF2-40B4-BE49-F238E27FC236}">
                <a16:creationId xmlns:a16="http://schemas.microsoft.com/office/drawing/2014/main" id="{03FDDBC0-04CF-4418-A48C-89996A0EFBAE}"/>
              </a:ext>
            </a:extLst>
          </p:cNvPr>
          <p:cNvGraphicFramePr>
            <a:graphicFrameLocks/>
          </p:cNvGraphicFramePr>
          <p:nvPr>
            <p:extLst>
              <p:ext uri="{D42A27DB-BD31-4B8C-83A1-F6EECF244321}">
                <p14:modId xmlns:p14="http://schemas.microsoft.com/office/powerpoint/2010/main" val="65655666"/>
              </p:ext>
            </p:extLst>
          </p:nvPr>
        </p:nvGraphicFramePr>
        <p:xfrm>
          <a:off x="6275068" y="135255"/>
          <a:ext cx="5762625" cy="32937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81782352-E31E-43D3-86A6-0A5E5CF6521B}"/>
              </a:ext>
            </a:extLst>
          </p:cNvPr>
          <p:cNvGraphicFramePr>
            <a:graphicFrameLocks/>
          </p:cNvGraphicFramePr>
          <p:nvPr>
            <p:extLst>
              <p:ext uri="{D42A27DB-BD31-4B8C-83A1-F6EECF244321}">
                <p14:modId xmlns:p14="http://schemas.microsoft.com/office/powerpoint/2010/main" val="4166366303"/>
              </p:ext>
            </p:extLst>
          </p:nvPr>
        </p:nvGraphicFramePr>
        <p:xfrm>
          <a:off x="6187439" y="3332797"/>
          <a:ext cx="5760720" cy="302355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02345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9D46A-7F5E-425A-B5C2-57F2E79E1EF5}"/>
              </a:ext>
            </a:extLst>
          </p:cNvPr>
          <p:cNvSpPr>
            <a:spLocks noGrp="1"/>
          </p:cNvSpPr>
          <p:nvPr>
            <p:ph type="title"/>
          </p:nvPr>
        </p:nvSpPr>
        <p:spPr>
          <a:xfrm>
            <a:off x="141201" y="202677"/>
            <a:ext cx="3932237" cy="530225"/>
          </a:xfrm>
        </p:spPr>
        <p:txBody>
          <a:bodyPr>
            <a:normAutofit fontScale="90000"/>
          </a:bodyPr>
          <a:lstStyle/>
          <a:p>
            <a:r>
              <a:rPr lang="en-US" dirty="0"/>
              <a:t>Visual Quality and Taste</a:t>
            </a:r>
          </a:p>
        </p:txBody>
      </p:sp>
      <p:sp>
        <p:nvSpPr>
          <p:cNvPr id="4" name="Text Placeholder 3">
            <a:extLst>
              <a:ext uri="{FF2B5EF4-FFF2-40B4-BE49-F238E27FC236}">
                <a16:creationId xmlns:a16="http://schemas.microsoft.com/office/drawing/2014/main" id="{ABD5735A-844D-483E-8A54-0063BDF11AC6}"/>
              </a:ext>
            </a:extLst>
          </p:cNvPr>
          <p:cNvSpPr>
            <a:spLocks noGrp="1"/>
          </p:cNvSpPr>
          <p:nvPr>
            <p:ph type="body" sz="half" idx="2"/>
          </p:nvPr>
        </p:nvSpPr>
        <p:spPr>
          <a:xfrm>
            <a:off x="141201" y="1080194"/>
            <a:ext cx="7145719" cy="4695534"/>
          </a:xfrm>
        </p:spPr>
        <p:txBody>
          <a:bodyPr>
            <a:normAutofit/>
          </a:bodyPr>
          <a:lstStyle/>
          <a:p>
            <a:r>
              <a:rPr lang="en-US" sz="2400" dirty="0"/>
              <a:t>Initial quality: </a:t>
            </a:r>
          </a:p>
          <a:p>
            <a:pPr marL="285750" indent="-285750">
              <a:buFont typeface="Arial" panose="020B0604020202020204" pitchFamily="34" charset="0"/>
              <a:buChar char="•"/>
            </a:pPr>
            <a:r>
              <a:rPr lang="en-US" sz="2400" dirty="0"/>
              <a:t>Green leaf</a:t>
            </a:r>
          </a:p>
          <a:p>
            <a:pPr marL="742950" lvl="1" indent="-285750">
              <a:buFont typeface="Arial" panose="020B0604020202020204" pitchFamily="34" charset="0"/>
              <a:buChar char="•"/>
            </a:pPr>
            <a:r>
              <a:rPr lang="en-US" sz="2000" dirty="0"/>
              <a:t>Leaves were green and crisp with no signs of mildew.</a:t>
            </a:r>
          </a:p>
          <a:p>
            <a:pPr marL="742950" lvl="1" indent="-285750">
              <a:buFont typeface="Arial" panose="020B0604020202020204" pitchFamily="34" charset="0"/>
              <a:buChar char="•"/>
            </a:pPr>
            <a:r>
              <a:rPr lang="en-US" sz="2000" dirty="0"/>
              <a:t>No tip burn visible</a:t>
            </a:r>
          </a:p>
          <a:p>
            <a:pPr marL="742950" lvl="1" indent="-285750">
              <a:buFont typeface="Arial" panose="020B0604020202020204" pitchFamily="34" charset="0"/>
              <a:buChar char="•"/>
            </a:pPr>
            <a:r>
              <a:rPr lang="en-US" sz="2000" dirty="0"/>
              <a:t>No spotting or wilting</a:t>
            </a:r>
          </a:p>
          <a:p>
            <a:pPr marL="742950" lvl="1" indent="-285750">
              <a:buFont typeface="Arial" panose="020B0604020202020204" pitchFamily="34" charset="0"/>
              <a:buChar char="•"/>
            </a:pPr>
            <a:r>
              <a:rPr lang="en-US" sz="2000" dirty="0"/>
              <a:t>Taste was fresh, no smell</a:t>
            </a:r>
          </a:p>
          <a:p>
            <a:pPr marL="285750" indent="-285750">
              <a:buFont typeface="Arial" panose="020B0604020202020204" pitchFamily="34" charset="0"/>
              <a:buChar char="•"/>
            </a:pPr>
            <a:r>
              <a:rPr lang="en-US" sz="2400" dirty="0"/>
              <a:t>Baby Romaine</a:t>
            </a:r>
          </a:p>
          <a:p>
            <a:pPr marL="742950" lvl="1" indent="-285750">
              <a:buFont typeface="Arial" panose="020B0604020202020204" pitchFamily="34" charset="0"/>
              <a:buChar char="•"/>
            </a:pPr>
            <a:r>
              <a:rPr lang="en-US" sz="2000" dirty="0"/>
              <a:t>Leaves were green and crisp</a:t>
            </a:r>
          </a:p>
          <a:p>
            <a:pPr marL="742950" lvl="1" indent="-285750">
              <a:buFont typeface="Arial" panose="020B0604020202020204" pitchFamily="34" charset="0"/>
              <a:buChar char="•"/>
            </a:pPr>
            <a:r>
              <a:rPr lang="en-US" sz="2000" dirty="0"/>
              <a:t>No signs of mildew</a:t>
            </a:r>
          </a:p>
          <a:p>
            <a:pPr marL="742950" lvl="1" indent="-285750">
              <a:buFont typeface="Arial" panose="020B0604020202020204" pitchFamily="34" charset="0"/>
              <a:buChar char="•"/>
            </a:pPr>
            <a:r>
              <a:rPr lang="en-US" sz="2000" dirty="0"/>
              <a:t>Slight tip burn on a couple of exterior leaves</a:t>
            </a:r>
          </a:p>
          <a:p>
            <a:pPr marL="742950" lvl="1" indent="-285750">
              <a:buFont typeface="Arial" panose="020B0604020202020204" pitchFamily="34" charset="0"/>
              <a:buChar char="•"/>
            </a:pPr>
            <a:r>
              <a:rPr lang="en-US" sz="2000" dirty="0"/>
              <a:t>Taste is fresh</a:t>
            </a:r>
          </a:p>
          <a:p>
            <a:endParaRPr lang="en-US" sz="1800" dirty="0"/>
          </a:p>
          <a:p>
            <a:pPr marL="285750" indent="-285750">
              <a:buFont typeface="Arial" panose="020B0604020202020204" pitchFamily="34" charset="0"/>
              <a:buChar char="•"/>
            </a:pPr>
            <a:endParaRPr lang="en-US" sz="1800" b="1" dirty="0"/>
          </a:p>
        </p:txBody>
      </p:sp>
      <p:sp>
        <p:nvSpPr>
          <p:cNvPr id="5" name="Footer Placeholder 4">
            <a:extLst>
              <a:ext uri="{FF2B5EF4-FFF2-40B4-BE49-F238E27FC236}">
                <a16:creationId xmlns:a16="http://schemas.microsoft.com/office/drawing/2014/main" id="{A96CD0F1-CAD4-4375-934E-8867EF85F872}"/>
              </a:ext>
            </a:extLst>
          </p:cNvPr>
          <p:cNvSpPr>
            <a:spLocks noGrp="1"/>
          </p:cNvSpPr>
          <p:nvPr>
            <p:ph type="ftr" sz="quarter" idx="11"/>
          </p:nvPr>
        </p:nvSpPr>
        <p:spPr>
          <a:xfrm>
            <a:off x="4038600" y="6356350"/>
            <a:ext cx="4114800" cy="365125"/>
          </a:xfrm>
        </p:spPr>
        <p:txBody>
          <a:bodyPr/>
          <a:lstStyle/>
          <a:p>
            <a:r>
              <a:rPr lang="en-US" dirty="0"/>
              <a:t>Proprietary Information of  Windham Packaging, LLC  </a:t>
            </a:r>
          </a:p>
        </p:txBody>
      </p:sp>
      <p:sp>
        <p:nvSpPr>
          <p:cNvPr id="20" name="TextBox 19">
            <a:extLst>
              <a:ext uri="{FF2B5EF4-FFF2-40B4-BE49-F238E27FC236}">
                <a16:creationId xmlns:a16="http://schemas.microsoft.com/office/drawing/2014/main" id="{21001749-5386-44FB-95C6-210198D69809}"/>
              </a:ext>
            </a:extLst>
          </p:cNvPr>
          <p:cNvSpPr txBox="1"/>
          <p:nvPr/>
        </p:nvSpPr>
        <p:spPr>
          <a:xfrm>
            <a:off x="7647013" y="6114117"/>
            <a:ext cx="3886450" cy="307777"/>
          </a:xfrm>
          <a:prstGeom prst="rect">
            <a:avLst/>
          </a:prstGeom>
          <a:solidFill>
            <a:schemeClr val="bg1"/>
          </a:solidFill>
          <a:ln>
            <a:solidFill>
              <a:schemeClr val="tx1"/>
            </a:solidFill>
          </a:ln>
        </p:spPr>
        <p:txBody>
          <a:bodyPr wrap="none" rtlCol="0">
            <a:spAutoFit/>
          </a:bodyPr>
          <a:lstStyle/>
          <a:p>
            <a:pPr algn="ctr"/>
            <a:r>
              <a:rPr lang="en-US" sz="1400" dirty="0"/>
              <a:t>Initial Green Leaf (top) and Baby Romaine (bottom)</a:t>
            </a:r>
          </a:p>
        </p:txBody>
      </p:sp>
      <p:pic>
        <p:nvPicPr>
          <p:cNvPr id="7" name="Picture 6" descr="A green and spinach&#10;&#10;Description automatically generated">
            <a:extLst>
              <a:ext uri="{FF2B5EF4-FFF2-40B4-BE49-F238E27FC236}">
                <a16:creationId xmlns:a16="http://schemas.microsoft.com/office/drawing/2014/main" id="{9589ACB9-DFF6-413E-B433-A747DEA33FC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550571" y="2652459"/>
            <a:ext cx="3582955" cy="3461658"/>
          </a:xfrm>
          <a:prstGeom prst="rect">
            <a:avLst/>
          </a:prstGeom>
        </p:spPr>
      </p:pic>
      <p:pic>
        <p:nvPicPr>
          <p:cNvPr id="10" name="Picture 9" descr="A piece of broccoli&#10;&#10;Description automatically generated">
            <a:extLst>
              <a:ext uri="{FF2B5EF4-FFF2-40B4-BE49-F238E27FC236}">
                <a16:creationId xmlns:a16="http://schemas.microsoft.com/office/drawing/2014/main" id="{125B910A-5F3C-44C2-BE2A-3E4436E1880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633298" y="202677"/>
            <a:ext cx="5417499" cy="2538675"/>
          </a:xfrm>
          <a:prstGeom prst="rect">
            <a:avLst/>
          </a:prstGeom>
        </p:spPr>
      </p:pic>
    </p:spTree>
    <p:extLst>
      <p:ext uri="{BB962C8B-B14F-4D97-AF65-F5344CB8AC3E}">
        <p14:creationId xmlns:p14="http://schemas.microsoft.com/office/powerpoint/2010/main" val="2301686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40924</TotalTime>
  <Words>2110</Words>
  <Application>Microsoft Office PowerPoint</Application>
  <PresentationFormat>Widescreen</PresentationFormat>
  <Paragraphs>316</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Times New Roman</vt:lpstr>
      <vt:lpstr>Office Theme</vt:lpstr>
      <vt:lpstr>Springworks Farm Study # 2 </vt:lpstr>
      <vt:lpstr>Summary and Conclusions</vt:lpstr>
      <vt:lpstr>Summary and Conclusions</vt:lpstr>
      <vt:lpstr>Results and Discussion:  </vt:lpstr>
      <vt:lpstr>Internal Temperature – Green Leaf</vt:lpstr>
      <vt:lpstr>Internal Temperature – Baby Romaine </vt:lpstr>
      <vt:lpstr>Headspace Levels in Green Leaf</vt:lpstr>
      <vt:lpstr>Headspace Levels in Baby Romaine</vt:lpstr>
      <vt:lpstr>Visual Quality and Taste</vt:lpstr>
      <vt:lpstr>Day 7</vt:lpstr>
      <vt:lpstr>PowerPoint Presentation</vt:lpstr>
      <vt:lpstr>PowerPoint Presentation</vt:lpstr>
      <vt:lpstr>PowerPoint Presentation</vt:lpstr>
      <vt:lpstr>Day 10</vt:lpstr>
      <vt:lpstr>PowerPoint Presentation</vt:lpstr>
      <vt:lpstr>PowerPoint Presentation</vt:lpstr>
      <vt:lpstr>PowerPoint Presentation</vt:lpstr>
      <vt:lpstr>Day 14</vt:lpstr>
      <vt:lpstr>PowerPoint Presentation</vt:lpstr>
      <vt:lpstr>PowerPoint Presentation</vt:lpstr>
      <vt:lpstr>Day 17</vt:lpstr>
      <vt:lpstr>PowerPoint Presentation</vt:lpstr>
      <vt:lpstr>PowerPoint Presentation</vt:lpstr>
      <vt:lpstr>Day 20 Green Leaf</vt:lpstr>
      <vt:lpstr> Materials and Methods</vt:lpstr>
      <vt:lpstr>Procedures: Quality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Lēf Farms Preliminary Study</dc:title>
  <dc:creator>Gabriela Hernandez</dc:creator>
  <cp:lastModifiedBy>Gabriela Hernandez</cp:lastModifiedBy>
  <cp:revision>419</cp:revision>
  <dcterms:created xsi:type="dcterms:W3CDTF">2018-09-26T18:05:44Z</dcterms:created>
  <dcterms:modified xsi:type="dcterms:W3CDTF">2019-02-22T18:38:35Z</dcterms:modified>
</cp:coreProperties>
</file>