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1" r:id="rId6"/>
    <p:sldId id="272" r:id="rId7"/>
    <p:sldId id="273" r:id="rId8"/>
    <p:sldId id="274" r:id="rId9"/>
    <p:sldId id="277" r:id="rId10"/>
    <p:sldId id="275" r:id="rId11"/>
    <p:sldId id="276" r:id="rId12"/>
    <p:sldId id="271" r:id="rId13"/>
    <p:sldId id="266" r:id="rId14"/>
    <p:sldId id="268" r:id="rId15"/>
    <p:sldId id="267" r:id="rId16"/>
    <p:sldId id="269" r:id="rId17"/>
    <p:sldId id="262" r:id="rId18"/>
    <p:sldId id="263" r:id="rId19"/>
    <p:sldId id="264" r:id="rId20"/>
    <p:sldId id="265"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3D4E4ABC-C9B1-4498-A959-A691EA4F92A8}"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E4ABC-C9B1-4498-A959-A691EA4F92A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E4ABC-C9B1-4498-A959-A691EA4F92A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E4ABC-C9B1-4498-A959-A691EA4F92A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3D4E4ABC-C9B1-4498-A959-A691EA4F92A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E4ABC-C9B1-4498-A959-A691EA4F92A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4E4ABC-C9B1-4498-A959-A691EA4F92A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4E4ABC-C9B1-4498-A959-A691EA4F92A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4E4ABC-C9B1-4498-A959-A691EA4F92A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E4ABC-C9B1-4498-A959-A691EA4F92A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127DB5-F2A0-435B-9157-4A122269BC77}"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E4ABC-C9B1-4498-A959-A691EA4F92A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0127DB5-F2A0-435B-9157-4A122269BC77}" type="datetimeFigureOut">
              <a:rPr lang="en-US" smtClean="0"/>
              <a:pPr/>
              <a:t>9/11/2021</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D4E4ABC-C9B1-4498-A959-A691EA4F92A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a:bodyPr>
          <a:lstStyle/>
          <a:p>
            <a:r>
              <a:rPr lang="en-US" sz="4800" dirty="0" smtClean="0">
                <a:solidFill>
                  <a:srgbClr val="C00000"/>
                </a:solidFill>
                <a:latin typeface="Times New Roman" pitchFamily="18" charset="0"/>
                <a:cs typeface="Times New Roman" pitchFamily="18" charset="0"/>
              </a:rPr>
              <a:t>“Online Examination System”</a:t>
            </a:r>
            <a:endParaRPr lang="en-US" sz="4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4114800"/>
            <a:ext cx="8229600" cy="2575560"/>
          </a:xfrm>
        </p:spPr>
        <p:txBody>
          <a:bodyPr/>
          <a:lstStyle/>
          <a:p>
            <a:pPr algn="r">
              <a:buNone/>
            </a:pPr>
            <a:r>
              <a:rPr lang="en-US" dirty="0" smtClean="0">
                <a:solidFill>
                  <a:schemeClr val="bg1"/>
                </a:solidFill>
              </a:rPr>
              <a:t>Presented By:</a:t>
            </a:r>
          </a:p>
          <a:p>
            <a:pPr algn="r">
              <a:buNone/>
            </a:pPr>
            <a:r>
              <a:rPr lang="en-US" dirty="0" smtClean="0">
                <a:solidFill>
                  <a:schemeClr val="bg1"/>
                </a:solidFill>
              </a:rPr>
              <a:t>Jayanti Shrestha </a:t>
            </a:r>
          </a:p>
          <a:p>
            <a:pPr algn="r">
              <a:buNone/>
            </a:pPr>
            <a:r>
              <a:rPr lang="en-US" dirty="0" err="1" smtClean="0">
                <a:solidFill>
                  <a:schemeClr val="bg1"/>
                </a:solidFill>
              </a:rPr>
              <a:t>Ganesh</a:t>
            </a:r>
            <a:r>
              <a:rPr lang="en-US" dirty="0" smtClean="0">
                <a:solidFill>
                  <a:schemeClr val="bg1"/>
                </a:solidFill>
              </a:rPr>
              <a:t> </a:t>
            </a:r>
            <a:r>
              <a:rPr lang="en-US" dirty="0" err="1" smtClean="0">
                <a:solidFill>
                  <a:schemeClr val="bg1"/>
                </a:solidFill>
              </a:rPr>
              <a:t>Gaha</a:t>
            </a:r>
            <a:r>
              <a:rPr lang="en-US" dirty="0" smtClean="0">
                <a:solidFill>
                  <a:schemeClr val="bg1"/>
                </a:solidFill>
              </a:rPr>
              <a:t> </a:t>
            </a:r>
            <a:r>
              <a:rPr lang="en-US" dirty="0" err="1" smtClean="0">
                <a:solidFill>
                  <a:schemeClr val="bg1"/>
                </a:solidFill>
              </a:rPr>
              <a:t>Magar</a:t>
            </a:r>
            <a:endParaRPr lang="en-US" dirty="0">
              <a:solidFill>
                <a:schemeClr val="bg1"/>
              </a:solidFill>
            </a:endParaRPr>
          </a:p>
        </p:txBody>
      </p:sp>
      <p:pic>
        <p:nvPicPr>
          <p:cNvPr id="4" name="Picture 3" descr="Online-examination-system-e1541573657726.jpg"/>
          <p:cNvPicPr>
            <a:picLocks noChangeAspect="1"/>
          </p:cNvPicPr>
          <p:nvPr/>
        </p:nvPicPr>
        <p:blipFill>
          <a:blip r:embed="rId3"/>
          <a:stretch>
            <a:fillRect/>
          </a:stretch>
        </p:blipFill>
        <p:spPr>
          <a:xfrm>
            <a:off x="762000" y="1524000"/>
            <a:ext cx="7467600" cy="2590800"/>
          </a:xfrm>
          <a:prstGeom prst="rect">
            <a:avLst/>
          </a:prstGeom>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48640" lvl="3" indent="-411480">
              <a:buClr>
                <a:schemeClr val="tx1">
                  <a:shade val="95000"/>
                </a:schemeClr>
              </a:buClr>
              <a:buSzPct val="65000"/>
              <a:buNone/>
            </a:pPr>
            <a:r>
              <a:rPr lang="en-US" sz="48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Operational Feasibility</a:t>
            </a:r>
          </a:p>
          <a:p>
            <a:r>
              <a:rPr lang="en-US" dirty="0" smtClean="0">
                <a:solidFill>
                  <a:schemeClr val="bg1"/>
                </a:solidFill>
                <a:latin typeface="Times New Roman" pitchFamily="18" charset="0"/>
                <a:cs typeface="Times New Roman" pitchFamily="18" charset="0"/>
              </a:rPr>
              <a:t>The project is operationally feasible as there is no need for users to have good knowledge of computers before using it.</a:t>
            </a:r>
          </a:p>
          <a:p>
            <a:r>
              <a:rPr lang="en-US" dirty="0" smtClean="0">
                <a:solidFill>
                  <a:schemeClr val="bg1"/>
                </a:solidFill>
                <a:latin typeface="Times New Roman" pitchFamily="18" charset="0"/>
                <a:cs typeface="Times New Roman" pitchFamily="18" charset="0"/>
              </a:rPr>
              <a:t> The user can learn and use the system with easiness; he/she just needs to read the manual or tutorial from the developers.</a:t>
            </a:r>
          </a:p>
          <a:p>
            <a:endParaRPr lang="en-US" dirty="0">
              <a:solidFill>
                <a:schemeClr val="bg1"/>
              </a:solidFill>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48640" lvl="3" indent="-411480">
              <a:buClr>
                <a:schemeClr val="tx1">
                  <a:shade val="95000"/>
                </a:schemeClr>
              </a:buClr>
              <a:buSzPct val="65000"/>
              <a:buNone/>
            </a:pPr>
            <a:r>
              <a:rPr lang="en-US" sz="48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Economical Feasibility</a:t>
            </a:r>
            <a:endParaRPr lang="en-US"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Economic analysis is most frequently used for evaluation of the effectiveness of the system.</a:t>
            </a:r>
          </a:p>
          <a:p>
            <a:r>
              <a:rPr lang="en-US" dirty="0" smtClean="0">
                <a:solidFill>
                  <a:schemeClr val="bg1"/>
                </a:solidFill>
                <a:latin typeface="Times New Roman" pitchFamily="18" charset="0"/>
                <a:cs typeface="Times New Roman" pitchFamily="18" charset="0"/>
              </a:rPr>
              <a:t> More commonly knows as cost/benefit analysis the procedure is to determine the benefit and saving that are expected from a system and compare them with costs, decisions is made to design and implement the system. </a:t>
            </a:r>
            <a:endParaRPr lang="en-US" dirty="0">
              <a:solidFill>
                <a:schemeClr val="bg1"/>
              </a:solidFill>
              <a:latin typeface="Times New Roman" pitchFamily="18" charset="0"/>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400" dirty="0" smtClean="0">
                <a:solidFill>
                  <a:srgbClr val="C00000"/>
                </a:solidFill>
                <a:latin typeface="Times New Roman" pitchFamily="18" charset="0"/>
                <a:cs typeface="Times New Roman" pitchFamily="18" charset="0"/>
              </a:rPr>
              <a:t>III. High-Level Design of Systems</a:t>
            </a:r>
            <a:endParaRPr lang="en-US" sz="4400" dirty="0">
              <a:solidFill>
                <a:srgbClr val="C00000"/>
              </a:solidFill>
              <a:latin typeface="Times New Roman" pitchFamily="18" charset="0"/>
              <a:cs typeface="Times New Roman" pitchFamily="18" charset="0"/>
            </a:endParaRPr>
          </a:p>
        </p:txBody>
      </p:sp>
      <p:pic>
        <p:nvPicPr>
          <p:cNvPr id="4" name="Content Placeholder 3" descr="Screenshot (292).png"/>
          <p:cNvPicPr>
            <a:picLocks noGrp="1" noChangeAspect="1"/>
          </p:cNvPicPr>
          <p:nvPr>
            <p:ph idx="1"/>
          </p:nvPr>
        </p:nvPicPr>
        <p:blipFill>
          <a:blip r:embed="rId3"/>
          <a:srcRect l="23895" t="32500" r="24597" b="8750"/>
          <a:stretch>
            <a:fillRect/>
          </a:stretch>
        </p:blipFill>
        <p:spPr>
          <a:xfrm>
            <a:off x="457200" y="2057400"/>
            <a:ext cx="8229599" cy="4419600"/>
          </a:xfrm>
        </p:spPr>
      </p:pic>
      <p:sp>
        <p:nvSpPr>
          <p:cNvPr id="5" name="TextBox 4"/>
          <p:cNvSpPr txBox="1"/>
          <p:nvPr/>
        </p:nvSpPr>
        <p:spPr>
          <a:xfrm>
            <a:off x="457200" y="1219200"/>
            <a:ext cx="8458200" cy="769441"/>
          </a:xfrm>
          <a:prstGeom prst="rect">
            <a:avLst/>
          </a:prstGeom>
          <a:noFill/>
        </p:spPr>
        <p:txBody>
          <a:bodyPr wrap="square" rtlCol="0">
            <a:spAutoFit/>
          </a:bodyPr>
          <a:lstStyle/>
          <a:p>
            <a:r>
              <a:rPr lang="en-US" sz="4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Case Diagram</a:t>
            </a:r>
            <a:endParaRPr lang="en-US" sz="4400" b="1" dirty="0">
              <a:effectLst>
                <a:outerShdw blurRad="38100" dist="38100" dir="2700000" algn="tl">
                  <a:srgbClr val="000000">
                    <a:alpha val="43137"/>
                  </a:srgbClr>
                </a:outerShdw>
              </a:effectLst>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ER Diagram </a:t>
            </a:r>
            <a:endParaRPr lang="en-US" sz="4800" dirty="0">
              <a:solidFill>
                <a:srgbClr val="C00000"/>
              </a:solidFill>
              <a:latin typeface="Times New Roman" pitchFamily="18" charset="0"/>
              <a:cs typeface="Times New Roman" pitchFamily="18" charset="0"/>
            </a:endParaRPr>
          </a:p>
        </p:txBody>
      </p:sp>
      <p:pic>
        <p:nvPicPr>
          <p:cNvPr id="6" name="Content Placeholder 5" descr="Screenshot (293).png"/>
          <p:cNvPicPr>
            <a:picLocks noGrp="1" noChangeAspect="1"/>
          </p:cNvPicPr>
          <p:nvPr>
            <p:ph idx="1"/>
          </p:nvPr>
        </p:nvPicPr>
        <p:blipFill>
          <a:blip r:embed="rId3"/>
          <a:srcRect l="19678" t="18750" r="21083" b="7500"/>
          <a:stretch>
            <a:fillRect/>
          </a:stretch>
        </p:blipFill>
        <p:spPr>
          <a:xfrm>
            <a:off x="609600" y="1524000"/>
            <a:ext cx="7924800" cy="4724399"/>
          </a:xfrm>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DFD</a:t>
            </a:r>
            <a:endParaRPr lang="en-US" sz="4800" dirty="0">
              <a:solidFill>
                <a:srgbClr val="C00000"/>
              </a:solidFill>
              <a:latin typeface="Times New Roman" pitchFamily="18" charset="0"/>
              <a:cs typeface="Times New Roman" pitchFamily="18" charset="0"/>
            </a:endParaRPr>
          </a:p>
        </p:txBody>
      </p:sp>
      <p:pic>
        <p:nvPicPr>
          <p:cNvPr id="4" name="Content Placeholder 3" descr="http://1.bp.blogspot.com/--MUpBhlxW8I/W5DEjWfFNoI/AAAAAAAAens/KCFqTaxO1qYrhojQiGFydPkaFASudOK_QCK4BGAYYCw/s1600/Capture.PNG"/>
          <p:cNvPicPr>
            <a:picLocks noGrp="1"/>
          </p:cNvPicPr>
          <p:nvPr>
            <p:ph idx="1"/>
          </p:nvPr>
        </p:nvPicPr>
        <p:blipFill>
          <a:blip r:embed="rId3"/>
          <a:srcRect b="25358"/>
          <a:stretch>
            <a:fillRect/>
          </a:stretch>
        </p:blipFill>
        <p:spPr bwMode="auto">
          <a:xfrm>
            <a:off x="457200" y="1752600"/>
            <a:ext cx="8229600" cy="4191000"/>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DFD</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4" name="Picture 3" descr="http://2.bp.blogspot.com/-BF8KusKKAfs/W5DEuMAPnzI/AAAAAAAAen0/DJa50ETzmSI-GdprZ0fqTCzpL61730hhACK4BGAYYCw/s1600/Capture.PNG"/>
          <p:cNvPicPr/>
          <p:nvPr/>
        </p:nvPicPr>
        <p:blipFill>
          <a:blip r:embed="rId3"/>
          <a:srcRect b="9290"/>
          <a:stretch>
            <a:fillRect/>
          </a:stretch>
        </p:blipFill>
        <p:spPr bwMode="auto">
          <a:xfrm>
            <a:off x="457200" y="1676400"/>
            <a:ext cx="8229600" cy="4689666"/>
          </a:xfrm>
          <a:prstGeom prst="rect">
            <a:avLst/>
          </a:prstGeom>
          <a:noFill/>
          <a:ln w="9525">
            <a:noFill/>
            <a:miter lim="800000"/>
            <a:headEnd/>
            <a:tailEnd/>
          </a:ln>
        </p:spPr>
      </p:pic>
    </p:spTree>
  </p:cSld>
  <p:clrMapOvr>
    <a:masterClrMapping/>
  </p:clrMapOvr>
  <p:transition>
    <p:spli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DFD</a:t>
            </a:r>
            <a:endParaRPr lang="en-US" sz="4400" dirty="0"/>
          </a:p>
        </p:txBody>
      </p:sp>
      <p:pic>
        <p:nvPicPr>
          <p:cNvPr id="5" name="Content Placeholder 4" descr="Screenshot (294).png"/>
          <p:cNvPicPr>
            <a:picLocks noGrp="1" noChangeAspect="1"/>
          </p:cNvPicPr>
          <p:nvPr>
            <p:ph idx="1"/>
          </p:nvPr>
        </p:nvPicPr>
        <p:blipFill>
          <a:blip r:embed="rId3"/>
          <a:srcRect l="7731" t="20000" r="51303" b="7500"/>
          <a:stretch>
            <a:fillRect/>
          </a:stretch>
        </p:blipFill>
        <p:spPr>
          <a:xfrm>
            <a:off x="609600" y="1524000"/>
            <a:ext cx="7924800" cy="4800600"/>
          </a:xfrm>
        </p:spPr>
      </p:pic>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Outcome</a:t>
            </a:r>
            <a:endParaRPr lang="en-US" sz="4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solidFill>
                  <a:schemeClr val="bg1"/>
                </a:solidFill>
                <a:latin typeface="Times New Roman" pitchFamily="18" charset="0"/>
                <a:cs typeface="Times New Roman" pitchFamily="18" charset="0"/>
              </a:rPr>
              <a:t>This online examination system is to effectively evaluate the student thoroughly through a totally automated system that not only reduce the required time but also obtain fast and accurate results.</a:t>
            </a:r>
          </a:p>
          <a:p>
            <a:r>
              <a:rPr lang="en-US" dirty="0" smtClean="0">
                <a:solidFill>
                  <a:schemeClr val="bg1"/>
                </a:solidFill>
                <a:latin typeface="Times New Roman" pitchFamily="18" charset="0"/>
                <a:cs typeface="Times New Roman" pitchFamily="18" charset="0"/>
              </a:rPr>
              <a:t>It is secure with a proper mechanism to store results and also provides time management. It maintains the confidentiality of exams, so there’s no room for malpractices.</a:t>
            </a:r>
            <a:endParaRPr lang="en-US" dirty="0">
              <a:solidFill>
                <a:schemeClr val="bg1"/>
              </a:solidFill>
              <a:latin typeface="Times New Roman" pitchFamily="18" charset="0"/>
              <a:cs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Conclusion</a:t>
            </a:r>
            <a:endParaRPr lang="en-US" sz="4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solidFill>
                  <a:schemeClr val="bg1"/>
                </a:solidFill>
                <a:latin typeface="Times New Roman" pitchFamily="18" charset="0"/>
                <a:cs typeface="Times New Roman" pitchFamily="18" charset="0"/>
              </a:rPr>
              <a:t>Online Examination System is a web application. The key concept is to minimize the amount of paper and convert all forms of documentation to digital form.</a:t>
            </a:r>
          </a:p>
          <a:p>
            <a:r>
              <a:rPr lang="en-US" dirty="0" smtClean="0">
                <a:solidFill>
                  <a:schemeClr val="bg1"/>
                </a:solidFill>
                <a:latin typeface="Times New Roman" pitchFamily="18" charset="0"/>
                <a:cs typeface="Times New Roman" pitchFamily="18" charset="0"/>
              </a:rPr>
              <a:t>The system is operated at a high level of efficiency and all the teachers and user associated with the system understands its advantage. So, OES is a </a:t>
            </a:r>
            <a:r>
              <a:rPr lang="en-US" b="1" dirty="0" smtClean="0">
                <a:solidFill>
                  <a:schemeClr val="bg1"/>
                </a:solidFill>
                <a:latin typeface="Times New Roman" pitchFamily="18" charset="0"/>
                <a:cs typeface="Times New Roman" pitchFamily="18" charset="0"/>
              </a:rPr>
              <a:t>user friendly system</a:t>
            </a:r>
            <a:r>
              <a:rPr lang="en-US" dirty="0" smtClean="0">
                <a:solidFill>
                  <a:schemeClr val="bg1"/>
                </a:solidFill>
                <a:latin typeface="Times New Roman" pitchFamily="18" charset="0"/>
                <a:cs typeface="Times New Roman" pitchFamily="18" charset="0"/>
              </a:rPr>
              <a:t>, which is very easy and convenient to use.</a:t>
            </a:r>
            <a:endParaRPr lang="en-US" dirty="0">
              <a:solidFill>
                <a:schemeClr val="bg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Future Scope</a:t>
            </a:r>
            <a:endParaRPr lang="en-US" sz="4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solidFill>
                  <a:schemeClr val="bg1"/>
                </a:solidFill>
                <a:latin typeface="Times New Roman" pitchFamily="18" charset="0"/>
                <a:cs typeface="Times New Roman" pitchFamily="18" charset="0"/>
              </a:rPr>
              <a:t>Since the system is dynamic, further enhancements can be incorporated into the system. First, an </a:t>
            </a:r>
            <a:r>
              <a:rPr lang="en-US" dirty="0" err="1" smtClean="0">
                <a:solidFill>
                  <a:schemeClr val="bg1"/>
                </a:solidFill>
                <a:latin typeface="Times New Roman" pitchFamily="18" charset="0"/>
                <a:cs typeface="Times New Roman" pitchFamily="18" charset="0"/>
              </a:rPr>
              <a:t>sms</a:t>
            </a:r>
            <a:r>
              <a:rPr lang="en-US" dirty="0" smtClean="0">
                <a:solidFill>
                  <a:schemeClr val="bg1"/>
                </a:solidFill>
                <a:latin typeface="Times New Roman" pitchFamily="18" charset="0"/>
                <a:cs typeface="Times New Roman" pitchFamily="18" charset="0"/>
              </a:rPr>
              <a:t> server which enable students to get real time notifications of </a:t>
            </a:r>
            <a:r>
              <a:rPr lang="en-US" dirty="0" smtClean="0">
                <a:solidFill>
                  <a:schemeClr val="bg1"/>
                </a:solidFill>
                <a:latin typeface="Times New Roman" pitchFamily="18" charset="0"/>
                <a:cs typeface="Times New Roman" pitchFamily="18" charset="0"/>
              </a:rPr>
              <a:t>results. Secondly, the user are able to do the subjective questions that can’t be copy. And a new feature with a very strong security. Also, </a:t>
            </a:r>
            <a:r>
              <a:rPr lang="en-US" dirty="0" smtClean="0">
                <a:solidFill>
                  <a:schemeClr val="bg1"/>
                </a:solidFill>
                <a:latin typeface="Times New Roman" pitchFamily="18" charset="0"/>
                <a:cs typeface="Times New Roman" pitchFamily="18" charset="0"/>
              </a:rPr>
              <a:t>a mail server to enable users register with the correct valid emails so that when they register, a link can be send to their emails so that they mail click it to activate their registration.</a:t>
            </a:r>
            <a:endParaRPr lang="en-US" dirty="0">
              <a:solidFill>
                <a:schemeClr val="bg1"/>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Content</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3200" dirty="0" smtClean="0">
                <a:solidFill>
                  <a:schemeClr val="bg1"/>
                </a:solidFill>
                <a:latin typeface="Times New Roman" pitchFamily="18" charset="0"/>
                <a:cs typeface="Times New Roman" pitchFamily="18" charset="0"/>
              </a:rPr>
              <a:t>1. Introduction</a:t>
            </a:r>
          </a:p>
          <a:p>
            <a:pPr>
              <a:buNone/>
            </a:pPr>
            <a:r>
              <a:rPr lang="en-US" sz="3200" dirty="0" smtClean="0">
                <a:solidFill>
                  <a:schemeClr val="bg1"/>
                </a:solidFill>
                <a:latin typeface="Times New Roman" pitchFamily="18" charset="0"/>
                <a:cs typeface="Times New Roman" pitchFamily="18" charset="0"/>
              </a:rPr>
              <a:t>2. Objectives </a:t>
            </a:r>
          </a:p>
          <a:p>
            <a:pPr>
              <a:buNone/>
            </a:pPr>
            <a:r>
              <a:rPr lang="en-US" sz="3200" dirty="0" smtClean="0">
                <a:solidFill>
                  <a:schemeClr val="bg1"/>
                </a:solidFill>
                <a:latin typeface="Times New Roman" pitchFamily="18" charset="0"/>
                <a:cs typeface="Times New Roman" pitchFamily="18" charset="0"/>
              </a:rPr>
              <a:t>3. Literature Review</a:t>
            </a:r>
          </a:p>
          <a:p>
            <a:pPr>
              <a:buNone/>
            </a:pPr>
            <a:r>
              <a:rPr lang="en-US" sz="3200" dirty="0" smtClean="0">
                <a:solidFill>
                  <a:schemeClr val="bg1"/>
                </a:solidFill>
                <a:latin typeface="Times New Roman" pitchFamily="18" charset="0"/>
                <a:cs typeface="Times New Roman" pitchFamily="18" charset="0"/>
              </a:rPr>
              <a:t>4. Methodology</a:t>
            </a:r>
          </a:p>
          <a:p>
            <a:pPr>
              <a:buNone/>
            </a:pPr>
            <a:r>
              <a:rPr lang="en-US" sz="3200" dirty="0" smtClean="0">
                <a:solidFill>
                  <a:schemeClr val="bg1"/>
                </a:solidFill>
                <a:latin typeface="Times New Roman" pitchFamily="18" charset="0"/>
                <a:cs typeface="Times New Roman" pitchFamily="18" charset="0"/>
              </a:rPr>
              <a:t>5. Outcome </a:t>
            </a:r>
          </a:p>
          <a:p>
            <a:pPr>
              <a:buNone/>
            </a:pPr>
            <a:r>
              <a:rPr lang="en-US" sz="3200" dirty="0" smtClean="0">
                <a:solidFill>
                  <a:schemeClr val="bg1"/>
                </a:solidFill>
                <a:latin typeface="Times New Roman" pitchFamily="18" charset="0"/>
                <a:cs typeface="Times New Roman" pitchFamily="18" charset="0"/>
              </a:rPr>
              <a:t>6. Conclusion </a:t>
            </a:r>
          </a:p>
          <a:p>
            <a:pPr>
              <a:buNone/>
            </a:pPr>
            <a:r>
              <a:rPr lang="en-US" sz="3200" dirty="0" smtClean="0">
                <a:solidFill>
                  <a:schemeClr val="bg1"/>
                </a:solidFill>
                <a:latin typeface="Times New Roman" pitchFamily="18" charset="0"/>
                <a:cs typeface="Times New Roman" pitchFamily="18" charset="0"/>
              </a:rPr>
              <a:t>7. Future scope</a:t>
            </a:r>
          </a:p>
          <a:p>
            <a:pPr>
              <a:buNone/>
            </a:pPr>
            <a:r>
              <a:rPr lang="en-US" sz="3200" dirty="0" smtClean="0">
                <a:solidFill>
                  <a:schemeClr val="bg1"/>
                </a:solidFill>
                <a:latin typeface="Times New Roman" pitchFamily="18" charset="0"/>
                <a:cs typeface="Times New Roman" pitchFamily="18" charset="0"/>
              </a:rPr>
              <a:t>8. Reference</a:t>
            </a:r>
          </a:p>
          <a:p>
            <a:endParaRPr lang="en-US" sz="3200" dirty="0" smtClean="0">
              <a:solidFill>
                <a:schemeClr val="bg1"/>
              </a:solidFill>
              <a:latin typeface="Times New Roman" pitchFamily="18" charset="0"/>
              <a:cs typeface="Times New Roman" pitchFamily="18" charset="0"/>
            </a:endParaRPr>
          </a:p>
          <a:p>
            <a:endParaRPr lang="en-US" sz="3200" dirty="0">
              <a:solidFill>
                <a:schemeClr val="bg1"/>
              </a:solidFill>
              <a:latin typeface="Times New Roman" pitchFamily="18" charset="0"/>
              <a:cs typeface="Times New Roman" pitchFamily="18" charset="0"/>
            </a:endParaRPr>
          </a:p>
        </p:txBody>
      </p:sp>
    </p:spTree>
  </p:cSld>
  <p:clrMapOvr>
    <a:masterClrMapping/>
  </p:clrMapOvr>
  <p:transition>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References</a:t>
            </a:r>
            <a:endParaRPr lang="en-US" sz="4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dirty="0" smtClean="0">
                <a:solidFill>
                  <a:schemeClr val="bg1"/>
                </a:solidFill>
                <a:latin typeface="Times New Roman" pitchFamily="18" charset="0"/>
                <a:cs typeface="Times New Roman" pitchFamily="18" charset="0"/>
              </a:rPr>
              <a:t>[1]  Q. JIA, “Design of a Student’s Online Examination System Based on Web,” </a:t>
            </a:r>
            <a:r>
              <a:rPr lang="en-US" i="1" dirty="0" err="1" smtClean="0">
                <a:solidFill>
                  <a:schemeClr val="bg1"/>
                </a:solidFill>
                <a:latin typeface="Times New Roman" pitchFamily="18" charset="0"/>
                <a:cs typeface="Times New Roman" pitchFamily="18" charset="0"/>
              </a:rPr>
              <a:t>DEStech</a:t>
            </a:r>
            <a:r>
              <a:rPr lang="en-US" i="1" dirty="0" smtClean="0">
                <a:solidFill>
                  <a:schemeClr val="bg1"/>
                </a:solidFill>
                <a:latin typeface="Times New Roman" pitchFamily="18" charset="0"/>
                <a:cs typeface="Times New Roman" pitchFamily="18" charset="0"/>
              </a:rPr>
              <a:t> Trans. Soc. Sci. Educ. Hum. Sci.</a:t>
            </a:r>
            <a:r>
              <a:rPr lang="en-US" dirty="0" smtClean="0">
                <a:solidFill>
                  <a:schemeClr val="bg1"/>
                </a:solidFill>
                <a:latin typeface="Times New Roman" pitchFamily="18" charset="0"/>
                <a:cs typeface="Times New Roman" pitchFamily="18" charset="0"/>
              </a:rPr>
              <a:t>, no. </a:t>
            </a:r>
            <a:r>
              <a:rPr lang="en-US" dirty="0" err="1" smtClean="0">
                <a:solidFill>
                  <a:schemeClr val="bg1"/>
                </a:solidFill>
                <a:latin typeface="Times New Roman" pitchFamily="18" charset="0"/>
                <a:cs typeface="Times New Roman" pitchFamily="18" charset="0"/>
              </a:rPr>
              <a:t>emass</a:t>
            </a:r>
            <a:r>
              <a:rPr lang="en-US" dirty="0" smtClean="0">
                <a:solidFill>
                  <a:schemeClr val="bg1"/>
                </a:solidFill>
                <a:latin typeface="Times New Roman" pitchFamily="18" charset="0"/>
                <a:cs typeface="Times New Roman" pitchFamily="18" charset="0"/>
              </a:rPr>
              <a:t>, pp. 4–7, 2017, </a:t>
            </a:r>
            <a:r>
              <a:rPr lang="en-US" dirty="0" err="1" smtClean="0">
                <a:solidFill>
                  <a:schemeClr val="bg1"/>
                </a:solidFill>
                <a:latin typeface="Times New Roman" pitchFamily="18" charset="0"/>
                <a:cs typeface="Times New Roman" pitchFamily="18" charset="0"/>
              </a:rPr>
              <a:t>doi</a:t>
            </a:r>
            <a:r>
              <a:rPr lang="en-US" dirty="0" smtClean="0">
                <a:solidFill>
                  <a:schemeClr val="bg1"/>
                </a:solidFill>
                <a:latin typeface="Times New Roman" pitchFamily="18" charset="0"/>
                <a:cs typeface="Times New Roman" pitchFamily="18" charset="0"/>
              </a:rPr>
              <a:t>: 10.12783/</a:t>
            </a:r>
            <a:r>
              <a:rPr lang="en-US" dirty="0" err="1" smtClean="0">
                <a:solidFill>
                  <a:schemeClr val="bg1"/>
                </a:solidFill>
                <a:latin typeface="Times New Roman" pitchFamily="18" charset="0"/>
                <a:cs typeface="Times New Roman" pitchFamily="18" charset="0"/>
              </a:rPr>
              <a:t>dtssehs</a:t>
            </a:r>
            <a:r>
              <a:rPr lang="en-US" dirty="0" smtClean="0">
                <a:solidFill>
                  <a:schemeClr val="bg1"/>
                </a:solidFill>
                <a:latin typeface="Times New Roman" pitchFamily="18" charset="0"/>
                <a:cs typeface="Times New Roman" pitchFamily="18" charset="0"/>
              </a:rPr>
              <a:t>/emass2016/6761.</a:t>
            </a:r>
          </a:p>
          <a:p>
            <a:pPr>
              <a:buNone/>
            </a:pPr>
            <a:r>
              <a:rPr lang="en-US" dirty="0" smtClean="0">
                <a:solidFill>
                  <a:schemeClr val="bg1"/>
                </a:solidFill>
                <a:latin typeface="Times New Roman" pitchFamily="18" charset="0"/>
                <a:cs typeface="Times New Roman" pitchFamily="18" charset="0"/>
              </a:rPr>
              <a:t>[2]  I. A. Baba, “Online Examination System for Introduction to Management course Online Examination System for Introduction to Management course,” no. January, 2013.</a:t>
            </a:r>
          </a:p>
          <a:p>
            <a:pPr>
              <a:buNone/>
            </a:pPr>
            <a:r>
              <a:rPr lang="en-US" dirty="0" smtClean="0">
                <a:solidFill>
                  <a:schemeClr val="bg1"/>
                </a:solidFill>
                <a:latin typeface="Times New Roman" pitchFamily="18" charset="0"/>
                <a:cs typeface="Times New Roman" pitchFamily="18" charset="0"/>
              </a:rPr>
              <a:t>[3]  K. T. </a:t>
            </a:r>
            <a:r>
              <a:rPr lang="en-US" dirty="0" err="1" smtClean="0">
                <a:solidFill>
                  <a:schemeClr val="bg1"/>
                </a:solidFill>
                <a:latin typeface="Times New Roman" pitchFamily="18" charset="0"/>
                <a:cs typeface="Times New Roman" pitchFamily="18" charset="0"/>
              </a:rPr>
              <a:t>Askarali</a:t>
            </a:r>
            <a:r>
              <a:rPr lang="en-US" dirty="0" smtClean="0">
                <a:solidFill>
                  <a:schemeClr val="bg1"/>
                </a:solidFill>
                <a:latin typeface="Times New Roman" pitchFamily="18" charset="0"/>
                <a:cs typeface="Times New Roman" pitchFamily="18" charset="0"/>
              </a:rPr>
              <a:t>, “Online examination system,” </a:t>
            </a:r>
            <a:r>
              <a:rPr lang="en-US" i="1" dirty="0" smtClean="0">
                <a:solidFill>
                  <a:schemeClr val="bg1"/>
                </a:solidFill>
                <a:latin typeface="Times New Roman" pitchFamily="18" charset="0"/>
                <a:cs typeface="Times New Roman" pitchFamily="18" charset="0"/>
              </a:rPr>
              <a:t>J. </a:t>
            </a:r>
            <a:r>
              <a:rPr lang="en-US" i="1" dirty="0" err="1" smtClean="0">
                <a:solidFill>
                  <a:schemeClr val="bg1"/>
                </a:solidFill>
                <a:latin typeface="Times New Roman" pitchFamily="18" charset="0"/>
                <a:cs typeface="Times New Roman" pitchFamily="18" charset="0"/>
              </a:rPr>
              <a:t>Interdiscip</a:t>
            </a:r>
            <a:r>
              <a:rPr lang="en-US" i="1" dirty="0" smtClean="0">
                <a:solidFill>
                  <a:schemeClr val="bg1"/>
                </a:solidFill>
                <a:latin typeface="Times New Roman" pitchFamily="18" charset="0"/>
                <a:cs typeface="Times New Roman" pitchFamily="18" charset="0"/>
              </a:rPr>
              <a:t>. </a:t>
            </a:r>
            <a:r>
              <a:rPr lang="en-US" i="1" dirty="0" err="1" smtClean="0">
                <a:solidFill>
                  <a:schemeClr val="bg1"/>
                </a:solidFill>
                <a:latin typeface="Times New Roman" pitchFamily="18" charset="0"/>
                <a:cs typeface="Times New Roman" pitchFamily="18" charset="0"/>
              </a:rPr>
              <a:t>Multidiscip</a:t>
            </a:r>
            <a:r>
              <a:rPr lang="en-US" i="1" dirty="0" smtClean="0">
                <a:solidFill>
                  <a:schemeClr val="bg1"/>
                </a:solidFill>
                <a:latin typeface="Times New Roman" pitchFamily="18" charset="0"/>
                <a:cs typeface="Times New Roman" pitchFamily="18" charset="0"/>
              </a:rPr>
              <a:t>. Res.</a:t>
            </a:r>
            <a:r>
              <a:rPr lang="en-US" dirty="0" smtClean="0">
                <a:solidFill>
                  <a:schemeClr val="bg1"/>
                </a:solidFill>
                <a:latin typeface="Times New Roman" pitchFamily="18" charset="0"/>
                <a:cs typeface="Times New Roman" pitchFamily="18" charset="0"/>
              </a:rPr>
              <a:t>, vol. 2, no. 5, 2015, </a:t>
            </a:r>
            <a:r>
              <a:rPr lang="en-US" dirty="0" err="1" smtClean="0">
                <a:solidFill>
                  <a:schemeClr val="bg1"/>
                </a:solidFill>
                <a:latin typeface="Times New Roman" pitchFamily="18" charset="0"/>
                <a:cs typeface="Times New Roman" pitchFamily="18" charset="0"/>
              </a:rPr>
              <a:t>doi</a:t>
            </a:r>
            <a:r>
              <a:rPr lang="en-US" dirty="0" smtClean="0">
                <a:solidFill>
                  <a:schemeClr val="bg1"/>
                </a:solidFill>
                <a:latin typeface="Times New Roman" pitchFamily="18" charset="0"/>
                <a:cs typeface="Times New Roman" pitchFamily="18" charset="0"/>
              </a:rPr>
              <a:t>: 10.26438/</a:t>
            </a:r>
            <a:r>
              <a:rPr lang="en-US" dirty="0" err="1" smtClean="0">
                <a:solidFill>
                  <a:schemeClr val="bg1"/>
                </a:solidFill>
                <a:latin typeface="Times New Roman" pitchFamily="18" charset="0"/>
                <a:cs typeface="Times New Roman" pitchFamily="18" charset="0"/>
              </a:rPr>
              <a:t>ijcse</a:t>
            </a:r>
            <a:r>
              <a:rPr lang="en-US" dirty="0" smtClean="0">
                <a:solidFill>
                  <a:schemeClr val="bg1"/>
                </a:solidFill>
                <a:latin typeface="Times New Roman" pitchFamily="18" charset="0"/>
                <a:cs typeface="Times New Roman" pitchFamily="18" charset="0"/>
              </a:rPr>
              <a:t>/v6i7.745749.</a:t>
            </a:r>
            <a:endParaRPr lang="en-US" dirty="0">
              <a:solidFill>
                <a:schemeClr val="bg1"/>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6000" dirty="0" smtClean="0">
                <a:solidFill>
                  <a:srgbClr val="C00000"/>
                </a:solidFill>
                <a:latin typeface="Times New Roman" pitchFamily="18" charset="0"/>
                <a:cs typeface="Times New Roman" pitchFamily="18" charset="0"/>
              </a:rPr>
              <a:t>…THANK YOU…</a:t>
            </a:r>
            <a:endParaRPr lang="en-US" sz="6000" dirty="0">
              <a:solidFill>
                <a:srgbClr val="C00000"/>
              </a:solidFill>
              <a:latin typeface="Times New Roman" pitchFamily="18" charset="0"/>
              <a:cs typeface="Times New Roman" pitchFamily="18" charset="0"/>
            </a:endParaRPr>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Introduction</a:t>
            </a:r>
            <a:endParaRPr lang="en-US" sz="4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dirty="0" smtClean="0">
                <a:solidFill>
                  <a:schemeClr val="bg1"/>
                </a:solidFill>
                <a:latin typeface="Times New Roman" pitchFamily="18" charset="0"/>
                <a:cs typeface="Times New Roman" pitchFamily="18" charset="0"/>
              </a:rPr>
              <a:t>An online examination system is a computer based system that can be used to conduct computer based tests online.</a:t>
            </a:r>
          </a:p>
          <a:p>
            <a:pPr>
              <a:buFont typeface="Wingdings" pitchFamily="2" charset="2"/>
              <a:buChar char="q"/>
            </a:pPr>
            <a:r>
              <a:rPr lang="en-US" sz="2000" dirty="0" smtClean="0">
                <a:solidFill>
                  <a:schemeClr val="bg1"/>
                </a:solidFill>
                <a:latin typeface="Times New Roman" pitchFamily="18" charset="0"/>
                <a:cs typeface="Times New Roman" pitchFamily="18" charset="0"/>
              </a:rPr>
              <a:t>Multiple steps, such as the organizing and printing of papers before the examination, the distributing and collecting of papers during the examination, the marking and arranging after the examinations, are reduced to one or two steps. Therefore, it needs less manpower to handle the examination.</a:t>
            </a:r>
          </a:p>
          <a:p>
            <a:pPr>
              <a:buNone/>
            </a:pPr>
            <a:endParaRPr lang="en-US" sz="2000" dirty="0" smtClean="0">
              <a:solidFill>
                <a:schemeClr val="bg1"/>
              </a:solidFill>
              <a:latin typeface="Times New Roman" pitchFamily="18" charset="0"/>
              <a:cs typeface="Times New Roman" pitchFamily="18" charset="0"/>
            </a:endParaRPr>
          </a:p>
        </p:txBody>
      </p:sp>
      <p:pic>
        <p:nvPicPr>
          <p:cNvPr id="4" name="Picture 3" descr="oes.jpg"/>
          <p:cNvPicPr>
            <a:picLocks noChangeAspect="1"/>
          </p:cNvPicPr>
          <p:nvPr/>
        </p:nvPicPr>
        <p:blipFill>
          <a:blip r:embed="rId3" cstate="print"/>
          <a:stretch>
            <a:fillRect/>
          </a:stretch>
        </p:blipFill>
        <p:spPr>
          <a:xfrm>
            <a:off x="990600" y="3886200"/>
            <a:ext cx="7543800" cy="2438400"/>
          </a:xfrm>
          <a:prstGeom prst="rect">
            <a:avLst/>
          </a:prstGeom>
        </p:spPr>
      </p:pic>
    </p:spTree>
  </p:cSld>
  <p:clrMapOvr>
    <a:masterClrMapping/>
  </p:clrMapOvr>
  <p:transition>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Objectives </a:t>
            </a:r>
            <a:endParaRPr lang="en-US" sz="4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solidFill>
                  <a:schemeClr val="bg1"/>
                </a:solidFill>
                <a:latin typeface="Times New Roman" pitchFamily="18" charset="0"/>
                <a:cs typeface="Times New Roman" pitchFamily="18" charset="0"/>
              </a:rPr>
              <a:t>Automatically checked answers</a:t>
            </a:r>
          </a:p>
          <a:p>
            <a:pPr lvl="0"/>
            <a:r>
              <a:rPr lang="en-US" dirty="0" smtClean="0">
                <a:solidFill>
                  <a:schemeClr val="bg1"/>
                </a:solidFill>
                <a:latin typeface="Times New Roman" pitchFamily="18" charset="0"/>
                <a:cs typeface="Times New Roman" pitchFamily="18" charset="0"/>
              </a:rPr>
              <a:t>Prevents cheatings</a:t>
            </a:r>
          </a:p>
          <a:p>
            <a:pPr lvl="0"/>
            <a:r>
              <a:rPr lang="en-US" dirty="0" smtClean="0">
                <a:solidFill>
                  <a:schemeClr val="bg1"/>
                </a:solidFill>
                <a:latin typeface="Times New Roman" pitchFamily="18" charset="0"/>
                <a:cs typeface="Times New Roman" pitchFamily="18" charset="0"/>
              </a:rPr>
              <a:t>Time management</a:t>
            </a:r>
          </a:p>
        </p:txBody>
      </p:sp>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Literature Review</a:t>
            </a:r>
            <a:endParaRPr lang="en-US" sz="4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solidFill>
                  <a:schemeClr val="bg1"/>
                </a:solidFill>
                <a:latin typeface="Times New Roman" pitchFamily="18" charset="0"/>
                <a:cs typeface="Times New Roman" pitchFamily="18" charset="0"/>
              </a:rPr>
              <a:t>Computerized systems have been increasing in education nowadays. Online Examination systems applications support the interaction between different parties participating in the learning platform via the network, as well as the management of the data involved in the process.</a:t>
            </a:r>
          </a:p>
          <a:p>
            <a:r>
              <a:rPr lang="en-US" dirty="0" smtClean="0">
                <a:solidFill>
                  <a:schemeClr val="bg1"/>
                </a:solidFill>
                <a:latin typeface="Times New Roman" pitchFamily="18" charset="0"/>
                <a:cs typeface="Times New Roman" pitchFamily="18" charset="0"/>
              </a:rPr>
              <a:t>Students can take exam using computerized system; they don’t need paper-based exam. They save time and money when using computer system in their studies.</a:t>
            </a:r>
            <a:endParaRPr lang="en-US" dirty="0">
              <a:solidFill>
                <a:schemeClr val="bg1"/>
              </a:solidFill>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itchFamily="18" charset="0"/>
                <a:cs typeface="Times New Roman" pitchFamily="18" charset="0"/>
              </a:rPr>
              <a:t>Research Methodology</a:t>
            </a:r>
            <a:endParaRPr lang="en-US" sz="4800" dirty="0">
              <a:solidFill>
                <a:srgbClr val="C00000"/>
              </a:solidFill>
              <a:latin typeface="Times New Roman" pitchFamily="18" charset="0"/>
              <a:cs typeface="Times New Roman" pitchFamily="18" charset="0"/>
            </a:endParaRPr>
          </a:p>
        </p:txBody>
      </p:sp>
      <p:pic>
        <p:nvPicPr>
          <p:cNvPr id="4" name="Content Placeholder 3" descr="Screenshot (295).png"/>
          <p:cNvPicPr>
            <a:picLocks noGrp="1" noChangeAspect="1"/>
          </p:cNvPicPr>
          <p:nvPr>
            <p:ph idx="1"/>
          </p:nvPr>
        </p:nvPicPr>
        <p:blipFill>
          <a:blip r:embed="rId3"/>
          <a:srcRect l="19678" t="26250" r="21083" b="7500"/>
          <a:stretch>
            <a:fillRect/>
          </a:stretch>
        </p:blipFill>
        <p:spPr>
          <a:xfrm>
            <a:off x="533401" y="1600200"/>
            <a:ext cx="8001000" cy="4724400"/>
          </a:xfrm>
        </p:spPr>
      </p:pic>
    </p:spTree>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1028700" indent="-1028700" algn="l"/>
            <a:r>
              <a:rPr lang="en-US" sz="4800" dirty="0" smtClean="0">
                <a:solidFill>
                  <a:srgbClr val="C00000"/>
                </a:solidFill>
                <a:latin typeface="Times New Roman" pitchFamily="18" charset="0"/>
                <a:cs typeface="Times New Roman" pitchFamily="18" charset="0"/>
              </a:rPr>
              <a:t>I. Requirement Identification</a:t>
            </a:r>
            <a:br>
              <a:rPr lang="en-US" sz="4800" dirty="0" smtClean="0">
                <a:solidFill>
                  <a:srgbClr val="C00000"/>
                </a:solidFill>
                <a:latin typeface="Times New Roman" pitchFamily="18" charset="0"/>
                <a:cs typeface="Times New Roman" pitchFamily="18" charset="0"/>
              </a:rPr>
            </a:br>
            <a:endParaRPr lang="en-US" sz="48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09160"/>
          </a:xfrm>
        </p:spPr>
        <p:txBody>
          <a:bodyPr>
            <a:normAutofit fontScale="92500" lnSpcReduction="10000"/>
          </a:bodyPr>
          <a:lstStyle/>
          <a:p>
            <a:pPr>
              <a:buNone/>
            </a:pPr>
            <a:r>
              <a:rPr lang="en-US" sz="4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Study of Existing System </a:t>
            </a:r>
          </a:p>
          <a:p>
            <a:r>
              <a:rPr lang="en-US" dirty="0" smtClean="0">
                <a:solidFill>
                  <a:schemeClr val="bg1"/>
                </a:solidFill>
                <a:latin typeface="Times New Roman" pitchFamily="18" charset="0"/>
                <a:cs typeface="Times New Roman" pitchFamily="18" charset="0"/>
              </a:rPr>
              <a:t>Computers and the internet have made dramatic changes in the education system. An online examination is the conducting of an examination or test online to measure a student’s academic performance.</a:t>
            </a:r>
          </a:p>
          <a:p>
            <a:r>
              <a:rPr lang="en-US" dirty="0" smtClean="0">
                <a:solidFill>
                  <a:schemeClr val="bg1"/>
                </a:solidFill>
                <a:latin typeface="Times New Roman" pitchFamily="18" charset="0"/>
                <a:cs typeface="Times New Roman" pitchFamily="18" charset="0"/>
              </a:rPr>
              <a:t> With an online examination, all these traditional elements continue to persist, however, the mode of test-taking has changed – instead of a physical examination hall, students instead log into an online examination system through which they access the question paper and share their answers.</a:t>
            </a:r>
            <a:endParaRPr lang="en-US" dirty="0">
              <a:solidFill>
                <a:schemeClr val="bg1"/>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Requirement Collection</a:t>
            </a:r>
          </a:p>
          <a:p>
            <a:r>
              <a:rPr lang="en" dirty="0" smtClean="0">
                <a:solidFill>
                  <a:schemeClr val="bg1"/>
                </a:solidFill>
                <a:latin typeface="Times New Roman" pitchFamily="18" charset="0"/>
                <a:cs typeface="Times New Roman" pitchFamily="18" charset="0"/>
              </a:rPr>
              <a:t>Requirement collection is the crucial aspect as many times communication gaps arise in this phase and this leads to validation errors and bugs in the software program.</a:t>
            </a:r>
            <a:endParaRPr lang="en-US" dirty="0" smtClean="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Datasets </a:t>
            </a:r>
            <a:r>
              <a:rPr lang="en-US" dirty="0" smtClean="0">
                <a:solidFill>
                  <a:schemeClr val="bg1"/>
                </a:solidFill>
                <a:latin typeface="Times New Roman" pitchFamily="18" charset="0"/>
                <a:cs typeface="Times New Roman" pitchFamily="18" charset="0"/>
              </a:rPr>
              <a:t>are required for continuous training of data to increase accuracy</a:t>
            </a:r>
            <a:r>
              <a:rPr lang="en-US" dirty="0" smtClean="0">
                <a:solidFill>
                  <a:schemeClr val="bg1"/>
                </a:solidFill>
                <a:latin typeface="Times New Roman" pitchFamily="18" charset="0"/>
                <a:cs typeface="Times New Roman" pitchFamily="18" charset="0"/>
              </a:rPr>
              <a:t>.</a:t>
            </a:r>
            <a:endParaRPr lang="en-US" dirty="0" smtClean="0">
              <a:solidFill>
                <a:schemeClr val="bg1"/>
              </a:solidFill>
              <a:latin typeface="Times New Roman" pitchFamily="18" charset="0"/>
              <a:cs typeface="Times New Roman" pitchFamily="18" charset="0"/>
            </a:endParaRPr>
          </a:p>
        </p:txBody>
      </p:sp>
    </p:spTree>
  </p:cSld>
  <p:clrMapOvr>
    <a:masterClrMapping/>
  </p:clrMapOvr>
  <p:transition>
    <p:pull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C00000"/>
                </a:solidFill>
                <a:latin typeface="Times New Roman" panose="02020603050405020304" pitchFamily="18" charset="0"/>
                <a:cs typeface="Times New Roman" panose="02020603050405020304" pitchFamily="18" charset="0"/>
              </a:rPr>
              <a:t>II. Feasibility Analysis</a:t>
            </a:r>
            <a:endParaRPr lang="en-US" sz="4800" dirty="0">
              <a:solidFill>
                <a:srgbClr val="C00000"/>
              </a:solidFill>
            </a:endParaRPr>
          </a:p>
        </p:txBody>
      </p:sp>
      <p:sp>
        <p:nvSpPr>
          <p:cNvPr id="3" name="Content Placeholder 2"/>
          <p:cNvSpPr>
            <a:spLocks noGrp="1"/>
          </p:cNvSpPr>
          <p:nvPr>
            <p:ph idx="1"/>
          </p:nvPr>
        </p:nvSpPr>
        <p:spPr/>
        <p:txBody>
          <a:bodyPr>
            <a:noAutofit/>
          </a:bodyPr>
          <a:lstStyle/>
          <a:p>
            <a:pPr>
              <a:buNone/>
            </a:pPr>
            <a:r>
              <a:rPr lang="en-US" sz="4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Technical feasibility</a:t>
            </a:r>
          </a:p>
          <a:p>
            <a:r>
              <a:rPr lang="en-US" dirty="0" smtClean="0">
                <a:solidFill>
                  <a:schemeClr val="bg1"/>
                </a:solidFill>
                <a:latin typeface="Times New Roman" pitchFamily="18" charset="0"/>
                <a:cs typeface="Times New Roman" pitchFamily="18" charset="0"/>
              </a:rPr>
              <a:t>Technical feasibility centers on the existing manual system of the test management process and to what extent it can support the system. </a:t>
            </a:r>
          </a:p>
          <a:p>
            <a:r>
              <a:rPr lang="en-US" dirty="0" smtClean="0">
                <a:solidFill>
                  <a:schemeClr val="bg1"/>
                </a:solidFill>
                <a:latin typeface="Times New Roman" pitchFamily="18" charset="0"/>
                <a:cs typeface="Times New Roman" pitchFamily="18" charset="0"/>
              </a:rPr>
              <a:t>The system offers greater levels of user friendliness combined with greater processing speed. Therefore, the cost of maintenance can be reduced. </a:t>
            </a:r>
          </a:p>
          <a:p>
            <a:endParaRPr lang="en-US" dirty="0">
              <a:solidFill>
                <a:schemeClr val="bg1"/>
              </a:solidFill>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266</TotalTime>
  <Words>834</Words>
  <Application>Microsoft Office PowerPoint</Application>
  <PresentationFormat>On-screen Show (4:3)</PresentationFormat>
  <Paragraphs>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“Online Examination System”</vt:lpstr>
      <vt:lpstr>Content</vt:lpstr>
      <vt:lpstr>Introduction</vt:lpstr>
      <vt:lpstr>Objectives </vt:lpstr>
      <vt:lpstr>Literature Review</vt:lpstr>
      <vt:lpstr>Research Methodology</vt:lpstr>
      <vt:lpstr>I. Requirement Identification </vt:lpstr>
      <vt:lpstr>Slide 8</vt:lpstr>
      <vt:lpstr>II. Feasibility Analysis</vt:lpstr>
      <vt:lpstr>Slide 10</vt:lpstr>
      <vt:lpstr>Slide 11</vt:lpstr>
      <vt:lpstr>III. High-Level Design of Systems</vt:lpstr>
      <vt:lpstr>ER Diagram </vt:lpstr>
      <vt:lpstr>DFD</vt:lpstr>
      <vt:lpstr>DFD</vt:lpstr>
      <vt:lpstr>DFD</vt:lpstr>
      <vt:lpstr>Outcome</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hgyhvhybm</dc:title>
  <dc:creator>9779811438884</dc:creator>
  <cp:lastModifiedBy>9779811438884</cp:lastModifiedBy>
  <cp:revision>7</cp:revision>
  <dcterms:created xsi:type="dcterms:W3CDTF">2021-09-08T07:41:11Z</dcterms:created>
  <dcterms:modified xsi:type="dcterms:W3CDTF">2021-09-11T18:37:28Z</dcterms:modified>
</cp:coreProperties>
</file>