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7" r:id="rId2"/>
    <p:sldId id="258" r:id="rId3"/>
    <p:sldId id="259" r:id="rId4"/>
    <p:sldId id="293" r:id="rId5"/>
    <p:sldId id="260" r:id="rId6"/>
    <p:sldId id="261" r:id="rId7"/>
    <p:sldId id="294" r:id="rId8"/>
    <p:sldId id="262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95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146" autoAdjust="0"/>
  </p:normalViewPr>
  <p:slideViewPr>
    <p:cSldViewPr snapToGrid="0" snapToObjects="1">
      <p:cViewPr varScale="1">
        <p:scale>
          <a:sx n="98" d="100"/>
          <a:sy n="98" d="100"/>
        </p:scale>
        <p:origin x="-12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4E3B1-BBED-714D-AE2B-67B8E822FF8F}" type="datetimeFigureOut">
              <a:rPr lang="en-US" smtClean="0"/>
              <a:t>9/18/18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55B59-DD38-3348-A260-00AB93746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38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327F82-EBE5-1E40-80C3-FD236FCBAB8E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66BE19-8192-584F-AE3C-5A55E6D81C80}" type="slidenum">
              <a:rPr lang="en-US"/>
              <a:pPr/>
              <a:t>11</a:t>
            </a:fld>
            <a:endParaRPr lang="en-US"/>
          </a:p>
        </p:txBody>
      </p:sp>
      <p:sp>
        <p:nvSpPr>
          <p:cNvPr id="44034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9AF560-D93D-9E40-9F97-27F4C0D0C54D}" type="slidenum">
              <a:rPr lang="en-US"/>
              <a:pPr/>
              <a:t>12</a:t>
            </a:fld>
            <a:endParaRPr lang="en-US"/>
          </a:p>
        </p:txBody>
      </p:sp>
      <p:sp>
        <p:nvSpPr>
          <p:cNvPr id="26626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03905A-7963-984F-AD52-557947821E69}" type="slidenum">
              <a:rPr lang="en-US"/>
              <a:pPr/>
              <a:t>13</a:t>
            </a:fld>
            <a:endParaRPr lang="en-US"/>
          </a:p>
        </p:txBody>
      </p:sp>
      <p:sp>
        <p:nvSpPr>
          <p:cNvPr id="27650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941AED-6892-5443-B20E-A6E22600FF13}" type="slidenum">
              <a:rPr lang="en-US"/>
              <a:pPr/>
              <a:t>14</a:t>
            </a:fld>
            <a:endParaRPr lang="en-US"/>
          </a:p>
        </p:txBody>
      </p:sp>
      <p:sp>
        <p:nvSpPr>
          <p:cNvPr id="28674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9C63FB-0EAA-E440-8EF1-6D4F1E62852A}" type="slidenum">
              <a:rPr lang="en-US"/>
              <a:pPr/>
              <a:t>15</a:t>
            </a:fld>
            <a:endParaRPr lang="en-US"/>
          </a:p>
        </p:txBody>
      </p:sp>
      <p:sp>
        <p:nvSpPr>
          <p:cNvPr id="29698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5625DA-08EE-974D-ABDE-79146CF9B443}" type="slidenum">
              <a:rPr lang="en-US"/>
              <a:pPr/>
              <a:t>16</a:t>
            </a:fld>
            <a:endParaRPr lang="en-US"/>
          </a:p>
        </p:txBody>
      </p:sp>
      <p:sp>
        <p:nvSpPr>
          <p:cNvPr id="30722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8DB958-168B-114D-9E50-F384683F2BEC}" type="slidenum">
              <a:rPr lang="en-US"/>
              <a:pPr/>
              <a:t>17</a:t>
            </a:fld>
            <a:endParaRPr lang="en-US"/>
          </a:p>
        </p:txBody>
      </p:sp>
      <p:sp>
        <p:nvSpPr>
          <p:cNvPr id="31746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D7E2A6-B6D9-6D49-91DD-CEF322CEADB1}" type="slidenum">
              <a:rPr lang="en-US"/>
              <a:pPr/>
              <a:t>18</a:t>
            </a:fld>
            <a:endParaRPr lang="en-US"/>
          </a:p>
        </p:txBody>
      </p:sp>
      <p:sp>
        <p:nvSpPr>
          <p:cNvPr id="45058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57B1F4-4F88-3748-BCB9-14E42CFD9371}" type="slidenum">
              <a:rPr lang="en-US"/>
              <a:pPr/>
              <a:t>19</a:t>
            </a:fld>
            <a:endParaRPr lang="en-US"/>
          </a:p>
        </p:txBody>
      </p:sp>
      <p:sp>
        <p:nvSpPr>
          <p:cNvPr id="23554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FA32CF-90F3-7342-B425-2484264DC0AA}" type="slidenum">
              <a:rPr lang="en-US"/>
              <a:pPr/>
              <a:t>20</a:t>
            </a:fld>
            <a:endParaRPr lang="en-US"/>
          </a:p>
        </p:txBody>
      </p:sp>
      <p:sp>
        <p:nvSpPr>
          <p:cNvPr id="24578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C3B3F3-4E01-A449-A4B7-8D7933BDC24F}" type="slidenum">
              <a:rPr lang="en-US"/>
              <a:pPr/>
              <a:t>2</a:t>
            </a:fld>
            <a:endParaRPr lang="en-US"/>
          </a:p>
        </p:txBody>
      </p:sp>
      <p:sp>
        <p:nvSpPr>
          <p:cNvPr id="40962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A03667-DC92-C04B-ACB9-406EC6FB0E36}" type="slidenum">
              <a:rPr lang="en-US"/>
              <a:pPr/>
              <a:t>21</a:t>
            </a:fld>
            <a:endParaRPr lang="en-US"/>
          </a:p>
        </p:txBody>
      </p:sp>
      <p:sp>
        <p:nvSpPr>
          <p:cNvPr id="25602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6AFD78-8B2C-2F4F-ABE9-CABCEC3BC872}" type="slidenum">
              <a:rPr lang="en-US"/>
              <a:pPr/>
              <a:t>22</a:t>
            </a:fld>
            <a:endParaRPr lang="en-US"/>
          </a:p>
        </p:txBody>
      </p:sp>
      <p:sp>
        <p:nvSpPr>
          <p:cNvPr id="26626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A78A76-6DE9-C543-A1DA-1B272C6E14B4}" type="slidenum">
              <a:rPr lang="en-US"/>
              <a:pPr/>
              <a:t>23</a:t>
            </a:fld>
            <a:endParaRPr lang="en-US"/>
          </a:p>
        </p:txBody>
      </p:sp>
      <p:sp>
        <p:nvSpPr>
          <p:cNvPr id="40962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A238D1-7258-4141-B7D5-20C18ACA7FBF}" type="slidenum">
              <a:rPr lang="en-US"/>
              <a:pPr/>
              <a:t>24</a:t>
            </a:fld>
            <a:endParaRPr lang="en-US"/>
          </a:p>
        </p:txBody>
      </p:sp>
      <p:sp>
        <p:nvSpPr>
          <p:cNvPr id="27650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4AC08F-18FC-E142-854F-6090943B2E0E}" type="slidenum">
              <a:rPr lang="en-US"/>
              <a:pPr/>
              <a:t>25</a:t>
            </a:fld>
            <a:endParaRPr lang="en-US"/>
          </a:p>
        </p:txBody>
      </p:sp>
      <p:sp>
        <p:nvSpPr>
          <p:cNvPr id="28674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CCF582-A17D-CB4A-B304-A762CA4BA5EB}" type="slidenum">
              <a:rPr lang="en-US"/>
              <a:pPr/>
              <a:t>26</a:t>
            </a:fld>
            <a:endParaRPr lang="en-US"/>
          </a:p>
        </p:txBody>
      </p:sp>
      <p:sp>
        <p:nvSpPr>
          <p:cNvPr id="41986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CCF582-A17D-CB4A-B304-A762CA4BA5EB}" type="slidenum">
              <a:rPr lang="en-US"/>
              <a:pPr/>
              <a:t>27</a:t>
            </a:fld>
            <a:endParaRPr lang="en-US"/>
          </a:p>
        </p:txBody>
      </p:sp>
      <p:sp>
        <p:nvSpPr>
          <p:cNvPr id="41986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8670F2-116D-3E4B-9F9A-503074E9AAD2}" type="slidenum">
              <a:rPr lang="en-US"/>
              <a:pPr/>
              <a:t>28</a:t>
            </a:fld>
            <a:endParaRPr lang="en-US"/>
          </a:p>
        </p:txBody>
      </p:sp>
      <p:sp>
        <p:nvSpPr>
          <p:cNvPr id="29698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A2A6E4-D320-6047-BC3E-BF4CAF4B8D6C}" type="slidenum">
              <a:rPr lang="en-US"/>
              <a:pPr/>
              <a:t>30</a:t>
            </a:fld>
            <a:endParaRPr lang="en-US"/>
          </a:p>
        </p:txBody>
      </p:sp>
      <p:sp>
        <p:nvSpPr>
          <p:cNvPr id="30722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85F8C1-9854-7F46-997E-941922D51D90}" type="slidenum">
              <a:rPr lang="en-US"/>
              <a:pPr/>
              <a:t>31</a:t>
            </a:fld>
            <a:endParaRPr lang="en-US"/>
          </a:p>
        </p:txBody>
      </p:sp>
      <p:sp>
        <p:nvSpPr>
          <p:cNvPr id="31746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EFCDA8-ABDA-AF4E-B451-C47C77C10CBA}" type="slidenum">
              <a:rPr lang="en-US"/>
              <a:pPr/>
              <a:t>3</a:t>
            </a:fld>
            <a:endParaRPr lang="en-US"/>
          </a:p>
        </p:txBody>
      </p:sp>
      <p:sp>
        <p:nvSpPr>
          <p:cNvPr id="21506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BD86D-B66E-F541-A581-A29A51821DE4}" type="slidenum">
              <a:rPr lang="en-US"/>
              <a:pPr/>
              <a:t>32</a:t>
            </a:fld>
            <a:endParaRPr lang="en-US"/>
          </a:p>
        </p:txBody>
      </p:sp>
      <p:sp>
        <p:nvSpPr>
          <p:cNvPr id="32770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F5F5DD-7407-5840-97A0-420B6A56DD6D}" type="slidenum">
              <a:rPr lang="en-US"/>
              <a:pPr/>
              <a:t>33</a:t>
            </a:fld>
            <a:endParaRPr lang="en-US"/>
          </a:p>
        </p:txBody>
      </p:sp>
      <p:sp>
        <p:nvSpPr>
          <p:cNvPr id="33794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1C45E6-EC2F-9B4C-BF5B-CD17E9C48ECB}" type="slidenum">
              <a:rPr lang="en-US"/>
              <a:pPr/>
              <a:t>34</a:t>
            </a:fld>
            <a:endParaRPr lang="en-US"/>
          </a:p>
        </p:txBody>
      </p:sp>
      <p:sp>
        <p:nvSpPr>
          <p:cNvPr id="34818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D12BA1-F29B-864D-A385-781C7E62D358}" type="slidenum">
              <a:rPr lang="en-US"/>
              <a:pPr/>
              <a:t>35</a:t>
            </a:fld>
            <a:endParaRPr lang="en-US"/>
          </a:p>
        </p:txBody>
      </p:sp>
      <p:sp>
        <p:nvSpPr>
          <p:cNvPr id="35842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4447D6-AFB6-E047-A2E7-DFC5406B51DC}" type="slidenum">
              <a:rPr lang="en-US"/>
              <a:pPr/>
              <a:t>36</a:t>
            </a:fld>
            <a:endParaRPr lang="en-US"/>
          </a:p>
        </p:txBody>
      </p:sp>
      <p:sp>
        <p:nvSpPr>
          <p:cNvPr id="36866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6F1541-AF52-B343-B07E-F085081BCD7E}" type="slidenum">
              <a:rPr lang="en-US"/>
              <a:pPr/>
              <a:t>37</a:t>
            </a:fld>
            <a:endParaRPr lang="en-US"/>
          </a:p>
        </p:txBody>
      </p:sp>
      <p:sp>
        <p:nvSpPr>
          <p:cNvPr id="37890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60281A-A587-AE48-92F9-4F478B0974C0}" type="slidenum">
              <a:rPr lang="en-US"/>
              <a:pPr/>
              <a:t>5</a:t>
            </a:fld>
            <a:endParaRPr lang="en-US"/>
          </a:p>
        </p:txBody>
      </p:sp>
      <p:sp>
        <p:nvSpPr>
          <p:cNvPr id="41986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66B643-8016-9548-B3C6-636260E44959}" type="slidenum">
              <a:rPr lang="en-US"/>
              <a:pPr/>
              <a:t>6</a:t>
            </a:fld>
            <a:endParaRPr lang="en-US"/>
          </a:p>
        </p:txBody>
      </p:sp>
      <p:sp>
        <p:nvSpPr>
          <p:cNvPr id="43010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66B643-8016-9548-B3C6-636260E44959}" type="slidenum">
              <a:rPr lang="en-US"/>
              <a:pPr/>
              <a:t>7</a:t>
            </a:fld>
            <a:endParaRPr lang="en-US"/>
          </a:p>
        </p:txBody>
      </p:sp>
      <p:sp>
        <p:nvSpPr>
          <p:cNvPr id="43010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F0F57A-78B6-854A-8374-2F8692EDA79E}" type="slidenum">
              <a:rPr lang="en-US"/>
              <a:pPr/>
              <a:t>8</a:t>
            </a:fld>
            <a:endParaRPr lang="en-US"/>
          </a:p>
        </p:txBody>
      </p:sp>
      <p:sp>
        <p:nvSpPr>
          <p:cNvPr id="35842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E6FC6E-22D2-C644-AA0D-B715F2FFAEEE}" type="slidenum">
              <a:rPr lang="en-US"/>
              <a:pPr/>
              <a:t>9</a:t>
            </a:fld>
            <a:endParaRPr lang="en-US"/>
          </a:p>
        </p:txBody>
      </p:sp>
      <p:sp>
        <p:nvSpPr>
          <p:cNvPr id="22530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243751-63D9-AA4D-A2A5-89EBCD924B36}" type="slidenum">
              <a:rPr lang="en-US"/>
              <a:pPr/>
              <a:t>10</a:t>
            </a:fld>
            <a:endParaRPr lang="en-US"/>
          </a:p>
        </p:txBody>
      </p:sp>
      <p:sp>
        <p:nvSpPr>
          <p:cNvPr id="25602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A6F7-560C-8141-A5FC-F39638470071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2A23-8962-8343-A7D5-996ADB610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43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A6F7-560C-8141-A5FC-F39638470071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2A23-8962-8343-A7D5-996ADB610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62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A6F7-560C-8141-A5FC-F39638470071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2A23-8962-8343-A7D5-996ADB610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21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E938133-C561-6F45-9588-9321AC4071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09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A6F7-560C-8141-A5FC-F39638470071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2A23-8962-8343-A7D5-996ADB610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73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A6F7-560C-8141-A5FC-F39638470071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2A23-8962-8343-A7D5-996ADB610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4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A6F7-560C-8141-A5FC-F39638470071}" type="datetimeFigureOut">
              <a:rPr lang="en-US" smtClean="0"/>
              <a:t>9/18/18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2A23-8962-8343-A7D5-996ADB610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77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A6F7-560C-8141-A5FC-F39638470071}" type="datetimeFigureOut">
              <a:rPr lang="en-US" smtClean="0"/>
              <a:t>9/18/18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2A23-8962-8343-A7D5-996ADB610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25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A6F7-560C-8141-A5FC-F39638470071}" type="datetimeFigureOut">
              <a:rPr lang="en-US" smtClean="0"/>
              <a:t>9/18/18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2A23-8962-8343-A7D5-996ADB610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40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A6F7-560C-8141-A5FC-F39638470071}" type="datetimeFigureOut">
              <a:rPr lang="en-US" smtClean="0"/>
              <a:t>9/18/18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2A23-8962-8343-A7D5-996ADB610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8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A6F7-560C-8141-A5FC-F39638470071}" type="datetimeFigureOut">
              <a:rPr lang="en-US" smtClean="0"/>
              <a:t>9/18/18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2A23-8962-8343-A7D5-996ADB610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66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A6F7-560C-8141-A5FC-F39638470071}" type="datetimeFigureOut">
              <a:rPr lang="en-US" smtClean="0"/>
              <a:t>9/18/18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2A23-8962-8343-A7D5-996ADB610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69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BA6F7-560C-8141-A5FC-F39638470071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42A23-8962-8343-A7D5-996ADB610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40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etf.org/rfc/rfc1321.txt" TargetMode="External"/><Relationship Id="rId4" Type="http://schemas.openxmlformats.org/officeDocument/2006/relationships/hyperlink" Target="https://en.wikipedia.org/wiki/SHA-2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matpalm.com/resemblance/simhash/" TargetMode="External"/><Relationship Id="rId4" Type="http://schemas.openxmlformats.org/officeDocument/2006/relationships/hyperlink" Target="http://scholar.google.com/scholar?cluster=18431355887360639014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httpd.apache.org/docs/2.2/mod/core.html%23fileetag" TargetMode="External"/><Relationship Id="rId4" Type="http://schemas.openxmlformats.org/officeDocument/2006/relationships/hyperlink" Target="http://httpd.apache.org/docs/2.2/howto/htaccess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searchengineland.com/analysis-which-url-shortening-service-should-you-use-17204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cooluris/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crossref.org/blog/redirecting-redirection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tools.ietf.org/html/rfc7538" TargetMode="Externa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www.w3.org/TR/webarch/%23orthogonal-specs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php.net/manual/en/function.filemtime.ph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ixtutorial.org/2008/11/how-to-update-atime-and-mtime-for-a-file-in-unix/" TargetMode="External"/><Relationship Id="rId4" Type="http://schemas.openxmlformats.org/officeDocument/2006/relationships/hyperlink" Target="http://ws-dl.blogspot.com/2010/11/2010-11-05-memento-datetime-is-not-last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1430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latin typeface="Arial"/>
                <a:cs typeface="Arial"/>
              </a:rPr>
              <a:t>Web Server Design</a:t>
            </a:r>
            <a:br>
              <a:rPr lang="en-US" dirty="0" smtClean="0">
                <a:latin typeface="Arial"/>
                <a:cs typeface="Arial"/>
              </a:rPr>
            </a:br>
            <a:r>
              <a:rPr lang="en-US" dirty="0" smtClean="0">
                <a:latin typeface="Arial"/>
                <a:cs typeface="Arial"/>
              </a:rPr>
              <a:t/>
            </a:r>
            <a:br>
              <a:rPr lang="en-US" dirty="0" smtClean="0">
                <a:latin typeface="Arial"/>
                <a:cs typeface="Arial"/>
              </a:rPr>
            </a:br>
            <a:r>
              <a:rPr lang="en-US" sz="2800" dirty="0" smtClean="0">
                <a:latin typeface="Arial"/>
                <a:cs typeface="Arial"/>
              </a:rPr>
              <a:t>Week </a:t>
            </a:r>
            <a:r>
              <a:rPr lang="en-US" sz="2800" dirty="0" smtClean="0">
                <a:latin typeface="Arial"/>
                <a:cs typeface="Arial"/>
              </a:rPr>
              <a:t>3- Conditionals, Redirections</a:t>
            </a:r>
            <a:endParaRPr lang="en-US" sz="2800" dirty="0" smtClean="0">
              <a:latin typeface="Arial"/>
              <a:cs typeface="Arial"/>
            </a:endParaRP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219200" y="3581400"/>
            <a:ext cx="6400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>
              <a:spcBef>
                <a:spcPts val="725"/>
              </a:spcBef>
              <a:defRPr/>
            </a:pPr>
            <a:r>
              <a:rPr lang="en-GB" sz="2000" dirty="0">
                <a:latin typeface="Arial"/>
                <a:cs typeface="Arial"/>
              </a:rPr>
              <a:t>Old Dominion University</a:t>
            </a:r>
          </a:p>
          <a:p>
            <a:pPr algn="ctr">
              <a:spcBef>
                <a:spcPts val="450"/>
              </a:spcBef>
              <a:defRPr/>
            </a:pPr>
            <a:r>
              <a:rPr lang="en-GB" sz="1400" dirty="0">
                <a:latin typeface="Arial"/>
                <a:cs typeface="Arial"/>
              </a:rPr>
              <a:t>Department of Computer Science</a:t>
            </a:r>
          </a:p>
          <a:p>
            <a:pPr algn="ctr">
              <a:spcBef>
                <a:spcPts val="450"/>
              </a:spcBef>
              <a:defRPr/>
            </a:pPr>
            <a:r>
              <a:rPr lang="en-GB" sz="1400" dirty="0">
                <a:latin typeface="Arial"/>
                <a:cs typeface="Arial"/>
              </a:rPr>
              <a:t>CS 431/531 Fall 2018</a:t>
            </a:r>
          </a:p>
          <a:p>
            <a:pPr algn="ctr">
              <a:spcBef>
                <a:spcPts val="550"/>
              </a:spcBef>
              <a:defRPr/>
            </a:pPr>
            <a:r>
              <a:rPr lang="en-GB" sz="1600" dirty="0">
                <a:latin typeface="Arial"/>
                <a:cs typeface="Arial"/>
              </a:rPr>
              <a:t>Michael L. Nelson &lt;</a:t>
            </a:r>
            <a:r>
              <a:rPr lang="en-GB" sz="1600" dirty="0" err="1">
                <a:latin typeface="Arial"/>
                <a:cs typeface="Arial"/>
              </a:rPr>
              <a:t>mln@cs.odu.edu</a:t>
            </a:r>
            <a:r>
              <a:rPr lang="en-GB" sz="1600" dirty="0">
                <a:latin typeface="Arial"/>
                <a:cs typeface="Arial"/>
              </a:rPr>
              <a:t>&gt;</a:t>
            </a:r>
          </a:p>
          <a:p>
            <a:pPr algn="ctr">
              <a:spcBef>
                <a:spcPts val="550"/>
              </a:spcBef>
              <a:defRPr/>
            </a:pPr>
            <a:endParaRPr lang="en-GB" sz="1600" dirty="0">
              <a:latin typeface="Arial"/>
              <a:cs typeface="Arial"/>
            </a:endParaRPr>
          </a:p>
          <a:p>
            <a:pPr algn="ctr">
              <a:spcBef>
                <a:spcPts val="550"/>
              </a:spcBef>
              <a:defRPr/>
            </a:pPr>
            <a:r>
              <a:rPr lang="en-GB" sz="1600" dirty="0">
                <a:latin typeface="Arial"/>
                <a:cs typeface="Arial"/>
              </a:rPr>
              <a:t>2018-</a:t>
            </a:r>
            <a:r>
              <a:rPr lang="en-GB" sz="1600" dirty="0">
                <a:latin typeface="Arial"/>
                <a:cs typeface="Arial"/>
              </a:rPr>
              <a:t>09</a:t>
            </a:r>
            <a:r>
              <a:rPr lang="en-GB" sz="1600" dirty="0" smtClean="0">
                <a:latin typeface="Arial"/>
                <a:cs typeface="Arial"/>
              </a:rPr>
              <a:t>-19</a:t>
            </a:r>
            <a:endParaRPr lang="en-GB" sz="1600" dirty="0">
              <a:latin typeface="Arial"/>
              <a:cs typeface="Arial"/>
            </a:endParaRPr>
          </a:p>
          <a:p>
            <a:pPr algn="ctr">
              <a:spcBef>
                <a:spcPts val="550"/>
              </a:spcBef>
              <a:defRPr/>
            </a:pPr>
            <a:endParaRPr lang="en-GB"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49489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Last-Modified and </a:t>
            </a:r>
            <a:r>
              <a:rPr lang="en-US" dirty="0" err="1" smtClean="0"/>
              <a:t>Etag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are </a:t>
            </a:r>
            <a:r>
              <a:rPr lang="en-US" i="1" dirty="0" smtClean="0"/>
              <a:t>validator header fields</a:t>
            </a:r>
            <a:endParaRPr lang="en-US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521142" y="1564244"/>
            <a:ext cx="6594574" cy="5293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7.2.  Validator Header Fields</a:t>
            </a:r>
          </a:p>
          <a:p>
            <a:endParaRPr lang="en-US" sz="1600" dirty="0" smtClean="0">
              <a:latin typeface="Arial"/>
              <a:cs typeface="Arial"/>
            </a:endParaRPr>
          </a:p>
          <a:p>
            <a:r>
              <a:rPr lang="en-US" sz="1600" dirty="0" smtClean="0">
                <a:latin typeface="Arial"/>
                <a:cs typeface="Arial"/>
              </a:rPr>
              <a:t>   Validator header fields convey metadata about the selected</a:t>
            </a:r>
          </a:p>
          <a:p>
            <a:r>
              <a:rPr lang="en-US" sz="1600" dirty="0" smtClean="0">
                <a:latin typeface="Arial"/>
                <a:cs typeface="Arial"/>
              </a:rPr>
              <a:t>   representation (Section 3).  In responses to safe requests, validator</a:t>
            </a:r>
          </a:p>
          <a:p>
            <a:r>
              <a:rPr lang="en-US" sz="1600" dirty="0" smtClean="0">
                <a:latin typeface="Arial"/>
                <a:cs typeface="Arial"/>
              </a:rPr>
              <a:t>   fields describe the selected representation chosen by the origin</a:t>
            </a:r>
          </a:p>
          <a:p>
            <a:r>
              <a:rPr lang="en-US" sz="1600" dirty="0" smtClean="0">
                <a:latin typeface="Arial"/>
                <a:cs typeface="Arial"/>
              </a:rPr>
              <a:t>   server while handling the response.  Note that, depending on the</a:t>
            </a:r>
          </a:p>
          <a:p>
            <a:r>
              <a:rPr lang="en-US" sz="1600" dirty="0" smtClean="0">
                <a:latin typeface="Arial"/>
                <a:cs typeface="Arial"/>
              </a:rPr>
              <a:t>   status code semantics, the selected representation for a given</a:t>
            </a:r>
          </a:p>
          <a:p>
            <a:r>
              <a:rPr lang="en-US" sz="1600" dirty="0" smtClean="0">
                <a:latin typeface="Arial"/>
                <a:cs typeface="Arial"/>
              </a:rPr>
              <a:t>   response is not necessarily the same as the representation enclosed</a:t>
            </a:r>
          </a:p>
          <a:p>
            <a:r>
              <a:rPr lang="en-US" sz="1600" dirty="0" smtClean="0">
                <a:latin typeface="Arial"/>
                <a:cs typeface="Arial"/>
              </a:rPr>
              <a:t>   as response payload.</a:t>
            </a:r>
          </a:p>
          <a:p>
            <a:endParaRPr lang="en-US" sz="1600" dirty="0" smtClean="0">
              <a:latin typeface="Arial"/>
              <a:cs typeface="Arial"/>
            </a:endParaRPr>
          </a:p>
          <a:p>
            <a:r>
              <a:rPr lang="en-US" sz="1600" dirty="0" smtClean="0">
                <a:latin typeface="Arial"/>
                <a:cs typeface="Arial"/>
              </a:rPr>
              <a:t>   In a successful response to a state-changing request, validator</a:t>
            </a:r>
          </a:p>
          <a:p>
            <a:r>
              <a:rPr lang="en-US" sz="1600" dirty="0" smtClean="0">
                <a:latin typeface="Arial"/>
                <a:cs typeface="Arial"/>
              </a:rPr>
              <a:t>   fields describe the new representation that has replaced the prior</a:t>
            </a:r>
          </a:p>
          <a:p>
            <a:r>
              <a:rPr lang="en-US" sz="1600" dirty="0" smtClean="0">
                <a:latin typeface="Arial"/>
                <a:cs typeface="Arial"/>
              </a:rPr>
              <a:t>   selected representation as a result of processing the request.</a:t>
            </a:r>
          </a:p>
          <a:p>
            <a:endParaRPr lang="en-US" sz="1600" dirty="0" smtClean="0">
              <a:latin typeface="Arial"/>
              <a:cs typeface="Arial"/>
            </a:endParaRPr>
          </a:p>
          <a:p>
            <a:r>
              <a:rPr lang="en-US" sz="1600" dirty="0" smtClean="0">
                <a:latin typeface="Arial"/>
                <a:cs typeface="Arial"/>
              </a:rPr>
              <a:t>…</a:t>
            </a:r>
          </a:p>
          <a:p>
            <a:endParaRPr lang="en-US" sz="1400" dirty="0" smtClean="0">
              <a:latin typeface="Courier New"/>
              <a:cs typeface="Courier New"/>
            </a:endParaRPr>
          </a:p>
          <a:p>
            <a:r>
              <a:rPr lang="en-US" sz="1400" dirty="0" smtClean="0">
                <a:latin typeface="Courier New"/>
                <a:cs typeface="Courier New"/>
              </a:rPr>
              <a:t>   +-------------------+--------------------------+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 | Header Field Name | Defined in...            |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 +-------------------+--------------------------+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 | </a:t>
            </a:r>
            <a:r>
              <a:rPr lang="en-US" sz="1400" dirty="0" err="1" smtClean="0">
                <a:latin typeface="Courier New"/>
                <a:cs typeface="Courier New"/>
              </a:rPr>
              <a:t>ETag</a:t>
            </a:r>
            <a:r>
              <a:rPr lang="en-US" sz="1400" dirty="0" smtClean="0">
                <a:latin typeface="Courier New"/>
                <a:cs typeface="Courier New"/>
              </a:rPr>
              <a:t>              | Section 2.3 of [RFC7232] |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 | Last-Modified     | Section 2.2 of [RFC7232] |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 +-------------------+--------------------------+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0298" y="1537533"/>
            <a:ext cx="1300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RFC 7230: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772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641446" y="1798757"/>
            <a:ext cx="816073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000" dirty="0" smtClean="0">
              <a:latin typeface="Arial"/>
              <a:cs typeface="Arial"/>
            </a:endParaRPr>
          </a:p>
          <a:p>
            <a:r>
              <a:rPr lang="en-US" sz="2000" dirty="0" smtClean="0">
                <a:latin typeface="Arial"/>
                <a:cs typeface="Arial"/>
              </a:rPr>
              <a:t>2.3.  </a:t>
            </a:r>
            <a:r>
              <a:rPr lang="en-US" sz="2000" dirty="0" err="1" smtClean="0">
                <a:latin typeface="Arial"/>
                <a:cs typeface="Arial"/>
              </a:rPr>
              <a:t>ETag</a:t>
            </a:r>
            <a:endParaRPr lang="en-US" sz="2000" dirty="0" smtClean="0">
              <a:latin typeface="Arial"/>
              <a:cs typeface="Arial"/>
            </a:endParaRPr>
          </a:p>
          <a:p>
            <a:endParaRPr lang="en-US" sz="2000" dirty="0" smtClean="0">
              <a:latin typeface="Arial"/>
              <a:cs typeface="Arial"/>
            </a:endParaRPr>
          </a:p>
          <a:p>
            <a:r>
              <a:rPr lang="en-US" sz="2000" dirty="0" smtClean="0">
                <a:latin typeface="Arial"/>
                <a:cs typeface="Arial"/>
              </a:rPr>
              <a:t>   The "</a:t>
            </a:r>
            <a:r>
              <a:rPr lang="en-US" sz="2000" dirty="0" err="1" smtClean="0">
                <a:latin typeface="Arial"/>
                <a:cs typeface="Arial"/>
              </a:rPr>
              <a:t>ETag</a:t>
            </a:r>
            <a:r>
              <a:rPr lang="en-US" sz="2000" dirty="0" smtClean="0">
                <a:latin typeface="Arial"/>
                <a:cs typeface="Arial"/>
              </a:rPr>
              <a:t>" header field in a response provides the current entity-tag</a:t>
            </a:r>
          </a:p>
          <a:p>
            <a:r>
              <a:rPr lang="en-US" sz="2000" dirty="0" smtClean="0">
                <a:latin typeface="Arial"/>
                <a:cs typeface="Arial"/>
              </a:rPr>
              <a:t>   for the selected representation, as determined at the conclusion of</a:t>
            </a:r>
          </a:p>
          <a:p>
            <a:r>
              <a:rPr lang="en-US" sz="2000" dirty="0" smtClean="0">
                <a:latin typeface="Arial"/>
                <a:cs typeface="Arial"/>
              </a:rPr>
              <a:t>   handling the request.  </a:t>
            </a:r>
            <a:r>
              <a:rPr lang="en-US" sz="2000" dirty="0" smtClean="0">
                <a:solidFill>
                  <a:srgbClr val="FF0000"/>
                </a:solidFill>
                <a:latin typeface="Arial"/>
                <a:cs typeface="Arial"/>
              </a:rPr>
              <a:t>An entity-tag is an opaque validator for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Arial"/>
                <a:cs typeface="Arial"/>
              </a:rPr>
              <a:t>   differentiating between multiple representations of the same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Arial"/>
                <a:cs typeface="Arial"/>
              </a:rPr>
              <a:t>   resource</a:t>
            </a:r>
            <a:r>
              <a:rPr lang="en-US" sz="2000" dirty="0" smtClean="0">
                <a:latin typeface="Arial"/>
                <a:cs typeface="Arial"/>
              </a:rPr>
              <a:t>, </a:t>
            </a:r>
            <a:r>
              <a:rPr lang="en-US" sz="2000" dirty="0" smtClean="0">
                <a:solidFill>
                  <a:srgbClr val="FF0000"/>
                </a:solidFill>
                <a:latin typeface="Arial"/>
                <a:cs typeface="Arial"/>
              </a:rPr>
              <a:t>regardless of whether those multiple representations are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Arial"/>
                <a:cs typeface="Arial"/>
              </a:rPr>
              <a:t>   due to resource state changes over time, content negotiation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Arial"/>
                <a:cs typeface="Arial"/>
              </a:rPr>
              <a:t>   resulting in multiple representations being valid at the same time,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Arial"/>
                <a:cs typeface="Arial"/>
              </a:rPr>
              <a:t>   or both.  </a:t>
            </a:r>
            <a:r>
              <a:rPr lang="en-US" sz="2000" dirty="0" smtClean="0">
                <a:latin typeface="Arial"/>
                <a:cs typeface="Arial"/>
              </a:rPr>
              <a:t>An entity-tag consists of an opaque quoted string, possibly</a:t>
            </a:r>
          </a:p>
          <a:p>
            <a:r>
              <a:rPr lang="en-US" sz="2000" dirty="0" smtClean="0">
                <a:latin typeface="Arial"/>
                <a:cs typeface="Arial"/>
              </a:rPr>
              <a:t>   prefixed by a weakness indicator.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RFC 7232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441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Opacity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A string / tag / pointer / data structure whose semantics / implementation are hidden/local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Q: What does </a:t>
            </a:r>
            <a:r>
              <a:rPr lang="ja-JP" altLang="en-US" sz="2800" dirty="0">
                <a:latin typeface="Arial"/>
              </a:rPr>
              <a:t>“</a:t>
            </a:r>
            <a:r>
              <a:rPr lang="en-US" sz="2800" dirty="0"/>
              <a:t>1c52-14ed-42992d1d</a:t>
            </a:r>
            <a:r>
              <a:rPr lang="ja-JP" altLang="en-US" sz="2800" dirty="0">
                <a:latin typeface="Arial"/>
              </a:rPr>
              <a:t>”</a:t>
            </a:r>
            <a:r>
              <a:rPr lang="en-US" sz="2800" dirty="0"/>
              <a:t> mean?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A: it </a:t>
            </a:r>
            <a:r>
              <a:rPr lang="en-US" sz="2400" dirty="0" smtClean="0"/>
              <a:t>doesn’t </a:t>
            </a:r>
            <a:r>
              <a:rPr lang="en-US" sz="2400" dirty="0"/>
              <a:t>matter…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Examples: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ATM &amp; CC data strips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Hotel &amp; Flight reservation codes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http cookies 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6037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67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Weak </a:t>
            </a:r>
            <a:r>
              <a:rPr lang="en-US" dirty="0"/>
              <a:t>and Strong Validators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1447800" y="1460500"/>
            <a:ext cx="6446797" cy="4524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   An entity-tag can be more reliable for validation than a modification</a:t>
            </a:r>
          </a:p>
          <a:p>
            <a:r>
              <a:rPr lang="en-US" sz="1600" dirty="0" smtClean="0">
                <a:latin typeface="Arial"/>
                <a:cs typeface="Arial"/>
              </a:rPr>
              <a:t>   date in situations where it is inconvenient to store modification</a:t>
            </a:r>
          </a:p>
          <a:p>
            <a:r>
              <a:rPr lang="en-US" sz="1600" dirty="0" smtClean="0">
                <a:latin typeface="Arial"/>
                <a:cs typeface="Arial"/>
              </a:rPr>
              <a:t>   dates, where the one-second resolution of HTTP date values is not</a:t>
            </a:r>
          </a:p>
          <a:p>
            <a:r>
              <a:rPr lang="en-US" sz="1600" dirty="0" smtClean="0">
                <a:latin typeface="Arial"/>
                <a:cs typeface="Arial"/>
              </a:rPr>
              <a:t>   sufficient, or where modification dates are not consistently</a:t>
            </a:r>
          </a:p>
          <a:p>
            <a:r>
              <a:rPr lang="en-US" sz="1600" dirty="0" smtClean="0">
                <a:latin typeface="Arial"/>
                <a:cs typeface="Arial"/>
              </a:rPr>
              <a:t>   maintained.</a:t>
            </a:r>
          </a:p>
          <a:p>
            <a:endParaRPr lang="en-US" sz="1600" dirty="0" smtClean="0">
              <a:latin typeface="Arial"/>
              <a:cs typeface="Arial"/>
            </a:endParaRPr>
          </a:p>
          <a:p>
            <a:r>
              <a:rPr lang="en-US" sz="1600" dirty="0" smtClean="0">
                <a:latin typeface="Arial"/>
                <a:cs typeface="Arial"/>
              </a:rPr>
              <a:t>   Examples:</a:t>
            </a:r>
          </a:p>
          <a:p>
            <a:endParaRPr lang="en-US" sz="1600" dirty="0" smtClean="0">
              <a:latin typeface="Arial"/>
              <a:cs typeface="Arial"/>
            </a:endParaRPr>
          </a:p>
          <a:p>
            <a:r>
              <a:rPr lang="en-US" sz="1600" dirty="0" smtClean="0">
                <a:latin typeface="Arial"/>
                <a:cs typeface="Arial"/>
              </a:rPr>
              <a:t>     </a:t>
            </a:r>
            <a:r>
              <a:rPr lang="en-US" sz="1600" dirty="0" err="1" smtClean="0">
                <a:latin typeface="Arial"/>
                <a:cs typeface="Arial"/>
              </a:rPr>
              <a:t>ETag</a:t>
            </a:r>
            <a:r>
              <a:rPr lang="en-US" sz="1600" dirty="0" smtClean="0">
                <a:latin typeface="Arial"/>
                <a:cs typeface="Arial"/>
              </a:rPr>
              <a:t>: "</a:t>
            </a:r>
            <a:r>
              <a:rPr lang="en-US" sz="1600" dirty="0" err="1" smtClean="0">
                <a:latin typeface="Arial"/>
                <a:cs typeface="Arial"/>
              </a:rPr>
              <a:t>xyzzy</a:t>
            </a:r>
            <a:r>
              <a:rPr lang="en-US" sz="1600" dirty="0" smtClean="0">
                <a:latin typeface="Arial"/>
                <a:cs typeface="Arial"/>
              </a:rPr>
              <a:t>"</a:t>
            </a:r>
          </a:p>
          <a:p>
            <a:r>
              <a:rPr lang="en-US" sz="1600" dirty="0" smtClean="0">
                <a:latin typeface="Arial"/>
                <a:cs typeface="Arial"/>
              </a:rPr>
              <a:t>     </a:t>
            </a:r>
            <a:r>
              <a:rPr lang="en-US" sz="1600" dirty="0" err="1" smtClean="0">
                <a:latin typeface="Arial"/>
                <a:cs typeface="Arial"/>
              </a:rPr>
              <a:t>ETag</a:t>
            </a:r>
            <a:r>
              <a:rPr lang="en-US" sz="1600" dirty="0" smtClean="0">
                <a:latin typeface="Arial"/>
                <a:cs typeface="Arial"/>
              </a:rPr>
              <a:t>: W/"</a:t>
            </a:r>
            <a:r>
              <a:rPr lang="en-US" sz="1600" dirty="0" err="1" smtClean="0">
                <a:latin typeface="Arial"/>
                <a:cs typeface="Arial"/>
              </a:rPr>
              <a:t>xyzzy</a:t>
            </a:r>
            <a:r>
              <a:rPr lang="en-US" sz="1600" dirty="0" smtClean="0">
                <a:latin typeface="Arial"/>
                <a:cs typeface="Arial"/>
              </a:rPr>
              <a:t>"</a:t>
            </a:r>
          </a:p>
          <a:p>
            <a:r>
              <a:rPr lang="en-US" sz="1600" dirty="0" smtClean="0">
                <a:latin typeface="Arial"/>
                <a:cs typeface="Arial"/>
              </a:rPr>
              <a:t>     </a:t>
            </a:r>
            <a:r>
              <a:rPr lang="en-US" sz="1600" dirty="0" err="1" smtClean="0">
                <a:latin typeface="Arial"/>
                <a:cs typeface="Arial"/>
              </a:rPr>
              <a:t>ETag</a:t>
            </a:r>
            <a:r>
              <a:rPr lang="en-US" sz="1600" dirty="0" smtClean="0">
                <a:latin typeface="Arial"/>
                <a:cs typeface="Arial"/>
              </a:rPr>
              <a:t>: "”</a:t>
            </a:r>
          </a:p>
          <a:p>
            <a:endParaRPr lang="en-US" sz="1600" dirty="0">
              <a:latin typeface="Arial"/>
              <a:cs typeface="Arial"/>
            </a:endParaRPr>
          </a:p>
          <a:p>
            <a:r>
              <a:rPr lang="en-US" sz="1600" dirty="0" smtClean="0">
                <a:latin typeface="Arial"/>
                <a:cs typeface="Arial"/>
              </a:rPr>
              <a:t>   An entity-tag can be either a weak or strong validator, with strong</a:t>
            </a:r>
          </a:p>
          <a:p>
            <a:r>
              <a:rPr lang="en-US" sz="1600" dirty="0" smtClean="0">
                <a:latin typeface="Arial"/>
                <a:cs typeface="Arial"/>
              </a:rPr>
              <a:t>   being the default.  If an origin server provides an entity-tag for a</a:t>
            </a:r>
          </a:p>
          <a:p>
            <a:r>
              <a:rPr lang="en-US" sz="1600" dirty="0" smtClean="0">
                <a:latin typeface="Arial"/>
                <a:cs typeface="Arial"/>
              </a:rPr>
              <a:t>   representation and the generation of that entity-tag does not satisfy</a:t>
            </a:r>
          </a:p>
          <a:p>
            <a:r>
              <a:rPr lang="en-US" sz="1600" dirty="0" smtClean="0">
                <a:latin typeface="Arial"/>
                <a:cs typeface="Arial"/>
              </a:rPr>
              <a:t>   all of the characteristics of a strong validator (Section 2.1), then</a:t>
            </a:r>
          </a:p>
          <a:p>
            <a:r>
              <a:rPr lang="en-US" sz="1600" dirty="0" smtClean="0">
                <a:latin typeface="Arial"/>
                <a:cs typeface="Arial"/>
              </a:rPr>
              <a:t>   the origin server MUST mark the entity-tag as weak by prefixing its</a:t>
            </a:r>
          </a:p>
          <a:p>
            <a:r>
              <a:rPr lang="en-US" sz="1600" dirty="0" smtClean="0">
                <a:latin typeface="Arial"/>
                <a:cs typeface="Arial"/>
              </a:rPr>
              <a:t>   opaque value with "W/" (case-sensitive).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1877798" y="6013332"/>
            <a:ext cx="5589807" cy="646331"/>
          </a:xfrm>
          <a:prstGeom prst="rect">
            <a:avLst/>
          </a:prstGeom>
          <a:noFill/>
          <a:ln w="9525">
            <a:solidFill>
              <a:schemeClr val="tx1">
                <a:alpha val="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i="1" dirty="0" smtClean="0">
                <a:latin typeface="Arial"/>
                <a:cs typeface="Arial"/>
              </a:rPr>
              <a:t>RFC 7232 section 2.1 TL;DR </a:t>
            </a:r>
          </a:p>
          <a:p>
            <a:pPr algn="ctr"/>
            <a:r>
              <a:rPr lang="en-US" i="1" dirty="0" smtClean="0">
                <a:latin typeface="Arial"/>
                <a:cs typeface="Arial"/>
              </a:rPr>
              <a:t>strong </a:t>
            </a:r>
            <a:r>
              <a:rPr lang="en-US" i="1" dirty="0">
                <a:latin typeface="Arial"/>
                <a:cs typeface="Arial"/>
              </a:rPr>
              <a:t>= exact match; weak = </a:t>
            </a:r>
            <a:r>
              <a:rPr lang="ja-JP" altLang="en-US" i="1" dirty="0">
                <a:latin typeface="Arial"/>
                <a:cs typeface="Arial"/>
              </a:rPr>
              <a:t>“</a:t>
            </a:r>
            <a:r>
              <a:rPr lang="en-US" i="1" dirty="0">
                <a:latin typeface="Arial"/>
                <a:cs typeface="Arial"/>
              </a:rPr>
              <a:t>good enough</a:t>
            </a:r>
            <a:r>
              <a:rPr lang="ja-JP" altLang="en-US" i="1" dirty="0">
                <a:latin typeface="Arial"/>
                <a:cs typeface="Arial"/>
              </a:rPr>
              <a:t>”</a:t>
            </a:r>
            <a:r>
              <a:rPr lang="en-US" i="1" dirty="0">
                <a:latin typeface="Arial"/>
                <a:cs typeface="Arial"/>
              </a:rPr>
              <a:t> match</a:t>
            </a:r>
          </a:p>
        </p:txBody>
      </p:sp>
    </p:spTree>
    <p:extLst>
      <p:ext uri="{BB962C8B-B14F-4D97-AF65-F5344CB8AC3E}">
        <p14:creationId xmlns:p14="http://schemas.microsoft.com/office/powerpoint/2010/main" val="2465262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Hash Functions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3450401" cy="4191000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Variable length input, fixed length output</a:t>
            </a:r>
          </a:p>
          <a:p>
            <a:r>
              <a:rPr lang="en-US" sz="2400" dirty="0" smtClean="0"/>
              <a:t>Can’t </a:t>
            </a:r>
            <a:r>
              <a:rPr lang="en-US" sz="2400" dirty="0"/>
              <a:t>be reversed</a:t>
            </a:r>
          </a:p>
          <a:p>
            <a:pPr lvl="1"/>
            <a:r>
              <a:rPr lang="en-US" sz="2400" dirty="0"/>
              <a:t>small changes in input, large changes in output </a:t>
            </a:r>
          </a:p>
          <a:p>
            <a:r>
              <a:rPr lang="en-US" sz="2400" dirty="0"/>
              <a:t>MD5</a:t>
            </a:r>
          </a:p>
          <a:p>
            <a:pPr lvl="1"/>
            <a:r>
              <a:rPr lang="en-US" sz="1400" dirty="0">
                <a:hlinkClick r:id="rId3"/>
              </a:rPr>
              <a:t>http://www.ietf.org/rfc/rfc1321.txt</a:t>
            </a:r>
            <a:endParaRPr lang="en-US" sz="2400" dirty="0"/>
          </a:p>
          <a:p>
            <a:r>
              <a:rPr lang="en-US" sz="2400" dirty="0"/>
              <a:t>SHA-</a:t>
            </a:r>
            <a:r>
              <a:rPr lang="en-US" sz="2400" dirty="0" smtClean="0"/>
              <a:t>1, SHA-2</a:t>
            </a:r>
            <a:endParaRPr lang="en-US" sz="2400" dirty="0"/>
          </a:p>
          <a:p>
            <a:pPr lvl="1"/>
            <a:r>
              <a:rPr lang="en-US" sz="1400" dirty="0" smtClean="0">
                <a:hlinkClick r:id="rId4"/>
              </a:rPr>
              <a:t>https://en.wikipedia.org/wiki/SHA-1</a:t>
            </a:r>
          </a:p>
          <a:p>
            <a:pPr lvl="1"/>
            <a:r>
              <a:rPr lang="en-US" sz="1400" dirty="0" smtClean="0">
                <a:hlinkClick r:id="rId4"/>
              </a:rPr>
              <a:t>https://en.wikipedia.org/wiki/SHA-2</a:t>
            </a:r>
            <a:r>
              <a:rPr lang="en-US" sz="1400" dirty="0" smtClean="0"/>
              <a:t> </a:t>
            </a:r>
            <a:endParaRPr lang="en-US" sz="2400" dirty="0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3450401" y="2167830"/>
            <a:ext cx="5802503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dirty="0" err="1">
                <a:latin typeface="Courier New"/>
                <a:cs typeface="Courier New"/>
              </a:rPr>
              <a:t>AIHT.local</a:t>
            </a:r>
            <a:r>
              <a:rPr lang="en-US" sz="1000" dirty="0">
                <a:latin typeface="Courier New"/>
                <a:cs typeface="Courier New"/>
              </a:rPr>
              <a:t>:/Users/</a:t>
            </a:r>
            <a:r>
              <a:rPr lang="en-US" sz="1000" dirty="0" err="1">
                <a:latin typeface="Courier New"/>
                <a:cs typeface="Courier New"/>
              </a:rPr>
              <a:t>mln</a:t>
            </a:r>
            <a:r>
              <a:rPr lang="en-US" sz="1000" dirty="0">
                <a:latin typeface="Courier New"/>
                <a:cs typeface="Courier New"/>
              </a:rPr>
              <a:t>/Desktop/cs595-s06 % cat </a:t>
            </a:r>
            <a:r>
              <a:rPr lang="en-US" sz="1000" dirty="0" err="1">
                <a:latin typeface="Courier New"/>
                <a:cs typeface="Courier New"/>
              </a:rPr>
              <a:t>aaa</a:t>
            </a:r>
            <a:endParaRPr lang="en-US" sz="1000" dirty="0">
              <a:latin typeface="Courier New"/>
              <a:cs typeface="Courier New"/>
            </a:endParaRPr>
          </a:p>
          <a:p>
            <a:r>
              <a:rPr lang="en-US" sz="1000" dirty="0">
                <a:latin typeface="Courier New"/>
                <a:cs typeface="Courier New"/>
              </a:rPr>
              <a:t>aaaaaaaaaaaaaaaaaaaaaaaaaaaaaaaaaaaaaaaaaaaaaaaaaaaaaaaaaaaaaaaaaaaaaaaaa</a:t>
            </a:r>
          </a:p>
          <a:p>
            <a:r>
              <a:rPr lang="en-US" sz="1000" dirty="0">
                <a:latin typeface="Courier New"/>
                <a:cs typeface="Courier New"/>
              </a:rPr>
              <a:t>aaaaaaaaaaaaaaaaaaaaaaaaaaaaaaaaaaaaaaaaaaaaaaaaaaaaaaaaaaaaaaaaaaaaaaaaa</a:t>
            </a:r>
          </a:p>
          <a:p>
            <a:r>
              <a:rPr lang="en-US" sz="1000" dirty="0">
                <a:latin typeface="Courier New"/>
                <a:cs typeface="Courier New"/>
              </a:rPr>
              <a:t>aaaaaaaaaaaaaaaaaaaaaaaaaaaaaaaaaaaaaaaaaaaaaaaaaaaaaaaaaaaaaaaaaaaaaaaaa</a:t>
            </a:r>
          </a:p>
          <a:p>
            <a:r>
              <a:rPr lang="en-US" sz="1000" dirty="0">
                <a:latin typeface="Courier New"/>
                <a:cs typeface="Courier New"/>
              </a:rPr>
              <a:t>aaaaaaaaaaaaaaaaaaaaaaaaaaaaaaaaaaaaaaaaaaaaaaaaaaaaaaaaaaaaaaaaaaaaaaaaa</a:t>
            </a:r>
          </a:p>
          <a:p>
            <a:r>
              <a:rPr lang="en-US" sz="1000" dirty="0" err="1">
                <a:latin typeface="Courier New"/>
                <a:cs typeface="Courier New"/>
              </a:rPr>
              <a:t>AIHT.local</a:t>
            </a:r>
            <a:r>
              <a:rPr lang="en-US" sz="1000" dirty="0">
                <a:latin typeface="Courier New"/>
                <a:cs typeface="Courier New"/>
              </a:rPr>
              <a:t>:/Users/</a:t>
            </a:r>
            <a:r>
              <a:rPr lang="en-US" sz="1000" dirty="0" err="1">
                <a:latin typeface="Courier New"/>
                <a:cs typeface="Courier New"/>
              </a:rPr>
              <a:t>mln</a:t>
            </a:r>
            <a:r>
              <a:rPr lang="en-US" sz="1000" dirty="0">
                <a:latin typeface="Courier New"/>
                <a:cs typeface="Courier New"/>
              </a:rPr>
              <a:t>/Desktop/cs595-s06 % cat </a:t>
            </a:r>
            <a:r>
              <a:rPr lang="en-US" sz="1000" dirty="0" err="1">
                <a:latin typeface="Courier New"/>
                <a:cs typeface="Courier New"/>
              </a:rPr>
              <a:t>aab</a:t>
            </a:r>
            <a:endParaRPr lang="en-US" sz="1000" dirty="0">
              <a:latin typeface="Courier New"/>
              <a:cs typeface="Courier New"/>
            </a:endParaRPr>
          </a:p>
          <a:p>
            <a:r>
              <a:rPr lang="en-US" sz="1000" dirty="0">
                <a:latin typeface="Courier New"/>
                <a:cs typeface="Courier New"/>
              </a:rPr>
              <a:t>aaaaaaaaaaaaaaaaaaaaaaaaaaaaaaaaaaaaaaaaaaaaaaaaaaaaaaaaaaaaaaaaaaaaaaaaa</a:t>
            </a:r>
          </a:p>
          <a:p>
            <a:r>
              <a:rPr lang="en-US" sz="1000" dirty="0">
                <a:latin typeface="Courier New"/>
                <a:cs typeface="Courier New"/>
              </a:rPr>
              <a:t>aaaaaaaaaaaaaaaaaaaaaaaaaaaaaaaaaaaaaaaaaaaaaaaaaaaaaaaaaaaaaaaaaaaaaaaaa</a:t>
            </a:r>
          </a:p>
          <a:p>
            <a:r>
              <a:rPr lang="en-US" sz="1000" dirty="0">
                <a:latin typeface="Courier New"/>
                <a:cs typeface="Courier New"/>
              </a:rPr>
              <a:t>aaaaaaaaaaaaaaaaaaaaaaaaaaaaaaaaaaaaa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r>
              <a:rPr lang="en-US" sz="1000" dirty="0">
                <a:latin typeface="Courier New"/>
                <a:cs typeface="Courier New"/>
              </a:rPr>
              <a:t>aaaaaaaaaaaaaaaaaaaaaaaaaaaaaaaaaaa</a:t>
            </a:r>
          </a:p>
          <a:p>
            <a:r>
              <a:rPr lang="en-US" sz="1000" dirty="0">
                <a:latin typeface="Courier New"/>
                <a:cs typeface="Courier New"/>
              </a:rPr>
              <a:t>aaaaaaaaaaaaaaaaaaaaaaaaaaaaaaaaaaaaaaaaaaaaaaaaaaaaaaaaaaaaaaaaaaaaaaaaa</a:t>
            </a:r>
          </a:p>
          <a:p>
            <a:r>
              <a:rPr lang="en-US" sz="1000" dirty="0" err="1">
                <a:latin typeface="Courier New"/>
                <a:cs typeface="Courier New"/>
              </a:rPr>
              <a:t>AIHT.local</a:t>
            </a:r>
            <a:r>
              <a:rPr lang="en-US" sz="1000" dirty="0">
                <a:latin typeface="Courier New"/>
                <a:cs typeface="Courier New"/>
              </a:rPr>
              <a:t>:/Users/</a:t>
            </a:r>
            <a:r>
              <a:rPr lang="en-US" sz="1000" dirty="0" err="1">
                <a:latin typeface="Courier New"/>
                <a:cs typeface="Courier New"/>
              </a:rPr>
              <a:t>mln</a:t>
            </a:r>
            <a:r>
              <a:rPr lang="en-US" sz="1000" dirty="0">
                <a:latin typeface="Courier New"/>
                <a:cs typeface="Courier New"/>
              </a:rPr>
              <a:t>/Desktop/cs595-s06 % md5 </a:t>
            </a:r>
            <a:r>
              <a:rPr lang="en-US" sz="1000" dirty="0" err="1">
                <a:latin typeface="Courier New"/>
                <a:cs typeface="Courier New"/>
              </a:rPr>
              <a:t>aaa</a:t>
            </a:r>
            <a:endParaRPr lang="en-US" sz="1000" dirty="0">
              <a:latin typeface="Courier New"/>
              <a:cs typeface="Courier New"/>
            </a:endParaRPr>
          </a:p>
          <a:p>
            <a:r>
              <a:rPr lang="en-US" sz="1000" dirty="0">
                <a:latin typeface="Courier New"/>
                <a:cs typeface="Courier New"/>
              </a:rPr>
              <a:t>MD5 (</a:t>
            </a:r>
            <a:r>
              <a:rPr lang="en-US" sz="1000" dirty="0" err="1">
                <a:latin typeface="Courier New"/>
                <a:cs typeface="Courier New"/>
              </a:rPr>
              <a:t>aaa</a:t>
            </a:r>
            <a:r>
              <a:rPr lang="en-US" sz="1000" dirty="0">
                <a:latin typeface="Courier New"/>
                <a:cs typeface="Courier New"/>
              </a:rPr>
              <a:t>) = 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ab5e3552116660a492c1c12fa08da9d2</a:t>
            </a:r>
            <a:endParaRPr lang="en-US" sz="1000" dirty="0">
              <a:latin typeface="Courier New"/>
              <a:cs typeface="Courier New"/>
            </a:endParaRPr>
          </a:p>
          <a:p>
            <a:r>
              <a:rPr lang="en-US" sz="1000" dirty="0" err="1">
                <a:latin typeface="Courier New"/>
                <a:cs typeface="Courier New"/>
              </a:rPr>
              <a:t>AIHT.local</a:t>
            </a:r>
            <a:r>
              <a:rPr lang="en-US" sz="1000" dirty="0">
                <a:latin typeface="Courier New"/>
                <a:cs typeface="Courier New"/>
              </a:rPr>
              <a:t>:/Users/</a:t>
            </a:r>
            <a:r>
              <a:rPr lang="en-US" sz="1000" dirty="0" err="1">
                <a:latin typeface="Courier New"/>
                <a:cs typeface="Courier New"/>
              </a:rPr>
              <a:t>mln</a:t>
            </a:r>
            <a:r>
              <a:rPr lang="en-US" sz="1000" dirty="0">
                <a:latin typeface="Courier New"/>
                <a:cs typeface="Courier New"/>
              </a:rPr>
              <a:t>/Desktop/cs595-s06 % md5 </a:t>
            </a:r>
            <a:r>
              <a:rPr lang="en-US" sz="1000" dirty="0" err="1">
                <a:latin typeface="Courier New"/>
                <a:cs typeface="Courier New"/>
              </a:rPr>
              <a:t>aab</a:t>
            </a:r>
            <a:endParaRPr lang="en-US" sz="1000" dirty="0">
              <a:latin typeface="Courier New"/>
              <a:cs typeface="Courier New"/>
            </a:endParaRPr>
          </a:p>
          <a:p>
            <a:r>
              <a:rPr lang="en-US" sz="1000" dirty="0">
                <a:latin typeface="Courier New"/>
                <a:cs typeface="Courier New"/>
              </a:rPr>
              <a:t>MD5 (</a:t>
            </a:r>
            <a:r>
              <a:rPr lang="en-US" sz="1000" dirty="0" err="1">
                <a:latin typeface="Courier New"/>
                <a:cs typeface="Courier New"/>
              </a:rPr>
              <a:t>aab</a:t>
            </a:r>
            <a:r>
              <a:rPr lang="en-US" sz="1000" dirty="0">
                <a:latin typeface="Courier New"/>
                <a:cs typeface="Courier New"/>
              </a:rPr>
              <a:t>) = 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015c1a591ba345438760b6aafc1f7b60</a:t>
            </a:r>
            <a:endParaRPr lang="en-US" sz="1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28060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Possible Approaches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Strong: </a:t>
            </a:r>
          </a:p>
          <a:p>
            <a:pPr lvl="1"/>
            <a:r>
              <a:rPr lang="en-US" dirty="0"/>
              <a:t>md5</a:t>
            </a:r>
            <a:r>
              <a:rPr lang="en-US" dirty="0" smtClean="0"/>
              <a:t>(representation </a:t>
            </a:r>
            <a:r>
              <a:rPr lang="en-US" dirty="0" err="1" smtClean="0"/>
              <a:t>data+metadata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Weak:</a:t>
            </a:r>
          </a:p>
          <a:p>
            <a:pPr lvl="1"/>
            <a:r>
              <a:rPr lang="en-US" dirty="0"/>
              <a:t>md5</a:t>
            </a:r>
            <a:r>
              <a:rPr lang="en-US" dirty="0" smtClean="0"/>
              <a:t>(representation data)</a:t>
            </a:r>
            <a:endParaRPr lang="en-US" dirty="0"/>
          </a:p>
          <a:p>
            <a:pPr lvl="1"/>
            <a:r>
              <a:rPr lang="en-US" dirty="0" err="1"/>
              <a:t>simhash</a:t>
            </a:r>
            <a:r>
              <a:rPr lang="en-US" dirty="0" smtClean="0"/>
              <a:t>(</a:t>
            </a:r>
            <a:r>
              <a:rPr lang="en-US" dirty="0" smtClean="0"/>
              <a:t>representation data</a:t>
            </a:r>
            <a:r>
              <a:rPr lang="en-US" dirty="0" smtClean="0"/>
              <a:t>)</a:t>
            </a:r>
            <a:endParaRPr lang="en-US" dirty="0"/>
          </a:p>
          <a:p>
            <a:pPr lvl="2"/>
            <a:r>
              <a:rPr lang="en-US" sz="1800" dirty="0">
                <a:hlinkClick r:id="rId3"/>
              </a:rPr>
              <a:t>http://matpalm.com/resemblance/simhash/</a:t>
            </a:r>
            <a:r>
              <a:rPr lang="en-US" sz="1800" dirty="0"/>
              <a:t> </a:t>
            </a:r>
          </a:p>
          <a:p>
            <a:pPr lvl="2"/>
            <a:r>
              <a:rPr lang="en-US" sz="1800" dirty="0" smtClean="0">
                <a:hlinkClick r:id="rId4"/>
              </a:rPr>
              <a:t>http</a:t>
            </a:r>
            <a:r>
              <a:rPr lang="en-US" sz="1800" dirty="0">
                <a:hlinkClick r:id="rId4"/>
              </a:rPr>
              <a:t>://scholar.google.com/scholar?cluster=18431355887360639014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7381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Does Apache Do It?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A configurable function with default inputs of (</a:t>
            </a:r>
            <a:r>
              <a:rPr lang="en-US" sz="2800" dirty="0" err="1"/>
              <a:t>inode</a:t>
            </a:r>
            <a:r>
              <a:rPr lang="en-US" sz="2800" dirty="0"/>
              <a:t>, size, modification time):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hlinkClick r:id="rId3"/>
              </a:rPr>
              <a:t>http://httpd.apache.org/docs/2.2/mod/core.html#fileetag</a:t>
            </a:r>
            <a:r>
              <a:rPr lang="en-US" sz="24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Direct relationship to three parts of: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000" dirty="0" err="1">
                <a:latin typeface="Courier New" charset="0"/>
              </a:rPr>
              <a:t>ETag</a:t>
            </a:r>
            <a:r>
              <a:rPr lang="en-US" sz="2000" dirty="0">
                <a:latin typeface="Courier New" charset="0"/>
              </a:rPr>
              <a:t>: "1c52-14ed-42992d1d"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??  Probably, but look in the Apache source code to be sure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let’s </a:t>
            </a:r>
            <a:r>
              <a:rPr lang="en-US" sz="2000" dirty="0"/>
              <a:t>run a test…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read about </a:t>
            </a:r>
            <a:r>
              <a:rPr lang="ja-JP" altLang="en-US" sz="2000" dirty="0">
                <a:latin typeface="Arial"/>
              </a:rPr>
              <a:t>“</a:t>
            </a:r>
            <a:r>
              <a:rPr lang="en-US" sz="2000" dirty="0"/>
              <a:t>.</a:t>
            </a:r>
            <a:r>
              <a:rPr lang="en-US" sz="2000" dirty="0" err="1"/>
              <a:t>htaccess</a:t>
            </a:r>
            <a:r>
              <a:rPr lang="ja-JP" altLang="en-US" sz="2000" dirty="0">
                <a:latin typeface="Arial"/>
              </a:rPr>
              <a:t>”</a:t>
            </a:r>
            <a:r>
              <a:rPr lang="en-US" sz="2000" dirty="0"/>
              <a:t> files</a:t>
            </a:r>
          </a:p>
          <a:p>
            <a:pPr lvl="3">
              <a:lnSpc>
                <a:spcPct val="90000"/>
              </a:lnSpc>
            </a:pPr>
            <a:r>
              <a:rPr lang="en-US" sz="1800" dirty="0">
                <a:hlinkClick r:id="rId4"/>
              </a:rPr>
              <a:t>http://httpd.apache.org/docs/2.2/howto/htaccess.html</a:t>
            </a:r>
            <a:r>
              <a:rPr lang="en-US" sz="1800" dirty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16307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/>
              <a:t>Black Box Test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828800" y="990600"/>
            <a:ext cx="5314950" cy="1379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latin typeface="Courier New" charset="0"/>
              </a:rPr>
              <a:t>bash-3.2$ telnet www.cs.odu.edu 80</a:t>
            </a:r>
          </a:p>
          <a:p>
            <a:r>
              <a:rPr lang="en-US" sz="1200">
                <a:latin typeface="Courier New" charset="0"/>
              </a:rPr>
              <a:t>Trying 128.82.4.2...</a:t>
            </a:r>
          </a:p>
          <a:p>
            <a:r>
              <a:rPr lang="en-US" sz="1200">
                <a:latin typeface="Courier New" charset="0"/>
              </a:rPr>
              <a:t>Connected to xenon.cs.odu.edu.</a:t>
            </a:r>
          </a:p>
          <a:p>
            <a:r>
              <a:rPr lang="en-US" sz="1200">
                <a:latin typeface="Courier New" charset="0"/>
              </a:rPr>
              <a:t>Escape character is '^]'.</a:t>
            </a:r>
          </a:p>
          <a:p>
            <a:r>
              <a:rPr lang="en-US" sz="1200">
                <a:latin typeface="Courier New" charset="0"/>
              </a:rPr>
              <a:t>HEAD /~mln/teaching/cs595-s09/etag-test/foo.txt HTTP/1.1</a:t>
            </a:r>
          </a:p>
          <a:p>
            <a:r>
              <a:rPr lang="en-US" sz="1200">
                <a:latin typeface="Courier New" charset="0"/>
              </a:rPr>
              <a:t>Host: www.cs.odu.edu</a:t>
            </a:r>
          </a:p>
          <a:p>
            <a:r>
              <a:rPr lang="en-US" sz="1200">
                <a:latin typeface="Courier New" charset="0"/>
              </a:rPr>
              <a:t>Connection: close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09600" y="1066800"/>
            <a:ext cx="10187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request: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152400" y="2667000"/>
            <a:ext cx="4217988" cy="1744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latin typeface="Courier New" charset="0"/>
              </a:rPr>
              <a:t>HTTP/1.1 200 OK</a:t>
            </a:r>
          </a:p>
          <a:p>
            <a:r>
              <a:rPr lang="en-US" sz="1200">
                <a:latin typeface="Courier New" charset="0"/>
              </a:rPr>
              <a:t>Date: Fri, 30 Jan 2009 20:38:01 GMT</a:t>
            </a:r>
          </a:p>
          <a:p>
            <a:r>
              <a:rPr lang="en-US" sz="1200">
                <a:latin typeface="Courier New" charset="0"/>
              </a:rPr>
              <a:t>Server: Apache/2.2.0</a:t>
            </a:r>
          </a:p>
          <a:p>
            <a:r>
              <a:rPr lang="en-US" sz="1200">
                <a:latin typeface="Courier New" charset="0"/>
              </a:rPr>
              <a:t>Last-Modified: Fri, 30 Jan 2009 20:36:03 GMT</a:t>
            </a:r>
          </a:p>
          <a:p>
            <a:r>
              <a:rPr lang="en-US" sz="1200">
                <a:latin typeface="Courier New" charset="0"/>
              </a:rPr>
              <a:t>ETag: "445d3f-c-274c52c0"</a:t>
            </a:r>
          </a:p>
          <a:p>
            <a:r>
              <a:rPr lang="en-US" sz="1200">
                <a:latin typeface="Courier New" charset="0"/>
              </a:rPr>
              <a:t>Accept-Ranges: bytes</a:t>
            </a:r>
          </a:p>
          <a:p>
            <a:r>
              <a:rPr lang="en-US" sz="1200">
                <a:latin typeface="Courier New" charset="0"/>
              </a:rPr>
              <a:t>Content-Length: 12</a:t>
            </a:r>
          </a:p>
          <a:p>
            <a:r>
              <a:rPr lang="en-US" sz="1200">
                <a:latin typeface="Courier New" charset="0"/>
              </a:rPr>
              <a:t>Connection: close</a:t>
            </a:r>
          </a:p>
          <a:p>
            <a:r>
              <a:rPr lang="en-US" sz="1200">
                <a:latin typeface="Courier New" charset="0"/>
              </a:rPr>
              <a:t>Content-Type: text/plain</a:t>
            </a: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4648200" y="2667000"/>
            <a:ext cx="4217988" cy="1744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latin typeface="Courier New" charset="0"/>
              </a:rPr>
              <a:t>HTTP/1.1 200 OK</a:t>
            </a:r>
          </a:p>
          <a:p>
            <a:r>
              <a:rPr lang="en-US" sz="1200">
                <a:latin typeface="Courier New" charset="0"/>
              </a:rPr>
              <a:t>Date: Fri, 30 Jan 2009 20:38:31 GMT</a:t>
            </a:r>
          </a:p>
          <a:p>
            <a:r>
              <a:rPr lang="en-US" sz="1200">
                <a:latin typeface="Courier New" charset="0"/>
              </a:rPr>
              <a:t>Server: Apache/2.2.0</a:t>
            </a:r>
          </a:p>
          <a:p>
            <a:r>
              <a:rPr lang="en-US" sz="1200">
                <a:latin typeface="Courier New" charset="0"/>
              </a:rPr>
              <a:t>Last-Modified: Fri, 30 Jan 2009 20:36:03 GMT</a:t>
            </a:r>
          </a:p>
          <a:p>
            <a:r>
              <a:rPr lang="en-US" sz="1200">
                <a:latin typeface="Courier New" charset="0"/>
              </a:rPr>
              <a:t>ETag: "445d3f-274c52c0"</a:t>
            </a:r>
          </a:p>
          <a:p>
            <a:r>
              <a:rPr lang="en-US" sz="1200">
                <a:latin typeface="Courier New" charset="0"/>
              </a:rPr>
              <a:t>Accept-Ranges: bytes</a:t>
            </a:r>
          </a:p>
          <a:p>
            <a:r>
              <a:rPr lang="en-US" sz="1200">
                <a:latin typeface="Courier New" charset="0"/>
              </a:rPr>
              <a:t>Content-Length: 12</a:t>
            </a:r>
          </a:p>
          <a:p>
            <a:r>
              <a:rPr lang="en-US" sz="1200">
                <a:latin typeface="Courier New" charset="0"/>
              </a:rPr>
              <a:t>Connection: close</a:t>
            </a:r>
          </a:p>
          <a:p>
            <a:r>
              <a:rPr lang="en-US" sz="1200">
                <a:latin typeface="Courier New" charset="0"/>
              </a:rPr>
              <a:t>Content-Type: text/plain</a:t>
            </a: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136525" y="4621213"/>
            <a:ext cx="4217988" cy="17446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latin typeface="Courier New" charset="0"/>
              </a:rPr>
              <a:t>HTTP/1.1 200 OK</a:t>
            </a:r>
          </a:p>
          <a:p>
            <a:r>
              <a:rPr lang="en-US" sz="1200">
                <a:latin typeface="Courier New" charset="0"/>
              </a:rPr>
              <a:t>Date: Fri, 30 Jan 2009 20:38:49 GMT</a:t>
            </a:r>
          </a:p>
          <a:p>
            <a:r>
              <a:rPr lang="en-US" sz="1200">
                <a:latin typeface="Courier New" charset="0"/>
              </a:rPr>
              <a:t>Server: Apache/2.2.0</a:t>
            </a:r>
          </a:p>
          <a:p>
            <a:r>
              <a:rPr lang="en-US" sz="1200">
                <a:latin typeface="Courier New" charset="0"/>
              </a:rPr>
              <a:t>Last-Modified: Fri, 30 Jan 2009 20:36:03 GMT</a:t>
            </a:r>
          </a:p>
          <a:p>
            <a:r>
              <a:rPr lang="en-US" sz="1200">
                <a:latin typeface="Courier New" charset="0"/>
              </a:rPr>
              <a:t>ETag: "445d3f"</a:t>
            </a:r>
          </a:p>
          <a:p>
            <a:r>
              <a:rPr lang="en-US" sz="1200">
                <a:latin typeface="Courier New" charset="0"/>
              </a:rPr>
              <a:t>Accept-Ranges: bytes</a:t>
            </a:r>
          </a:p>
          <a:p>
            <a:r>
              <a:rPr lang="en-US" sz="1200">
                <a:latin typeface="Courier New" charset="0"/>
              </a:rPr>
              <a:t>Content-Length: 12</a:t>
            </a:r>
          </a:p>
          <a:p>
            <a:r>
              <a:rPr lang="en-US" sz="1200">
                <a:latin typeface="Courier New" charset="0"/>
              </a:rPr>
              <a:t>Connection: close</a:t>
            </a:r>
          </a:p>
          <a:p>
            <a:r>
              <a:rPr lang="en-US" sz="1200">
                <a:latin typeface="Courier New" charset="0"/>
              </a:rPr>
              <a:t>Content-Type: text/plain</a:t>
            </a:r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4648200" y="4648200"/>
            <a:ext cx="4217988" cy="1744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latin typeface="Courier New" charset="0"/>
              </a:rPr>
              <a:t>HTTP/1.1 200 OK</a:t>
            </a:r>
          </a:p>
          <a:p>
            <a:r>
              <a:rPr lang="en-US" sz="1200">
                <a:latin typeface="Courier New" charset="0"/>
              </a:rPr>
              <a:t>Date: Fri, 30 Jan 2009 20:39:27 GMT</a:t>
            </a:r>
          </a:p>
          <a:p>
            <a:r>
              <a:rPr lang="en-US" sz="1200">
                <a:latin typeface="Courier New" charset="0"/>
              </a:rPr>
              <a:t>Server: Apache/2.2.0</a:t>
            </a:r>
          </a:p>
          <a:p>
            <a:r>
              <a:rPr lang="en-US" sz="1200">
                <a:latin typeface="Courier New" charset="0"/>
              </a:rPr>
              <a:t>Last-Modified: Fri, 30 Jan 2009 20:36:03 GMT</a:t>
            </a:r>
          </a:p>
          <a:p>
            <a:r>
              <a:rPr lang="en-US" sz="1200">
                <a:latin typeface="Courier New" charset="0"/>
              </a:rPr>
              <a:t>Accept-Ranges: bytes</a:t>
            </a:r>
          </a:p>
          <a:p>
            <a:r>
              <a:rPr lang="en-US" sz="1200">
                <a:latin typeface="Courier New" charset="0"/>
              </a:rPr>
              <a:t>Content-Length: 12</a:t>
            </a:r>
          </a:p>
          <a:p>
            <a:r>
              <a:rPr lang="en-US" sz="1200">
                <a:latin typeface="Courier New" charset="0"/>
              </a:rPr>
              <a:t>Connection: close</a:t>
            </a:r>
          </a:p>
          <a:p>
            <a:r>
              <a:rPr lang="en-US" sz="1200">
                <a:latin typeface="Courier New" charset="0"/>
              </a:rPr>
              <a:t>Content-Type: text/plain</a:t>
            </a:r>
          </a:p>
          <a:p>
            <a:endParaRPr lang="en-US" sz="1200">
              <a:latin typeface="Courier New" charset="0"/>
            </a:endParaRPr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2590800" y="4114800"/>
            <a:ext cx="2086103" cy="4616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% cat .htaccess </a:t>
            </a:r>
          </a:p>
          <a:p>
            <a:r>
              <a:rPr lang="en-US" sz="1200">
                <a:latin typeface="Arial"/>
                <a:cs typeface="Arial"/>
              </a:rPr>
              <a:t>FileETag INode Size MTime </a:t>
            </a: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7162800" y="4086225"/>
            <a:ext cx="1743987" cy="4616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% cat .htaccess </a:t>
            </a:r>
          </a:p>
          <a:p>
            <a:r>
              <a:rPr lang="en-US" sz="1200">
                <a:latin typeface="Arial"/>
                <a:cs typeface="Arial"/>
              </a:rPr>
              <a:t>FileETag INode MTime</a:t>
            </a:r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2590800" y="6048375"/>
            <a:ext cx="1262335" cy="4616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% cat .htaccess </a:t>
            </a:r>
          </a:p>
          <a:p>
            <a:r>
              <a:rPr lang="en-US" sz="1200">
                <a:latin typeface="Arial"/>
                <a:cs typeface="Arial"/>
              </a:rPr>
              <a:t>FileETag INode</a:t>
            </a:r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7162800" y="6019800"/>
            <a:ext cx="1262335" cy="4616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% cat .htaccess </a:t>
            </a:r>
          </a:p>
          <a:p>
            <a:r>
              <a:rPr lang="en-US" sz="1200">
                <a:latin typeface="Arial"/>
                <a:cs typeface="Arial"/>
              </a:rPr>
              <a:t>FileETag None</a:t>
            </a:r>
          </a:p>
        </p:txBody>
      </p:sp>
    </p:spTree>
    <p:extLst>
      <p:ext uri="{BB962C8B-B14F-4D97-AF65-F5344CB8AC3E}">
        <p14:creationId xmlns:p14="http://schemas.microsoft.com/office/powerpoint/2010/main" val="503485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(contd)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152400" y="2590800"/>
            <a:ext cx="4217988" cy="1744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latin typeface="Courier New" charset="0"/>
              </a:rPr>
              <a:t>HTTP/1.1 200 OK</a:t>
            </a:r>
          </a:p>
          <a:p>
            <a:r>
              <a:rPr lang="en-US" sz="1200">
                <a:latin typeface="Courier New" charset="0"/>
              </a:rPr>
              <a:t>Date: Fri, 30 Jan 2009 20:54:18 GMT</a:t>
            </a:r>
          </a:p>
          <a:p>
            <a:r>
              <a:rPr lang="en-US" sz="1200">
                <a:latin typeface="Courier New" charset="0"/>
              </a:rPr>
              <a:t>Server: Apache/2.2.0</a:t>
            </a:r>
          </a:p>
          <a:p>
            <a:r>
              <a:rPr lang="en-US" sz="1200">
                <a:latin typeface="Courier New" charset="0"/>
              </a:rPr>
              <a:t>Last-Modified: Fri, 30 Jan 2009 20:51:27 GMT</a:t>
            </a:r>
          </a:p>
          <a:p>
            <a:r>
              <a:rPr lang="en-US" sz="1200">
                <a:latin typeface="Courier New" charset="0"/>
              </a:rPr>
              <a:t>ETag: "445d3f-c-5e5f71c0"</a:t>
            </a:r>
          </a:p>
          <a:p>
            <a:r>
              <a:rPr lang="en-US" sz="1200">
                <a:latin typeface="Courier New" charset="0"/>
              </a:rPr>
              <a:t>Accept-Ranges: bytes</a:t>
            </a:r>
          </a:p>
          <a:p>
            <a:r>
              <a:rPr lang="en-US" sz="1200">
                <a:latin typeface="Courier New" charset="0"/>
              </a:rPr>
              <a:t>Content-Length: 12</a:t>
            </a:r>
          </a:p>
          <a:p>
            <a:r>
              <a:rPr lang="en-US" sz="1200">
                <a:latin typeface="Courier New" charset="0"/>
              </a:rPr>
              <a:t>Connection: close</a:t>
            </a:r>
          </a:p>
          <a:p>
            <a:r>
              <a:rPr lang="en-US" sz="1200">
                <a:latin typeface="Courier New" charset="0"/>
              </a:rPr>
              <a:t>Content-Type: text/plain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4648200" y="2590800"/>
            <a:ext cx="4217988" cy="1744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latin typeface="Courier New" charset="0"/>
              </a:rPr>
              <a:t>HTTP/1.1 200 OK</a:t>
            </a:r>
          </a:p>
          <a:p>
            <a:r>
              <a:rPr lang="en-US" sz="1200">
                <a:latin typeface="Courier New" charset="0"/>
              </a:rPr>
              <a:t>Date: Fri, 30 Jan 2009 20:54:57 GMT</a:t>
            </a:r>
          </a:p>
          <a:p>
            <a:r>
              <a:rPr lang="en-US" sz="1200">
                <a:latin typeface="Courier New" charset="0"/>
              </a:rPr>
              <a:t>Server: Apache/2.2.0</a:t>
            </a:r>
          </a:p>
          <a:p>
            <a:r>
              <a:rPr lang="en-US" sz="1200">
                <a:latin typeface="Courier New" charset="0"/>
              </a:rPr>
              <a:t>Last-Modified: Fri, 30 Jan 2009 20:54:47 GMT</a:t>
            </a:r>
          </a:p>
          <a:p>
            <a:r>
              <a:rPr lang="en-US" sz="1200">
                <a:latin typeface="Courier New" charset="0"/>
              </a:rPr>
              <a:t>ETag: "445d3f-10-6a4b33c0"</a:t>
            </a:r>
          </a:p>
          <a:p>
            <a:r>
              <a:rPr lang="en-US" sz="1200">
                <a:latin typeface="Courier New" charset="0"/>
              </a:rPr>
              <a:t>Accept-Ranges: bytes</a:t>
            </a:r>
          </a:p>
          <a:p>
            <a:r>
              <a:rPr lang="en-US" sz="1200">
                <a:latin typeface="Courier New" charset="0"/>
              </a:rPr>
              <a:t>Content-Length: 16</a:t>
            </a:r>
          </a:p>
          <a:p>
            <a:r>
              <a:rPr lang="en-US" sz="1200">
                <a:latin typeface="Courier New" charset="0"/>
              </a:rPr>
              <a:t>Connection: close</a:t>
            </a:r>
          </a:p>
          <a:p>
            <a:r>
              <a:rPr lang="en-US" sz="1200">
                <a:latin typeface="Courier New" charset="0"/>
              </a:rPr>
              <a:t>Content-Type: text/plain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2971800" y="4114800"/>
            <a:ext cx="1202598" cy="276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dirty="0">
                <a:latin typeface="Arial"/>
                <a:cs typeface="Arial"/>
              </a:rPr>
              <a:t>% touch </a:t>
            </a:r>
            <a:r>
              <a:rPr lang="en-US" sz="1200" dirty="0" err="1">
                <a:latin typeface="Arial"/>
                <a:cs typeface="Arial"/>
              </a:rPr>
              <a:t>foo.txt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7086600" y="4114800"/>
            <a:ext cx="1756761" cy="276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% echo "bar" &gt;&gt; foo.txt</a:t>
            </a: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3124200" y="1905000"/>
            <a:ext cx="2994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900" dirty="0" smtClean="0">
                <a:latin typeface="Arial"/>
                <a:cs typeface="Arial"/>
              </a:rPr>
              <a:t>(original)</a:t>
            </a:r>
            <a:r>
              <a:rPr lang="en-US" sz="1200" dirty="0" smtClean="0">
                <a:latin typeface="Arial"/>
                <a:cs typeface="Arial"/>
              </a:rPr>
              <a:t> </a:t>
            </a:r>
            <a:r>
              <a:rPr lang="en-US" sz="1200" dirty="0" err="1" smtClean="0">
                <a:latin typeface="Courier New" charset="0"/>
              </a:rPr>
              <a:t>ETag</a:t>
            </a:r>
            <a:r>
              <a:rPr lang="en-US" sz="1200" dirty="0">
                <a:latin typeface="Courier New" charset="0"/>
              </a:rPr>
              <a:t>: "445d3f-c-274c52c0"</a:t>
            </a:r>
          </a:p>
        </p:txBody>
      </p:sp>
    </p:spTree>
    <p:extLst>
      <p:ext uri="{BB962C8B-B14F-4D97-AF65-F5344CB8AC3E}">
        <p14:creationId xmlns:p14="http://schemas.microsoft.com/office/powerpoint/2010/main" val="506454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301 Moved Permanently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99359" y="3571538"/>
            <a:ext cx="3505200" cy="1676400"/>
          </a:xfrm>
          <a:solidFill>
            <a:schemeClr val="accent1"/>
          </a:solidFill>
        </p:spPr>
        <p:txBody>
          <a:bodyPr>
            <a:normAutofit fontScale="92500"/>
          </a:bodyPr>
          <a:lstStyle/>
          <a:p>
            <a:r>
              <a:rPr lang="en-US" sz="1600" dirty="0"/>
              <a:t>Initial main use: redirect requests for directories not ending in a </a:t>
            </a:r>
            <a:r>
              <a:rPr lang="ja-JP" altLang="en-US" sz="1600" dirty="0">
                <a:latin typeface="Arial"/>
              </a:rPr>
              <a:t>“</a:t>
            </a:r>
            <a:r>
              <a:rPr lang="en-US" sz="1600" dirty="0"/>
              <a:t>/</a:t>
            </a:r>
            <a:r>
              <a:rPr lang="ja-JP" altLang="en-US" sz="1600" dirty="0">
                <a:latin typeface="Arial"/>
              </a:rPr>
              <a:t>”</a:t>
            </a:r>
            <a:endParaRPr lang="en-US" sz="1600" dirty="0"/>
          </a:p>
          <a:p>
            <a:r>
              <a:rPr lang="en-US" sz="1600" dirty="0"/>
              <a:t>Can be configured for other resources</a:t>
            </a:r>
          </a:p>
          <a:p>
            <a:r>
              <a:rPr lang="en-US" sz="1600" dirty="0"/>
              <a:t>Browsers typically handle 301 (and 302, 303 &amp; 307) transparently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762000" y="1143000"/>
            <a:ext cx="7134225" cy="593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charset="0"/>
              </a:rPr>
              <a:t>% telnet </a:t>
            </a:r>
            <a:r>
              <a:rPr lang="en-US" sz="1200" dirty="0" err="1">
                <a:latin typeface="Courier New" charset="0"/>
              </a:rPr>
              <a:t>www.cs.odu.edu</a:t>
            </a:r>
            <a:r>
              <a:rPr lang="en-US" sz="1200" dirty="0">
                <a:latin typeface="Courier New" charset="0"/>
              </a:rPr>
              <a:t> 80 </a:t>
            </a:r>
          </a:p>
          <a:p>
            <a:r>
              <a:rPr lang="en-US" sz="1200" dirty="0">
                <a:latin typeface="Courier New" charset="0"/>
              </a:rPr>
              <a:t>Trying 128.82.4.2...</a:t>
            </a:r>
          </a:p>
          <a:p>
            <a:r>
              <a:rPr lang="en-US" sz="1200" dirty="0">
                <a:latin typeface="Courier New" charset="0"/>
              </a:rPr>
              <a:t>Connected to </a:t>
            </a:r>
            <a:r>
              <a:rPr lang="en-US" sz="1200" dirty="0" err="1">
                <a:latin typeface="Courier New" charset="0"/>
              </a:rPr>
              <a:t>xenon.cs.odu.edu</a:t>
            </a:r>
            <a:r>
              <a:rPr lang="en-US" sz="1200" dirty="0">
                <a:latin typeface="Courier New" charset="0"/>
              </a:rPr>
              <a:t>.</a:t>
            </a:r>
          </a:p>
          <a:p>
            <a:r>
              <a:rPr lang="en-US" sz="1200" dirty="0">
                <a:latin typeface="Courier New" charset="0"/>
              </a:rPr>
              <a:t>Escape character is '^]'.</a:t>
            </a:r>
          </a:p>
          <a:p>
            <a:r>
              <a:rPr lang="en-US" sz="1200" dirty="0">
                <a:solidFill>
                  <a:srgbClr val="FF0000"/>
                </a:solidFill>
                <a:latin typeface="Courier New" charset="0"/>
              </a:rPr>
              <a:t>GET /~</a:t>
            </a:r>
            <a:r>
              <a:rPr lang="en-US" sz="1200" dirty="0" err="1">
                <a:solidFill>
                  <a:srgbClr val="FF0000"/>
                </a:solidFill>
                <a:latin typeface="Courier New" charset="0"/>
              </a:rPr>
              <a:t>mln</a:t>
            </a:r>
            <a:r>
              <a:rPr lang="en-US" sz="1200" dirty="0">
                <a:solidFill>
                  <a:srgbClr val="FF0000"/>
                </a:solidFill>
                <a:latin typeface="Courier New" charset="0"/>
              </a:rPr>
              <a:t>/teaching/cs595-s06/a1-test/2 HTTP/1.1</a:t>
            </a:r>
          </a:p>
          <a:p>
            <a:r>
              <a:rPr lang="en-US" sz="1200" dirty="0">
                <a:latin typeface="Courier New" charset="0"/>
              </a:rPr>
              <a:t>Host: </a:t>
            </a:r>
            <a:r>
              <a:rPr lang="en-US" sz="1200" dirty="0" err="1">
                <a:latin typeface="Courier New" charset="0"/>
              </a:rPr>
              <a:t>www.cs.odu.edu</a:t>
            </a:r>
            <a:endParaRPr lang="en-US" sz="1200" dirty="0">
              <a:latin typeface="Courier New" charset="0"/>
            </a:endParaRPr>
          </a:p>
          <a:p>
            <a:r>
              <a:rPr lang="en-US" sz="1200" dirty="0">
                <a:latin typeface="Courier New" charset="0"/>
              </a:rPr>
              <a:t>Connection: close</a:t>
            </a:r>
          </a:p>
          <a:p>
            <a:endParaRPr lang="en-US" sz="1200" dirty="0">
              <a:latin typeface="Courier New" charset="0"/>
            </a:endParaRPr>
          </a:p>
          <a:p>
            <a:r>
              <a:rPr lang="en-US" sz="1200" dirty="0">
                <a:solidFill>
                  <a:srgbClr val="FF0000"/>
                </a:solidFill>
                <a:latin typeface="Courier New" charset="0"/>
              </a:rPr>
              <a:t>HTTP/1.1 301 Moved Permanently</a:t>
            </a:r>
          </a:p>
          <a:p>
            <a:r>
              <a:rPr lang="en-US" sz="1200" dirty="0">
                <a:latin typeface="Courier New" charset="0"/>
              </a:rPr>
              <a:t>Date: Sun, 05 Feb 2006 17:12:03 GMT</a:t>
            </a:r>
          </a:p>
          <a:p>
            <a:r>
              <a:rPr lang="en-US" sz="1200" dirty="0">
                <a:latin typeface="Courier New" charset="0"/>
              </a:rPr>
              <a:t>Server: Apache/1.3.26 (Unix) </a:t>
            </a:r>
            <a:r>
              <a:rPr lang="en-US" sz="1200" dirty="0" err="1">
                <a:latin typeface="Courier New" charset="0"/>
              </a:rPr>
              <a:t>ApacheJServ</a:t>
            </a:r>
            <a:r>
              <a:rPr lang="en-US" sz="1200" dirty="0">
                <a:latin typeface="Courier New" charset="0"/>
              </a:rPr>
              <a:t>/1.1.2 PHP/4.3.4</a:t>
            </a:r>
          </a:p>
          <a:p>
            <a:r>
              <a:rPr lang="en-US" sz="1200" dirty="0">
                <a:solidFill>
                  <a:srgbClr val="FF0000"/>
                </a:solidFill>
                <a:latin typeface="Courier New" charset="0"/>
              </a:rPr>
              <a:t>Location: http://</a:t>
            </a:r>
            <a:r>
              <a:rPr lang="en-US" sz="1200" dirty="0" err="1">
                <a:solidFill>
                  <a:srgbClr val="FF0000"/>
                </a:solidFill>
                <a:latin typeface="Courier New" charset="0"/>
              </a:rPr>
              <a:t>www.cs.odu.edu</a:t>
            </a:r>
            <a:r>
              <a:rPr lang="en-US" sz="1200" dirty="0">
                <a:solidFill>
                  <a:srgbClr val="FF0000"/>
                </a:solidFill>
                <a:latin typeface="Courier New" charset="0"/>
              </a:rPr>
              <a:t>/~</a:t>
            </a:r>
            <a:r>
              <a:rPr lang="en-US" sz="1200" dirty="0" err="1">
                <a:solidFill>
                  <a:srgbClr val="FF0000"/>
                </a:solidFill>
                <a:latin typeface="Courier New" charset="0"/>
              </a:rPr>
              <a:t>mln</a:t>
            </a:r>
            <a:r>
              <a:rPr lang="en-US" sz="1200" dirty="0">
                <a:solidFill>
                  <a:srgbClr val="FF0000"/>
                </a:solidFill>
                <a:latin typeface="Courier New" charset="0"/>
              </a:rPr>
              <a:t>/teaching/cs595-s06/a1-test/2/</a:t>
            </a:r>
          </a:p>
          <a:p>
            <a:r>
              <a:rPr lang="en-US" sz="1200" dirty="0">
                <a:latin typeface="Courier New" charset="0"/>
              </a:rPr>
              <a:t>Connection: close</a:t>
            </a:r>
          </a:p>
          <a:p>
            <a:r>
              <a:rPr lang="en-US" sz="1200" dirty="0">
                <a:latin typeface="Courier New" charset="0"/>
              </a:rPr>
              <a:t>Transfer-Encoding: chunked</a:t>
            </a:r>
          </a:p>
          <a:p>
            <a:r>
              <a:rPr lang="en-US" sz="1200" dirty="0">
                <a:latin typeface="Courier New" charset="0"/>
              </a:rPr>
              <a:t>Content-Type: text/html; charset=iso-8859-1</a:t>
            </a:r>
          </a:p>
          <a:p>
            <a:endParaRPr lang="en-US" sz="1200" dirty="0">
              <a:latin typeface="Courier New" charset="0"/>
            </a:endParaRPr>
          </a:p>
          <a:p>
            <a:r>
              <a:rPr lang="en-US" sz="1200" dirty="0">
                <a:latin typeface="Courier New" charset="0"/>
              </a:rPr>
              <a:t>14b</a:t>
            </a:r>
          </a:p>
          <a:p>
            <a:r>
              <a:rPr lang="en-US" sz="1200" dirty="0">
                <a:latin typeface="Courier New" charset="0"/>
              </a:rPr>
              <a:t>&lt;!DOCTYPE HTML PUBLIC "-//IETF//DTD HTML 2.0//EN"&gt;</a:t>
            </a:r>
          </a:p>
          <a:p>
            <a:r>
              <a:rPr lang="en-US" sz="1200" dirty="0">
                <a:latin typeface="Courier New" charset="0"/>
              </a:rPr>
              <a:t>&lt;HTML&gt;&lt;HEAD&gt;</a:t>
            </a:r>
          </a:p>
          <a:p>
            <a:r>
              <a:rPr lang="en-US" sz="1200" dirty="0">
                <a:latin typeface="Courier New" charset="0"/>
              </a:rPr>
              <a:t>&lt;TITLE&gt;301 Moved Permanently&lt;/TITLE&gt;</a:t>
            </a:r>
          </a:p>
          <a:p>
            <a:r>
              <a:rPr lang="en-US" sz="1200" dirty="0">
                <a:latin typeface="Courier New" charset="0"/>
              </a:rPr>
              <a:t>&lt;/HEAD&gt;&lt;BODY&gt;</a:t>
            </a:r>
          </a:p>
          <a:p>
            <a:r>
              <a:rPr lang="en-US" sz="1200" dirty="0">
                <a:latin typeface="Courier New" charset="0"/>
              </a:rPr>
              <a:t>&lt;H1&gt;Moved Permanently&lt;/H1&gt;</a:t>
            </a:r>
          </a:p>
          <a:p>
            <a:r>
              <a:rPr lang="en-US" sz="1200" dirty="0">
                <a:latin typeface="Courier New" charset="0"/>
              </a:rPr>
              <a:t>The document has moved </a:t>
            </a:r>
          </a:p>
          <a:p>
            <a:r>
              <a:rPr lang="en-US" sz="1200" dirty="0">
                <a:latin typeface="Courier New" charset="0"/>
              </a:rPr>
              <a:t>&lt;A HREF="http://</a:t>
            </a:r>
            <a:r>
              <a:rPr lang="en-US" sz="1200" dirty="0" err="1">
                <a:latin typeface="Courier New" charset="0"/>
              </a:rPr>
              <a:t>www.cs.odu.edu</a:t>
            </a:r>
            <a:r>
              <a:rPr lang="en-US" sz="1200" dirty="0">
                <a:latin typeface="Courier New" charset="0"/>
              </a:rPr>
              <a:t>/~</a:t>
            </a:r>
            <a:r>
              <a:rPr lang="en-US" sz="1200" dirty="0" err="1">
                <a:latin typeface="Courier New" charset="0"/>
              </a:rPr>
              <a:t>mln</a:t>
            </a:r>
            <a:r>
              <a:rPr lang="en-US" sz="1200" dirty="0">
                <a:latin typeface="Courier New" charset="0"/>
              </a:rPr>
              <a:t>/teaching/cs595-s06/a1-test/2/"&gt;here&lt;/A&gt;.</a:t>
            </a:r>
          </a:p>
          <a:p>
            <a:r>
              <a:rPr lang="en-US" sz="1200" dirty="0">
                <a:latin typeface="Courier New" charset="0"/>
              </a:rPr>
              <a:t>&lt;P&gt;</a:t>
            </a:r>
          </a:p>
          <a:p>
            <a:r>
              <a:rPr lang="en-US" sz="1200" dirty="0">
                <a:latin typeface="Courier New" charset="0"/>
              </a:rPr>
              <a:t>&lt;HR&gt;</a:t>
            </a:r>
          </a:p>
          <a:p>
            <a:r>
              <a:rPr lang="en-US" sz="1200" dirty="0">
                <a:latin typeface="Courier New" charset="0"/>
              </a:rPr>
              <a:t>&lt;ADDRESS&gt;Apache/1.3.26 Server at </a:t>
            </a:r>
            <a:r>
              <a:rPr lang="en-US" sz="1200" dirty="0" err="1">
                <a:latin typeface="Courier New" charset="0"/>
              </a:rPr>
              <a:t>www.cs.odu.edu</a:t>
            </a:r>
            <a:r>
              <a:rPr lang="en-US" sz="1200" dirty="0">
                <a:latin typeface="Courier New" charset="0"/>
              </a:rPr>
              <a:t> Port 80&lt;/ADDRESS&gt;</a:t>
            </a:r>
          </a:p>
          <a:p>
            <a:r>
              <a:rPr lang="en-US" sz="1200" dirty="0">
                <a:latin typeface="Courier New" charset="0"/>
              </a:rPr>
              <a:t>&lt;/BODY&gt;&lt;/HTML&gt;</a:t>
            </a:r>
          </a:p>
          <a:p>
            <a:endParaRPr lang="en-US" sz="1200" dirty="0">
              <a:latin typeface="Courier New" charset="0"/>
            </a:endParaRPr>
          </a:p>
          <a:p>
            <a:r>
              <a:rPr lang="en-US" sz="1200" dirty="0">
                <a:latin typeface="Courier New" charset="0"/>
              </a:rPr>
              <a:t>0</a:t>
            </a:r>
          </a:p>
          <a:p>
            <a:endParaRPr lang="en-US" sz="1200" dirty="0">
              <a:latin typeface="Courier New" charset="0"/>
            </a:endParaRPr>
          </a:p>
          <a:p>
            <a:endParaRPr lang="en-US" sz="1200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433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(Client-Side) Caching…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2438400"/>
            <a:ext cx="9144000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dirty="0">
                <a:latin typeface="Courier New" charset="0"/>
              </a:rPr>
              <a:t>/Users/</a:t>
            </a:r>
            <a:r>
              <a:rPr lang="en-US" sz="1400" dirty="0" err="1">
                <a:latin typeface="Courier New" charset="0"/>
              </a:rPr>
              <a:t>mln</a:t>
            </a:r>
            <a:r>
              <a:rPr lang="en-US" sz="1400" dirty="0">
                <a:latin typeface="Courier New" charset="0"/>
              </a:rPr>
              <a:t>/Library/Caches/Firefox % </a:t>
            </a:r>
            <a:r>
              <a:rPr lang="en-US" sz="1400" dirty="0" err="1">
                <a:latin typeface="Courier New" charset="0"/>
              </a:rPr>
              <a:t>ls</a:t>
            </a:r>
            <a:r>
              <a:rPr lang="en-US" sz="1400" dirty="0">
                <a:latin typeface="Courier New" charset="0"/>
              </a:rPr>
              <a:t> Profiles/7ngg6k69.default/Cache/</a:t>
            </a:r>
          </a:p>
          <a:p>
            <a:r>
              <a:rPr lang="en-US" sz="1400" dirty="0">
                <a:latin typeface="Courier New" charset="0"/>
              </a:rPr>
              <a:t>006D79AEd01	2BF3BF47d01	59BE1336d01	88A074F9d01	B2CD50F8d01</a:t>
            </a:r>
          </a:p>
          <a:p>
            <a:r>
              <a:rPr lang="en-US" sz="1400" dirty="0">
                <a:latin typeface="Courier New" charset="0"/>
              </a:rPr>
              <a:t>00E1A1DEd01	2C0192FFd01	5A4F43D1d01	88F5AD87d01	B481E3A5d01</a:t>
            </a:r>
          </a:p>
          <a:p>
            <a:r>
              <a:rPr lang="en-US" sz="1400" dirty="0">
                <a:latin typeface="Courier New" charset="0"/>
              </a:rPr>
              <a:t>027AAA03d01	2CD06959d01	5C4EA487d01	898C3E4Dd01	B4B13877d01</a:t>
            </a:r>
          </a:p>
          <a:p>
            <a:r>
              <a:rPr lang="en-US" sz="1400" dirty="0">
                <a:latin typeface="Courier New" charset="0"/>
              </a:rPr>
              <a:t>028080ACd01	2DB057E2d01	5FEA7F9Ad01	8C30E478d01	B659B544d01</a:t>
            </a:r>
          </a:p>
          <a:p>
            <a:r>
              <a:rPr lang="en-US" sz="1400" dirty="0">
                <a:latin typeface="Courier New" charset="0"/>
              </a:rPr>
              <a:t>[</a:t>
            </a:r>
            <a:r>
              <a:rPr lang="en-US" sz="1400" dirty="0" err="1">
                <a:latin typeface="Courier New" charset="0"/>
              </a:rPr>
              <a:t>deletia</a:t>
            </a:r>
            <a:r>
              <a:rPr lang="en-US" sz="1400" dirty="0">
                <a:latin typeface="Courier New" charset="0"/>
              </a:rPr>
              <a:t>…]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0" y="4191000"/>
            <a:ext cx="733990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/>
            <a:r>
              <a:rPr lang="en-US" dirty="0" smtClean="0">
                <a:latin typeface="Arial"/>
                <a:cs typeface="Arial"/>
              </a:rPr>
              <a:t>The client could:</a:t>
            </a:r>
          </a:p>
          <a:p>
            <a:pPr marL="457200" indent="-457200"/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1. do a HEAD, see if our copy is still </a:t>
            </a:r>
            <a:r>
              <a:rPr lang="ja-JP" altLang="en-US" dirty="0" smtClean="0">
                <a:latin typeface="Arial"/>
                <a:cs typeface="Arial"/>
              </a:rPr>
              <a:t>“</a:t>
            </a:r>
            <a:r>
              <a:rPr lang="en-US" dirty="0" smtClean="0">
                <a:latin typeface="Arial"/>
                <a:cs typeface="Arial"/>
              </a:rPr>
              <a:t>good</a:t>
            </a:r>
            <a:r>
              <a:rPr lang="ja-JP" altLang="en-US" dirty="0" smtClean="0">
                <a:latin typeface="Arial"/>
                <a:cs typeface="Arial"/>
              </a:rPr>
              <a:t>”</a:t>
            </a:r>
            <a:r>
              <a:rPr lang="en-US" dirty="0" smtClean="0">
                <a:latin typeface="Arial"/>
                <a:cs typeface="Arial"/>
              </a:rPr>
              <a:t>, and only do a GET if not, </a:t>
            </a:r>
          </a:p>
          <a:p>
            <a:r>
              <a:rPr lang="en-US" dirty="0" smtClean="0">
                <a:latin typeface="Arial"/>
                <a:cs typeface="Arial"/>
              </a:rPr>
              <a:t>	OR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2. do a </a:t>
            </a:r>
            <a:r>
              <a:rPr lang="ja-JP" altLang="en-US" dirty="0" smtClean="0">
                <a:latin typeface="Arial"/>
                <a:cs typeface="Arial"/>
              </a:rPr>
              <a:t>“</a:t>
            </a:r>
            <a:r>
              <a:rPr lang="en-US" dirty="0" smtClean="0">
                <a:latin typeface="Arial"/>
                <a:cs typeface="Arial"/>
              </a:rPr>
              <a:t>conditional</a:t>
            </a:r>
            <a:r>
              <a:rPr lang="ja-JP" altLang="en-US" dirty="0" smtClean="0">
                <a:latin typeface="Arial"/>
                <a:cs typeface="Arial"/>
              </a:rPr>
              <a:t>”</a:t>
            </a:r>
            <a:r>
              <a:rPr lang="en-US" dirty="0" smtClean="0">
                <a:latin typeface="Arial"/>
                <a:cs typeface="Arial"/>
              </a:rPr>
              <a:t> GET</a:t>
            </a:r>
          </a:p>
          <a:p>
            <a:pPr marL="457200" indent="-457200">
              <a:buFont typeface="Arial" charset="0"/>
              <a:buAutoNum type="arabicPeriod"/>
            </a:pPr>
            <a:endParaRPr lang="en-US" dirty="0" smtClean="0">
              <a:latin typeface="Arial"/>
              <a:cs typeface="Arial"/>
            </a:endParaRPr>
          </a:p>
          <a:p>
            <a:pPr marL="457200" indent="-457200">
              <a:buFont typeface="Arial" charset="0"/>
              <a:buNone/>
            </a:pPr>
            <a:r>
              <a:rPr lang="en-US" dirty="0" smtClean="0">
                <a:latin typeface="Arial"/>
                <a:cs typeface="Arial"/>
              </a:rPr>
              <a:t>We need metadata to determine </a:t>
            </a:r>
            <a:r>
              <a:rPr lang="ja-JP" altLang="en-US" dirty="0" smtClean="0">
                <a:latin typeface="Arial"/>
                <a:cs typeface="Arial"/>
              </a:rPr>
              <a:t>“</a:t>
            </a:r>
            <a:r>
              <a:rPr lang="en-US" dirty="0" smtClean="0">
                <a:latin typeface="Arial"/>
                <a:cs typeface="Arial"/>
              </a:rPr>
              <a:t>goodness</a:t>
            </a:r>
            <a:r>
              <a:rPr lang="ja-JP" altLang="en-US" dirty="0" smtClean="0">
                <a:latin typeface="Arial"/>
                <a:cs typeface="Arial"/>
              </a:rPr>
              <a:t>”</a:t>
            </a:r>
            <a:endParaRPr lang="en-US" dirty="0" smtClean="0">
              <a:latin typeface="Arial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244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Most URI Shorteners use 301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288925" y="1497013"/>
            <a:ext cx="8872538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latin typeface="Courier New" charset="0"/>
              </a:rPr>
              <a:t>% curl -i </a:t>
            </a:r>
            <a:r>
              <a:rPr lang="en-US" sz="1200">
                <a:solidFill>
                  <a:srgbClr val="FF0000"/>
                </a:solidFill>
                <a:latin typeface="Courier New" charset="0"/>
              </a:rPr>
              <a:t>http://bit.ly/xM9Rv9</a:t>
            </a:r>
          </a:p>
          <a:p>
            <a:r>
              <a:rPr lang="en-US" sz="1200">
                <a:latin typeface="Courier New" charset="0"/>
              </a:rPr>
              <a:t>HTTP/1.1 301 Moved</a:t>
            </a:r>
          </a:p>
          <a:p>
            <a:r>
              <a:rPr lang="en-US" sz="1200">
                <a:latin typeface="Courier New" charset="0"/>
              </a:rPr>
              <a:t>Server: nginx</a:t>
            </a:r>
          </a:p>
          <a:p>
            <a:r>
              <a:rPr lang="en-US" sz="1200">
                <a:latin typeface="Courier New" charset="0"/>
              </a:rPr>
              <a:t>Date: Sun, 29 Jan 2012 21:24:21 GMT</a:t>
            </a:r>
          </a:p>
          <a:p>
            <a:r>
              <a:rPr lang="en-US" sz="1200">
                <a:latin typeface="Courier New" charset="0"/>
              </a:rPr>
              <a:t>Content-Type: text/html; charset=utf-8</a:t>
            </a:r>
          </a:p>
          <a:p>
            <a:r>
              <a:rPr lang="en-US" sz="1200">
                <a:latin typeface="Courier New" charset="0"/>
              </a:rPr>
              <a:t>Connection: keep-alive</a:t>
            </a:r>
          </a:p>
          <a:p>
            <a:r>
              <a:rPr lang="en-US" sz="1200">
                <a:latin typeface="Courier New" charset="0"/>
              </a:rPr>
              <a:t>Set-Cookie: _bit=4f25b905-0037f-02380-3e1cf10a;domain=.bit.ly;expires=Fri Jul 27 21:24:21 2012;</a:t>
            </a:r>
          </a:p>
          <a:p>
            <a:r>
              <a:rPr lang="en-US" sz="1200">
                <a:latin typeface="Courier New" charset="0"/>
              </a:rPr>
              <a:t>  path=/; HttpOnly</a:t>
            </a:r>
          </a:p>
          <a:p>
            <a:r>
              <a:rPr lang="en-US" sz="1200">
                <a:latin typeface="Courier New" charset="0"/>
              </a:rPr>
              <a:t>Cache-control: private; max-age=90</a:t>
            </a:r>
          </a:p>
          <a:p>
            <a:r>
              <a:rPr lang="en-US" sz="1200">
                <a:solidFill>
                  <a:srgbClr val="FF0000"/>
                </a:solidFill>
                <a:latin typeface="Courier New" charset="0"/>
              </a:rPr>
              <a:t>Location: http://ws-dl.blogspot.com/2012/01/2012-01-23-release-of-warrick-20-beta.html</a:t>
            </a:r>
          </a:p>
          <a:p>
            <a:r>
              <a:rPr lang="en-US" sz="1200">
                <a:latin typeface="Courier New" charset="0"/>
              </a:rPr>
              <a:t>MIME-Version: 1.0</a:t>
            </a:r>
          </a:p>
          <a:p>
            <a:r>
              <a:rPr lang="en-US" sz="1200">
                <a:latin typeface="Courier New" charset="0"/>
              </a:rPr>
              <a:t>Content-Length: 168</a:t>
            </a:r>
          </a:p>
          <a:p>
            <a:endParaRPr lang="en-US" sz="1200">
              <a:latin typeface="Courier New" charset="0"/>
            </a:endParaRPr>
          </a:p>
          <a:p>
            <a:r>
              <a:rPr lang="en-US" sz="1200">
                <a:latin typeface="Courier New" charset="0"/>
              </a:rPr>
              <a:t>&lt;html&gt;</a:t>
            </a:r>
          </a:p>
          <a:p>
            <a:r>
              <a:rPr lang="en-US" sz="1200">
                <a:latin typeface="Courier New" charset="0"/>
              </a:rPr>
              <a:t>&lt;head&gt;</a:t>
            </a:r>
          </a:p>
          <a:p>
            <a:r>
              <a:rPr lang="en-US" sz="1200">
                <a:latin typeface="Courier New" charset="0"/>
              </a:rPr>
              <a:t>&lt;title&gt;bit.ly&lt;/title&gt;</a:t>
            </a:r>
          </a:p>
          <a:p>
            <a:r>
              <a:rPr lang="en-US" sz="1200">
                <a:latin typeface="Courier New" charset="0"/>
              </a:rPr>
              <a:t>&lt;/head&gt;</a:t>
            </a:r>
          </a:p>
          <a:p>
            <a:r>
              <a:rPr lang="en-US" sz="1200">
                <a:latin typeface="Courier New" charset="0"/>
              </a:rPr>
              <a:t>&lt;body&gt;</a:t>
            </a:r>
          </a:p>
          <a:p>
            <a:r>
              <a:rPr lang="en-US" sz="1200">
                <a:latin typeface="Courier New" charset="0"/>
              </a:rPr>
              <a:t>&lt;a href="http://ws-dl.blogspot.com/2012/01/2012-01-23-release-of-warrick-20-beta.html"&gt;</a:t>
            </a:r>
          </a:p>
          <a:p>
            <a:r>
              <a:rPr lang="en-US" sz="1200">
                <a:latin typeface="Courier New" charset="0"/>
              </a:rPr>
              <a:t>moved here&lt;/a&gt;</a:t>
            </a:r>
          </a:p>
          <a:p>
            <a:r>
              <a:rPr lang="en-US" sz="1200">
                <a:latin typeface="Courier New" charset="0"/>
              </a:rPr>
              <a:t>&lt;/body&gt;</a:t>
            </a:r>
          </a:p>
          <a:p>
            <a:r>
              <a:rPr lang="en-US" sz="1200">
                <a:latin typeface="Courier New" charset="0"/>
              </a:rPr>
              <a:t>&lt;/html&gt;</a:t>
            </a:r>
          </a:p>
        </p:txBody>
      </p:sp>
      <p:grpSp>
        <p:nvGrpSpPr>
          <p:cNvPr id="20487" name="Group 7"/>
          <p:cNvGrpSpPr>
            <a:grpSpLocks/>
          </p:cNvGrpSpPr>
          <p:nvPr/>
        </p:nvGrpSpPr>
        <p:grpSpPr bwMode="auto">
          <a:xfrm>
            <a:off x="2381250" y="1676402"/>
            <a:ext cx="5227640" cy="338138"/>
            <a:chOff x="2016" y="960"/>
            <a:chExt cx="3293" cy="213"/>
          </a:xfrm>
        </p:grpSpPr>
        <p:sp>
          <p:nvSpPr>
            <p:cNvPr id="20485" name="Rectangle 5"/>
            <p:cNvSpPr>
              <a:spLocks noChangeArrowheads="1"/>
            </p:cNvSpPr>
            <p:nvPr/>
          </p:nvSpPr>
          <p:spPr bwMode="auto">
            <a:xfrm>
              <a:off x="2592" y="960"/>
              <a:ext cx="2717" cy="2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latin typeface="Arial"/>
                  <a:cs typeface="Arial"/>
                </a:rPr>
                <a:t>RFC 7231, 6.4.2 </a:t>
              </a:r>
              <a:r>
                <a:rPr lang="en-US" sz="1600" dirty="0">
                  <a:latin typeface="Arial"/>
                  <a:cs typeface="Arial"/>
                </a:rPr>
                <a:t>says  </a:t>
              </a:r>
              <a:r>
                <a:rPr lang="ja-JP" altLang="en-US" sz="1600" dirty="0">
                  <a:latin typeface="Arial"/>
                  <a:cs typeface="Arial"/>
                </a:rPr>
                <a:t>“</a:t>
              </a:r>
              <a:r>
                <a:rPr lang="en-US" sz="1600" dirty="0">
                  <a:latin typeface="Arial"/>
                  <a:cs typeface="Arial"/>
                </a:rPr>
                <a:t>Moved Permanently</a:t>
              </a:r>
              <a:r>
                <a:rPr lang="ja-JP" altLang="en-US" sz="1600" dirty="0">
                  <a:latin typeface="Arial"/>
                  <a:cs typeface="Arial"/>
                </a:rPr>
                <a:t>”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20486" name="Line 6"/>
            <p:cNvSpPr>
              <a:spLocks noChangeShapeType="1"/>
            </p:cNvSpPr>
            <p:nvPr/>
          </p:nvSpPr>
          <p:spPr bwMode="auto">
            <a:xfrm flipH="1">
              <a:off x="2016" y="105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97822" y="6245737"/>
            <a:ext cx="7010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see also: </a:t>
            </a:r>
            <a:r>
              <a:rPr lang="en-US" sz="1200" dirty="0" smtClean="0">
                <a:latin typeface="Arial"/>
                <a:cs typeface="Arial"/>
                <a:hlinkClick r:id="rId3"/>
              </a:rPr>
              <a:t>https://searchengineland.com/analysis-which-url-shortening-service-should-you-use-17204</a:t>
            </a:r>
            <a:r>
              <a:rPr lang="en-US" sz="1200" dirty="0" smtClean="0">
                <a:latin typeface="Arial"/>
                <a:cs typeface="Arial"/>
              </a:rPr>
              <a:t> </a:t>
            </a:r>
            <a:endParaRPr lang="en-US"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8744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75668" y="2829898"/>
            <a:ext cx="5963578" cy="114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How could it be not permanent?</a:t>
            </a:r>
            <a:endParaRPr lang="en-US" sz="2400" dirty="0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347237" y="3722908"/>
            <a:ext cx="5469054" cy="2862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latin typeface="Courier New" charset="0"/>
              </a:rPr>
              <a:t>% cd $</a:t>
            </a:r>
            <a:r>
              <a:rPr lang="en-US" dirty="0" err="1">
                <a:latin typeface="Courier New" charset="0"/>
              </a:rPr>
              <a:t>WWW_home</a:t>
            </a:r>
            <a:endParaRPr lang="en-US" dirty="0">
              <a:latin typeface="Courier New" charset="0"/>
            </a:endParaRPr>
          </a:p>
          <a:p>
            <a:r>
              <a:rPr lang="en-US" dirty="0">
                <a:latin typeface="Courier New" charset="0"/>
              </a:rPr>
              <a:t>% </a:t>
            </a:r>
            <a:r>
              <a:rPr lang="en-US" dirty="0" err="1">
                <a:latin typeface="Courier New" charset="0"/>
              </a:rPr>
              <a:t>mkdir</a:t>
            </a:r>
            <a:r>
              <a:rPr lang="en-US" dirty="0">
                <a:latin typeface="Courier New" charset="0"/>
              </a:rPr>
              <a:t> foo</a:t>
            </a:r>
          </a:p>
          <a:p>
            <a:r>
              <a:rPr lang="en-US" dirty="0">
                <a:latin typeface="Courier New" charset="0"/>
              </a:rPr>
              <a:t>% touch foo/bar</a:t>
            </a:r>
          </a:p>
          <a:p>
            <a:r>
              <a:rPr lang="en-US" dirty="0">
                <a:latin typeface="Courier New" charset="0"/>
              </a:rPr>
              <a:t>% lynx http://</a:t>
            </a:r>
            <a:r>
              <a:rPr lang="en-US" dirty="0" err="1">
                <a:latin typeface="Courier New" charset="0"/>
              </a:rPr>
              <a:t>www.some.edu</a:t>
            </a:r>
            <a:r>
              <a:rPr lang="en-US" dirty="0">
                <a:latin typeface="Courier New" charset="0"/>
              </a:rPr>
              <a:t>/foo</a:t>
            </a:r>
          </a:p>
          <a:p>
            <a:r>
              <a:rPr lang="en-US" dirty="0">
                <a:latin typeface="Courier New" charset="0"/>
              </a:rPr>
              <a:t>[returns a directory listing]</a:t>
            </a:r>
          </a:p>
          <a:p>
            <a:r>
              <a:rPr lang="en-US" dirty="0">
                <a:latin typeface="Courier New" charset="0"/>
              </a:rPr>
              <a:t>…</a:t>
            </a:r>
          </a:p>
          <a:p>
            <a:r>
              <a:rPr lang="en-US" dirty="0">
                <a:latin typeface="Courier New" charset="0"/>
              </a:rPr>
              <a:t>% </a:t>
            </a:r>
            <a:r>
              <a:rPr lang="en-US" dirty="0" err="1">
                <a:latin typeface="Courier New" charset="0"/>
              </a:rPr>
              <a:t>rm</a:t>
            </a:r>
            <a:r>
              <a:rPr lang="en-US" dirty="0">
                <a:latin typeface="Courier New" charset="0"/>
              </a:rPr>
              <a:t> -</a:t>
            </a:r>
            <a:r>
              <a:rPr lang="en-US" dirty="0" err="1">
                <a:latin typeface="Courier New" charset="0"/>
              </a:rPr>
              <a:t>rf</a:t>
            </a:r>
            <a:r>
              <a:rPr lang="en-US" dirty="0">
                <a:latin typeface="Courier New" charset="0"/>
              </a:rPr>
              <a:t> foo</a:t>
            </a:r>
          </a:p>
          <a:p>
            <a:r>
              <a:rPr lang="en-US" dirty="0">
                <a:latin typeface="Courier New" charset="0"/>
              </a:rPr>
              <a:t>% echo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>
                <a:latin typeface="Courier New" charset="0"/>
              </a:rPr>
              <a:t>this is not a directory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>
                <a:latin typeface="Courier New" charset="0"/>
              </a:rPr>
              <a:t> &gt; foo</a:t>
            </a:r>
          </a:p>
          <a:p>
            <a:r>
              <a:rPr lang="en-US" dirty="0">
                <a:latin typeface="Courier New" charset="0"/>
              </a:rPr>
              <a:t>% lynx http://</a:t>
            </a:r>
            <a:r>
              <a:rPr lang="en-US" dirty="0" err="1">
                <a:latin typeface="Courier New" charset="0"/>
              </a:rPr>
              <a:t>www.some.edu</a:t>
            </a:r>
            <a:r>
              <a:rPr lang="en-US" dirty="0">
                <a:latin typeface="Courier New" charset="0"/>
              </a:rPr>
              <a:t>/foo</a:t>
            </a:r>
          </a:p>
          <a:p>
            <a:r>
              <a:rPr lang="en-US" dirty="0">
                <a:latin typeface="Courier New" charset="0"/>
              </a:rPr>
              <a:t>[returns a file]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175668" y="618491"/>
            <a:ext cx="657365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6.4.2.  301 Moved Permanently</a:t>
            </a:r>
          </a:p>
          <a:p>
            <a:endParaRPr lang="en-US" sz="1600" dirty="0" smtClean="0">
              <a:latin typeface="Arial"/>
              <a:cs typeface="Arial"/>
            </a:endParaRPr>
          </a:p>
          <a:p>
            <a:r>
              <a:rPr lang="en-US" sz="1600" dirty="0" smtClean="0">
                <a:latin typeface="Arial"/>
                <a:cs typeface="Arial"/>
              </a:rPr>
              <a:t>   The 301 (Moved Permanently) status code indicates that the target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Arial"/>
                <a:cs typeface="Arial"/>
              </a:rPr>
              <a:t>   resource has been assigned a new permanent URI and any future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Arial"/>
                <a:cs typeface="Arial"/>
              </a:rPr>
              <a:t>   references to this resource ought to use one of the enclosed URIs.</a:t>
            </a:r>
          </a:p>
          <a:p>
            <a:r>
              <a:rPr lang="en-US" sz="1600" dirty="0" smtClean="0">
                <a:latin typeface="Arial"/>
                <a:cs typeface="Arial"/>
              </a:rPr>
              <a:t>   Clients with link-editing capabilities ought to automatically re-link</a:t>
            </a:r>
          </a:p>
          <a:p>
            <a:r>
              <a:rPr lang="en-US" sz="1600" dirty="0" smtClean="0">
                <a:latin typeface="Arial"/>
                <a:cs typeface="Arial"/>
              </a:rPr>
              <a:t>   references to the effective request URI to one or more of the new</a:t>
            </a:r>
          </a:p>
          <a:p>
            <a:r>
              <a:rPr lang="en-US" sz="1600" dirty="0" smtClean="0">
                <a:latin typeface="Arial"/>
                <a:cs typeface="Arial"/>
              </a:rPr>
              <a:t>   references sent by the server, where possible.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9439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/>
              <a:t>Status 302 Found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0" y="1371600"/>
            <a:ext cx="2819400" cy="4524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 dirty="0" smtClean="0"/>
              <a:t>6.4.3. 302 Found</a:t>
            </a:r>
          </a:p>
          <a:p>
            <a:endParaRPr lang="en-US" sz="1200" b="1" dirty="0" smtClean="0"/>
          </a:p>
          <a:p>
            <a:r>
              <a:rPr lang="en-US" sz="1200" dirty="0" smtClean="0"/>
              <a:t>The 302 (Found) status code indicates that the target resource resides temporarily under a different URI</a:t>
            </a:r>
            <a:r>
              <a:rPr lang="en-US" sz="1200" dirty="0" smtClean="0">
                <a:solidFill>
                  <a:srgbClr val="FF0000"/>
                </a:solidFill>
              </a:rPr>
              <a:t>. Since the redirection might be altered on occasion, the client ought to continue to use the effective request URI for future requests. </a:t>
            </a:r>
          </a:p>
          <a:p>
            <a:endParaRPr lang="en-US" sz="1200" dirty="0"/>
          </a:p>
          <a:p>
            <a:r>
              <a:rPr lang="en-US" sz="1200" dirty="0" smtClean="0">
                <a:solidFill>
                  <a:srgbClr val="FF0000"/>
                </a:solidFill>
              </a:rPr>
              <a:t>The server SHOULD generate a Location header field in the response containing a URI reference for the different URI. The user agent MAY use the Location field value for automatic redirection. </a:t>
            </a:r>
            <a:r>
              <a:rPr lang="en-US" sz="1200" dirty="0" smtClean="0"/>
              <a:t>The server's response payload usually contains a short hypertext note with a hyperlink to the different URI(s).</a:t>
            </a:r>
          </a:p>
          <a:p>
            <a:endParaRPr lang="en-US" sz="1200" dirty="0"/>
          </a:p>
          <a:p>
            <a:r>
              <a:rPr lang="en-US" sz="1200" dirty="0" smtClean="0"/>
              <a:t>Note: For historical reasons, a user agent MAY change the request method from POST to GET for the subsequent request. If this behavior is undesired, the 307 (Temporary Redirect) status code can be used instead. </a:t>
            </a:r>
            <a:endParaRPr lang="en-US" sz="1200" dirty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003550" y="1295400"/>
            <a:ext cx="61595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>
                <a:latin typeface="Courier New" charset="0"/>
              </a:rPr>
              <a:t>% telnet </a:t>
            </a:r>
            <a:r>
              <a:rPr lang="en-US" sz="1400" dirty="0" err="1">
                <a:latin typeface="Courier New" charset="0"/>
              </a:rPr>
              <a:t>www.techsideline.com</a:t>
            </a:r>
            <a:r>
              <a:rPr lang="en-US" sz="1400" dirty="0">
                <a:latin typeface="Courier New" charset="0"/>
              </a:rPr>
              <a:t> 80</a:t>
            </a:r>
          </a:p>
          <a:p>
            <a:r>
              <a:rPr lang="en-US" sz="1400" dirty="0">
                <a:latin typeface="Courier New" charset="0"/>
              </a:rPr>
              <a:t>Trying 209.9.232.81...</a:t>
            </a:r>
          </a:p>
          <a:p>
            <a:r>
              <a:rPr lang="en-US" sz="1400" dirty="0">
                <a:latin typeface="Courier New" charset="0"/>
              </a:rPr>
              <a:t>Connected to </a:t>
            </a:r>
            <a:r>
              <a:rPr lang="en-US" sz="1400" dirty="0" err="1">
                <a:latin typeface="Courier New" charset="0"/>
              </a:rPr>
              <a:t>www.techsideline.com</a:t>
            </a:r>
            <a:r>
              <a:rPr lang="en-US" sz="1400" dirty="0">
                <a:latin typeface="Courier New" charset="0"/>
              </a:rPr>
              <a:t>.</a:t>
            </a:r>
          </a:p>
          <a:p>
            <a:r>
              <a:rPr lang="en-US" sz="1400" dirty="0">
                <a:latin typeface="Courier New" charset="0"/>
              </a:rPr>
              <a:t>Escape character is '^]'.</a:t>
            </a:r>
          </a:p>
          <a:p>
            <a:r>
              <a:rPr lang="en-US" sz="1400" dirty="0">
                <a:latin typeface="Courier New" charset="0"/>
              </a:rPr>
              <a:t>GET / HTTP/1.1</a:t>
            </a:r>
          </a:p>
          <a:p>
            <a:r>
              <a:rPr lang="en-US" sz="1400" dirty="0">
                <a:latin typeface="Courier New" charset="0"/>
              </a:rPr>
              <a:t>Host: </a:t>
            </a:r>
            <a:r>
              <a:rPr lang="en-US" sz="1400" dirty="0" err="1">
                <a:latin typeface="Courier New" charset="0"/>
              </a:rPr>
              <a:t>www.techsideline.com</a:t>
            </a:r>
            <a:endParaRPr lang="en-US" sz="1400" dirty="0">
              <a:latin typeface="Courier New" charset="0"/>
            </a:endParaRPr>
          </a:p>
          <a:p>
            <a:endParaRPr lang="en-US" sz="1400" dirty="0">
              <a:latin typeface="Courier New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HTTP/1.1 302 Found</a:t>
            </a:r>
          </a:p>
          <a:p>
            <a:r>
              <a:rPr lang="en-US" sz="1400" dirty="0">
                <a:latin typeface="Courier New" charset="0"/>
              </a:rPr>
              <a:t>Date: Sun, 04 Feb 2007 20:29:13 GMT</a:t>
            </a:r>
          </a:p>
          <a:p>
            <a:r>
              <a:rPr lang="en-US" sz="1400" dirty="0">
                <a:latin typeface="Courier New" charset="0"/>
              </a:rPr>
              <a:t>Server: Apache</a:t>
            </a:r>
          </a:p>
          <a:p>
            <a:r>
              <a:rPr lang="en-US" sz="1400" dirty="0">
                <a:latin typeface="Courier New" charset="0"/>
              </a:rPr>
              <a:t>Set-Cookie: PHPSESSID=1ea69c374ee8ee5c8df78e8c4105cc3e; </a:t>
            </a:r>
          </a:p>
          <a:p>
            <a:r>
              <a:rPr lang="en-US" sz="1400" dirty="0">
                <a:latin typeface="Courier New" charset="0"/>
              </a:rPr>
              <a:t>expires=Sun, 18 Feb 2007 20:29:18 GMT; path=/; </a:t>
            </a:r>
          </a:p>
          <a:p>
            <a:r>
              <a:rPr lang="en-US" sz="1400" dirty="0">
                <a:latin typeface="Courier New" charset="0"/>
              </a:rPr>
              <a:t>domain=</a:t>
            </a:r>
            <a:r>
              <a:rPr lang="en-US" sz="1400" dirty="0" err="1">
                <a:latin typeface="Courier New" charset="0"/>
              </a:rPr>
              <a:t>techsideline.com</a:t>
            </a:r>
            <a:endParaRPr lang="en-US" sz="1400" dirty="0">
              <a:latin typeface="Courier New" charset="0"/>
            </a:endParaRPr>
          </a:p>
          <a:p>
            <a:r>
              <a:rPr lang="en-US" sz="1400" dirty="0">
                <a:latin typeface="Courier New" charset="0"/>
              </a:rPr>
              <a:t>Expires: Thu, 19 Nov 1981 08:52:00 GMT</a:t>
            </a:r>
          </a:p>
          <a:p>
            <a:r>
              <a:rPr lang="en-US" sz="1400" dirty="0">
                <a:latin typeface="Courier New" charset="0"/>
              </a:rPr>
              <a:t>Cache-Control: no-store, no-cache, must-revalidate,</a:t>
            </a:r>
          </a:p>
          <a:p>
            <a:r>
              <a:rPr lang="en-US" sz="1400" dirty="0">
                <a:latin typeface="Courier New" charset="0"/>
              </a:rPr>
              <a:t> post-check=0, pre-check=0</a:t>
            </a:r>
          </a:p>
          <a:p>
            <a:r>
              <a:rPr lang="en-US" sz="1400" dirty="0">
                <a:latin typeface="Courier New" charset="0"/>
              </a:rPr>
              <a:t>Pragma: no-cache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Location: /home</a:t>
            </a:r>
          </a:p>
          <a:p>
            <a:r>
              <a:rPr lang="en-US" sz="1400" dirty="0">
                <a:latin typeface="Courier New" charset="0"/>
              </a:rPr>
              <a:t>Connection: close</a:t>
            </a:r>
          </a:p>
          <a:p>
            <a:r>
              <a:rPr lang="en-US" sz="1400" dirty="0">
                <a:latin typeface="Courier New" charset="0"/>
              </a:rPr>
              <a:t>Transfer-Encoding: chunked</a:t>
            </a:r>
          </a:p>
          <a:p>
            <a:r>
              <a:rPr lang="en-US" sz="1400" dirty="0">
                <a:latin typeface="Courier New" charset="0"/>
              </a:rPr>
              <a:t>Content-Type: text/html</a:t>
            </a:r>
          </a:p>
          <a:p>
            <a:endParaRPr lang="en-US" sz="1400" dirty="0">
              <a:latin typeface="Courier New" charset="0"/>
            </a:endParaRPr>
          </a:p>
          <a:p>
            <a:r>
              <a:rPr lang="en-US" sz="1400" dirty="0">
                <a:latin typeface="Courier New" charset="0"/>
              </a:rPr>
              <a:t>0</a:t>
            </a:r>
          </a:p>
          <a:p>
            <a:endParaRPr lang="en-US" sz="1400" dirty="0">
              <a:latin typeface="Courier New" charset="0"/>
            </a:endParaRPr>
          </a:p>
          <a:p>
            <a:r>
              <a:rPr lang="en-US" sz="1400" dirty="0">
                <a:latin typeface="Courier New" charset="0"/>
              </a:rPr>
              <a:t>Connection closed by foreign host.</a:t>
            </a:r>
          </a:p>
        </p:txBody>
      </p:sp>
      <p:grpSp>
        <p:nvGrpSpPr>
          <p:cNvPr id="13319" name="Group 7"/>
          <p:cNvGrpSpPr>
            <a:grpSpLocks/>
          </p:cNvGrpSpPr>
          <p:nvPr/>
        </p:nvGrpSpPr>
        <p:grpSpPr bwMode="auto">
          <a:xfrm>
            <a:off x="4594811" y="3048000"/>
            <a:ext cx="4533900" cy="1981200"/>
            <a:chOff x="2976" y="1920"/>
            <a:chExt cx="2856" cy="1248"/>
          </a:xfrm>
        </p:grpSpPr>
        <p:sp>
          <p:nvSpPr>
            <p:cNvPr id="13317" name="Rectangle 5"/>
            <p:cNvSpPr>
              <a:spLocks noChangeArrowheads="1"/>
            </p:cNvSpPr>
            <p:nvPr/>
          </p:nvSpPr>
          <p:spPr bwMode="auto">
            <a:xfrm>
              <a:off x="3010" y="1920"/>
              <a:ext cx="2822" cy="6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/>
                  <a:cs typeface="Arial"/>
                </a:rPr>
                <a:t>RFC 2616 14.30 </a:t>
              </a:r>
              <a:r>
                <a:rPr lang="en-US" sz="1100" dirty="0">
                  <a:latin typeface="Arial"/>
                  <a:cs typeface="Arial"/>
                </a:rPr>
                <a:t>Location</a:t>
              </a:r>
            </a:p>
            <a:p>
              <a:endParaRPr lang="en-US" sz="1100" dirty="0">
                <a:latin typeface="Arial"/>
                <a:cs typeface="Arial"/>
              </a:endParaRPr>
            </a:p>
            <a:p>
              <a:r>
                <a:rPr lang="en-US" sz="1100" dirty="0">
                  <a:latin typeface="Arial"/>
                  <a:cs typeface="Arial"/>
                </a:rPr>
                <a:t>   The Location response-header field is used to redirect the recipient</a:t>
              </a:r>
            </a:p>
            <a:p>
              <a:r>
                <a:rPr lang="en-US" sz="1100" dirty="0">
                  <a:latin typeface="Arial"/>
                  <a:cs typeface="Arial"/>
                </a:rPr>
                <a:t>   to a location other than the Request-URI for completion of the</a:t>
              </a:r>
            </a:p>
            <a:p>
              <a:r>
                <a:rPr lang="en-US" sz="1100" dirty="0">
                  <a:latin typeface="Arial"/>
                  <a:cs typeface="Arial"/>
                </a:rPr>
                <a:t>   request or identification of a new resource. … The</a:t>
              </a:r>
            </a:p>
            <a:p>
              <a:r>
                <a:rPr lang="en-US" sz="1100" dirty="0">
                  <a:latin typeface="Arial"/>
                  <a:cs typeface="Arial"/>
                </a:rPr>
                <a:t>   field value consists of a </a:t>
              </a:r>
              <a:r>
                <a:rPr lang="en-US" sz="1100" dirty="0">
                  <a:solidFill>
                    <a:srgbClr val="FF0000"/>
                  </a:solidFill>
                  <a:latin typeface="Arial"/>
                  <a:cs typeface="Arial"/>
                </a:rPr>
                <a:t>single absolute URI</a:t>
              </a:r>
              <a:r>
                <a:rPr lang="en-US" sz="1100" dirty="0" smtClean="0">
                  <a:solidFill>
                    <a:srgbClr val="FF0000"/>
                  </a:solidFill>
                  <a:latin typeface="Arial"/>
                  <a:cs typeface="Arial"/>
                </a:rPr>
                <a:t>.</a:t>
              </a:r>
              <a:endParaRPr lang="en-US" sz="1100" dirty="0">
                <a:latin typeface="Arial"/>
                <a:cs typeface="Arial"/>
              </a:endParaRPr>
            </a:p>
          </p:txBody>
        </p:sp>
        <p:sp>
          <p:nvSpPr>
            <p:cNvPr id="13318" name="Line 6"/>
            <p:cNvSpPr>
              <a:spLocks noChangeShapeType="1"/>
            </p:cNvSpPr>
            <p:nvPr/>
          </p:nvSpPr>
          <p:spPr bwMode="auto">
            <a:xfrm flipH="1">
              <a:off x="2976" y="2688"/>
              <a:ext cx="57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100">
                <a:latin typeface="Arial"/>
                <a:cs typeface="Arial"/>
              </a:endParaRPr>
            </a:p>
          </p:txBody>
        </p:sp>
      </p:grp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050989" y="2447925"/>
            <a:ext cx="4628604" cy="110799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RFC 7231 Appendix B</a:t>
            </a:r>
            <a:endParaRPr lang="en-US" sz="1100" dirty="0">
              <a:latin typeface="Arial"/>
              <a:cs typeface="Arial"/>
            </a:endParaRPr>
          </a:p>
          <a:p>
            <a:endParaRPr lang="en-US" sz="1100" dirty="0" smtClean="0">
              <a:latin typeface="Arial"/>
              <a:cs typeface="Arial"/>
            </a:endParaRPr>
          </a:p>
          <a:p>
            <a:r>
              <a:rPr lang="en-US" sz="1100" dirty="0" smtClean="0">
                <a:latin typeface="Arial"/>
                <a:cs typeface="Arial"/>
              </a:rPr>
              <a:t>   The syntax of the Location header field has been changed to allow all</a:t>
            </a:r>
          </a:p>
          <a:p>
            <a:r>
              <a:rPr lang="en-US" sz="1100" dirty="0" smtClean="0">
                <a:latin typeface="Arial"/>
                <a:cs typeface="Arial"/>
              </a:rPr>
              <a:t>   URI references, including relative references and fragments, along</a:t>
            </a:r>
          </a:p>
          <a:p>
            <a:r>
              <a:rPr lang="en-US" sz="1100" dirty="0" smtClean="0">
                <a:latin typeface="Arial"/>
                <a:cs typeface="Arial"/>
              </a:rPr>
              <a:t>   with some clarifications as to when use of fragments would not be</a:t>
            </a:r>
          </a:p>
          <a:p>
            <a:r>
              <a:rPr lang="en-US" sz="1100" dirty="0" smtClean="0">
                <a:latin typeface="Arial"/>
                <a:cs typeface="Arial"/>
              </a:rPr>
              <a:t>   appropriate.  (Section 7.1.2)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7593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1143000"/>
          </a:xfrm>
        </p:spPr>
        <p:txBody>
          <a:bodyPr/>
          <a:lstStyle/>
          <a:p>
            <a:r>
              <a:rPr lang="en-US"/>
              <a:t>Multiple 302s…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0" y="990600"/>
            <a:ext cx="12241213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>
                <a:latin typeface="Courier New" charset="0"/>
              </a:rPr>
              <a:t>% curl -I -L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http://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www.craigslist.org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/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HTTP/1.1 302 Found</a:t>
            </a:r>
          </a:p>
          <a:p>
            <a:r>
              <a:rPr lang="en-US" sz="1400" dirty="0">
                <a:latin typeface="Courier New" charset="0"/>
              </a:rPr>
              <a:t>Set-Cookie: </a:t>
            </a:r>
            <a:r>
              <a:rPr lang="en-US" sz="1400" dirty="0" err="1">
                <a:latin typeface="Courier New" charset="0"/>
              </a:rPr>
              <a:t>cl_b</a:t>
            </a:r>
            <a:r>
              <a:rPr lang="en-US" sz="1400" dirty="0">
                <a:latin typeface="Courier New" charset="0"/>
              </a:rPr>
              <a:t>=13278749562465615286602096;path=/;domain=.</a:t>
            </a:r>
            <a:r>
              <a:rPr lang="en-US" sz="1400" dirty="0" err="1">
                <a:latin typeface="Courier New" charset="0"/>
              </a:rPr>
              <a:t>craigslist.org;expires</a:t>
            </a:r>
            <a:r>
              <a:rPr lang="en-US" sz="1400" dirty="0">
                <a:latin typeface="Courier New" charset="0"/>
              </a:rPr>
              <a:t>=Fri, 01-Jan-2038 00:00:00 GMT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Location: http://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geo.craigslist.org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/</a:t>
            </a:r>
          </a:p>
          <a:p>
            <a:endParaRPr lang="en-US" sz="1400" dirty="0">
              <a:latin typeface="Courier New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HTTP/1.1 302 Found</a:t>
            </a:r>
          </a:p>
          <a:p>
            <a:r>
              <a:rPr lang="en-US" sz="1400" dirty="0">
                <a:latin typeface="Courier New" charset="0"/>
              </a:rPr>
              <a:t>Content-Type: text/html; charset=iso-8859-1</a:t>
            </a:r>
          </a:p>
          <a:p>
            <a:r>
              <a:rPr lang="en-US" sz="1400" dirty="0">
                <a:latin typeface="Courier New" charset="0"/>
              </a:rPr>
              <a:t>Connection: close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Location: http://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norfolk.craigslist.org</a:t>
            </a:r>
            <a:endParaRPr lang="en-US" sz="1400" dirty="0">
              <a:solidFill>
                <a:srgbClr val="FF0000"/>
              </a:solidFill>
              <a:latin typeface="Courier New" charset="0"/>
            </a:endParaRPr>
          </a:p>
          <a:p>
            <a:r>
              <a:rPr lang="en-US" sz="1400" dirty="0">
                <a:latin typeface="Courier New" charset="0"/>
              </a:rPr>
              <a:t>Date: Sun, 29 Jan 2012 22:09:16 GMT</a:t>
            </a:r>
          </a:p>
          <a:p>
            <a:r>
              <a:rPr lang="en-US" sz="1400" dirty="0">
                <a:latin typeface="Courier New" charset="0"/>
              </a:rPr>
              <a:t>Set-Cookie: </a:t>
            </a:r>
            <a:r>
              <a:rPr lang="en-US" sz="1400" dirty="0" err="1">
                <a:latin typeface="Courier New" charset="0"/>
              </a:rPr>
              <a:t>cl_b</a:t>
            </a:r>
            <a:r>
              <a:rPr lang="en-US" sz="1400" dirty="0">
                <a:latin typeface="Courier New" charset="0"/>
              </a:rPr>
              <a:t>=1327874956140926523474743564;path=/;domain=.</a:t>
            </a:r>
            <a:r>
              <a:rPr lang="en-US" sz="1400" dirty="0" err="1">
                <a:latin typeface="Courier New" charset="0"/>
              </a:rPr>
              <a:t>craigslist.org;expires</a:t>
            </a:r>
            <a:r>
              <a:rPr lang="en-US" sz="1400" dirty="0">
                <a:latin typeface="Courier New" charset="0"/>
              </a:rPr>
              <a:t>=Fri, 01-Jan-2038 00:00:00 GMT</a:t>
            </a:r>
          </a:p>
          <a:p>
            <a:r>
              <a:rPr lang="en-US" sz="1400" dirty="0">
                <a:latin typeface="Courier New" charset="0"/>
              </a:rPr>
              <a:t>Server: Apache</a:t>
            </a:r>
          </a:p>
          <a:p>
            <a:endParaRPr lang="en-US" sz="1400" dirty="0">
              <a:latin typeface="Courier New" charset="0"/>
            </a:endParaRPr>
          </a:p>
          <a:p>
            <a:r>
              <a:rPr lang="en-US" sz="1400" dirty="0">
                <a:latin typeface="Courier New" charset="0"/>
              </a:rPr>
              <a:t>HTTP/1.1 200 OK</a:t>
            </a:r>
          </a:p>
          <a:p>
            <a:r>
              <a:rPr lang="en-US" sz="1400" dirty="0">
                <a:latin typeface="Courier New" charset="0"/>
              </a:rPr>
              <a:t>Connection: close</a:t>
            </a:r>
          </a:p>
          <a:p>
            <a:r>
              <a:rPr lang="en-US" sz="1400" dirty="0">
                <a:latin typeface="Courier New" charset="0"/>
              </a:rPr>
              <a:t>Cache-Control: max-age=3600, public</a:t>
            </a:r>
          </a:p>
          <a:p>
            <a:r>
              <a:rPr lang="en-US" sz="1400" dirty="0">
                <a:latin typeface="Courier New" charset="0"/>
              </a:rPr>
              <a:t>Last-Modified: Sun, 29 Jan 12 22:04:30 GMT</a:t>
            </a:r>
          </a:p>
          <a:p>
            <a:r>
              <a:rPr lang="en-US" sz="1400" dirty="0">
                <a:latin typeface="Courier New" charset="0"/>
              </a:rPr>
              <a:t>Set-Cookie: </a:t>
            </a:r>
            <a:r>
              <a:rPr lang="en-US" sz="1400" dirty="0" err="1">
                <a:latin typeface="Courier New" charset="0"/>
              </a:rPr>
              <a:t>cl_def_lang</a:t>
            </a:r>
            <a:r>
              <a:rPr lang="en-US" sz="1400" dirty="0">
                <a:latin typeface="Courier New" charset="0"/>
              </a:rPr>
              <a:t>=en; domain=.</a:t>
            </a:r>
            <a:r>
              <a:rPr lang="en-US" sz="1400" dirty="0" err="1">
                <a:latin typeface="Courier New" charset="0"/>
              </a:rPr>
              <a:t>craigslist.org</a:t>
            </a:r>
            <a:r>
              <a:rPr lang="en-US" sz="1400" dirty="0">
                <a:latin typeface="Courier New" charset="0"/>
              </a:rPr>
              <a:t>; path=/; expires=Mon, 28-Jan-13 22:04:30 GMT</a:t>
            </a:r>
          </a:p>
          <a:p>
            <a:r>
              <a:rPr lang="en-US" sz="1400" dirty="0">
                <a:latin typeface="Courier New" charset="0"/>
              </a:rPr>
              <a:t>Set-Cookie: </a:t>
            </a:r>
            <a:r>
              <a:rPr lang="en-US" sz="1400" dirty="0" err="1">
                <a:latin typeface="Courier New" charset="0"/>
              </a:rPr>
              <a:t>cl_def_hp</a:t>
            </a:r>
            <a:r>
              <a:rPr lang="en-US" sz="1400" dirty="0">
                <a:latin typeface="Courier New" charset="0"/>
              </a:rPr>
              <a:t>=</a:t>
            </a:r>
            <a:r>
              <a:rPr lang="en-US" sz="1400" dirty="0" err="1">
                <a:latin typeface="Courier New" charset="0"/>
              </a:rPr>
              <a:t>norfolk</a:t>
            </a:r>
            <a:r>
              <a:rPr lang="en-US" sz="1400" dirty="0">
                <a:latin typeface="Courier New" charset="0"/>
              </a:rPr>
              <a:t>; domain=.</a:t>
            </a:r>
            <a:r>
              <a:rPr lang="en-US" sz="1400" dirty="0" err="1">
                <a:latin typeface="Courier New" charset="0"/>
              </a:rPr>
              <a:t>craigslist.org</a:t>
            </a:r>
            <a:r>
              <a:rPr lang="en-US" sz="1400" dirty="0">
                <a:latin typeface="Courier New" charset="0"/>
              </a:rPr>
              <a:t>; path=/; expires=Mon, 28-Jan-13 22:04:30 GMT</a:t>
            </a:r>
          </a:p>
          <a:p>
            <a:r>
              <a:rPr lang="en-US" sz="1400" dirty="0">
                <a:latin typeface="Courier New" charset="0"/>
              </a:rPr>
              <a:t>Transfer-Encoding: chunked</a:t>
            </a:r>
          </a:p>
          <a:p>
            <a:r>
              <a:rPr lang="en-US" sz="1400" dirty="0">
                <a:latin typeface="Courier New" charset="0"/>
              </a:rPr>
              <a:t>Date: Sun, 29 Jan 2012 22:04:30 GMT</a:t>
            </a:r>
          </a:p>
          <a:p>
            <a:r>
              <a:rPr lang="en-US" sz="1400" dirty="0">
                <a:latin typeface="Courier New" charset="0"/>
              </a:rPr>
              <a:t>Vary: Accept-Encoding</a:t>
            </a:r>
          </a:p>
          <a:p>
            <a:r>
              <a:rPr lang="en-US" sz="1400" dirty="0">
                <a:latin typeface="Courier New" charset="0"/>
              </a:rPr>
              <a:t>Content-Type: text/html; charset=iso-8859-1;</a:t>
            </a:r>
          </a:p>
          <a:p>
            <a:r>
              <a:rPr lang="en-US" sz="1400" dirty="0">
                <a:latin typeface="Courier New" charset="0"/>
              </a:rPr>
              <a:t>Server: Apache</a:t>
            </a:r>
          </a:p>
          <a:p>
            <a:r>
              <a:rPr lang="en-US" sz="1400" dirty="0">
                <a:latin typeface="Courier New" charset="0"/>
              </a:rPr>
              <a:t>Expires: Sun, 29 Jan 12 23:04:30 GMT</a:t>
            </a:r>
          </a:p>
        </p:txBody>
      </p:sp>
    </p:spTree>
    <p:extLst>
      <p:ext uri="{BB962C8B-B14F-4D97-AF65-F5344CB8AC3E}">
        <p14:creationId xmlns:p14="http://schemas.microsoft.com/office/powerpoint/2010/main" val="865898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614227" y="274638"/>
            <a:ext cx="3529773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303 See Other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36815" y="274638"/>
            <a:ext cx="5942803" cy="6340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6.4.4.  303 See Other</a:t>
            </a:r>
          </a:p>
          <a:p>
            <a:endParaRPr lang="en-US" sz="1400" dirty="0" smtClean="0">
              <a:latin typeface="Arial"/>
              <a:cs typeface="Arial"/>
            </a:endParaRPr>
          </a:p>
          <a:p>
            <a:r>
              <a:rPr lang="en-US" sz="1400" dirty="0" smtClean="0">
                <a:latin typeface="Arial"/>
                <a:cs typeface="Arial"/>
              </a:rPr>
              <a:t>   The 303 (See Other) status code indicates that the server is</a:t>
            </a:r>
          </a:p>
          <a:p>
            <a:r>
              <a:rPr lang="en-US" sz="1400" dirty="0" smtClean="0">
                <a:latin typeface="Arial"/>
                <a:cs typeface="Arial"/>
              </a:rPr>
              <a:t>   redirecting the user agent to a different resource, as indicated by a</a:t>
            </a:r>
          </a:p>
          <a:p>
            <a:r>
              <a:rPr lang="en-US" sz="1400" dirty="0" smtClean="0">
                <a:latin typeface="Arial"/>
                <a:cs typeface="Arial"/>
              </a:rPr>
              <a:t>   URI in the Location header field, which is intended to provide an</a:t>
            </a:r>
          </a:p>
          <a:p>
            <a:r>
              <a:rPr lang="en-US" sz="1400" dirty="0" smtClean="0">
                <a:latin typeface="Arial"/>
                <a:cs typeface="Arial"/>
              </a:rPr>
              <a:t>   indirect response to the original request.  A user agent can perform</a:t>
            </a:r>
          </a:p>
          <a:p>
            <a:r>
              <a:rPr lang="en-US" sz="1400" dirty="0" smtClean="0">
                <a:latin typeface="Arial"/>
                <a:cs typeface="Arial"/>
              </a:rPr>
              <a:t>   a retrieval request targeting that URI (a GET or HEAD request if</a:t>
            </a:r>
          </a:p>
          <a:p>
            <a:r>
              <a:rPr lang="en-US" sz="1400" dirty="0" smtClean="0">
                <a:latin typeface="Arial"/>
                <a:cs typeface="Arial"/>
              </a:rPr>
              <a:t>   using HTTP), which might also be redirected, and present the eventual</a:t>
            </a:r>
          </a:p>
          <a:p>
            <a:r>
              <a:rPr lang="en-US" sz="1400" dirty="0" smtClean="0">
                <a:latin typeface="Arial"/>
                <a:cs typeface="Arial"/>
              </a:rPr>
              <a:t>   result as an answer to the original request.  Note that the new URI</a:t>
            </a:r>
          </a:p>
          <a:p>
            <a:r>
              <a:rPr lang="en-US" sz="1400" dirty="0" smtClean="0">
                <a:latin typeface="Arial"/>
                <a:cs typeface="Arial"/>
              </a:rPr>
              <a:t>   in the Location header field is not considered equivalent to the</a:t>
            </a:r>
          </a:p>
          <a:p>
            <a:r>
              <a:rPr lang="en-US" sz="1400" dirty="0" smtClean="0">
                <a:latin typeface="Arial"/>
                <a:cs typeface="Arial"/>
              </a:rPr>
              <a:t>   effective request URI.</a:t>
            </a:r>
          </a:p>
          <a:p>
            <a:endParaRPr lang="en-US" sz="1400" dirty="0" smtClean="0">
              <a:latin typeface="Arial"/>
              <a:cs typeface="Arial"/>
            </a:endParaRPr>
          </a:p>
          <a:p>
            <a:r>
              <a:rPr lang="en-US" sz="1400" dirty="0" smtClean="0">
                <a:latin typeface="Arial"/>
                <a:cs typeface="Arial"/>
              </a:rPr>
              <a:t>   This status code is applicable to any HTTP method.  It is primarily</a:t>
            </a:r>
          </a:p>
          <a:p>
            <a:r>
              <a:rPr lang="en-US" sz="1400" dirty="0" smtClean="0">
                <a:latin typeface="Arial"/>
                <a:cs typeface="Arial"/>
              </a:rPr>
              <a:t>   used to allow the output of a POST action to redirect the user agent</a:t>
            </a:r>
          </a:p>
          <a:p>
            <a:r>
              <a:rPr lang="en-US" sz="1400" dirty="0" smtClean="0">
                <a:latin typeface="Arial"/>
                <a:cs typeface="Arial"/>
              </a:rPr>
              <a:t>   to a selected resource, since doing so provides the information</a:t>
            </a:r>
          </a:p>
          <a:p>
            <a:r>
              <a:rPr lang="en-US" sz="1400" dirty="0" smtClean="0">
                <a:latin typeface="Arial"/>
                <a:cs typeface="Arial"/>
              </a:rPr>
              <a:t>   corresponding to the POST response in a form that can be separately</a:t>
            </a:r>
          </a:p>
          <a:p>
            <a:r>
              <a:rPr lang="en-US" sz="1400" dirty="0" smtClean="0">
                <a:latin typeface="Arial"/>
                <a:cs typeface="Arial"/>
              </a:rPr>
              <a:t>   identified, bookmarked, and cached, independent of the original</a:t>
            </a:r>
          </a:p>
          <a:p>
            <a:r>
              <a:rPr lang="en-US" sz="1400" dirty="0" smtClean="0">
                <a:latin typeface="Arial"/>
                <a:cs typeface="Arial"/>
              </a:rPr>
              <a:t>   request.</a:t>
            </a:r>
          </a:p>
          <a:p>
            <a:endParaRPr lang="en-US" sz="1400" dirty="0" smtClean="0">
              <a:latin typeface="Arial"/>
              <a:cs typeface="Arial"/>
            </a:endParaRPr>
          </a:p>
          <a:p>
            <a:r>
              <a:rPr lang="en-US" sz="1400" dirty="0" smtClean="0">
                <a:latin typeface="Arial"/>
                <a:cs typeface="Arial"/>
              </a:rPr>
              <a:t>   </a:t>
            </a:r>
            <a:r>
              <a:rPr lang="en-US" sz="1400" dirty="0" smtClean="0">
                <a:solidFill>
                  <a:srgbClr val="FF0000"/>
                </a:solidFill>
                <a:latin typeface="Arial"/>
                <a:cs typeface="Arial"/>
              </a:rPr>
              <a:t>A 303 response to a GET request indicates that the origin server does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/>
                <a:cs typeface="Arial"/>
              </a:rPr>
              <a:t>   not have a representation of the target resource that can be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/>
                <a:cs typeface="Arial"/>
              </a:rPr>
              <a:t>   transferred by the server over HTTP.  However, the Location field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/>
                <a:cs typeface="Arial"/>
              </a:rPr>
              <a:t>   value refers to a resource that is descriptive of the target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/>
                <a:cs typeface="Arial"/>
              </a:rPr>
              <a:t>   resource, such that making a retrieval request on that other resource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/>
                <a:cs typeface="Arial"/>
              </a:rPr>
              <a:t>   might result in a representation that is useful to recipients without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/>
                <a:cs typeface="Arial"/>
              </a:rPr>
              <a:t>   implying that it represents the original target resource.  </a:t>
            </a:r>
            <a:r>
              <a:rPr lang="en-US" sz="1400" dirty="0" smtClean="0">
                <a:latin typeface="Arial"/>
                <a:cs typeface="Arial"/>
              </a:rPr>
              <a:t>Note that</a:t>
            </a:r>
          </a:p>
          <a:p>
            <a:r>
              <a:rPr lang="en-US" sz="1400" dirty="0" smtClean="0">
                <a:latin typeface="Arial"/>
                <a:cs typeface="Arial"/>
              </a:rPr>
              <a:t>   answers to the questions of what can be represented, what</a:t>
            </a:r>
          </a:p>
          <a:p>
            <a:r>
              <a:rPr lang="en-US" sz="1400" dirty="0" smtClean="0">
                <a:latin typeface="Arial"/>
                <a:cs typeface="Arial"/>
              </a:rPr>
              <a:t>   representations are adequate, and what might be a useful description</a:t>
            </a:r>
          </a:p>
          <a:p>
            <a:r>
              <a:rPr lang="en-US" sz="1400" dirty="0" smtClean="0">
                <a:latin typeface="Arial"/>
                <a:cs typeface="Arial"/>
              </a:rPr>
              <a:t>   are outside the scope of HTTP.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797410" y="4750713"/>
            <a:ext cx="3221863" cy="393598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This passage is new to RFC 7231</a:t>
            </a:r>
          </a:p>
        </p:txBody>
      </p:sp>
    </p:spTree>
    <p:extLst>
      <p:ext uri="{BB962C8B-B14F-4D97-AF65-F5344CB8AC3E}">
        <p14:creationId xmlns:p14="http://schemas.microsoft.com/office/powerpoint/2010/main" val="3008283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/>
              <a:t>Cool URIs For The Semantic Web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772400" cy="1752600"/>
          </a:xfrm>
        </p:spPr>
        <p:txBody>
          <a:bodyPr/>
          <a:lstStyle/>
          <a:p>
            <a:r>
              <a:rPr lang="en-US" sz="2400" dirty="0"/>
              <a:t>303 Redirection </a:t>
            </a:r>
            <a:r>
              <a:rPr lang="en-US" sz="2400" dirty="0" smtClean="0"/>
              <a:t>was retroactively </a:t>
            </a:r>
            <a:r>
              <a:rPr lang="en-US" sz="2400" dirty="0"/>
              <a:t>claimed for supporting using http URIs for identifying </a:t>
            </a:r>
            <a:r>
              <a:rPr lang="ja-JP" altLang="en-US" sz="2400" dirty="0">
                <a:latin typeface="Arial"/>
              </a:rPr>
              <a:t>“</a:t>
            </a:r>
            <a:r>
              <a:rPr lang="en-US" sz="2400" dirty="0"/>
              <a:t>real world objects</a:t>
            </a:r>
            <a:r>
              <a:rPr lang="ja-JP" altLang="en-US" sz="2400" dirty="0">
                <a:latin typeface="Arial"/>
              </a:rPr>
              <a:t>”</a:t>
            </a:r>
            <a:r>
              <a:rPr lang="en-US" sz="2400" dirty="0"/>
              <a:t> (not just web pages </a:t>
            </a:r>
            <a:r>
              <a:rPr lang="en-US" sz="2400" i="1" dirty="0"/>
              <a:t>about</a:t>
            </a:r>
            <a:r>
              <a:rPr lang="en-US" sz="2400" dirty="0"/>
              <a:t> real world objects)</a:t>
            </a:r>
          </a:p>
          <a:p>
            <a:pPr lvl="1"/>
            <a:r>
              <a:rPr lang="en-US" sz="2400" dirty="0"/>
              <a:t>see: </a:t>
            </a:r>
            <a:r>
              <a:rPr lang="en-US" sz="2400" dirty="0">
                <a:hlinkClick r:id="rId3"/>
              </a:rPr>
              <a:t>http://www.w3.org/TR/cooluris/</a:t>
            </a:r>
            <a:r>
              <a:rPr lang="en-US" sz="2400" dirty="0"/>
              <a:t> </a:t>
            </a:r>
          </a:p>
        </p:txBody>
      </p:sp>
      <p:pic>
        <p:nvPicPr>
          <p:cNvPr id="19461" name="Picture 5" descr="303conn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76600"/>
            <a:ext cx="4864100" cy="319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30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276600"/>
            <a:ext cx="5029200" cy="212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494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303s for DOIs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1066800" y="1676400"/>
            <a:ext cx="7119938" cy="498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>
                <a:latin typeface="Courier New" charset="0"/>
              </a:rPr>
              <a:t>% curl -I -L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http://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dx.doi.org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/10.1145/1592761.1592794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HTTP/1.1 303 See Other</a:t>
            </a:r>
          </a:p>
          <a:p>
            <a:r>
              <a:rPr lang="en-US" sz="1400" dirty="0">
                <a:latin typeface="Courier New" charset="0"/>
              </a:rPr>
              <a:t>Server: Apache-Coyote/1.1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Location: http://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portal.acm.org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/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citation.cfm?doid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=1592761.1592794</a:t>
            </a:r>
          </a:p>
          <a:p>
            <a:r>
              <a:rPr lang="en-US" sz="1400" dirty="0">
                <a:latin typeface="Courier New" charset="0"/>
              </a:rPr>
              <a:t>Expires: Mon, 30 Jan 2012 10:57:54 GMT</a:t>
            </a:r>
          </a:p>
          <a:p>
            <a:r>
              <a:rPr lang="en-US" sz="1400" dirty="0">
                <a:latin typeface="Courier New" charset="0"/>
              </a:rPr>
              <a:t>Content-Type: text/</a:t>
            </a:r>
            <a:r>
              <a:rPr lang="en-US" sz="1400" dirty="0" err="1">
                <a:latin typeface="Courier New" charset="0"/>
              </a:rPr>
              <a:t>html;charset</a:t>
            </a:r>
            <a:r>
              <a:rPr lang="en-US" sz="1400" dirty="0">
                <a:latin typeface="Courier New" charset="0"/>
              </a:rPr>
              <a:t>=utf-8</a:t>
            </a:r>
          </a:p>
          <a:p>
            <a:r>
              <a:rPr lang="en-US" sz="1400" dirty="0">
                <a:latin typeface="Courier New" charset="0"/>
              </a:rPr>
              <a:t>Content-Length: 196</a:t>
            </a:r>
          </a:p>
          <a:p>
            <a:r>
              <a:rPr lang="en-US" sz="1400" dirty="0">
                <a:latin typeface="Courier New" charset="0"/>
              </a:rPr>
              <a:t>Date: Sun, 29 Jan 2012 21:36:44 GMT</a:t>
            </a:r>
          </a:p>
          <a:p>
            <a:endParaRPr lang="en-US" sz="1400" dirty="0">
              <a:latin typeface="Courier New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HTTP/1.1 301 Moved Permanently</a:t>
            </a:r>
          </a:p>
          <a:p>
            <a:r>
              <a:rPr lang="en-US" sz="1400" dirty="0">
                <a:latin typeface="Courier New" charset="0"/>
              </a:rPr>
              <a:t>Date: Sun, 29 Jan 2012 21:36:45 GMT</a:t>
            </a:r>
          </a:p>
          <a:p>
            <a:r>
              <a:rPr lang="en-US" sz="1400" dirty="0">
                <a:latin typeface="Courier New" charset="0"/>
              </a:rPr>
              <a:t>Server: Apache/2.2.3 (Red Hat)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Location: http://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dl.acm.org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/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citation.cfm?doid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=1592761.1592794</a:t>
            </a:r>
          </a:p>
          <a:p>
            <a:r>
              <a:rPr lang="en-US" sz="1400" dirty="0">
                <a:latin typeface="Courier New" charset="0"/>
              </a:rPr>
              <a:t>Connection: close</a:t>
            </a:r>
          </a:p>
          <a:p>
            <a:r>
              <a:rPr lang="en-US" sz="1400" dirty="0">
                <a:latin typeface="Courier New" charset="0"/>
              </a:rPr>
              <a:t>Content-Type: text/html; charset=iso-8859-1</a:t>
            </a:r>
          </a:p>
          <a:p>
            <a:endParaRPr lang="en-US" sz="1400" dirty="0">
              <a:latin typeface="Courier New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HTTP/1.1 200 OK</a:t>
            </a:r>
          </a:p>
          <a:p>
            <a:r>
              <a:rPr lang="en-US" sz="1400" dirty="0">
                <a:latin typeface="Courier New" charset="0"/>
              </a:rPr>
              <a:t>Date: Sun, 29 Jan 2012 21:36:45 GMT</a:t>
            </a:r>
          </a:p>
          <a:p>
            <a:r>
              <a:rPr lang="en-US" sz="1400" dirty="0">
                <a:latin typeface="Courier New" charset="0"/>
              </a:rPr>
              <a:t>Server: Apache/2.2.3 (Red Hat)</a:t>
            </a:r>
          </a:p>
          <a:p>
            <a:r>
              <a:rPr lang="en-US" sz="1400" dirty="0">
                <a:latin typeface="Courier New" charset="0"/>
              </a:rPr>
              <a:t>Set-Cookie: CFID=82218306;path=/</a:t>
            </a:r>
          </a:p>
          <a:p>
            <a:r>
              <a:rPr lang="en-US" sz="1400" dirty="0">
                <a:latin typeface="Courier New" charset="0"/>
              </a:rPr>
              <a:t>Set-Cookie: CFTOKEN=15081455;path=/</a:t>
            </a:r>
          </a:p>
          <a:p>
            <a:r>
              <a:rPr lang="en-US" sz="1400" dirty="0">
                <a:latin typeface="Courier New" charset="0"/>
              </a:rPr>
              <a:t>Connection: close</a:t>
            </a:r>
          </a:p>
          <a:p>
            <a:r>
              <a:rPr lang="en-US" sz="1400" dirty="0">
                <a:latin typeface="Courier New" charset="0"/>
              </a:rPr>
              <a:t>Content-Type: text/html; charset=UTF-8</a:t>
            </a:r>
          </a:p>
        </p:txBody>
      </p:sp>
    </p:spTree>
    <p:extLst>
      <p:ext uri="{BB962C8B-B14F-4D97-AF65-F5344CB8AC3E}">
        <p14:creationId xmlns:p14="http://schemas.microsoft.com/office/powerpoint/2010/main" val="714445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781768" y="0"/>
            <a:ext cx="3905031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Back to 302s as of April 2018</a:t>
            </a:r>
            <a:endParaRPr lang="en-US" dirty="0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0" y="199192"/>
            <a:ext cx="10650773" cy="6401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o-RO" sz="1000" dirty="0" smtClean="0">
                <a:latin typeface="Courier New"/>
                <a:cs typeface="Courier New"/>
              </a:rPr>
              <a:t>$ </a:t>
            </a:r>
            <a:r>
              <a:rPr lang="ro-RO" sz="1000" dirty="0">
                <a:solidFill>
                  <a:srgbClr val="FF0000"/>
                </a:solidFill>
                <a:latin typeface="Courier New"/>
                <a:cs typeface="Courier New"/>
              </a:rPr>
              <a:t>curl -I -L http://dx.doi.org/10.1145/1592761.1592794</a:t>
            </a:r>
          </a:p>
          <a:p>
            <a:r>
              <a:rPr lang="ro-RO" sz="1000" dirty="0">
                <a:solidFill>
                  <a:srgbClr val="FF0000"/>
                </a:solidFill>
                <a:latin typeface="Courier New"/>
                <a:cs typeface="Courier New"/>
              </a:rPr>
              <a:t>HTTP/1.1 302 </a:t>
            </a:r>
          </a:p>
          <a:p>
            <a:r>
              <a:rPr lang="ro-RO" sz="1000" dirty="0">
                <a:latin typeface="Courier New"/>
                <a:cs typeface="Courier New"/>
              </a:rPr>
              <a:t>Date: Wed, 19 Sep 2018 03:42:40 GMT</a:t>
            </a:r>
          </a:p>
          <a:p>
            <a:r>
              <a:rPr lang="ro-RO" sz="1000" dirty="0">
                <a:latin typeface="Courier New"/>
                <a:cs typeface="Courier New"/>
              </a:rPr>
              <a:t>Content-Type: text/html;charset=utf-8</a:t>
            </a:r>
          </a:p>
          <a:p>
            <a:r>
              <a:rPr lang="ro-RO" sz="1000" dirty="0">
                <a:latin typeface="Courier New"/>
                <a:cs typeface="Courier New"/>
              </a:rPr>
              <a:t>Content-Length: 195</a:t>
            </a:r>
          </a:p>
          <a:p>
            <a:r>
              <a:rPr lang="ro-RO" sz="1000" dirty="0">
                <a:latin typeface="Courier New"/>
                <a:cs typeface="Courier New"/>
              </a:rPr>
              <a:t>Connection: keep-alive</a:t>
            </a:r>
          </a:p>
          <a:p>
            <a:r>
              <a:rPr lang="ro-RO" sz="1000" dirty="0">
                <a:latin typeface="Courier New"/>
                <a:cs typeface="Courier New"/>
              </a:rPr>
              <a:t>Set-Cookie: __cfduid=d08e99aa74a661d0e2da02fdccb38c3991537328560; expires=Thu, 19-Sep-19 03:42:40 GMT; path=/; domain=.doi.org; HttpOnly</a:t>
            </a:r>
          </a:p>
          <a:p>
            <a:r>
              <a:rPr lang="fr-FR" sz="1000" dirty="0">
                <a:latin typeface="Courier New"/>
                <a:cs typeface="Courier New"/>
              </a:rPr>
              <a:t>Expires: </a:t>
            </a:r>
            <a:r>
              <a:rPr lang="fr-FR" sz="1000" dirty="0" err="1">
                <a:latin typeface="Courier New"/>
                <a:cs typeface="Courier New"/>
              </a:rPr>
              <a:t>Wed</a:t>
            </a:r>
            <a:r>
              <a:rPr lang="fr-FR" sz="1000" dirty="0">
                <a:latin typeface="Courier New"/>
                <a:cs typeface="Courier New"/>
              </a:rPr>
              <a:t>, 19 Sep 2018 03:59:44 GMT</a:t>
            </a:r>
          </a:p>
          <a:p>
            <a:r>
              <a:rPr lang="fr-FR" sz="1000" dirty="0">
                <a:solidFill>
                  <a:srgbClr val="FF0000"/>
                </a:solidFill>
                <a:latin typeface="Courier New"/>
                <a:cs typeface="Courier New"/>
              </a:rPr>
              <a:t>Location: http://</a:t>
            </a:r>
            <a:r>
              <a:rPr lang="fr-FR" sz="1000" dirty="0" err="1">
                <a:solidFill>
                  <a:srgbClr val="FF0000"/>
                </a:solidFill>
                <a:latin typeface="Courier New"/>
                <a:cs typeface="Courier New"/>
              </a:rPr>
              <a:t>portal.acm.org</a:t>
            </a:r>
            <a:r>
              <a:rPr lang="fr-FR" sz="1000" dirty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lang="fr-FR" sz="1000" dirty="0" err="1">
                <a:solidFill>
                  <a:srgbClr val="FF0000"/>
                </a:solidFill>
                <a:latin typeface="Courier New"/>
                <a:cs typeface="Courier New"/>
              </a:rPr>
              <a:t>citation.cfm?doid</a:t>
            </a:r>
            <a:r>
              <a:rPr lang="fr-FR" sz="1000" dirty="0">
                <a:solidFill>
                  <a:srgbClr val="FF0000"/>
                </a:solidFill>
                <a:latin typeface="Courier New"/>
                <a:cs typeface="Courier New"/>
              </a:rPr>
              <a:t>=1592761.1592794</a:t>
            </a:r>
          </a:p>
          <a:p>
            <a:r>
              <a:rPr lang="fr-FR" sz="1000" dirty="0" err="1">
                <a:latin typeface="Courier New"/>
                <a:cs typeface="Courier New"/>
              </a:rPr>
              <a:t>Vary</a:t>
            </a:r>
            <a:r>
              <a:rPr lang="fr-FR" sz="1000" dirty="0">
                <a:latin typeface="Courier New"/>
                <a:cs typeface="Courier New"/>
              </a:rPr>
              <a:t>: </a:t>
            </a:r>
            <a:r>
              <a:rPr lang="fr-FR" sz="1000" dirty="0" err="1">
                <a:latin typeface="Courier New"/>
                <a:cs typeface="Courier New"/>
              </a:rPr>
              <a:t>Accept</a:t>
            </a:r>
            <a:endParaRPr lang="fr-FR" sz="1000" dirty="0">
              <a:latin typeface="Courier New"/>
              <a:cs typeface="Courier New"/>
            </a:endParaRPr>
          </a:p>
          <a:p>
            <a:r>
              <a:rPr lang="fr-FR" sz="1000" dirty="0">
                <a:latin typeface="Courier New"/>
                <a:cs typeface="Courier New"/>
              </a:rPr>
              <a:t>Server: </a:t>
            </a:r>
            <a:r>
              <a:rPr lang="fr-FR" sz="1000" dirty="0" err="1">
                <a:latin typeface="Courier New"/>
                <a:cs typeface="Courier New"/>
              </a:rPr>
              <a:t>cloudflare</a:t>
            </a:r>
            <a:endParaRPr lang="fr-FR" sz="1000" dirty="0">
              <a:latin typeface="Courier New"/>
              <a:cs typeface="Courier New"/>
            </a:endParaRPr>
          </a:p>
          <a:p>
            <a:r>
              <a:rPr lang="fr-FR" sz="1000" dirty="0">
                <a:latin typeface="Courier New"/>
                <a:cs typeface="Courier New"/>
              </a:rPr>
              <a:t>CF-RAY: 45c90b2ef12cc09a-ORF</a:t>
            </a:r>
          </a:p>
          <a:p>
            <a:endParaRPr lang="fr-FR" sz="10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fr-FR" sz="1000" dirty="0">
                <a:solidFill>
                  <a:srgbClr val="FF0000"/>
                </a:solidFill>
                <a:latin typeface="Courier New"/>
                <a:cs typeface="Courier New"/>
              </a:rPr>
              <a:t>HTTP/1.1 301 </a:t>
            </a:r>
            <a:r>
              <a:rPr lang="fr-FR" sz="1000" dirty="0" err="1">
                <a:solidFill>
                  <a:srgbClr val="FF0000"/>
                </a:solidFill>
                <a:latin typeface="Courier New"/>
                <a:cs typeface="Courier New"/>
              </a:rPr>
              <a:t>Moved</a:t>
            </a:r>
            <a:r>
              <a:rPr lang="fr-FR" sz="10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fr-FR" sz="1000" dirty="0" err="1">
                <a:solidFill>
                  <a:srgbClr val="FF0000"/>
                </a:solidFill>
                <a:latin typeface="Courier New"/>
                <a:cs typeface="Courier New"/>
              </a:rPr>
              <a:t>Permanently</a:t>
            </a:r>
            <a:endParaRPr lang="fr-FR" sz="10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fr-FR" sz="1000" dirty="0">
                <a:latin typeface="Courier New"/>
                <a:cs typeface="Courier New"/>
              </a:rPr>
              <a:t>Date: </a:t>
            </a:r>
            <a:r>
              <a:rPr lang="fr-FR" sz="1000" dirty="0" err="1">
                <a:latin typeface="Courier New"/>
                <a:cs typeface="Courier New"/>
              </a:rPr>
              <a:t>Wed</a:t>
            </a:r>
            <a:r>
              <a:rPr lang="fr-FR" sz="1000" dirty="0">
                <a:latin typeface="Courier New"/>
                <a:cs typeface="Courier New"/>
              </a:rPr>
              <a:t>, 19 Sep 2018 03:42:40 GMT</a:t>
            </a:r>
          </a:p>
          <a:p>
            <a:r>
              <a:rPr lang="fr-FR" sz="1000" dirty="0">
                <a:latin typeface="Courier New"/>
                <a:cs typeface="Courier New"/>
              </a:rPr>
              <a:t>Server: Apache/2.4.6 (</a:t>
            </a:r>
            <a:r>
              <a:rPr lang="fr-FR" sz="1000" dirty="0" err="1">
                <a:latin typeface="Courier New"/>
                <a:cs typeface="Courier New"/>
              </a:rPr>
              <a:t>Red</a:t>
            </a:r>
            <a:r>
              <a:rPr lang="fr-FR" sz="1000" dirty="0">
                <a:latin typeface="Courier New"/>
                <a:cs typeface="Courier New"/>
              </a:rPr>
              <a:t> </a:t>
            </a:r>
            <a:r>
              <a:rPr lang="fr-FR" sz="1000" dirty="0" err="1">
                <a:latin typeface="Courier New"/>
                <a:cs typeface="Courier New"/>
              </a:rPr>
              <a:t>Hat</a:t>
            </a:r>
            <a:r>
              <a:rPr lang="fr-FR" sz="1000" dirty="0">
                <a:latin typeface="Courier New"/>
                <a:cs typeface="Courier New"/>
              </a:rPr>
              <a:t> Enterprise Linux) </a:t>
            </a:r>
            <a:r>
              <a:rPr lang="fr-FR" sz="1000" dirty="0" err="1">
                <a:latin typeface="Courier New"/>
                <a:cs typeface="Courier New"/>
              </a:rPr>
              <a:t>OpenSSL</a:t>
            </a:r>
            <a:r>
              <a:rPr lang="fr-FR" sz="1000" dirty="0">
                <a:latin typeface="Courier New"/>
                <a:cs typeface="Courier New"/>
              </a:rPr>
              <a:t>/1.0.2k-fips </a:t>
            </a:r>
            <a:r>
              <a:rPr lang="fr-FR" sz="1000" dirty="0" err="1">
                <a:latin typeface="Courier New"/>
                <a:cs typeface="Courier New"/>
              </a:rPr>
              <a:t>mod_jk</a:t>
            </a:r>
            <a:r>
              <a:rPr lang="fr-FR" sz="1000" dirty="0">
                <a:latin typeface="Courier New"/>
                <a:cs typeface="Courier New"/>
              </a:rPr>
              <a:t>/1.2.41</a:t>
            </a:r>
          </a:p>
          <a:p>
            <a:r>
              <a:rPr lang="fr-FR" sz="1000" dirty="0">
                <a:solidFill>
                  <a:srgbClr val="FF0000"/>
                </a:solidFill>
                <a:latin typeface="Courier New"/>
                <a:cs typeface="Courier New"/>
              </a:rPr>
              <a:t>Location: </a:t>
            </a:r>
            <a:r>
              <a:rPr lang="fr-FR" sz="1000" dirty="0" err="1">
                <a:solidFill>
                  <a:srgbClr val="FF0000"/>
                </a:solidFill>
                <a:latin typeface="Courier New"/>
                <a:cs typeface="Courier New"/>
              </a:rPr>
              <a:t>https</a:t>
            </a:r>
            <a:r>
              <a:rPr lang="fr-FR" sz="1000" dirty="0">
                <a:solidFill>
                  <a:srgbClr val="FF0000"/>
                </a:solidFill>
                <a:latin typeface="Courier New"/>
                <a:cs typeface="Courier New"/>
              </a:rPr>
              <a:t>://</a:t>
            </a:r>
            <a:r>
              <a:rPr lang="fr-FR" sz="1000" dirty="0" err="1">
                <a:solidFill>
                  <a:srgbClr val="FF0000"/>
                </a:solidFill>
                <a:latin typeface="Courier New"/>
                <a:cs typeface="Courier New"/>
              </a:rPr>
              <a:t>dl.acm.org</a:t>
            </a:r>
            <a:r>
              <a:rPr lang="fr-FR" sz="1000" dirty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lang="fr-FR" sz="1000" dirty="0" err="1">
                <a:solidFill>
                  <a:srgbClr val="FF0000"/>
                </a:solidFill>
                <a:latin typeface="Courier New"/>
                <a:cs typeface="Courier New"/>
              </a:rPr>
              <a:t>citation.cfm?doid</a:t>
            </a:r>
            <a:r>
              <a:rPr lang="fr-FR" sz="1000" dirty="0">
                <a:solidFill>
                  <a:srgbClr val="FF0000"/>
                </a:solidFill>
                <a:latin typeface="Courier New"/>
                <a:cs typeface="Courier New"/>
              </a:rPr>
              <a:t>=1592761.1592794</a:t>
            </a:r>
          </a:p>
          <a:p>
            <a:r>
              <a:rPr lang="fr-FR" sz="1000" dirty="0">
                <a:latin typeface="Courier New"/>
                <a:cs typeface="Courier New"/>
              </a:rPr>
              <a:t>Content-Type: </a:t>
            </a:r>
            <a:r>
              <a:rPr lang="fr-FR" sz="1000" dirty="0" err="1">
                <a:latin typeface="Courier New"/>
                <a:cs typeface="Courier New"/>
              </a:rPr>
              <a:t>text</a:t>
            </a:r>
            <a:r>
              <a:rPr lang="fr-FR" sz="1000" dirty="0">
                <a:latin typeface="Courier New"/>
                <a:cs typeface="Courier New"/>
              </a:rPr>
              <a:t>/html; </a:t>
            </a:r>
            <a:r>
              <a:rPr lang="fr-FR" sz="1000" dirty="0" err="1">
                <a:latin typeface="Courier New"/>
                <a:cs typeface="Courier New"/>
              </a:rPr>
              <a:t>charset</a:t>
            </a:r>
            <a:r>
              <a:rPr lang="fr-FR" sz="1000" dirty="0">
                <a:latin typeface="Courier New"/>
                <a:cs typeface="Courier New"/>
              </a:rPr>
              <a:t>=iso-8859-1</a:t>
            </a:r>
          </a:p>
          <a:p>
            <a:endParaRPr lang="fr-FR" sz="1000" dirty="0">
              <a:latin typeface="Courier New"/>
              <a:cs typeface="Courier New"/>
            </a:endParaRPr>
          </a:p>
          <a:p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HTTP/1.1 302 Found</a:t>
            </a:r>
          </a:p>
          <a:p>
            <a:r>
              <a:rPr lang="en-US" sz="1000" dirty="0">
                <a:latin typeface="Courier New"/>
                <a:cs typeface="Courier New"/>
              </a:rPr>
              <a:t>Date: Wed, 19 Sep 2018 03:42:40 GMT</a:t>
            </a:r>
          </a:p>
          <a:p>
            <a:r>
              <a:rPr lang="en-US" sz="1000" dirty="0">
                <a:latin typeface="Courier New"/>
                <a:cs typeface="Courier New"/>
              </a:rPr>
              <a:t>Content-Type: text/html; charset=iso-8859-1</a:t>
            </a:r>
          </a:p>
          <a:p>
            <a:r>
              <a:rPr lang="en-US" sz="1000" dirty="0">
                <a:latin typeface="Courier New"/>
                <a:cs typeface="Courier New"/>
              </a:rPr>
              <a:t>Connection: keep-alive</a:t>
            </a:r>
          </a:p>
          <a:p>
            <a:r>
              <a:rPr lang="nl-NL" sz="1000" dirty="0">
                <a:latin typeface="Courier New"/>
                <a:cs typeface="Courier New"/>
              </a:rPr>
              <a:t>Set-Cookie: __</a:t>
            </a:r>
            <a:r>
              <a:rPr lang="nl-NL" sz="1000" dirty="0" err="1">
                <a:latin typeface="Courier New"/>
                <a:cs typeface="Courier New"/>
              </a:rPr>
              <a:t>cfduid</a:t>
            </a:r>
            <a:r>
              <a:rPr lang="nl-NL" sz="1000" dirty="0">
                <a:latin typeface="Courier New"/>
                <a:cs typeface="Courier New"/>
              </a:rPr>
              <a:t>=d9015a272920a699c9997f274d99fed971537328560; </a:t>
            </a:r>
            <a:r>
              <a:rPr lang="nl-NL" sz="1000" dirty="0" err="1">
                <a:latin typeface="Courier New"/>
                <a:cs typeface="Courier New"/>
              </a:rPr>
              <a:t>expires</a:t>
            </a:r>
            <a:r>
              <a:rPr lang="nl-NL" sz="1000" dirty="0">
                <a:latin typeface="Courier New"/>
                <a:cs typeface="Courier New"/>
              </a:rPr>
              <a:t>=</a:t>
            </a:r>
            <a:r>
              <a:rPr lang="nl-NL" sz="1000" dirty="0" err="1">
                <a:latin typeface="Courier New"/>
                <a:cs typeface="Courier New"/>
              </a:rPr>
              <a:t>Thu</a:t>
            </a:r>
            <a:r>
              <a:rPr lang="nl-NL" sz="1000" dirty="0">
                <a:latin typeface="Courier New"/>
                <a:cs typeface="Courier New"/>
              </a:rPr>
              <a:t>, 19-Sep-19 03:42:40 GMT; </a:t>
            </a:r>
            <a:r>
              <a:rPr lang="nl-NL" sz="1000" dirty="0" err="1">
                <a:latin typeface="Courier New"/>
                <a:cs typeface="Courier New"/>
              </a:rPr>
              <a:t>path</a:t>
            </a:r>
            <a:r>
              <a:rPr lang="nl-NL" sz="1000" dirty="0">
                <a:latin typeface="Courier New"/>
                <a:cs typeface="Courier New"/>
              </a:rPr>
              <a:t>=/; domain=.</a:t>
            </a:r>
            <a:r>
              <a:rPr lang="nl-NL" sz="1000" dirty="0" err="1">
                <a:latin typeface="Courier New"/>
                <a:cs typeface="Courier New"/>
              </a:rPr>
              <a:t>acm.org</a:t>
            </a:r>
            <a:r>
              <a:rPr lang="nl-NL" sz="1000" dirty="0">
                <a:latin typeface="Courier New"/>
                <a:cs typeface="Courier New"/>
              </a:rPr>
              <a:t>; </a:t>
            </a:r>
            <a:r>
              <a:rPr lang="nl-NL" sz="1000" dirty="0" err="1">
                <a:latin typeface="Courier New"/>
                <a:cs typeface="Courier New"/>
              </a:rPr>
              <a:t>HttpOnly</a:t>
            </a:r>
            <a:endParaRPr lang="nl-NL" sz="1000" dirty="0">
              <a:latin typeface="Courier New"/>
              <a:cs typeface="Courier New"/>
            </a:endParaRPr>
          </a:p>
          <a:p>
            <a:r>
              <a:rPr lang="nl-NL" sz="1000" dirty="0" err="1">
                <a:solidFill>
                  <a:srgbClr val="FF0000"/>
                </a:solidFill>
                <a:latin typeface="Courier New"/>
                <a:cs typeface="Courier New"/>
              </a:rPr>
              <a:t>Location</a:t>
            </a:r>
            <a:r>
              <a:rPr lang="nl-NL" sz="1000" dirty="0">
                <a:solidFill>
                  <a:srgbClr val="FF0000"/>
                </a:solidFill>
                <a:latin typeface="Courier New"/>
                <a:cs typeface="Courier New"/>
              </a:rPr>
              <a:t>: </a:t>
            </a:r>
            <a:r>
              <a:rPr lang="nl-NL" sz="1000" dirty="0" err="1">
                <a:solidFill>
                  <a:srgbClr val="FF0000"/>
                </a:solidFill>
                <a:latin typeface="Courier New"/>
                <a:cs typeface="Courier New"/>
              </a:rPr>
              <a:t>https</a:t>
            </a:r>
            <a:r>
              <a:rPr lang="nl-NL" sz="1000" dirty="0">
                <a:solidFill>
                  <a:srgbClr val="FF0000"/>
                </a:solidFill>
                <a:latin typeface="Courier New"/>
                <a:cs typeface="Courier New"/>
              </a:rPr>
              <a:t>://</a:t>
            </a:r>
            <a:r>
              <a:rPr lang="nl-NL" sz="1000" dirty="0" err="1">
                <a:solidFill>
                  <a:srgbClr val="FF0000"/>
                </a:solidFill>
                <a:latin typeface="Courier New"/>
                <a:cs typeface="Courier New"/>
              </a:rPr>
              <a:t>dl.acm.org</a:t>
            </a:r>
            <a:r>
              <a:rPr lang="nl-NL" sz="1000" dirty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lang="nl-NL" sz="1000" dirty="0" err="1">
                <a:solidFill>
                  <a:srgbClr val="FF0000"/>
                </a:solidFill>
                <a:latin typeface="Courier New"/>
                <a:cs typeface="Courier New"/>
              </a:rPr>
              <a:t>errorpgs</a:t>
            </a:r>
            <a:r>
              <a:rPr lang="nl-NL" sz="1000" dirty="0">
                <a:solidFill>
                  <a:srgbClr val="FF0000"/>
                </a:solidFill>
                <a:latin typeface="Courier New"/>
                <a:cs typeface="Courier New"/>
              </a:rPr>
              <a:t>/403.html</a:t>
            </a:r>
          </a:p>
          <a:p>
            <a:r>
              <a:rPr lang="en-US" sz="1000" dirty="0">
                <a:latin typeface="Courier New"/>
                <a:cs typeface="Courier New"/>
              </a:rPr>
              <a:t>Set-Cookie: __</a:t>
            </a:r>
            <a:r>
              <a:rPr lang="en-US" sz="1000" dirty="0" err="1">
                <a:latin typeface="Courier New"/>
                <a:cs typeface="Courier New"/>
              </a:rPr>
              <a:t>cflb</a:t>
            </a:r>
            <a:r>
              <a:rPr lang="en-US" sz="1000" dirty="0">
                <a:latin typeface="Courier New"/>
                <a:cs typeface="Courier New"/>
              </a:rPr>
              <a:t>=2605054591; path=/; expires=Thu, 20-Sep-18 02:42:40 GMT</a:t>
            </a:r>
          </a:p>
          <a:p>
            <a:r>
              <a:rPr lang="en-US" sz="1000" dirty="0">
                <a:latin typeface="Courier New"/>
                <a:cs typeface="Courier New"/>
              </a:rPr>
              <a:t>Expect-CT: max-age=604800, report-</a:t>
            </a:r>
            <a:r>
              <a:rPr lang="en-US" sz="1000" dirty="0" err="1">
                <a:latin typeface="Courier New"/>
                <a:cs typeface="Courier New"/>
              </a:rPr>
              <a:t>uri</a:t>
            </a:r>
            <a:r>
              <a:rPr lang="en-US" sz="1000" dirty="0">
                <a:latin typeface="Courier New"/>
                <a:cs typeface="Courier New"/>
              </a:rPr>
              <a:t>="https://report-</a:t>
            </a:r>
            <a:r>
              <a:rPr lang="en-US" sz="1000" dirty="0" err="1">
                <a:latin typeface="Courier New"/>
                <a:cs typeface="Courier New"/>
              </a:rPr>
              <a:t>uri.cloudflare.com</a:t>
            </a:r>
            <a:r>
              <a:rPr lang="en-US" sz="1000" dirty="0">
                <a:latin typeface="Courier New"/>
                <a:cs typeface="Courier New"/>
              </a:rPr>
              <a:t>/</a:t>
            </a:r>
            <a:r>
              <a:rPr lang="en-US" sz="1000" dirty="0" err="1">
                <a:latin typeface="Courier New"/>
                <a:cs typeface="Courier New"/>
              </a:rPr>
              <a:t>cdn-cgi</a:t>
            </a:r>
            <a:r>
              <a:rPr lang="en-US" sz="1000" dirty="0">
                <a:latin typeface="Courier New"/>
                <a:cs typeface="Courier New"/>
              </a:rPr>
              <a:t>/beacon/expect-</a:t>
            </a:r>
            <a:r>
              <a:rPr lang="en-US" sz="1000" dirty="0" err="1">
                <a:latin typeface="Courier New"/>
                <a:cs typeface="Courier New"/>
              </a:rPr>
              <a:t>ct</a:t>
            </a:r>
            <a:r>
              <a:rPr lang="en-US" sz="1000" dirty="0">
                <a:latin typeface="Courier New"/>
                <a:cs typeface="Courier New"/>
              </a:rPr>
              <a:t>"</a:t>
            </a:r>
          </a:p>
          <a:p>
            <a:r>
              <a:rPr lang="en-US" sz="1000" dirty="0">
                <a:latin typeface="Courier New"/>
                <a:cs typeface="Courier New"/>
              </a:rPr>
              <a:t>Server: </a:t>
            </a:r>
            <a:r>
              <a:rPr lang="en-US" sz="1000" dirty="0" err="1">
                <a:latin typeface="Courier New"/>
                <a:cs typeface="Courier New"/>
              </a:rPr>
              <a:t>cloudflare</a:t>
            </a:r>
            <a:endParaRPr lang="en-US" sz="1000" dirty="0">
              <a:latin typeface="Courier New"/>
              <a:cs typeface="Courier New"/>
            </a:endParaRPr>
          </a:p>
          <a:p>
            <a:r>
              <a:rPr lang="en-US" sz="1000" dirty="0">
                <a:latin typeface="Courier New"/>
                <a:cs typeface="Courier New"/>
              </a:rPr>
              <a:t>CF-RAY: 45c90b3139ccc068-ORF</a:t>
            </a:r>
          </a:p>
          <a:p>
            <a:endParaRPr lang="en-US" sz="1000" dirty="0">
              <a:latin typeface="Courier New"/>
              <a:cs typeface="Courier New"/>
            </a:endParaRPr>
          </a:p>
          <a:p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HTTP/1.1 200 OK</a:t>
            </a:r>
          </a:p>
          <a:p>
            <a:r>
              <a:rPr lang="en-US" sz="1000" dirty="0">
                <a:latin typeface="Courier New"/>
                <a:cs typeface="Courier New"/>
              </a:rPr>
              <a:t>Date: Wed, 19 Sep 2018 03:42:41 GMT</a:t>
            </a:r>
          </a:p>
          <a:p>
            <a:r>
              <a:rPr lang="en-US" sz="1000" dirty="0">
                <a:latin typeface="Courier New"/>
                <a:cs typeface="Courier New"/>
              </a:rPr>
              <a:t>Content-Type: text/html; charset=UTF-8</a:t>
            </a:r>
          </a:p>
          <a:p>
            <a:r>
              <a:rPr lang="en-US" sz="1000" dirty="0">
                <a:latin typeface="Courier New"/>
                <a:cs typeface="Courier New"/>
              </a:rPr>
              <a:t>Connection: keep-alive</a:t>
            </a:r>
          </a:p>
          <a:p>
            <a:r>
              <a:rPr lang="nl-NL" sz="1000" dirty="0">
                <a:latin typeface="Courier New"/>
                <a:cs typeface="Courier New"/>
              </a:rPr>
              <a:t>Set-Cookie: __</a:t>
            </a:r>
            <a:r>
              <a:rPr lang="nl-NL" sz="1000" dirty="0" err="1">
                <a:latin typeface="Courier New"/>
                <a:cs typeface="Courier New"/>
              </a:rPr>
              <a:t>cfduid</a:t>
            </a:r>
            <a:r>
              <a:rPr lang="nl-NL" sz="1000" dirty="0">
                <a:latin typeface="Courier New"/>
                <a:cs typeface="Courier New"/>
              </a:rPr>
              <a:t>=d9015a272920a699c9997f274d99fed971537328560; </a:t>
            </a:r>
            <a:r>
              <a:rPr lang="nl-NL" sz="1000" dirty="0" err="1">
                <a:latin typeface="Courier New"/>
                <a:cs typeface="Courier New"/>
              </a:rPr>
              <a:t>expires</a:t>
            </a:r>
            <a:r>
              <a:rPr lang="nl-NL" sz="1000" dirty="0">
                <a:latin typeface="Courier New"/>
                <a:cs typeface="Courier New"/>
              </a:rPr>
              <a:t>=</a:t>
            </a:r>
            <a:r>
              <a:rPr lang="nl-NL" sz="1000" dirty="0" err="1">
                <a:latin typeface="Courier New"/>
                <a:cs typeface="Courier New"/>
              </a:rPr>
              <a:t>Thu</a:t>
            </a:r>
            <a:r>
              <a:rPr lang="nl-NL" sz="1000" dirty="0">
                <a:latin typeface="Courier New"/>
                <a:cs typeface="Courier New"/>
              </a:rPr>
              <a:t>, 19-Sep-19 03:42:40 GMT; </a:t>
            </a:r>
            <a:r>
              <a:rPr lang="nl-NL" sz="1000" dirty="0" err="1">
                <a:latin typeface="Courier New"/>
                <a:cs typeface="Courier New"/>
              </a:rPr>
              <a:t>path</a:t>
            </a:r>
            <a:r>
              <a:rPr lang="nl-NL" sz="1000" dirty="0">
                <a:latin typeface="Courier New"/>
                <a:cs typeface="Courier New"/>
              </a:rPr>
              <a:t>=/; domain=.</a:t>
            </a:r>
            <a:r>
              <a:rPr lang="nl-NL" sz="1000" dirty="0" err="1">
                <a:latin typeface="Courier New"/>
                <a:cs typeface="Courier New"/>
              </a:rPr>
              <a:t>acm.org</a:t>
            </a:r>
            <a:r>
              <a:rPr lang="nl-NL" sz="1000" dirty="0">
                <a:latin typeface="Courier New"/>
                <a:cs typeface="Courier New"/>
              </a:rPr>
              <a:t>; </a:t>
            </a:r>
            <a:r>
              <a:rPr lang="nl-NL" sz="1000" dirty="0" err="1">
                <a:latin typeface="Courier New"/>
                <a:cs typeface="Courier New"/>
              </a:rPr>
              <a:t>HttpOnly</a:t>
            </a:r>
            <a:endParaRPr lang="nl-NL" sz="1000" dirty="0">
              <a:latin typeface="Courier New"/>
              <a:cs typeface="Courier New"/>
            </a:endParaRPr>
          </a:p>
          <a:p>
            <a:r>
              <a:rPr lang="en-US" sz="1000" dirty="0">
                <a:latin typeface="Courier New"/>
                <a:cs typeface="Courier New"/>
              </a:rPr>
              <a:t>Last-Modified: Fri, 03 Dec 2010 17:26:35 GMT</a:t>
            </a:r>
          </a:p>
          <a:p>
            <a:r>
              <a:rPr lang="en-US" sz="1000" dirty="0">
                <a:latin typeface="Courier New"/>
                <a:cs typeface="Courier New"/>
              </a:rPr>
              <a:t>Vary: Accept-Encoding</a:t>
            </a:r>
          </a:p>
          <a:p>
            <a:r>
              <a:rPr lang="en-US" sz="1000" dirty="0">
                <a:latin typeface="Courier New"/>
                <a:cs typeface="Courier New"/>
              </a:rPr>
              <a:t>Set-Cookie: __</a:t>
            </a:r>
            <a:r>
              <a:rPr lang="en-US" sz="1000" dirty="0" err="1">
                <a:latin typeface="Courier New"/>
                <a:cs typeface="Courier New"/>
              </a:rPr>
              <a:t>cflb</a:t>
            </a:r>
            <a:r>
              <a:rPr lang="en-US" sz="1000" dirty="0">
                <a:latin typeface="Courier New"/>
                <a:cs typeface="Courier New"/>
              </a:rPr>
              <a:t>=2605054591; path=/; expires=Thu, 20-Sep-18 02:42:41 GMT</a:t>
            </a:r>
          </a:p>
          <a:p>
            <a:r>
              <a:rPr lang="en-US" sz="1000" dirty="0">
                <a:latin typeface="Courier New"/>
                <a:cs typeface="Courier New"/>
              </a:rPr>
              <a:t>Expect-CT: max-age=604800, report-</a:t>
            </a:r>
            <a:r>
              <a:rPr lang="en-US" sz="1000" dirty="0" err="1">
                <a:latin typeface="Courier New"/>
                <a:cs typeface="Courier New"/>
              </a:rPr>
              <a:t>uri</a:t>
            </a:r>
            <a:r>
              <a:rPr lang="en-US" sz="1000" dirty="0">
                <a:latin typeface="Courier New"/>
                <a:cs typeface="Courier New"/>
              </a:rPr>
              <a:t>="https://report-</a:t>
            </a:r>
            <a:r>
              <a:rPr lang="en-US" sz="1000" dirty="0" err="1">
                <a:latin typeface="Courier New"/>
                <a:cs typeface="Courier New"/>
              </a:rPr>
              <a:t>uri.cloudflare.com</a:t>
            </a:r>
            <a:r>
              <a:rPr lang="en-US" sz="1000" dirty="0">
                <a:latin typeface="Courier New"/>
                <a:cs typeface="Courier New"/>
              </a:rPr>
              <a:t>/</a:t>
            </a:r>
            <a:r>
              <a:rPr lang="en-US" sz="1000" dirty="0" err="1">
                <a:latin typeface="Courier New"/>
                <a:cs typeface="Courier New"/>
              </a:rPr>
              <a:t>cdn-cgi</a:t>
            </a:r>
            <a:r>
              <a:rPr lang="en-US" sz="1000" dirty="0">
                <a:latin typeface="Courier New"/>
                <a:cs typeface="Courier New"/>
              </a:rPr>
              <a:t>/beacon/expect-</a:t>
            </a:r>
            <a:r>
              <a:rPr lang="en-US" sz="1000" dirty="0" err="1">
                <a:latin typeface="Courier New"/>
                <a:cs typeface="Courier New"/>
              </a:rPr>
              <a:t>ct</a:t>
            </a:r>
            <a:r>
              <a:rPr lang="en-US" sz="1000" dirty="0">
                <a:latin typeface="Courier New"/>
                <a:cs typeface="Courier New"/>
              </a:rPr>
              <a:t>"</a:t>
            </a:r>
          </a:p>
          <a:p>
            <a:r>
              <a:rPr lang="en-US" sz="1000" dirty="0">
                <a:latin typeface="Courier New"/>
                <a:cs typeface="Courier New"/>
              </a:rPr>
              <a:t>Server: </a:t>
            </a:r>
            <a:r>
              <a:rPr lang="en-US" sz="1000" dirty="0" err="1">
                <a:latin typeface="Courier New"/>
                <a:cs typeface="Courier New"/>
              </a:rPr>
              <a:t>cloudflare</a:t>
            </a:r>
            <a:endParaRPr lang="en-US" sz="1000" dirty="0">
              <a:latin typeface="Courier New"/>
              <a:cs typeface="Courier New"/>
            </a:endParaRPr>
          </a:p>
          <a:p>
            <a:r>
              <a:rPr lang="da-DK" sz="1000" dirty="0">
                <a:latin typeface="Courier New"/>
                <a:cs typeface="Courier New"/>
              </a:rPr>
              <a:t>CF-RAY: 45c90b31c9dfc068-ORF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83188" y="3182800"/>
            <a:ext cx="2889389" cy="393598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 smtClean="0"/>
              <a:t>acm.org</a:t>
            </a:r>
            <a:r>
              <a:rPr lang="en-US" sz="1600" dirty="0" smtClean="0"/>
              <a:t> wants –A “</a:t>
            </a:r>
            <a:r>
              <a:rPr lang="en-US" sz="1600" dirty="0" err="1" smtClean="0"/>
              <a:t>mozilla</a:t>
            </a:r>
            <a:r>
              <a:rPr lang="en-US" sz="1600" dirty="0" smtClean="0"/>
              <a:t>”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52709" y="6462445"/>
            <a:ext cx="3734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  <a:hlinkClick r:id="rId3"/>
              </a:rPr>
              <a:t>https://www.crossref.org/blog/redirecting-redirection/</a:t>
            </a:r>
            <a:r>
              <a:rPr lang="en-US" sz="1200" dirty="0" smtClean="0">
                <a:latin typeface="Arial"/>
                <a:cs typeface="Arial"/>
              </a:rPr>
              <a:t> </a:t>
            </a:r>
            <a:endParaRPr lang="en-US"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4879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307 Temporary Redirect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371600" y="1417638"/>
            <a:ext cx="6408738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 smtClean="0"/>
              <a:t>6.4.7.  307 Temporary Redirect</a:t>
            </a:r>
          </a:p>
          <a:p>
            <a:endParaRPr lang="en-US" sz="1600" dirty="0" smtClean="0"/>
          </a:p>
          <a:p>
            <a:r>
              <a:rPr lang="en-US" sz="1600" dirty="0" smtClean="0"/>
              <a:t>   The 307 (Temporary Redirect) status code indicates that the target</a:t>
            </a:r>
          </a:p>
          <a:p>
            <a:r>
              <a:rPr lang="en-US" sz="1600" dirty="0" smtClean="0"/>
              <a:t>   resource resides temporarily under a different URI</a:t>
            </a:r>
            <a:r>
              <a:rPr lang="en-US" sz="1600" dirty="0" smtClean="0">
                <a:solidFill>
                  <a:srgbClr val="FF0000"/>
                </a:solidFill>
              </a:rPr>
              <a:t> and the user agent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   MUST NOT change the request method if it performs an automatic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   redirection to that URI.  </a:t>
            </a:r>
            <a:r>
              <a:rPr lang="en-US" sz="1600" dirty="0" smtClean="0"/>
              <a:t>Since the redirection can change over time,</a:t>
            </a:r>
          </a:p>
          <a:p>
            <a:r>
              <a:rPr lang="en-US" sz="1600" dirty="0" smtClean="0"/>
              <a:t>   the client ought to continue using the original effective request URI</a:t>
            </a:r>
          </a:p>
          <a:p>
            <a:r>
              <a:rPr lang="en-US" sz="1600" dirty="0" smtClean="0"/>
              <a:t>   for future requests.</a:t>
            </a:r>
          </a:p>
          <a:p>
            <a:endParaRPr lang="en-US" sz="1600" dirty="0" smtClean="0"/>
          </a:p>
          <a:p>
            <a:r>
              <a:rPr lang="en-US" sz="1600" dirty="0" smtClean="0"/>
              <a:t>   The server SHOULD generate a Location header field in the response</a:t>
            </a:r>
          </a:p>
          <a:p>
            <a:r>
              <a:rPr lang="en-US" sz="1600" dirty="0" smtClean="0"/>
              <a:t>   containing a URI reference for the different URI.  The user agent MAY</a:t>
            </a:r>
          </a:p>
          <a:p>
            <a:r>
              <a:rPr lang="en-US" sz="1600" dirty="0" smtClean="0"/>
              <a:t>   use the Location field value for automatic redirection.  The server's</a:t>
            </a:r>
          </a:p>
          <a:p>
            <a:r>
              <a:rPr lang="en-US" sz="1600" dirty="0" smtClean="0"/>
              <a:t>   response payload usually contains a short hypertext note with a</a:t>
            </a:r>
          </a:p>
          <a:p>
            <a:r>
              <a:rPr lang="en-US" sz="1600" dirty="0" smtClean="0"/>
              <a:t>   hyperlink to the different URI(s).</a:t>
            </a:r>
          </a:p>
          <a:p>
            <a:endParaRPr lang="en-US" sz="1600" dirty="0" smtClean="0"/>
          </a:p>
          <a:p>
            <a:r>
              <a:rPr lang="en-US" sz="1600" dirty="0" smtClean="0"/>
              <a:t>      Note: This status code is similar to 302 (Found), except that it</a:t>
            </a:r>
          </a:p>
          <a:p>
            <a:r>
              <a:rPr lang="en-US" sz="1600" dirty="0" smtClean="0"/>
              <a:t>      does not allow changing the request method from POST to GET</a:t>
            </a:r>
            <a:r>
              <a:rPr lang="en-US" sz="1600" dirty="0" smtClean="0">
                <a:solidFill>
                  <a:srgbClr val="FF0000"/>
                </a:solidFill>
              </a:rPr>
              <a:t>.  This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      specification defines no equivalent counterpart for 301 (Moved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      Permanently) ([RFC7238], however, defines the status code 308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      (Permanent Redirect) for this purpose).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154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308 Permanent Redirect</a:t>
            </a:r>
            <a:endParaRPr lang="en-US" dirty="0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3098097" y="6019800"/>
            <a:ext cx="3104235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latin typeface="Arial"/>
                <a:cs typeface="Arial"/>
                <a:hlinkClick r:id="rId2"/>
              </a:rPr>
              <a:t>https://tools.ietf.org/html/rfc7538</a:t>
            </a:r>
            <a:endParaRPr lang="en-US" sz="1600" dirty="0" smtClean="0">
              <a:latin typeface="Arial"/>
              <a:cs typeface="Arial"/>
            </a:endParaRPr>
          </a:p>
          <a:p>
            <a:pPr algn="ctr"/>
            <a:r>
              <a:rPr lang="en-US" sz="1600" dirty="0" smtClean="0">
                <a:latin typeface="Arial"/>
                <a:cs typeface="Arial"/>
              </a:rPr>
              <a:t>(</a:t>
            </a:r>
            <a:r>
              <a:rPr lang="en-US" sz="1600" i="1" dirty="0" smtClean="0">
                <a:latin typeface="Arial"/>
                <a:cs typeface="Arial"/>
              </a:rPr>
              <a:t>not</a:t>
            </a:r>
            <a:r>
              <a:rPr lang="en-US" sz="1600" dirty="0" smtClean="0">
                <a:latin typeface="Arial"/>
                <a:cs typeface="Arial"/>
              </a:rPr>
              <a:t> defined in RFC 7232) </a:t>
            </a:r>
            <a:endParaRPr lang="en-US" sz="1600" dirty="0">
              <a:latin typeface="Arial"/>
              <a:cs typeface="Arial"/>
            </a:endParaRPr>
          </a:p>
        </p:txBody>
      </p:sp>
      <p:pic>
        <p:nvPicPr>
          <p:cNvPr id="43013" name="Picture 5" descr="3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43200"/>
            <a:ext cx="7493000" cy="101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084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Last-Modified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872926" y="1229246"/>
            <a:ext cx="6218069" cy="5478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>
                <a:latin typeface="Courier New" charset="0"/>
              </a:rPr>
              <a:t>AIHT:~/Desktop/cs595-s06 </a:t>
            </a:r>
            <a:r>
              <a:rPr lang="en-US" sz="1400" dirty="0" err="1">
                <a:latin typeface="Courier New" charset="0"/>
              </a:rPr>
              <a:t>mln</a:t>
            </a:r>
            <a:r>
              <a:rPr lang="en-US" sz="1400" dirty="0">
                <a:latin typeface="Courier New" charset="0"/>
              </a:rPr>
              <a:t>$ telnet </a:t>
            </a:r>
            <a:r>
              <a:rPr lang="en-US" sz="1400" dirty="0" err="1">
                <a:latin typeface="Courier New" charset="0"/>
              </a:rPr>
              <a:t>www.cs.odu.edu</a:t>
            </a:r>
            <a:r>
              <a:rPr lang="en-US" sz="1400" dirty="0">
                <a:latin typeface="Courier New" charset="0"/>
              </a:rPr>
              <a:t> 80 </a:t>
            </a:r>
            <a:r>
              <a:rPr lang="en-US" sz="1400" dirty="0" smtClean="0">
                <a:latin typeface="Courier New" charset="0"/>
              </a:rPr>
              <a:t> </a:t>
            </a:r>
            <a:endParaRPr lang="en-US" sz="1400" dirty="0">
              <a:latin typeface="Courier New" charset="0"/>
            </a:endParaRPr>
          </a:p>
          <a:p>
            <a:r>
              <a:rPr lang="en-US" sz="1400" dirty="0">
                <a:latin typeface="Courier New" charset="0"/>
              </a:rPr>
              <a:t>Trying 128.82.4.2...</a:t>
            </a:r>
          </a:p>
          <a:p>
            <a:r>
              <a:rPr lang="en-US" sz="1400" dirty="0">
                <a:latin typeface="Courier New" charset="0"/>
              </a:rPr>
              <a:t>Connected to </a:t>
            </a:r>
            <a:r>
              <a:rPr lang="en-US" sz="1400" dirty="0" err="1">
                <a:latin typeface="Courier New" charset="0"/>
              </a:rPr>
              <a:t>xenon.cs.odu.edu</a:t>
            </a:r>
            <a:r>
              <a:rPr lang="en-US" sz="1400" dirty="0">
                <a:latin typeface="Courier New" charset="0"/>
              </a:rPr>
              <a:t>.</a:t>
            </a:r>
          </a:p>
          <a:p>
            <a:r>
              <a:rPr lang="en-US" sz="1400" dirty="0">
                <a:latin typeface="Courier New" charset="0"/>
              </a:rPr>
              <a:t>Escape character is '^]'.</a:t>
            </a:r>
          </a:p>
          <a:p>
            <a:r>
              <a:rPr lang="en-US" sz="1400" dirty="0">
                <a:latin typeface="Courier New" charset="0"/>
              </a:rPr>
              <a:t>GET /~</a:t>
            </a:r>
            <a:r>
              <a:rPr lang="en-US" sz="1400" dirty="0" err="1">
                <a:latin typeface="Courier New" charset="0"/>
              </a:rPr>
              <a:t>mln</a:t>
            </a:r>
            <a:r>
              <a:rPr lang="en-US" sz="1400" dirty="0">
                <a:latin typeface="Courier New" charset="0"/>
              </a:rPr>
              <a:t>/</a:t>
            </a:r>
            <a:r>
              <a:rPr lang="en-US" sz="1400" dirty="0" err="1">
                <a:latin typeface="Courier New" charset="0"/>
              </a:rPr>
              <a:t>index.html</a:t>
            </a:r>
            <a:r>
              <a:rPr lang="en-US" sz="1400" dirty="0">
                <a:latin typeface="Courier New" charset="0"/>
              </a:rPr>
              <a:t> HTTP/1.1</a:t>
            </a:r>
          </a:p>
          <a:p>
            <a:r>
              <a:rPr lang="en-US" sz="1400" dirty="0">
                <a:latin typeface="Courier New" charset="0"/>
              </a:rPr>
              <a:t>Connection: close</a:t>
            </a:r>
          </a:p>
          <a:p>
            <a:r>
              <a:rPr lang="en-US" sz="1400" dirty="0">
                <a:latin typeface="Courier New" charset="0"/>
              </a:rPr>
              <a:t>Host: </a:t>
            </a:r>
            <a:r>
              <a:rPr lang="en-US" sz="1400" dirty="0" err="1">
                <a:latin typeface="Courier New" charset="0"/>
              </a:rPr>
              <a:t>www.cs.odu.edu</a:t>
            </a:r>
            <a:endParaRPr lang="en-US" sz="1400" dirty="0">
              <a:latin typeface="Courier New" charset="0"/>
            </a:endParaRPr>
          </a:p>
          <a:p>
            <a:endParaRPr lang="en-US" sz="1400" dirty="0">
              <a:latin typeface="Courier New" charset="0"/>
            </a:endParaRPr>
          </a:p>
          <a:p>
            <a:r>
              <a:rPr lang="en-US" sz="1400" dirty="0">
                <a:latin typeface="Courier New" charset="0"/>
              </a:rPr>
              <a:t>HTTP/1.1 200 OK</a:t>
            </a:r>
          </a:p>
          <a:p>
            <a:r>
              <a:rPr lang="en-US" sz="1400" dirty="0">
                <a:latin typeface="Courier New" charset="0"/>
              </a:rPr>
              <a:t>Date: Mon, 09 Jan 2006 17:07:04 GMT</a:t>
            </a:r>
          </a:p>
          <a:p>
            <a:r>
              <a:rPr lang="en-US" sz="1400" dirty="0">
                <a:latin typeface="Courier New" charset="0"/>
              </a:rPr>
              <a:t>Server: Apache/1.3.26 (Unix) </a:t>
            </a:r>
            <a:r>
              <a:rPr lang="en-US" sz="1400" dirty="0" err="1">
                <a:latin typeface="Courier New" charset="0"/>
              </a:rPr>
              <a:t>ApacheJServ</a:t>
            </a:r>
            <a:r>
              <a:rPr lang="en-US" sz="1400" dirty="0">
                <a:latin typeface="Courier New" charset="0"/>
              </a:rPr>
              <a:t>/1.1.2 PHP/4.3.4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Last-Modified: Sun, 29 May 2005 02:46:53 GMT</a:t>
            </a:r>
          </a:p>
          <a:p>
            <a:r>
              <a:rPr lang="en-US" sz="1400" dirty="0" err="1">
                <a:latin typeface="Courier New" charset="0"/>
              </a:rPr>
              <a:t>ETag</a:t>
            </a:r>
            <a:r>
              <a:rPr lang="en-US" sz="1400" dirty="0">
                <a:latin typeface="Courier New" charset="0"/>
              </a:rPr>
              <a:t>: "1c52-14ed-42992d1d"</a:t>
            </a:r>
          </a:p>
          <a:p>
            <a:r>
              <a:rPr lang="en-US" sz="1400" dirty="0">
                <a:latin typeface="Courier New" charset="0"/>
              </a:rPr>
              <a:t>Accept-Ranges: bytes</a:t>
            </a:r>
          </a:p>
          <a:p>
            <a:r>
              <a:rPr lang="en-US" sz="1400" dirty="0">
                <a:latin typeface="Courier New" charset="0"/>
              </a:rPr>
              <a:t>Content-Length: 5357</a:t>
            </a:r>
          </a:p>
          <a:p>
            <a:r>
              <a:rPr lang="en-US" sz="1400" dirty="0">
                <a:latin typeface="Courier New" charset="0"/>
              </a:rPr>
              <a:t>Connection: close</a:t>
            </a:r>
          </a:p>
          <a:p>
            <a:r>
              <a:rPr lang="en-US" sz="1400" dirty="0">
                <a:latin typeface="Courier New" charset="0"/>
              </a:rPr>
              <a:t>Content-Type: text/html</a:t>
            </a:r>
          </a:p>
          <a:p>
            <a:endParaRPr lang="en-US" sz="1400" dirty="0">
              <a:latin typeface="Courier New" charset="0"/>
            </a:endParaRPr>
          </a:p>
          <a:p>
            <a:r>
              <a:rPr lang="en-US" sz="1400" dirty="0">
                <a:latin typeface="Courier New" charset="0"/>
              </a:rPr>
              <a:t>&lt;html&gt;</a:t>
            </a:r>
          </a:p>
          <a:p>
            <a:r>
              <a:rPr lang="en-US" sz="1400" dirty="0">
                <a:latin typeface="Courier New" charset="0"/>
              </a:rPr>
              <a:t>&lt;head&gt;</a:t>
            </a:r>
          </a:p>
          <a:p>
            <a:r>
              <a:rPr lang="en-US" sz="1400" dirty="0">
                <a:latin typeface="Courier New" charset="0"/>
              </a:rPr>
              <a:t>&lt;title&gt;Home Page for Michael L. Nelson&lt;/title&gt;</a:t>
            </a:r>
          </a:p>
          <a:p>
            <a:endParaRPr lang="en-US" sz="1400" dirty="0">
              <a:latin typeface="Courier New" charset="0"/>
            </a:endParaRPr>
          </a:p>
          <a:p>
            <a:r>
              <a:rPr lang="en-US" sz="1400" dirty="0">
                <a:latin typeface="Courier New" charset="0"/>
              </a:rPr>
              <a:t>[lots of html deleted]</a:t>
            </a:r>
          </a:p>
          <a:p>
            <a:r>
              <a:rPr lang="en-US" sz="1400" dirty="0">
                <a:latin typeface="Courier New" charset="0"/>
              </a:rPr>
              <a:t>Connection closed by foreign host.</a:t>
            </a:r>
          </a:p>
          <a:p>
            <a:endParaRPr lang="en-US" sz="1400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355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153400" cy="1143000"/>
          </a:xfrm>
        </p:spPr>
        <p:txBody>
          <a:bodyPr/>
          <a:lstStyle/>
          <a:p>
            <a:r>
              <a:rPr lang="en-US"/>
              <a:t>Pseudo-HTTP Redirection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15772" y="1143000"/>
            <a:ext cx="9142422" cy="5447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% telnet </a:t>
            </a:r>
            <a:r>
              <a:rPr lang="en-US" sz="1200" dirty="0" err="1">
                <a:latin typeface="Courier New"/>
                <a:cs typeface="Courier New"/>
              </a:rPr>
              <a:t>list.odu.edu</a:t>
            </a:r>
            <a:r>
              <a:rPr lang="en-US" sz="1200" dirty="0">
                <a:latin typeface="Courier New"/>
                <a:cs typeface="Courier New"/>
              </a:rPr>
              <a:t> 80         </a:t>
            </a:r>
          </a:p>
          <a:p>
            <a:r>
              <a:rPr lang="en-US" sz="1200" dirty="0">
                <a:latin typeface="Courier New"/>
                <a:cs typeface="Courier New"/>
              </a:rPr>
              <a:t>Trying 128.82.224.114...</a:t>
            </a:r>
          </a:p>
          <a:p>
            <a:r>
              <a:rPr lang="en-US" sz="1200" dirty="0">
                <a:latin typeface="Courier New"/>
                <a:cs typeface="Courier New"/>
              </a:rPr>
              <a:t>Connected to </a:t>
            </a:r>
            <a:r>
              <a:rPr lang="en-US" sz="1200" dirty="0" err="1">
                <a:latin typeface="Courier New"/>
                <a:cs typeface="Courier New"/>
              </a:rPr>
              <a:t>list.odu.edu</a:t>
            </a:r>
            <a:r>
              <a:rPr lang="en-US" sz="1200" dirty="0">
                <a:latin typeface="Courier New"/>
                <a:cs typeface="Courier New"/>
              </a:rPr>
              <a:t>.</a:t>
            </a:r>
          </a:p>
          <a:p>
            <a:r>
              <a:rPr lang="en-US" sz="1200" dirty="0">
                <a:latin typeface="Courier New"/>
                <a:cs typeface="Courier New"/>
              </a:rPr>
              <a:t>Escape character is '^]'.</a:t>
            </a:r>
          </a:p>
          <a:p>
            <a:r>
              <a:rPr lang="en-US" sz="1200" dirty="0">
                <a:latin typeface="Courier New"/>
                <a:cs typeface="Courier New"/>
              </a:rPr>
              <a:t>GET / HTTP/1.1</a:t>
            </a:r>
          </a:p>
          <a:p>
            <a:r>
              <a:rPr lang="en-US" sz="1200" dirty="0">
                <a:latin typeface="Courier New"/>
                <a:cs typeface="Courier New"/>
              </a:rPr>
              <a:t>Host: </a:t>
            </a:r>
            <a:r>
              <a:rPr lang="en-US" sz="1200" dirty="0" err="1">
                <a:latin typeface="Courier New"/>
                <a:cs typeface="Courier New"/>
              </a:rPr>
              <a:t>list.odu.edu</a:t>
            </a:r>
            <a:endParaRPr lang="en-US" sz="1200" dirty="0"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HTTP/1.1 200 OK</a:t>
            </a:r>
          </a:p>
          <a:p>
            <a:r>
              <a:rPr lang="en-US" sz="1200" dirty="0">
                <a:latin typeface="Courier New"/>
                <a:cs typeface="Courier New"/>
              </a:rPr>
              <a:t>Date: Sun, 04 Feb 2007 20:28:07 GMT</a:t>
            </a:r>
          </a:p>
          <a:p>
            <a:r>
              <a:rPr lang="en-US" sz="1200" dirty="0">
                <a:latin typeface="Courier New"/>
                <a:cs typeface="Courier New"/>
              </a:rPr>
              <a:t>Server: Apache</a:t>
            </a:r>
          </a:p>
          <a:p>
            <a:r>
              <a:rPr lang="en-US" sz="1200" dirty="0">
                <a:latin typeface="Courier New"/>
                <a:cs typeface="Courier New"/>
              </a:rPr>
              <a:t>Last-Modified: Tue, 02 Aug 2005 13:21:52 GMT</a:t>
            </a:r>
          </a:p>
          <a:p>
            <a:r>
              <a:rPr lang="en-US" sz="1200" dirty="0" err="1">
                <a:latin typeface="Courier New"/>
                <a:cs typeface="Courier New"/>
              </a:rPr>
              <a:t>ETag</a:t>
            </a:r>
            <a:r>
              <a:rPr lang="en-US" sz="1200" dirty="0">
                <a:latin typeface="Courier New"/>
                <a:cs typeface="Courier New"/>
              </a:rPr>
              <a:t>: "3d3c9-17d-3b2fbc00"</a:t>
            </a:r>
          </a:p>
          <a:p>
            <a:r>
              <a:rPr lang="en-US" sz="1200" dirty="0">
                <a:latin typeface="Courier New"/>
                <a:cs typeface="Courier New"/>
              </a:rPr>
              <a:t>Accept-Ranges: bytes</a:t>
            </a:r>
          </a:p>
          <a:p>
            <a:r>
              <a:rPr lang="en-US" sz="1200" dirty="0">
                <a:latin typeface="Courier New"/>
                <a:cs typeface="Courier New"/>
              </a:rPr>
              <a:t>Content-Length: 381</a:t>
            </a:r>
          </a:p>
          <a:p>
            <a:r>
              <a:rPr lang="en-US" sz="1200" dirty="0">
                <a:latin typeface="Courier New"/>
                <a:cs typeface="Courier New"/>
              </a:rPr>
              <a:t>Content-Type: text/html; charset=ISO-8859-1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&lt;HTML&gt;</a:t>
            </a:r>
          </a:p>
          <a:p>
            <a:r>
              <a:rPr lang="en-US" sz="1200" dirty="0">
                <a:latin typeface="Courier New"/>
                <a:cs typeface="Courier New"/>
              </a:rPr>
              <a:t>&lt;HEAD&gt;</a:t>
            </a:r>
          </a:p>
          <a:p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&lt;META http-</a:t>
            </a:r>
            <a:r>
              <a:rPr lang="en-US" sz="1200" dirty="0" err="1">
                <a:solidFill>
                  <a:srgbClr val="FF0000"/>
                </a:solidFill>
                <a:latin typeface="Courier New"/>
                <a:cs typeface="Courier New"/>
              </a:rPr>
              <a:t>equiv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="Refresh" content="0; URL=http://</a:t>
            </a:r>
            <a:r>
              <a:rPr lang="en-US" sz="1200" dirty="0" err="1">
                <a:solidFill>
                  <a:srgbClr val="FF0000"/>
                </a:solidFill>
                <a:latin typeface="Courier New"/>
                <a:cs typeface="Courier New"/>
              </a:rPr>
              <a:t>occs.odu.edu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/accounts/</a:t>
            </a:r>
            <a:r>
              <a:rPr lang="en-US" sz="1200" dirty="0" err="1">
                <a:solidFill>
                  <a:srgbClr val="FF0000"/>
                </a:solidFill>
                <a:latin typeface="Courier New"/>
                <a:cs typeface="Courier New"/>
              </a:rPr>
              <a:t>mailinglist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lang="en-US" sz="1200" dirty="0" err="1">
                <a:solidFill>
                  <a:srgbClr val="FF0000"/>
                </a:solidFill>
                <a:latin typeface="Courier New"/>
                <a:cs typeface="Courier New"/>
              </a:rPr>
              <a:t>index.shtml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"&gt;</a:t>
            </a:r>
          </a:p>
          <a:p>
            <a:r>
              <a:rPr lang="en-US" sz="1200" dirty="0">
                <a:latin typeface="Courier New"/>
                <a:cs typeface="Courier New"/>
              </a:rPr>
              <a:t>&lt;TITLE&gt;Redirect to </a:t>
            </a:r>
            <a:r>
              <a:rPr lang="en-US" sz="1200" dirty="0" err="1">
                <a:latin typeface="Courier New"/>
                <a:cs typeface="Courier New"/>
              </a:rPr>
              <a:t>web.odu.edu</a:t>
            </a:r>
            <a:r>
              <a:rPr lang="en-US" sz="1200" dirty="0">
                <a:latin typeface="Courier New"/>
                <a:cs typeface="Courier New"/>
              </a:rPr>
              <a:t>...&lt;/TITLE&gt;</a:t>
            </a:r>
          </a:p>
          <a:p>
            <a:r>
              <a:rPr lang="en-US" sz="1200" dirty="0">
                <a:latin typeface="Courier New"/>
                <a:cs typeface="Courier New"/>
              </a:rPr>
              <a:t>&lt;/HEAD&gt;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&lt;BODY BGCOLOR=WHITE TEXT=BLACK LINK=BLUE ALINK=BLUE VLINK=BLUE&gt;</a:t>
            </a:r>
          </a:p>
          <a:p>
            <a:r>
              <a:rPr lang="en-US" sz="1200" dirty="0">
                <a:latin typeface="Courier New"/>
                <a:cs typeface="Courier New"/>
              </a:rPr>
              <a:t>Redirect to &lt;A HREF="http://</a:t>
            </a:r>
            <a:r>
              <a:rPr lang="en-US" sz="1200" dirty="0" err="1">
                <a:latin typeface="Courier New"/>
                <a:cs typeface="Courier New"/>
              </a:rPr>
              <a:t>occs.odu.edu</a:t>
            </a:r>
            <a:r>
              <a:rPr lang="en-US" sz="1200" dirty="0">
                <a:latin typeface="Courier New"/>
                <a:cs typeface="Courier New"/>
              </a:rPr>
              <a:t>/instruction/</a:t>
            </a:r>
            <a:r>
              <a:rPr lang="en-US" sz="1200" dirty="0" err="1">
                <a:latin typeface="Courier New"/>
                <a:cs typeface="Courier New"/>
              </a:rPr>
              <a:t>mailinglist</a:t>
            </a:r>
            <a:r>
              <a:rPr lang="en-US" sz="1200" dirty="0">
                <a:latin typeface="Courier New"/>
                <a:cs typeface="Courier New"/>
              </a:rPr>
              <a:t>/</a:t>
            </a:r>
            <a:r>
              <a:rPr lang="en-US" sz="1200" dirty="0" err="1">
                <a:latin typeface="Courier New"/>
                <a:cs typeface="Courier New"/>
              </a:rPr>
              <a:t>index.shtml</a:t>
            </a:r>
            <a:r>
              <a:rPr lang="en-US" sz="1200" dirty="0">
                <a:latin typeface="Courier New"/>
                <a:cs typeface="Courier New"/>
              </a:rPr>
              <a:t>"&gt;</a:t>
            </a:r>
          </a:p>
          <a:p>
            <a:r>
              <a:rPr lang="en-US" sz="1200" dirty="0">
                <a:latin typeface="Courier New"/>
                <a:cs typeface="Courier New"/>
              </a:rPr>
              <a:t>http://</a:t>
            </a:r>
            <a:r>
              <a:rPr lang="en-US" sz="1200" dirty="0" err="1">
                <a:latin typeface="Courier New"/>
                <a:cs typeface="Courier New"/>
              </a:rPr>
              <a:t>occs.odu.edu</a:t>
            </a:r>
            <a:r>
              <a:rPr lang="en-US" sz="1200" dirty="0">
                <a:latin typeface="Courier New"/>
                <a:cs typeface="Courier New"/>
              </a:rPr>
              <a:t>/instruction/</a:t>
            </a:r>
            <a:r>
              <a:rPr lang="en-US" sz="1200" dirty="0" err="1">
                <a:latin typeface="Courier New"/>
                <a:cs typeface="Courier New"/>
              </a:rPr>
              <a:t>mailinglist</a:t>
            </a:r>
            <a:r>
              <a:rPr lang="en-US" sz="1200" dirty="0">
                <a:latin typeface="Courier New"/>
                <a:cs typeface="Courier New"/>
              </a:rPr>
              <a:t>/</a:t>
            </a:r>
            <a:r>
              <a:rPr lang="en-US" sz="1200" dirty="0" err="1">
                <a:latin typeface="Courier New"/>
                <a:cs typeface="Courier New"/>
              </a:rPr>
              <a:t>index.shtml</a:t>
            </a:r>
            <a:r>
              <a:rPr lang="en-US" sz="1200" dirty="0">
                <a:latin typeface="Courier New"/>
                <a:cs typeface="Courier New"/>
              </a:rPr>
              <a:t>&lt;a&gt;</a:t>
            </a:r>
          </a:p>
          <a:p>
            <a:r>
              <a:rPr lang="en-US" sz="1200" dirty="0">
                <a:latin typeface="Courier New"/>
                <a:cs typeface="Courier New"/>
              </a:rPr>
              <a:t>&lt;/BODY&gt;</a:t>
            </a:r>
          </a:p>
          <a:p>
            <a:r>
              <a:rPr lang="en-US" sz="1200" dirty="0">
                <a:latin typeface="Courier New"/>
                <a:cs typeface="Courier New"/>
              </a:rPr>
              <a:t>&lt;/HTML&gt;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Connection closed by foreign host.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139240" y="1572736"/>
            <a:ext cx="5852884" cy="7386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compatible with: </a:t>
            </a:r>
            <a:r>
              <a:rPr lang="en-US" sz="1400" dirty="0">
                <a:latin typeface="Arial"/>
                <a:cs typeface="Arial"/>
                <a:hlinkClick r:id="rId3"/>
              </a:rPr>
              <a:t>http://www.w3.org/TR/webarch/#orthogonal-specs</a:t>
            </a:r>
            <a:r>
              <a:rPr lang="en-US" sz="1400" dirty="0">
                <a:latin typeface="Arial"/>
                <a:cs typeface="Arial"/>
              </a:rPr>
              <a:t> ?</a:t>
            </a:r>
          </a:p>
          <a:p>
            <a:r>
              <a:rPr lang="en-US" sz="1400" dirty="0">
                <a:latin typeface="Arial"/>
                <a:cs typeface="Arial"/>
              </a:rPr>
              <a:t>a simple robot would see a 200 and stop, but a smart robot has to peak</a:t>
            </a:r>
          </a:p>
          <a:p>
            <a:r>
              <a:rPr lang="en-US" sz="1400" dirty="0">
                <a:latin typeface="Arial"/>
                <a:cs typeface="Arial"/>
              </a:rPr>
              <a:t>into the entity to find http events!</a:t>
            </a:r>
          </a:p>
        </p:txBody>
      </p:sp>
    </p:spTree>
    <p:extLst>
      <p:ext uri="{BB962C8B-B14F-4D97-AF65-F5344CB8AC3E}">
        <p14:creationId xmlns:p14="http://schemas.microsoft.com/office/powerpoint/2010/main" val="2187757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Simple Request…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803650" y="1981200"/>
            <a:ext cx="5305425" cy="429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latin typeface="Courier New" charset="0"/>
              </a:rPr>
              <a:t>Trying 128.82.4.2...</a:t>
            </a:r>
          </a:p>
          <a:p>
            <a:r>
              <a:rPr lang="en-US" sz="1200">
                <a:latin typeface="Courier New" charset="0"/>
              </a:rPr>
              <a:t>Connected to xenon.cs.odu.edu.</a:t>
            </a:r>
          </a:p>
          <a:p>
            <a:r>
              <a:rPr lang="en-US" sz="1200">
                <a:latin typeface="Courier New" charset="0"/>
              </a:rPr>
              <a:t>Escape character is '^]'.</a:t>
            </a:r>
          </a:p>
          <a:p>
            <a:r>
              <a:rPr lang="en-US" sz="1200">
                <a:latin typeface="Courier New" charset="0"/>
              </a:rPr>
              <a:t>HTTP/1.1 200 OK</a:t>
            </a:r>
          </a:p>
          <a:p>
            <a:r>
              <a:rPr lang="en-US" sz="1200">
                <a:latin typeface="Courier New" charset="0"/>
              </a:rPr>
              <a:t>Date: Sun, 05 Feb 2006 16:58:27 GMT</a:t>
            </a:r>
          </a:p>
          <a:p>
            <a:r>
              <a:rPr lang="en-US" sz="1200">
                <a:latin typeface="Courier New" charset="0"/>
              </a:rPr>
              <a:t>Server: Apache/1.3.26 (Unix) ApacheJServ/1.1.2 PHP/4.3.4</a:t>
            </a:r>
          </a:p>
          <a:p>
            <a:r>
              <a:rPr lang="en-US" sz="1200">
                <a:solidFill>
                  <a:srgbClr val="FF0000"/>
                </a:solidFill>
                <a:latin typeface="Courier New" charset="0"/>
              </a:rPr>
              <a:t>Last-Modified: Sun, 29 Jan 2006 18:43:15 GMT</a:t>
            </a:r>
          </a:p>
          <a:p>
            <a:r>
              <a:rPr lang="en-US" sz="1200">
                <a:solidFill>
                  <a:srgbClr val="FF0000"/>
                </a:solidFill>
                <a:latin typeface="Courier New" charset="0"/>
              </a:rPr>
              <a:t>ETag: "1f4de2-790-43dd0cc3"</a:t>
            </a:r>
            <a:endParaRPr lang="en-US" sz="1200">
              <a:latin typeface="Courier New" charset="0"/>
            </a:endParaRPr>
          </a:p>
          <a:p>
            <a:r>
              <a:rPr lang="en-US" sz="1200">
                <a:latin typeface="Courier New" charset="0"/>
              </a:rPr>
              <a:t>Accept-Ranges: bytes</a:t>
            </a:r>
          </a:p>
          <a:p>
            <a:r>
              <a:rPr lang="en-US" sz="1200">
                <a:latin typeface="Courier New" charset="0"/>
              </a:rPr>
              <a:t>Content-Length: 1936</a:t>
            </a:r>
          </a:p>
          <a:p>
            <a:r>
              <a:rPr lang="en-US" sz="1200">
                <a:latin typeface="Courier New" charset="0"/>
              </a:rPr>
              <a:t>Connection: close</a:t>
            </a:r>
          </a:p>
          <a:p>
            <a:r>
              <a:rPr lang="en-US" sz="1200">
                <a:latin typeface="Courier New" charset="0"/>
              </a:rPr>
              <a:t>Content-Type: text/html</a:t>
            </a:r>
          </a:p>
          <a:p>
            <a:endParaRPr lang="en-US" sz="1200">
              <a:latin typeface="Courier New" charset="0"/>
            </a:endParaRPr>
          </a:p>
          <a:p>
            <a:r>
              <a:rPr lang="en-US" sz="1200">
                <a:latin typeface="Courier New" charset="0"/>
              </a:rPr>
              <a:t>&lt;html&gt;</a:t>
            </a:r>
          </a:p>
          <a:p>
            <a:r>
              <a:rPr lang="en-US" sz="1200">
                <a:latin typeface="Courier New" charset="0"/>
              </a:rPr>
              <a:t>&lt;head&gt;</a:t>
            </a:r>
          </a:p>
          <a:p>
            <a:r>
              <a:rPr lang="en-US" sz="1200">
                <a:latin typeface="Courier New" charset="0"/>
              </a:rPr>
              <a:t>&lt;title&gt;</a:t>
            </a:r>
          </a:p>
          <a:p>
            <a:r>
              <a:rPr lang="en-US" sz="1200">
                <a:latin typeface="Courier New" charset="0"/>
              </a:rPr>
              <a:t>Michael Nelson's 1966 Ford Fairlane</a:t>
            </a:r>
          </a:p>
          <a:p>
            <a:r>
              <a:rPr lang="en-US" sz="1200">
                <a:latin typeface="Courier New" charset="0"/>
              </a:rPr>
              <a:t>&lt;/title&gt;</a:t>
            </a:r>
          </a:p>
          <a:p>
            <a:r>
              <a:rPr lang="en-US" sz="1200">
                <a:latin typeface="Courier New" charset="0"/>
              </a:rPr>
              <a:t>&lt;/head&gt;</a:t>
            </a:r>
          </a:p>
          <a:p>
            <a:r>
              <a:rPr lang="en-US" sz="1200">
                <a:latin typeface="Courier New" charset="0"/>
              </a:rPr>
              <a:t>&lt;body&gt;</a:t>
            </a:r>
          </a:p>
          <a:p>
            <a:endParaRPr lang="en-US" sz="1200">
              <a:latin typeface="Courier New" charset="0"/>
            </a:endParaRPr>
          </a:p>
          <a:p>
            <a:r>
              <a:rPr lang="en-US" sz="1200">
                <a:latin typeface="Courier New" charset="0"/>
              </a:rPr>
              <a:t>[…]</a:t>
            </a:r>
          </a:p>
          <a:p>
            <a:endParaRPr lang="en-US" sz="1200">
              <a:latin typeface="Courier New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1965325"/>
            <a:ext cx="3657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dirty="0">
                <a:latin typeface="Arial"/>
                <a:cs typeface="Arial"/>
              </a:rPr>
              <a:t>If the resource is large, we might not want to grab the whole thing frequently unless it has changed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dirty="0">
                <a:latin typeface="Arial"/>
                <a:cs typeface="Arial"/>
              </a:rPr>
              <a:t>We could combine HEAD &amp; GET, or we can modify our request with additional headers</a:t>
            </a:r>
          </a:p>
        </p:txBody>
      </p:sp>
    </p:spTree>
    <p:extLst>
      <p:ext uri="{BB962C8B-B14F-4D97-AF65-F5344CB8AC3E}">
        <p14:creationId xmlns:p14="http://schemas.microsoft.com/office/powerpoint/2010/main" val="596568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Status 304 Not Modified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0" y="2286000"/>
            <a:ext cx="460375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latin typeface="Courier New" charset="0"/>
              </a:rPr>
              <a:t>% telnet www.cs.odu.edu 80</a:t>
            </a:r>
          </a:p>
          <a:p>
            <a:r>
              <a:rPr lang="en-US" sz="1000">
                <a:latin typeface="Courier New" charset="0"/>
              </a:rPr>
              <a:t>Trying 128.82.4.2...</a:t>
            </a:r>
          </a:p>
          <a:p>
            <a:r>
              <a:rPr lang="en-US" sz="1000">
                <a:latin typeface="Courier New" charset="0"/>
              </a:rPr>
              <a:t>Connected to xenon.cs.odu.edu.</a:t>
            </a:r>
          </a:p>
          <a:p>
            <a:r>
              <a:rPr lang="en-US" sz="1000">
                <a:latin typeface="Courier New" charset="0"/>
              </a:rPr>
              <a:t>Escape character is '^]'.</a:t>
            </a:r>
          </a:p>
          <a:p>
            <a:r>
              <a:rPr lang="en-US" sz="1000">
                <a:latin typeface="Courier New" charset="0"/>
              </a:rPr>
              <a:t>GET /~mln/teaching/cs595-s06/a1-test/2/index.html HTTP/1.1</a:t>
            </a:r>
          </a:p>
          <a:p>
            <a:r>
              <a:rPr lang="en-US" sz="1000">
                <a:latin typeface="Courier New" charset="0"/>
              </a:rPr>
              <a:t>Host: www.cs.odu.edu</a:t>
            </a:r>
          </a:p>
          <a:p>
            <a:r>
              <a:rPr lang="en-US" sz="1000">
                <a:latin typeface="Courier New" charset="0"/>
              </a:rPr>
              <a:t>Connection: close</a:t>
            </a:r>
          </a:p>
          <a:p>
            <a:r>
              <a:rPr lang="en-US" sz="1000">
                <a:solidFill>
                  <a:srgbClr val="FF0000"/>
                </a:solidFill>
                <a:latin typeface="Courier New" charset="0"/>
              </a:rPr>
              <a:t>If-Modified-Since: Sun, 29 Jan 2006 18:43:15 GMT</a:t>
            </a:r>
          </a:p>
          <a:p>
            <a:endParaRPr lang="en-US" sz="1000">
              <a:latin typeface="Courier New" charset="0"/>
            </a:endParaRPr>
          </a:p>
          <a:p>
            <a:r>
              <a:rPr lang="en-US" sz="1000">
                <a:solidFill>
                  <a:srgbClr val="FF0000"/>
                </a:solidFill>
                <a:latin typeface="Courier New" charset="0"/>
              </a:rPr>
              <a:t>HTTP/1.1 304 Not Modified</a:t>
            </a:r>
          </a:p>
          <a:p>
            <a:r>
              <a:rPr lang="en-US" sz="1000">
                <a:latin typeface="Courier New" charset="0"/>
              </a:rPr>
              <a:t>Date: Sun, 05 Feb 2006 16:58:41 GMT</a:t>
            </a:r>
          </a:p>
          <a:p>
            <a:r>
              <a:rPr lang="en-US" sz="1000">
                <a:latin typeface="Courier New" charset="0"/>
              </a:rPr>
              <a:t>Server: Apache/1.3.26 (Unix) ApacheJServ/1.1.2 PHP/4.3.4</a:t>
            </a:r>
          </a:p>
          <a:p>
            <a:r>
              <a:rPr lang="en-US" sz="1000">
                <a:latin typeface="Courier New" charset="0"/>
              </a:rPr>
              <a:t>Connection: close</a:t>
            </a:r>
          </a:p>
          <a:p>
            <a:r>
              <a:rPr lang="en-US" sz="1000">
                <a:latin typeface="Courier New" charset="0"/>
              </a:rPr>
              <a:t>ETag: "1f4de2-790-43dd0cc3"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4540250" y="2057400"/>
            <a:ext cx="4603750" cy="420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latin typeface="Courier New" charset="0"/>
              </a:rPr>
              <a:t>% telnet www.cs.odu.edu 80 </a:t>
            </a:r>
          </a:p>
          <a:p>
            <a:r>
              <a:rPr lang="en-US" sz="1000">
                <a:latin typeface="Courier New" charset="0"/>
              </a:rPr>
              <a:t>Trying 128.82.4.2...</a:t>
            </a:r>
          </a:p>
          <a:p>
            <a:r>
              <a:rPr lang="en-US" sz="1000">
                <a:latin typeface="Courier New" charset="0"/>
              </a:rPr>
              <a:t>Connected to xenon.cs.odu.edu.</a:t>
            </a:r>
          </a:p>
          <a:p>
            <a:r>
              <a:rPr lang="en-US" sz="1000">
                <a:latin typeface="Courier New" charset="0"/>
              </a:rPr>
              <a:t>Escape character is '^]'.</a:t>
            </a:r>
          </a:p>
          <a:p>
            <a:r>
              <a:rPr lang="en-US" sz="1000">
                <a:latin typeface="Courier New" charset="0"/>
              </a:rPr>
              <a:t>GET /~mln/teaching/cs595-s06/a1-test/2/index.html HTTP/1.1</a:t>
            </a:r>
          </a:p>
          <a:p>
            <a:r>
              <a:rPr lang="en-US" sz="1000">
                <a:latin typeface="Courier New" charset="0"/>
              </a:rPr>
              <a:t>Host: www.cs.odu.edu</a:t>
            </a:r>
          </a:p>
          <a:p>
            <a:r>
              <a:rPr lang="en-US" sz="1000">
                <a:latin typeface="Courier New" charset="0"/>
              </a:rPr>
              <a:t>Connection: close</a:t>
            </a:r>
          </a:p>
          <a:p>
            <a:r>
              <a:rPr lang="en-US" sz="1000">
                <a:solidFill>
                  <a:srgbClr val="FF0000"/>
                </a:solidFill>
                <a:latin typeface="Courier New" charset="0"/>
              </a:rPr>
              <a:t>If-Modified-Since: Sun, 29 Jan 2006 18:43:14 GMT</a:t>
            </a:r>
          </a:p>
          <a:p>
            <a:endParaRPr lang="en-US" sz="1000">
              <a:latin typeface="Courier New" charset="0"/>
            </a:endParaRPr>
          </a:p>
          <a:p>
            <a:r>
              <a:rPr lang="en-US" sz="1000">
                <a:solidFill>
                  <a:srgbClr val="FF0000"/>
                </a:solidFill>
                <a:latin typeface="Courier New" charset="0"/>
              </a:rPr>
              <a:t>HTTP/1.1 200 OK</a:t>
            </a:r>
          </a:p>
          <a:p>
            <a:r>
              <a:rPr lang="en-US" sz="1000">
                <a:latin typeface="Courier New" charset="0"/>
              </a:rPr>
              <a:t>Date: Sun, 05 Feb 2006 16:58:52 GMT</a:t>
            </a:r>
          </a:p>
          <a:p>
            <a:r>
              <a:rPr lang="en-US" sz="1000">
                <a:latin typeface="Courier New" charset="0"/>
              </a:rPr>
              <a:t>Server: Apache/1.3.26 (Unix) ApacheJServ/1.1.2 PHP/4.3.4</a:t>
            </a:r>
          </a:p>
          <a:p>
            <a:r>
              <a:rPr lang="en-US" sz="1000">
                <a:latin typeface="Courier New" charset="0"/>
              </a:rPr>
              <a:t>Last-Modified: Sun, 29 Jan 2006 18:43:15 GMT</a:t>
            </a:r>
          </a:p>
          <a:p>
            <a:r>
              <a:rPr lang="en-US" sz="1000">
                <a:latin typeface="Courier New" charset="0"/>
              </a:rPr>
              <a:t>ETag: "1f4de2-790-43dd0cc3"</a:t>
            </a:r>
          </a:p>
          <a:p>
            <a:r>
              <a:rPr lang="en-US" sz="1000">
                <a:latin typeface="Courier New" charset="0"/>
              </a:rPr>
              <a:t>Accept-Ranges: bytes</a:t>
            </a:r>
          </a:p>
          <a:p>
            <a:r>
              <a:rPr lang="en-US" sz="1000">
                <a:latin typeface="Courier New" charset="0"/>
              </a:rPr>
              <a:t>Content-Length: 1936</a:t>
            </a:r>
          </a:p>
          <a:p>
            <a:r>
              <a:rPr lang="en-US" sz="1000">
                <a:latin typeface="Courier New" charset="0"/>
              </a:rPr>
              <a:t>Connection: close</a:t>
            </a:r>
          </a:p>
          <a:p>
            <a:r>
              <a:rPr lang="en-US" sz="1000">
                <a:latin typeface="Courier New" charset="0"/>
              </a:rPr>
              <a:t>Content-Type: text/html</a:t>
            </a:r>
          </a:p>
          <a:p>
            <a:endParaRPr lang="en-US" sz="1000">
              <a:latin typeface="Courier New" charset="0"/>
            </a:endParaRPr>
          </a:p>
          <a:p>
            <a:r>
              <a:rPr lang="en-US" sz="1000">
                <a:latin typeface="Courier New" charset="0"/>
              </a:rPr>
              <a:t>&lt;html&gt;</a:t>
            </a:r>
          </a:p>
          <a:p>
            <a:r>
              <a:rPr lang="en-US" sz="1000">
                <a:latin typeface="Courier New" charset="0"/>
              </a:rPr>
              <a:t>&lt;head&gt;</a:t>
            </a:r>
          </a:p>
          <a:p>
            <a:r>
              <a:rPr lang="en-US" sz="1000">
                <a:latin typeface="Courier New" charset="0"/>
              </a:rPr>
              <a:t>&lt;title&gt;</a:t>
            </a:r>
          </a:p>
          <a:p>
            <a:r>
              <a:rPr lang="en-US" sz="1000">
                <a:latin typeface="Courier New" charset="0"/>
              </a:rPr>
              <a:t>Michael Nelson's 1966 Ford Fairlane</a:t>
            </a:r>
          </a:p>
          <a:p>
            <a:r>
              <a:rPr lang="en-US" sz="1000">
                <a:latin typeface="Courier New" charset="0"/>
              </a:rPr>
              <a:t>&lt;/title&gt;</a:t>
            </a:r>
          </a:p>
          <a:p>
            <a:r>
              <a:rPr lang="en-US" sz="1000">
                <a:latin typeface="Courier New" charset="0"/>
              </a:rPr>
              <a:t>&lt;/head&gt;</a:t>
            </a:r>
          </a:p>
          <a:p>
            <a:r>
              <a:rPr lang="en-US" sz="1000">
                <a:latin typeface="Courier New" charset="0"/>
              </a:rPr>
              <a:t>&lt;body&gt;</a:t>
            </a:r>
          </a:p>
          <a:p>
            <a:endParaRPr lang="en-US" sz="1000">
              <a:latin typeface="Courier New" charset="0"/>
            </a:endParaRP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457200" y="6210300"/>
            <a:ext cx="252985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sections 3.3 &amp; 4.1, </a:t>
            </a:r>
            <a:r>
              <a:rPr lang="en-US" sz="1400" dirty="0">
                <a:latin typeface="Arial"/>
                <a:cs typeface="Arial"/>
              </a:rPr>
              <a:t>RFC </a:t>
            </a:r>
            <a:r>
              <a:rPr lang="en-US" sz="1400" dirty="0" smtClean="0">
                <a:latin typeface="Arial"/>
                <a:cs typeface="Arial"/>
              </a:rPr>
              <a:t>7232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142546" y="4936947"/>
            <a:ext cx="4117195" cy="7386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 A 304 response cannot contain a message-body; </a:t>
            </a:r>
          </a:p>
          <a:p>
            <a:r>
              <a:rPr lang="en-US" sz="1400" dirty="0" smtClean="0">
                <a:latin typeface="Arial"/>
                <a:cs typeface="Arial"/>
              </a:rPr>
              <a:t>it is always terminated by the first empty line </a:t>
            </a:r>
          </a:p>
          <a:p>
            <a:r>
              <a:rPr lang="en-US" sz="1400" dirty="0" smtClean="0">
                <a:latin typeface="Arial"/>
                <a:cs typeface="Arial"/>
              </a:rPr>
              <a:t>after the header fields.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2506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Status 412 Precondition Failed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60325" y="1822450"/>
            <a:ext cx="4603750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latin typeface="Courier New" charset="0"/>
              </a:rPr>
              <a:t>% telnet www.cs.odu.edu 80</a:t>
            </a:r>
          </a:p>
          <a:p>
            <a:r>
              <a:rPr lang="en-US" sz="1000">
                <a:latin typeface="Courier New" charset="0"/>
              </a:rPr>
              <a:t>Trying 128.82.4.2...</a:t>
            </a:r>
          </a:p>
          <a:p>
            <a:r>
              <a:rPr lang="en-US" sz="1000">
                <a:latin typeface="Courier New" charset="0"/>
              </a:rPr>
              <a:t>Connected to xenon.cs.odu.edu.</a:t>
            </a:r>
          </a:p>
          <a:p>
            <a:r>
              <a:rPr lang="en-US" sz="1000">
                <a:latin typeface="Courier New" charset="0"/>
              </a:rPr>
              <a:t>Escape character is '^]'.</a:t>
            </a:r>
          </a:p>
          <a:p>
            <a:r>
              <a:rPr lang="en-US" sz="1000">
                <a:latin typeface="Courier New" charset="0"/>
              </a:rPr>
              <a:t>GET /~mln/teaching/cs595-s06/a1-test/2/index.html HTTP/1.1</a:t>
            </a:r>
          </a:p>
          <a:p>
            <a:r>
              <a:rPr lang="en-US" sz="1000">
                <a:latin typeface="Courier New" charset="0"/>
              </a:rPr>
              <a:t>Host: www.cs.odu.edu</a:t>
            </a:r>
          </a:p>
          <a:p>
            <a:r>
              <a:rPr lang="en-US" sz="1000">
                <a:latin typeface="Courier New" charset="0"/>
              </a:rPr>
              <a:t>Connection: close</a:t>
            </a:r>
          </a:p>
          <a:p>
            <a:r>
              <a:rPr lang="en-US" sz="1000">
                <a:solidFill>
                  <a:srgbClr val="FF0000"/>
                </a:solidFill>
                <a:latin typeface="Courier New" charset="0"/>
              </a:rPr>
              <a:t>If-Unmodified-Since: Sun, 29 Jan 2006 18:43:15 GMT </a:t>
            </a:r>
          </a:p>
          <a:p>
            <a:endParaRPr lang="en-US" sz="1000">
              <a:latin typeface="Courier New" charset="0"/>
            </a:endParaRPr>
          </a:p>
          <a:p>
            <a:r>
              <a:rPr lang="en-US" sz="1000">
                <a:latin typeface="Courier New" charset="0"/>
              </a:rPr>
              <a:t>Connection closed by foreign host.</a:t>
            </a:r>
          </a:p>
          <a:p>
            <a:r>
              <a:rPr lang="en-US" sz="1000">
                <a:solidFill>
                  <a:srgbClr val="FF0000"/>
                </a:solidFill>
                <a:latin typeface="Courier New" charset="0"/>
              </a:rPr>
              <a:t>HTTP/1.1 200 OK</a:t>
            </a:r>
          </a:p>
          <a:p>
            <a:r>
              <a:rPr lang="en-US" sz="1000">
                <a:latin typeface="Courier New" charset="0"/>
              </a:rPr>
              <a:t>Date: Sun, 05 Feb 2006 17:01:54 GMT</a:t>
            </a:r>
          </a:p>
          <a:p>
            <a:r>
              <a:rPr lang="en-US" sz="1000">
                <a:latin typeface="Courier New" charset="0"/>
              </a:rPr>
              <a:t>Server: Apache/1.3.26 (Unix) ApacheJServ/1.1.2 PHP/4.3.4</a:t>
            </a:r>
          </a:p>
          <a:p>
            <a:r>
              <a:rPr lang="en-US" sz="1000">
                <a:latin typeface="Courier New" charset="0"/>
              </a:rPr>
              <a:t>Last-Modified: Sun, 29 Jan 2006 18:43:15 GMT</a:t>
            </a:r>
          </a:p>
          <a:p>
            <a:r>
              <a:rPr lang="en-US" sz="1000">
                <a:latin typeface="Courier New" charset="0"/>
              </a:rPr>
              <a:t>ETag: "1f4de2-790-43dd0cc3"</a:t>
            </a:r>
          </a:p>
          <a:p>
            <a:r>
              <a:rPr lang="en-US" sz="1000">
                <a:latin typeface="Courier New" charset="0"/>
              </a:rPr>
              <a:t>Accept-Ranges: bytes</a:t>
            </a:r>
          </a:p>
          <a:p>
            <a:r>
              <a:rPr lang="en-US" sz="1000">
                <a:latin typeface="Courier New" charset="0"/>
              </a:rPr>
              <a:t>Content-Length: 1936</a:t>
            </a:r>
          </a:p>
          <a:p>
            <a:r>
              <a:rPr lang="en-US" sz="1000">
                <a:latin typeface="Courier New" charset="0"/>
              </a:rPr>
              <a:t>Connection: close</a:t>
            </a:r>
          </a:p>
          <a:p>
            <a:r>
              <a:rPr lang="en-US" sz="1000">
                <a:latin typeface="Courier New" charset="0"/>
              </a:rPr>
              <a:t>Content-Type: text/html</a:t>
            </a:r>
          </a:p>
          <a:p>
            <a:endParaRPr lang="en-US" sz="1000">
              <a:latin typeface="Courier New" charset="0"/>
            </a:endParaRPr>
          </a:p>
          <a:p>
            <a:r>
              <a:rPr lang="en-US" sz="1000">
                <a:latin typeface="Courier New" charset="0"/>
              </a:rPr>
              <a:t>&lt;html&gt;</a:t>
            </a:r>
          </a:p>
          <a:p>
            <a:r>
              <a:rPr lang="en-US" sz="1000">
                <a:latin typeface="Courier New" charset="0"/>
              </a:rPr>
              <a:t>&lt;head&gt;</a:t>
            </a:r>
          </a:p>
          <a:p>
            <a:r>
              <a:rPr lang="en-US" sz="1000">
                <a:latin typeface="Courier New" charset="0"/>
              </a:rPr>
              <a:t>&lt;title&gt;</a:t>
            </a:r>
          </a:p>
          <a:p>
            <a:r>
              <a:rPr lang="en-US" sz="1000">
                <a:latin typeface="Courier New" charset="0"/>
              </a:rPr>
              <a:t>Michael Nelson's 1966 Ford Fairlane</a:t>
            </a:r>
          </a:p>
          <a:p>
            <a:r>
              <a:rPr lang="en-US" sz="1000">
                <a:latin typeface="Courier New" charset="0"/>
              </a:rPr>
              <a:t>&lt;/title&gt;</a:t>
            </a:r>
          </a:p>
          <a:p>
            <a:r>
              <a:rPr lang="en-US" sz="1000">
                <a:latin typeface="Courier New" charset="0"/>
              </a:rPr>
              <a:t>&lt;/head&gt;</a:t>
            </a:r>
          </a:p>
          <a:p>
            <a:r>
              <a:rPr lang="en-US" sz="1000">
                <a:latin typeface="Courier New" charset="0"/>
              </a:rPr>
              <a:t>&lt;body&gt;</a:t>
            </a:r>
          </a:p>
          <a:p>
            <a:endParaRPr lang="en-US" sz="1000">
              <a:latin typeface="Courier New" charset="0"/>
            </a:endParaRP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724400" y="1736725"/>
            <a:ext cx="460375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latin typeface="Courier New" charset="0"/>
              </a:rPr>
              <a:t>% telnet www.cs.odu.edu 80 </a:t>
            </a:r>
          </a:p>
          <a:p>
            <a:r>
              <a:rPr lang="en-US" sz="1000">
                <a:latin typeface="Courier New" charset="0"/>
              </a:rPr>
              <a:t>Trying 128.82.4.2...</a:t>
            </a:r>
          </a:p>
          <a:p>
            <a:r>
              <a:rPr lang="en-US" sz="1000">
                <a:latin typeface="Courier New" charset="0"/>
              </a:rPr>
              <a:t>Connected to xenon.cs.odu.edu.</a:t>
            </a:r>
          </a:p>
          <a:p>
            <a:r>
              <a:rPr lang="en-US" sz="1000">
                <a:latin typeface="Courier New" charset="0"/>
              </a:rPr>
              <a:t>Escape character is '^]'.</a:t>
            </a:r>
          </a:p>
          <a:p>
            <a:r>
              <a:rPr lang="en-US" sz="1000">
                <a:latin typeface="Courier New" charset="0"/>
              </a:rPr>
              <a:t>GET /~mln/teaching/cs595-s06/a1-test/2/index.html HTTP/1.1</a:t>
            </a:r>
          </a:p>
          <a:p>
            <a:r>
              <a:rPr lang="en-US" sz="1000">
                <a:latin typeface="Courier New" charset="0"/>
              </a:rPr>
              <a:t>Host: www.cs.odu.edu</a:t>
            </a:r>
          </a:p>
          <a:p>
            <a:r>
              <a:rPr lang="en-US" sz="1000">
                <a:latin typeface="Courier New" charset="0"/>
              </a:rPr>
              <a:t>Connection: close</a:t>
            </a:r>
          </a:p>
          <a:p>
            <a:r>
              <a:rPr lang="en-US" sz="1000">
                <a:solidFill>
                  <a:srgbClr val="FF0000"/>
                </a:solidFill>
                <a:latin typeface="Courier New" charset="0"/>
              </a:rPr>
              <a:t>If-Unmodified-Since: Sun, 29 Jan 2006 18:43:14 GMT </a:t>
            </a:r>
          </a:p>
          <a:p>
            <a:endParaRPr lang="en-US" sz="1000">
              <a:latin typeface="Courier New" charset="0"/>
            </a:endParaRPr>
          </a:p>
          <a:p>
            <a:r>
              <a:rPr lang="en-US" sz="1000">
                <a:solidFill>
                  <a:srgbClr val="FF0000"/>
                </a:solidFill>
                <a:latin typeface="Courier New" charset="0"/>
              </a:rPr>
              <a:t>HTTP/1.1 412 Precondition Failed</a:t>
            </a:r>
          </a:p>
          <a:p>
            <a:r>
              <a:rPr lang="en-US" sz="1000">
                <a:latin typeface="Courier New" charset="0"/>
              </a:rPr>
              <a:t>Date: Sun, 05 Feb 2006 17:02:22 GMT</a:t>
            </a:r>
          </a:p>
          <a:p>
            <a:r>
              <a:rPr lang="en-US" sz="1000">
                <a:latin typeface="Courier New" charset="0"/>
              </a:rPr>
              <a:t>Server: Apache/1.3.26 (Unix) ApacheJServ/1.1.2 PHP/4.3.4</a:t>
            </a:r>
          </a:p>
          <a:p>
            <a:r>
              <a:rPr lang="en-US" sz="1000">
                <a:latin typeface="Courier New" charset="0"/>
              </a:rPr>
              <a:t>Connection: close</a:t>
            </a:r>
          </a:p>
          <a:p>
            <a:r>
              <a:rPr lang="en-US" sz="1000">
                <a:latin typeface="Courier New" charset="0"/>
              </a:rPr>
              <a:t>Transfer-Encoding: chunked</a:t>
            </a:r>
          </a:p>
          <a:p>
            <a:r>
              <a:rPr lang="en-US" sz="1000">
                <a:latin typeface="Courier New" charset="0"/>
              </a:rPr>
              <a:t>Content-Type: text/html; charset=iso-8859-1</a:t>
            </a:r>
          </a:p>
          <a:p>
            <a:endParaRPr lang="en-US" sz="1000">
              <a:latin typeface="Courier New" charset="0"/>
            </a:endParaRPr>
          </a:p>
          <a:p>
            <a:r>
              <a:rPr lang="en-US" sz="1000">
                <a:latin typeface="Courier New" charset="0"/>
              </a:rPr>
              <a:t>159</a:t>
            </a:r>
          </a:p>
          <a:p>
            <a:r>
              <a:rPr lang="en-US" sz="1000">
                <a:latin typeface="Courier New" charset="0"/>
              </a:rPr>
              <a:t>&lt;!DOCTYPE HTML PUBLIC "-//IETF//DTD HTML 2.0//EN"&gt;</a:t>
            </a:r>
          </a:p>
          <a:p>
            <a:r>
              <a:rPr lang="en-US" sz="1000">
                <a:latin typeface="Courier New" charset="0"/>
              </a:rPr>
              <a:t>&lt;HTML&gt;&lt;HEAD&gt;</a:t>
            </a:r>
          </a:p>
          <a:p>
            <a:r>
              <a:rPr lang="en-US" sz="1000">
                <a:latin typeface="Courier New" charset="0"/>
              </a:rPr>
              <a:t>&lt;TITLE&gt;412 Precondition Failed&lt;/TITLE&gt;</a:t>
            </a:r>
          </a:p>
          <a:p>
            <a:r>
              <a:rPr lang="en-US" sz="1000">
                <a:latin typeface="Courier New" charset="0"/>
              </a:rPr>
              <a:t>&lt;/HEAD&gt;&lt;BODY&gt;</a:t>
            </a:r>
          </a:p>
          <a:p>
            <a:r>
              <a:rPr lang="en-US" sz="1000">
                <a:latin typeface="Courier New" charset="0"/>
              </a:rPr>
              <a:t>&lt;H1&gt;Precondition Failed&lt;/H1&gt;</a:t>
            </a:r>
          </a:p>
          <a:p>
            <a:r>
              <a:rPr lang="en-US" sz="1000">
                <a:latin typeface="Courier New" charset="0"/>
              </a:rPr>
              <a:t>The precondition on the request for the URL </a:t>
            </a:r>
          </a:p>
          <a:p>
            <a:r>
              <a:rPr lang="en-US" sz="1000">
                <a:latin typeface="Courier New" charset="0"/>
              </a:rPr>
              <a:t>/~mln/teaching/cs595-s06/a1-test/2/index.html evaluated </a:t>
            </a:r>
          </a:p>
          <a:p>
            <a:r>
              <a:rPr lang="en-US" sz="1000">
                <a:latin typeface="Courier New" charset="0"/>
              </a:rPr>
              <a:t>to false.&lt;P&gt;</a:t>
            </a:r>
          </a:p>
          <a:p>
            <a:r>
              <a:rPr lang="en-US" sz="1000">
                <a:latin typeface="Courier New" charset="0"/>
              </a:rPr>
              <a:t>&lt;HR&gt;</a:t>
            </a:r>
          </a:p>
          <a:p>
            <a:r>
              <a:rPr lang="en-US" sz="1000">
                <a:latin typeface="Courier New" charset="0"/>
              </a:rPr>
              <a:t>&lt;ADDRESS&gt;Apache/1.3.26 Server at www.cs.odu.edu Port </a:t>
            </a:r>
          </a:p>
          <a:p>
            <a:r>
              <a:rPr lang="en-US" sz="1000">
                <a:latin typeface="Courier New" charset="0"/>
              </a:rPr>
              <a:t>80&lt;/ADDRESS&gt;</a:t>
            </a:r>
          </a:p>
          <a:p>
            <a:r>
              <a:rPr lang="en-US" sz="1000">
                <a:latin typeface="Courier New" charset="0"/>
              </a:rPr>
              <a:t>&lt;/BODY&gt;&lt;/HTML&gt;</a:t>
            </a:r>
          </a:p>
          <a:p>
            <a:endParaRPr lang="en-US" sz="1000">
              <a:latin typeface="Courier New" charset="0"/>
            </a:endParaRPr>
          </a:p>
          <a:p>
            <a:r>
              <a:rPr lang="en-US" sz="1000">
                <a:latin typeface="Courier New" charset="0"/>
              </a:rPr>
              <a:t>0</a:t>
            </a:r>
          </a:p>
          <a:p>
            <a:endParaRPr lang="en-US" sz="1000">
              <a:latin typeface="Courier New" charset="0"/>
            </a:endParaRP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457200" y="6210300"/>
            <a:ext cx="241011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sections </a:t>
            </a:r>
            <a:r>
              <a:rPr lang="en-US" sz="1400" dirty="0" smtClean="0">
                <a:latin typeface="Arial"/>
                <a:cs typeface="Arial"/>
              </a:rPr>
              <a:t>3.4, 4.2, </a:t>
            </a:r>
            <a:r>
              <a:rPr lang="en-US" sz="1400" dirty="0">
                <a:latin typeface="Arial"/>
                <a:cs typeface="Arial"/>
              </a:rPr>
              <a:t>RFC </a:t>
            </a:r>
            <a:r>
              <a:rPr lang="en-US" sz="1400" dirty="0" smtClean="0">
                <a:latin typeface="Arial"/>
                <a:cs typeface="Arial"/>
              </a:rPr>
              <a:t>7232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3048000" y="6583363"/>
            <a:ext cx="3528430" cy="276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(If-Unmodified-Since makes more sense w/ PUT)</a:t>
            </a:r>
          </a:p>
        </p:txBody>
      </p:sp>
    </p:spTree>
    <p:extLst>
      <p:ext uri="{BB962C8B-B14F-4D97-AF65-F5344CB8AC3E}">
        <p14:creationId xmlns:p14="http://schemas.microsoft.com/office/powerpoint/2010/main" val="3608171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Tags as Conditionals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-92075" y="1974850"/>
            <a:ext cx="4603750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latin typeface="Courier New" charset="0"/>
              </a:rPr>
              <a:t>AIHT.local:/Users/mln/Desktop/cs595-s06 % </a:t>
            </a:r>
          </a:p>
          <a:p>
            <a:r>
              <a:rPr lang="en-US" sz="1000">
                <a:latin typeface="Courier New" charset="0"/>
              </a:rPr>
              <a:t>telnet www.cs.odu.edu 80 | tee 5-8.out</a:t>
            </a:r>
          </a:p>
          <a:p>
            <a:r>
              <a:rPr lang="en-US" sz="1000">
                <a:latin typeface="Courier New" charset="0"/>
              </a:rPr>
              <a:t>Trying 128.82.4.2...</a:t>
            </a:r>
          </a:p>
          <a:p>
            <a:r>
              <a:rPr lang="en-US" sz="1000">
                <a:latin typeface="Courier New" charset="0"/>
              </a:rPr>
              <a:t>Connected to xenon.cs.odu.edu.</a:t>
            </a:r>
          </a:p>
          <a:p>
            <a:r>
              <a:rPr lang="en-US" sz="1000">
                <a:latin typeface="Courier New" charset="0"/>
              </a:rPr>
              <a:t>Escape character is '^]'.</a:t>
            </a:r>
          </a:p>
          <a:p>
            <a:r>
              <a:rPr lang="en-US" sz="1000">
                <a:latin typeface="Courier New" charset="0"/>
              </a:rPr>
              <a:t>GET /~mln/teaching/cs595-s06/a1-test/2/index.html HTTP/1.1</a:t>
            </a:r>
          </a:p>
          <a:p>
            <a:r>
              <a:rPr lang="en-US" sz="1000">
                <a:latin typeface="Courier New" charset="0"/>
              </a:rPr>
              <a:t>Host: www.cs.odu.edu</a:t>
            </a:r>
          </a:p>
          <a:p>
            <a:r>
              <a:rPr lang="en-US" sz="1000">
                <a:latin typeface="Courier New" charset="0"/>
              </a:rPr>
              <a:t>Connection: close</a:t>
            </a:r>
          </a:p>
          <a:p>
            <a:r>
              <a:rPr lang="en-US" sz="1000">
                <a:solidFill>
                  <a:srgbClr val="FF0000"/>
                </a:solidFill>
                <a:latin typeface="Courier New" charset="0"/>
              </a:rPr>
              <a:t>If-Match: "1f4de2-790-43dd0cc3"</a:t>
            </a:r>
          </a:p>
          <a:p>
            <a:endParaRPr lang="en-US" sz="1000">
              <a:latin typeface="Courier New" charset="0"/>
            </a:endParaRPr>
          </a:p>
          <a:p>
            <a:r>
              <a:rPr lang="en-US" sz="1000">
                <a:solidFill>
                  <a:srgbClr val="FF0000"/>
                </a:solidFill>
                <a:latin typeface="Courier New" charset="0"/>
              </a:rPr>
              <a:t>HTTP/1.1 200 OK</a:t>
            </a:r>
          </a:p>
          <a:p>
            <a:r>
              <a:rPr lang="en-US" sz="1000">
                <a:latin typeface="Courier New" charset="0"/>
              </a:rPr>
              <a:t>Date: Sun, 05 Feb 2006 17:07:12 GMT</a:t>
            </a:r>
          </a:p>
          <a:p>
            <a:r>
              <a:rPr lang="en-US" sz="1000">
                <a:latin typeface="Courier New" charset="0"/>
              </a:rPr>
              <a:t>Server: Apache/1.3.26 (Unix) ApacheJServ/1.1.2 PHP/4.3.4</a:t>
            </a:r>
          </a:p>
          <a:p>
            <a:r>
              <a:rPr lang="en-US" sz="1000">
                <a:latin typeface="Courier New" charset="0"/>
              </a:rPr>
              <a:t>Last-Modified: Sun, 29 Jan 2006 18:43:15 GMT</a:t>
            </a:r>
          </a:p>
          <a:p>
            <a:r>
              <a:rPr lang="en-US" sz="1000">
                <a:solidFill>
                  <a:srgbClr val="FF0000"/>
                </a:solidFill>
                <a:latin typeface="Courier New" charset="0"/>
              </a:rPr>
              <a:t>ETag: "1f4de2-790-43dd0cc3"</a:t>
            </a:r>
          </a:p>
          <a:p>
            <a:r>
              <a:rPr lang="en-US" sz="1000">
                <a:latin typeface="Courier New" charset="0"/>
              </a:rPr>
              <a:t>Accept-Ranges: bytes</a:t>
            </a:r>
          </a:p>
          <a:p>
            <a:r>
              <a:rPr lang="en-US" sz="1000">
                <a:latin typeface="Courier New" charset="0"/>
              </a:rPr>
              <a:t>Content-Length: 1936</a:t>
            </a:r>
          </a:p>
          <a:p>
            <a:r>
              <a:rPr lang="en-US" sz="1000">
                <a:latin typeface="Courier New" charset="0"/>
              </a:rPr>
              <a:t>Connection: close</a:t>
            </a:r>
          </a:p>
          <a:p>
            <a:r>
              <a:rPr lang="en-US" sz="1000">
                <a:latin typeface="Courier New" charset="0"/>
              </a:rPr>
              <a:t>Content-Type: text/html</a:t>
            </a:r>
          </a:p>
          <a:p>
            <a:endParaRPr lang="en-US" sz="1000">
              <a:latin typeface="Courier New" charset="0"/>
            </a:endParaRPr>
          </a:p>
          <a:p>
            <a:r>
              <a:rPr lang="en-US" sz="1000">
                <a:latin typeface="Courier New" charset="0"/>
              </a:rPr>
              <a:t>&lt;html&gt;</a:t>
            </a:r>
          </a:p>
          <a:p>
            <a:r>
              <a:rPr lang="en-US" sz="1000">
                <a:latin typeface="Courier New" charset="0"/>
              </a:rPr>
              <a:t>&lt;head&gt;</a:t>
            </a:r>
          </a:p>
          <a:p>
            <a:r>
              <a:rPr lang="en-US" sz="1000">
                <a:latin typeface="Courier New" charset="0"/>
              </a:rPr>
              <a:t>&lt;title&gt;</a:t>
            </a:r>
          </a:p>
          <a:p>
            <a:r>
              <a:rPr lang="en-US" sz="1000">
                <a:latin typeface="Courier New" charset="0"/>
              </a:rPr>
              <a:t>Michael Nelson's 1966 Ford Fairlane</a:t>
            </a:r>
          </a:p>
          <a:p>
            <a:r>
              <a:rPr lang="en-US" sz="1000">
                <a:latin typeface="Courier New" charset="0"/>
              </a:rPr>
              <a:t>&lt;/title&gt;</a:t>
            </a:r>
          </a:p>
          <a:p>
            <a:r>
              <a:rPr lang="en-US" sz="1000">
                <a:latin typeface="Courier New" charset="0"/>
              </a:rPr>
              <a:t>&lt;/head&gt;</a:t>
            </a:r>
          </a:p>
          <a:p>
            <a:r>
              <a:rPr lang="en-US" sz="1000">
                <a:latin typeface="Courier New" charset="0"/>
              </a:rPr>
              <a:t>&lt;body&gt;</a:t>
            </a:r>
          </a:p>
          <a:p>
            <a:r>
              <a:rPr lang="en-US" sz="1000">
                <a:latin typeface="Courier New" charset="0"/>
              </a:rPr>
              <a:t>…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4556125" y="1898650"/>
            <a:ext cx="467995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latin typeface="Courier New" charset="0"/>
              </a:rPr>
              <a:t>AIHT.local:/Users/mln/Desktop/cs595-s06 % </a:t>
            </a:r>
          </a:p>
          <a:p>
            <a:r>
              <a:rPr lang="en-US" sz="1000">
                <a:latin typeface="Courier New" charset="0"/>
              </a:rPr>
              <a:t>telnet www.cs.odu.edu 80 | tee 5-9.out</a:t>
            </a:r>
          </a:p>
          <a:p>
            <a:r>
              <a:rPr lang="en-US" sz="1000">
                <a:latin typeface="Courier New" charset="0"/>
              </a:rPr>
              <a:t>Trying 128.82.4.2...</a:t>
            </a:r>
          </a:p>
          <a:p>
            <a:r>
              <a:rPr lang="en-US" sz="1000">
                <a:latin typeface="Courier New" charset="0"/>
              </a:rPr>
              <a:t>Connected to xenon.cs.odu.edu.</a:t>
            </a:r>
          </a:p>
          <a:p>
            <a:r>
              <a:rPr lang="en-US" sz="1000">
                <a:latin typeface="Courier New" charset="0"/>
              </a:rPr>
              <a:t>Escape character is '^]'.</a:t>
            </a:r>
          </a:p>
          <a:p>
            <a:r>
              <a:rPr lang="en-US" sz="1000">
                <a:latin typeface="Courier New" charset="0"/>
              </a:rPr>
              <a:t>GET /~mln/teaching/cs595-s06/a1-test/2/index.html HTTP/1.1</a:t>
            </a:r>
          </a:p>
          <a:p>
            <a:r>
              <a:rPr lang="en-US" sz="1000">
                <a:latin typeface="Courier New" charset="0"/>
              </a:rPr>
              <a:t>Host: www.cs.odu.edu</a:t>
            </a:r>
          </a:p>
          <a:p>
            <a:r>
              <a:rPr lang="en-US" sz="1000">
                <a:latin typeface="Courier New" charset="0"/>
              </a:rPr>
              <a:t>Connection: close</a:t>
            </a:r>
          </a:p>
          <a:p>
            <a:r>
              <a:rPr lang="en-US" sz="1000">
                <a:solidFill>
                  <a:srgbClr val="FF0000"/>
                </a:solidFill>
                <a:latin typeface="Courier New" charset="0"/>
              </a:rPr>
              <a:t>If-Match: "1f4de2-790-43dd0cc2"</a:t>
            </a:r>
          </a:p>
          <a:p>
            <a:endParaRPr lang="en-US" sz="1000">
              <a:latin typeface="Courier New" charset="0"/>
            </a:endParaRPr>
          </a:p>
          <a:p>
            <a:r>
              <a:rPr lang="en-US" sz="1000">
                <a:solidFill>
                  <a:srgbClr val="FF0000"/>
                </a:solidFill>
                <a:latin typeface="Courier New" charset="0"/>
              </a:rPr>
              <a:t>HTTP/1.1 412 Precondition Failed</a:t>
            </a:r>
          </a:p>
          <a:p>
            <a:r>
              <a:rPr lang="en-US" sz="1000">
                <a:latin typeface="Courier New" charset="0"/>
              </a:rPr>
              <a:t>Date: Sun, 05 Feb 2006 17:07:21 GMT</a:t>
            </a:r>
          </a:p>
          <a:p>
            <a:r>
              <a:rPr lang="en-US" sz="1000">
                <a:latin typeface="Courier New" charset="0"/>
              </a:rPr>
              <a:t>Server: Apache/1.3.26 (Unix) ApacheJServ/1.1.2 PHP/4.3.4</a:t>
            </a:r>
          </a:p>
          <a:p>
            <a:r>
              <a:rPr lang="en-US" sz="1000">
                <a:latin typeface="Courier New" charset="0"/>
              </a:rPr>
              <a:t>Connection: close</a:t>
            </a:r>
          </a:p>
          <a:p>
            <a:r>
              <a:rPr lang="en-US" sz="1000">
                <a:latin typeface="Courier New" charset="0"/>
              </a:rPr>
              <a:t>Transfer-Encoding: chunked</a:t>
            </a:r>
          </a:p>
          <a:p>
            <a:r>
              <a:rPr lang="en-US" sz="1000">
                <a:latin typeface="Courier New" charset="0"/>
              </a:rPr>
              <a:t>Content-Type: text/html; charset=iso-8859-1</a:t>
            </a:r>
          </a:p>
          <a:p>
            <a:endParaRPr lang="en-US" sz="1000">
              <a:latin typeface="Courier New" charset="0"/>
            </a:endParaRPr>
          </a:p>
          <a:p>
            <a:r>
              <a:rPr lang="en-US" sz="1000">
                <a:latin typeface="Courier New" charset="0"/>
              </a:rPr>
              <a:t>159</a:t>
            </a:r>
          </a:p>
          <a:p>
            <a:r>
              <a:rPr lang="en-US" sz="1000">
                <a:latin typeface="Courier New" charset="0"/>
              </a:rPr>
              <a:t>&lt;!DOCTYPE HTML PUBLIC "-//IETF//DTD HTML 2.0//EN"&gt;</a:t>
            </a:r>
          </a:p>
          <a:p>
            <a:r>
              <a:rPr lang="en-US" sz="1000">
                <a:latin typeface="Courier New" charset="0"/>
              </a:rPr>
              <a:t>&lt;HTML&gt;&lt;HEAD&gt;</a:t>
            </a:r>
          </a:p>
          <a:p>
            <a:r>
              <a:rPr lang="en-US" sz="1000">
                <a:latin typeface="Courier New" charset="0"/>
              </a:rPr>
              <a:t>&lt;TITLE&gt;412 Precondition Failed&lt;/TITLE&gt;</a:t>
            </a:r>
          </a:p>
          <a:p>
            <a:r>
              <a:rPr lang="en-US" sz="1000">
                <a:latin typeface="Courier New" charset="0"/>
              </a:rPr>
              <a:t>&lt;/HEAD&gt;&lt;BODY&gt;</a:t>
            </a:r>
          </a:p>
          <a:p>
            <a:r>
              <a:rPr lang="en-US" sz="1000">
                <a:latin typeface="Courier New" charset="0"/>
              </a:rPr>
              <a:t>&lt;H1&gt;Precondition Failed&lt;/H1&gt;</a:t>
            </a:r>
          </a:p>
          <a:p>
            <a:r>
              <a:rPr lang="en-US" sz="1000">
                <a:latin typeface="Courier New" charset="0"/>
              </a:rPr>
              <a:t>The precondition on the request for the URL </a:t>
            </a:r>
          </a:p>
          <a:p>
            <a:r>
              <a:rPr lang="en-US" sz="1000">
                <a:latin typeface="Courier New" charset="0"/>
              </a:rPr>
              <a:t>/~mln/teaching/cs595-s06/a1-test/2/index.html evaluated to </a:t>
            </a:r>
          </a:p>
          <a:p>
            <a:r>
              <a:rPr lang="en-US" sz="1000">
                <a:latin typeface="Courier New" charset="0"/>
              </a:rPr>
              <a:t>false.&lt;P&gt;</a:t>
            </a:r>
          </a:p>
          <a:p>
            <a:r>
              <a:rPr lang="en-US" sz="1000">
                <a:latin typeface="Courier New" charset="0"/>
              </a:rPr>
              <a:t>&lt;HR&gt;</a:t>
            </a:r>
          </a:p>
          <a:p>
            <a:r>
              <a:rPr lang="en-US" sz="1000">
                <a:latin typeface="Courier New" charset="0"/>
              </a:rPr>
              <a:t>&lt;ADDRESS&gt;Apache/1.3.26 Server at www.cs.odu.edu Port </a:t>
            </a:r>
          </a:p>
          <a:p>
            <a:r>
              <a:rPr lang="en-US" sz="1000">
                <a:latin typeface="Courier New" charset="0"/>
              </a:rPr>
              <a:t>80&lt;/ADDRESS&gt;</a:t>
            </a:r>
          </a:p>
          <a:p>
            <a:r>
              <a:rPr lang="en-US" sz="1000">
                <a:latin typeface="Courier New" charset="0"/>
              </a:rPr>
              <a:t>&lt;/BODY&gt;&lt;/HTML&gt;</a:t>
            </a:r>
          </a:p>
          <a:p>
            <a:endParaRPr lang="en-US" sz="1000">
              <a:latin typeface="Courier New" charset="0"/>
            </a:endParaRPr>
          </a:p>
          <a:p>
            <a:r>
              <a:rPr lang="en-US" sz="1000">
                <a:latin typeface="Courier New" charset="0"/>
              </a:rPr>
              <a:t>0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457200" y="6210300"/>
            <a:ext cx="1971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section </a:t>
            </a:r>
            <a:r>
              <a:rPr lang="en-US" sz="1400" dirty="0" smtClean="0">
                <a:latin typeface="Arial"/>
                <a:cs typeface="Arial"/>
              </a:rPr>
              <a:t>3.1, </a:t>
            </a:r>
            <a:r>
              <a:rPr lang="en-US" sz="1400" dirty="0">
                <a:latin typeface="Arial"/>
                <a:cs typeface="Arial"/>
              </a:rPr>
              <a:t>RFC </a:t>
            </a:r>
            <a:r>
              <a:rPr lang="en-US" sz="1400" dirty="0" smtClean="0">
                <a:latin typeface="Arial"/>
                <a:cs typeface="Arial"/>
              </a:rPr>
              <a:t>7232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1752600" y="6583363"/>
            <a:ext cx="3057973" cy="276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(If-Match also makes more sense w/ PUT)</a:t>
            </a:r>
          </a:p>
        </p:txBody>
      </p:sp>
    </p:spTree>
    <p:extLst>
      <p:ext uri="{BB962C8B-B14F-4D97-AF65-F5344CB8AC3E}">
        <p14:creationId xmlns:p14="http://schemas.microsoft.com/office/powerpoint/2010/main" val="3515556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Getting Fancy With Etags…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-92075" y="2127250"/>
            <a:ext cx="4603750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latin typeface="Courier New" charset="0"/>
              </a:rPr>
              <a:t>AIHT.local:/Users/mln/Desktop/cs595-s06 % </a:t>
            </a:r>
          </a:p>
          <a:p>
            <a:r>
              <a:rPr lang="en-US" sz="1000">
                <a:latin typeface="Courier New" charset="0"/>
              </a:rPr>
              <a:t>telnet www.cs.odu.edu 80 | tee 5-11.out</a:t>
            </a:r>
          </a:p>
          <a:p>
            <a:r>
              <a:rPr lang="en-US" sz="1000">
                <a:latin typeface="Courier New" charset="0"/>
              </a:rPr>
              <a:t>Trying 128.82.4.2...</a:t>
            </a:r>
          </a:p>
          <a:p>
            <a:r>
              <a:rPr lang="en-US" sz="1000">
                <a:latin typeface="Courier New" charset="0"/>
              </a:rPr>
              <a:t>Connected to xenon.cs.odu.edu.</a:t>
            </a:r>
          </a:p>
          <a:p>
            <a:r>
              <a:rPr lang="en-US" sz="1000">
                <a:latin typeface="Courier New" charset="0"/>
              </a:rPr>
              <a:t>Escape character is '^]'.</a:t>
            </a:r>
          </a:p>
          <a:p>
            <a:r>
              <a:rPr lang="en-US" sz="1000">
                <a:latin typeface="Courier New" charset="0"/>
              </a:rPr>
              <a:t>GET /~mln/teaching/cs595-s06/a1-test/2/index.html HTTP/1.1</a:t>
            </a:r>
          </a:p>
          <a:p>
            <a:r>
              <a:rPr lang="en-US" sz="1000">
                <a:latin typeface="Courier New" charset="0"/>
              </a:rPr>
              <a:t>Host: www.cs.odu.edu</a:t>
            </a:r>
          </a:p>
          <a:p>
            <a:r>
              <a:rPr lang="en-US" sz="1000">
                <a:latin typeface="Courier New" charset="0"/>
              </a:rPr>
              <a:t>Connection: close</a:t>
            </a:r>
          </a:p>
          <a:p>
            <a:r>
              <a:rPr lang="en-US" sz="1000">
                <a:solidFill>
                  <a:srgbClr val="FF0000"/>
                </a:solidFill>
                <a:latin typeface="Courier New" charset="0"/>
              </a:rPr>
              <a:t>If-None-Match: "1f4de2-790-43dd0caa"</a:t>
            </a:r>
          </a:p>
          <a:p>
            <a:endParaRPr lang="en-US" sz="1000">
              <a:latin typeface="Courier New" charset="0"/>
            </a:endParaRPr>
          </a:p>
          <a:p>
            <a:r>
              <a:rPr lang="en-US" sz="1000">
                <a:solidFill>
                  <a:srgbClr val="FF0000"/>
                </a:solidFill>
                <a:latin typeface="Courier New" charset="0"/>
              </a:rPr>
              <a:t>HTTP/1.1 200 OK</a:t>
            </a:r>
          </a:p>
          <a:p>
            <a:r>
              <a:rPr lang="en-US" sz="1000">
                <a:latin typeface="Courier New" charset="0"/>
              </a:rPr>
              <a:t>Date: Sun, 05 Feb 2006 17:10:00 GMT</a:t>
            </a:r>
          </a:p>
          <a:p>
            <a:r>
              <a:rPr lang="en-US" sz="1000">
                <a:latin typeface="Courier New" charset="0"/>
              </a:rPr>
              <a:t>Server: Apache/1.3.26 (Unix) ApacheJServ/1.1.2 PHP/4.3.4</a:t>
            </a:r>
          </a:p>
          <a:p>
            <a:r>
              <a:rPr lang="en-US" sz="1000">
                <a:latin typeface="Courier New" charset="0"/>
              </a:rPr>
              <a:t>Last-Modified: Sun, 29 Jan 2006 18:43:15 GMT</a:t>
            </a:r>
          </a:p>
          <a:p>
            <a:r>
              <a:rPr lang="en-US" sz="1000">
                <a:solidFill>
                  <a:srgbClr val="FF0000"/>
                </a:solidFill>
                <a:latin typeface="Courier New" charset="0"/>
              </a:rPr>
              <a:t>ETag: "1f4de2-790-43dd0cc3"</a:t>
            </a:r>
          </a:p>
          <a:p>
            <a:r>
              <a:rPr lang="en-US" sz="1000">
                <a:latin typeface="Courier New" charset="0"/>
              </a:rPr>
              <a:t>Accept-Ranges: bytes</a:t>
            </a:r>
          </a:p>
          <a:p>
            <a:r>
              <a:rPr lang="en-US" sz="1000">
                <a:latin typeface="Courier New" charset="0"/>
              </a:rPr>
              <a:t>Content-Length: 1936</a:t>
            </a:r>
          </a:p>
          <a:p>
            <a:r>
              <a:rPr lang="en-US" sz="1000">
                <a:latin typeface="Courier New" charset="0"/>
              </a:rPr>
              <a:t>Connection: close</a:t>
            </a:r>
          </a:p>
          <a:p>
            <a:r>
              <a:rPr lang="en-US" sz="1000">
                <a:latin typeface="Courier New" charset="0"/>
              </a:rPr>
              <a:t>Content-Type: text/html</a:t>
            </a:r>
          </a:p>
          <a:p>
            <a:endParaRPr lang="en-US" sz="1000">
              <a:latin typeface="Courier New" charset="0"/>
            </a:endParaRPr>
          </a:p>
          <a:p>
            <a:r>
              <a:rPr lang="en-US" sz="1000">
                <a:latin typeface="Courier New" charset="0"/>
              </a:rPr>
              <a:t>&lt;html&gt;</a:t>
            </a:r>
          </a:p>
          <a:p>
            <a:r>
              <a:rPr lang="en-US" sz="1000">
                <a:latin typeface="Courier New" charset="0"/>
              </a:rPr>
              <a:t>&lt;head&gt;</a:t>
            </a:r>
          </a:p>
          <a:p>
            <a:r>
              <a:rPr lang="en-US" sz="1000">
                <a:latin typeface="Courier New" charset="0"/>
              </a:rPr>
              <a:t>&lt;title&gt;</a:t>
            </a:r>
          </a:p>
          <a:p>
            <a:r>
              <a:rPr lang="en-US" sz="1000">
                <a:latin typeface="Courier New" charset="0"/>
              </a:rPr>
              <a:t>Michael Nelson's 1966 Ford Fairlane</a:t>
            </a:r>
          </a:p>
          <a:p>
            <a:r>
              <a:rPr lang="en-US" sz="1000">
                <a:latin typeface="Courier New" charset="0"/>
              </a:rPr>
              <a:t>&lt;/title&gt;</a:t>
            </a:r>
          </a:p>
          <a:p>
            <a:r>
              <a:rPr lang="en-US" sz="1000">
                <a:latin typeface="Courier New" charset="0"/>
              </a:rPr>
              <a:t>&lt;/head&gt;</a:t>
            </a:r>
          </a:p>
          <a:p>
            <a:r>
              <a:rPr lang="en-US" sz="1000">
                <a:latin typeface="Courier New" charset="0"/>
              </a:rPr>
              <a:t>&lt;body&gt;</a:t>
            </a:r>
          </a:p>
          <a:p>
            <a:endParaRPr lang="en-US" sz="1000">
              <a:latin typeface="Courier New" charset="0"/>
            </a:endParaRP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464050" y="2133600"/>
            <a:ext cx="4679950" cy="268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latin typeface="Courier New" charset="0"/>
              </a:rPr>
              <a:t>AIHT.local:/Users/mln/Desktop/cs595-s06 % </a:t>
            </a:r>
          </a:p>
          <a:p>
            <a:r>
              <a:rPr lang="en-US" sz="1000">
                <a:latin typeface="Courier New" charset="0"/>
              </a:rPr>
              <a:t>telnet www.cs.odu.edu 80 | tee 5-12.out</a:t>
            </a:r>
          </a:p>
          <a:p>
            <a:r>
              <a:rPr lang="en-US" sz="1000">
                <a:latin typeface="Courier New" charset="0"/>
              </a:rPr>
              <a:t>Trying 128.82.4.2...</a:t>
            </a:r>
          </a:p>
          <a:p>
            <a:r>
              <a:rPr lang="en-US" sz="1000">
                <a:latin typeface="Courier New" charset="0"/>
              </a:rPr>
              <a:t>Connected to xenon.cs.odu.edu.</a:t>
            </a:r>
          </a:p>
          <a:p>
            <a:r>
              <a:rPr lang="en-US" sz="1000">
                <a:latin typeface="Courier New" charset="0"/>
              </a:rPr>
              <a:t>Escape character is '^]'.</a:t>
            </a:r>
          </a:p>
          <a:p>
            <a:r>
              <a:rPr lang="en-US" sz="1000">
                <a:latin typeface="Courier New" charset="0"/>
              </a:rPr>
              <a:t>GET /~mln/teaching/cs595-s06/a1-test/2/index.html HTTP/1.1</a:t>
            </a:r>
          </a:p>
          <a:p>
            <a:r>
              <a:rPr lang="en-US" sz="1000">
                <a:latin typeface="Courier New" charset="0"/>
              </a:rPr>
              <a:t>Host: www.cs.odu.edu</a:t>
            </a:r>
          </a:p>
          <a:p>
            <a:r>
              <a:rPr lang="en-US" sz="1000">
                <a:latin typeface="Courier New" charset="0"/>
              </a:rPr>
              <a:t>Connection: close</a:t>
            </a:r>
          </a:p>
          <a:p>
            <a:r>
              <a:rPr lang="en-US" sz="1000">
                <a:solidFill>
                  <a:srgbClr val="FF0000"/>
                </a:solidFill>
                <a:latin typeface="Courier New" charset="0"/>
              </a:rPr>
              <a:t>If-None-Match: "1f4de2-790-43dd0caa", "1f4de2-790-43dd0cc3"</a:t>
            </a:r>
          </a:p>
          <a:p>
            <a:endParaRPr lang="en-US" sz="1000">
              <a:latin typeface="Courier New" charset="0"/>
            </a:endParaRPr>
          </a:p>
          <a:p>
            <a:r>
              <a:rPr lang="en-US" sz="1000">
                <a:solidFill>
                  <a:srgbClr val="FF0000"/>
                </a:solidFill>
                <a:latin typeface="Courier New" charset="0"/>
              </a:rPr>
              <a:t>HTTP/1.1 304 Not Modified</a:t>
            </a:r>
          </a:p>
          <a:p>
            <a:r>
              <a:rPr lang="en-US" sz="1000">
                <a:latin typeface="Courier New" charset="0"/>
              </a:rPr>
              <a:t>Date: Sun, 05 Feb 2006 17:10:13 GMT</a:t>
            </a:r>
          </a:p>
          <a:p>
            <a:r>
              <a:rPr lang="en-US" sz="1000">
                <a:latin typeface="Courier New" charset="0"/>
              </a:rPr>
              <a:t>Server: Apache/1.3.26 (Unix) ApacheJServ/1.1.2 PHP/4.3.4</a:t>
            </a:r>
          </a:p>
          <a:p>
            <a:r>
              <a:rPr lang="en-US" sz="1000">
                <a:latin typeface="Courier New" charset="0"/>
              </a:rPr>
              <a:t>Connection: close</a:t>
            </a:r>
          </a:p>
          <a:p>
            <a:r>
              <a:rPr lang="en-US" sz="1000">
                <a:solidFill>
                  <a:srgbClr val="FF0000"/>
                </a:solidFill>
                <a:latin typeface="Courier New" charset="0"/>
              </a:rPr>
              <a:t>ETag: "1f4de2-790-43dd0cc3"</a:t>
            </a:r>
          </a:p>
          <a:p>
            <a:endParaRPr lang="en-US" sz="1000">
              <a:latin typeface="Courier New" charset="0"/>
            </a:endParaRPr>
          </a:p>
          <a:p>
            <a:r>
              <a:rPr lang="en-US" sz="1000">
                <a:latin typeface="Courier New" charset="0"/>
              </a:rPr>
              <a:t>Connection closed by foreign host.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1905000" y="6400800"/>
            <a:ext cx="1971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section 3.2, </a:t>
            </a:r>
            <a:r>
              <a:rPr lang="en-US" sz="1400" dirty="0">
                <a:latin typeface="Arial"/>
                <a:cs typeface="Arial"/>
              </a:rPr>
              <a:t>RFC </a:t>
            </a:r>
            <a:r>
              <a:rPr lang="en-US" sz="1400" dirty="0" smtClean="0">
                <a:latin typeface="Arial"/>
                <a:cs typeface="Arial"/>
              </a:rPr>
              <a:t>7232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68115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Combining Conditionals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228600" y="3138488"/>
            <a:ext cx="88046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not true</a:t>
            </a:r>
          </a:p>
          <a:p>
            <a:r>
              <a:rPr lang="en-US" sz="1600">
                <a:latin typeface="Arial"/>
                <a:cs typeface="Arial"/>
              </a:rPr>
              <a:t>true</a:t>
            </a:r>
          </a:p>
          <a:p>
            <a:endParaRPr lang="en-US" sz="1600">
              <a:latin typeface="Arial"/>
              <a:cs typeface="Arial"/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>
            <p:ph type="body" idx="1"/>
          </p:nvPr>
        </p:nvSpPr>
        <p:spPr>
          <a:xfrm>
            <a:off x="1600200" y="2057400"/>
            <a:ext cx="4724400" cy="4114800"/>
          </a:xfrm>
          <a:noFill/>
          <a:ln/>
        </p:spPr>
        <p:txBody>
          <a:bodyPr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000">
                <a:latin typeface="Courier New" charset="0"/>
              </a:rPr>
              <a:t>AIHT.local:/Users/mln/Desktop/cs595-s06 % 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000">
                <a:latin typeface="Courier New" charset="0"/>
              </a:rPr>
              <a:t>telnet www.cs.odu.edu 80 | tee 5-14.out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000">
                <a:latin typeface="Courier New" charset="0"/>
              </a:rPr>
              <a:t>Trying 128.82.4.2...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000">
                <a:latin typeface="Courier New" charset="0"/>
              </a:rPr>
              <a:t>Connected to xenon.cs.odu.edu.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000">
                <a:latin typeface="Courier New" charset="0"/>
              </a:rPr>
              <a:t>Escape character is '^]'.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000">
                <a:latin typeface="Courier New" charset="0"/>
              </a:rPr>
              <a:t>GET /~mln/teaching/cs595-s06/a1-test/2/index.html HTTP/1.1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000">
                <a:latin typeface="Courier New" charset="0"/>
              </a:rPr>
              <a:t>Host: www.cs.odu.edu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000">
                <a:latin typeface="Courier New" charset="0"/>
              </a:rPr>
              <a:t>Connection: close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000">
                <a:solidFill>
                  <a:srgbClr val="FF0000"/>
                </a:solidFill>
                <a:latin typeface="Courier New" charset="0"/>
              </a:rPr>
              <a:t>If-Modified-Since: Sun, 29 Jan 2006 18:43:15 GMT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000">
                <a:solidFill>
                  <a:srgbClr val="FF0000"/>
                </a:solidFill>
                <a:latin typeface="Courier New" charset="0"/>
              </a:rPr>
              <a:t>If-Match: "1f4de2-790-43dd0cc3"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endParaRPr lang="en-US" sz="1000">
              <a:latin typeface="Courier New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000">
                <a:latin typeface="Courier New" charset="0"/>
              </a:rPr>
              <a:t>HTTP/1.1 304 Not Modified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000">
                <a:latin typeface="Courier New" charset="0"/>
              </a:rPr>
              <a:t>Date: Sun, 05 Feb 2006 18:02:18 GMT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000">
                <a:latin typeface="Courier New" charset="0"/>
              </a:rPr>
              <a:t>Server: Apache/1.3.26 (Unix) ApacheJServ/1.1.2 PHP/4.3.4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000">
                <a:latin typeface="Courier New" charset="0"/>
              </a:rPr>
              <a:t>Connection: close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000">
                <a:latin typeface="Courier New" charset="0"/>
              </a:rPr>
              <a:t>ETag: "1f4de2-790-43dd0cc3"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endParaRPr lang="en-US" sz="1000">
              <a:latin typeface="Courier New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000">
                <a:latin typeface="Courier New" charset="0"/>
              </a:rPr>
              <a:t>Connection closed by foreign host.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endParaRPr lang="en-US" sz="1000">
              <a:latin typeface="Courier New" charset="0"/>
            </a:endParaRPr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838200" y="3581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>
            <a:off x="1066800" y="3352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61611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701675" y="319088"/>
            <a:ext cx="7772400" cy="1143000"/>
          </a:xfrm>
        </p:spPr>
        <p:txBody>
          <a:bodyPr/>
          <a:lstStyle/>
          <a:p>
            <a:r>
              <a:rPr lang="en-US"/>
              <a:t>Combining Conditionals</a:t>
            </a:r>
          </a:p>
        </p:txBody>
      </p:sp>
      <p:graphicFrame>
        <p:nvGraphicFramePr>
          <p:cNvPr id="12377" name="Group 89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387453497"/>
              </p:ext>
            </p:extLst>
          </p:nvPr>
        </p:nvGraphicFramePr>
        <p:xfrm>
          <a:off x="701675" y="1690688"/>
          <a:ext cx="7772400" cy="4114801"/>
        </p:xfrm>
        <a:graphic>
          <a:graphicData uri="http://schemas.openxmlformats.org/drawingml/2006/table">
            <a:tbl>
              <a:tblPr/>
              <a:tblGrid>
                <a:gridCol w="1554163"/>
                <a:gridCol w="1554162"/>
                <a:gridCol w="1555750"/>
                <a:gridCol w="1554163"/>
                <a:gridCol w="1554162"/>
              </a:tblGrid>
              <a:tr h="822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If-Modified-Since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If-Unmodified-Since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If-Match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If-None-Match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If-Modified-Since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---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If-Unmodified-Since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undefined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---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823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If-Match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undefined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---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If-None-Match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undefined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undefined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---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78" name="Text Box 90"/>
          <p:cNvSpPr txBox="1">
            <a:spLocks noChangeArrowheads="1"/>
          </p:cNvSpPr>
          <p:nvPr/>
        </p:nvSpPr>
        <p:spPr bwMode="auto">
          <a:xfrm>
            <a:off x="1623628" y="5854569"/>
            <a:ext cx="64351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   If the request normally (i.e., without the ***</a:t>
            </a:r>
          </a:p>
          <a:p>
            <a:r>
              <a:rPr lang="en-US" sz="1600" dirty="0">
                <a:latin typeface="Arial"/>
                <a:cs typeface="Arial"/>
              </a:rPr>
              <a:t>   header) would result in anything other than a 2xx or 412 status, the</a:t>
            </a:r>
          </a:p>
          <a:p>
            <a:r>
              <a:rPr lang="en-US" sz="1600" dirty="0">
                <a:latin typeface="Arial"/>
                <a:cs typeface="Arial"/>
              </a:rPr>
              <a:t>   **** header SHOULD be ignored.</a:t>
            </a:r>
          </a:p>
        </p:txBody>
      </p:sp>
      <p:sp>
        <p:nvSpPr>
          <p:cNvPr id="12379" name="Text Box 91"/>
          <p:cNvSpPr txBox="1">
            <a:spLocks noChangeArrowheads="1"/>
          </p:cNvSpPr>
          <p:nvPr/>
        </p:nvSpPr>
        <p:spPr bwMode="auto">
          <a:xfrm>
            <a:off x="1090228" y="6083169"/>
            <a:ext cx="496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X =</a:t>
            </a:r>
          </a:p>
        </p:txBody>
      </p:sp>
    </p:spTree>
    <p:extLst>
      <p:ext uri="{BB962C8B-B14F-4D97-AF65-F5344CB8AC3E}">
        <p14:creationId xmlns:p14="http://schemas.microsoft.com/office/powerpoint/2010/main" val="2561607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Last-Modified is not always present…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8849" y="1598118"/>
            <a:ext cx="6972244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/>
                <a:cs typeface="Courier New"/>
              </a:rPr>
              <a:t>$ curl -I https://</a:t>
            </a:r>
            <a:r>
              <a:rPr lang="en-US" sz="1400" dirty="0" err="1">
                <a:latin typeface="Courier New"/>
                <a:cs typeface="Courier New"/>
              </a:rPr>
              <a:t>www.cs.odu.edu</a:t>
            </a:r>
            <a:r>
              <a:rPr lang="en-US" sz="1400" dirty="0">
                <a:latin typeface="Courier New"/>
                <a:cs typeface="Courier New"/>
              </a:rPr>
              <a:t>/~</a:t>
            </a:r>
            <a:r>
              <a:rPr lang="en-US" sz="1400" dirty="0" err="1">
                <a:latin typeface="Courier New"/>
                <a:cs typeface="Courier New"/>
              </a:rPr>
              <a:t>mln</a:t>
            </a:r>
            <a:r>
              <a:rPr lang="en-US" sz="1400" dirty="0">
                <a:latin typeface="Courier New"/>
                <a:cs typeface="Courier New"/>
              </a:rPr>
              <a:t>/</a:t>
            </a:r>
            <a:r>
              <a:rPr lang="en-US" sz="1400" dirty="0" err="1">
                <a:latin typeface="Courier New"/>
                <a:cs typeface="Courier New"/>
              </a:rPr>
              <a:t>index.html</a:t>
            </a:r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HTTP/1.1 200 OK</a:t>
            </a:r>
          </a:p>
          <a:p>
            <a:r>
              <a:rPr lang="en-US" sz="1400" dirty="0">
                <a:latin typeface="Courier New"/>
                <a:cs typeface="Courier New"/>
              </a:rPr>
              <a:t>Server: </a:t>
            </a:r>
            <a:r>
              <a:rPr lang="en-US" sz="1400" dirty="0" err="1">
                <a:latin typeface="Courier New"/>
                <a:cs typeface="Courier New"/>
              </a:rPr>
              <a:t>nginx</a:t>
            </a:r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Date: Tue, 18 Sep 2018 21:48:53 GMT</a:t>
            </a:r>
          </a:p>
          <a:p>
            <a:r>
              <a:rPr lang="en-US" sz="1400" dirty="0">
                <a:latin typeface="Courier New"/>
                <a:cs typeface="Courier New"/>
              </a:rPr>
              <a:t>Content-Type: text/html</a:t>
            </a:r>
          </a:p>
          <a:p>
            <a:r>
              <a:rPr lang="en-US" sz="1400" dirty="0">
                <a:latin typeface="Courier New"/>
                <a:cs typeface="Courier New"/>
              </a:rPr>
              <a:t>Connection: keep-alive</a:t>
            </a:r>
          </a:p>
          <a:p>
            <a:r>
              <a:rPr lang="en-US" sz="1400" dirty="0">
                <a:latin typeface="Courier New"/>
                <a:cs typeface="Courier New"/>
              </a:rPr>
              <a:t>Vary: Accept-Encoding</a:t>
            </a:r>
          </a:p>
          <a:p>
            <a:r>
              <a:rPr lang="en-US" sz="1400" dirty="0">
                <a:latin typeface="Courier New"/>
                <a:cs typeface="Courier New"/>
              </a:rPr>
              <a:t>Front-End-Https: </a:t>
            </a:r>
            <a:r>
              <a:rPr lang="en-US" sz="1400" dirty="0" smtClean="0">
                <a:latin typeface="Courier New"/>
                <a:cs typeface="Courier New"/>
              </a:rPr>
              <a:t>on</a:t>
            </a:r>
          </a:p>
          <a:p>
            <a:endParaRPr lang="en-US" sz="1400" dirty="0" smtClean="0">
              <a:latin typeface="Courier New"/>
              <a:cs typeface="Courier New"/>
            </a:endParaRPr>
          </a:p>
          <a:p>
            <a:r>
              <a:rPr lang="en-US" sz="1400" dirty="0" smtClean="0">
                <a:latin typeface="Courier New"/>
                <a:cs typeface="Courier New"/>
              </a:rPr>
              <a:t>$ </a:t>
            </a:r>
            <a:r>
              <a:rPr lang="en-US" sz="1400" dirty="0">
                <a:latin typeface="Courier New"/>
                <a:cs typeface="Courier New"/>
              </a:rPr>
              <a:t>curl -I https://</a:t>
            </a:r>
            <a:r>
              <a:rPr lang="en-US" sz="1400" dirty="0" err="1">
                <a:latin typeface="Courier New"/>
                <a:cs typeface="Courier New"/>
              </a:rPr>
              <a:t>www.cs.odu.edu</a:t>
            </a:r>
            <a:r>
              <a:rPr lang="en-US" sz="1400" dirty="0">
                <a:latin typeface="Courier New"/>
                <a:cs typeface="Courier New"/>
              </a:rPr>
              <a:t>/~</a:t>
            </a:r>
            <a:r>
              <a:rPr lang="en-US" sz="1400" dirty="0" err="1">
                <a:latin typeface="Courier New"/>
                <a:cs typeface="Courier New"/>
              </a:rPr>
              <a:t>mln</a:t>
            </a:r>
            <a:r>
              <a:rPr lang="en-US" sz="1400" dirty="0">
                <a:latin typeface="Courier New"/>
                <a:cs typeface="Courier New"/>
              </a:rPr>
              <a:t>/images/mln-ad-100x130.jpg</a:t>
            </a:r>
          </a:p>
          <a:p>
            <a:r>
              <a:rPr lang="en-US" sz="1400" dirty="0">
                <a:latin typeface="Courier New"/>
                <a:cs typeface="Courier New"/>
              </a:rPr>
              <a:t>HTTP/1.1 200 OK</a:t>
            </a:r>
          </a:p>
          <a:p>
            <a:r>
              <a:rPr lang="en-US" sz="1400" dirty="0">
                <a:latin typeface="Courier New"/>
                <a:cs typeface="Courier New"/>
              </a:rPr>
              <a:t>Server: </a:t>
            </a:r>
            <a:r>
              <a:rPr lang="en-US" sz="1400" dirty="0" err="1">
                <a:latin typeface="Courier New"/>
                <a:cs typeface="Courier New"/>
              </a:rPr>
              <a:t>nginx</a:t>
            </a:r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Date: Tue, 18 Sep 2018 21:50:46 GMT</a:t>
            </a:r>
          </a:p>
          <a:p>
            <a:r>
              <a:rPr lang="en-US" sz="1400" dirty="0">
                <a:latin typeface="Courier New"/>
                <a:cs typeface="Courier New"/>
              </a:rPr>
              <a:t>Content-Type: image/jpeg</a:t>
            </a:r>
          </a:p>
          <a:p>
            <a:r>
              <a:rPr lang="en-US" sz="1400" dirty="0">
                <a:latin typeface="Courier New"/>
                <a:cs typeface="Courier New"/>
              </a:rPr>
              <a:t>Content-Length: 2957</a:t>
            </a:r>
          </a:p>
          <a:p>
            <a:r>
              <a:rPr lang="en-US" sz="1400" dirty="0">
                <a:latin typeface="Courier New"/>
                <a:cs typeface="Courier New"/>
              </a:rPr>
              <a:t>Connection: keep-alive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/>
                <a:cs typeface="Courier New"/>
              </a:rPr>
              <a:t>Last-Modified: Tue, 10 Jul 2007 17:06:47 GMT</a:t>
            </a:r>
          </a:p>
          <a:p>
            <a:r>
              <a:rPr lang="de-DE" sz="1400" dirty="0" err="1">
                <a:solidFill>
                  <a:srgbClr val="FF0000"/>
                </a:solidFill>
                <a:latin typeface="Courier New"/>
                <a:cs typeface="Courier New"/>
              </a:rPr>
              <a:t>ETag</a:t>
            </a:r>
            <a:r>
              <a:rPr lang="de-DE" sz="1400" dirty="0">
                <a:solidFill>
                  <a:srgbClr val="FF0000"/>
                </a:solidFill>
                <a:latin typeface="Courier New"/>
                <a:cs typeface="Courier New"/>
              </a:rPr>
              <a:t>: "b8d-434ebc95b37c0"</a:t>
            </a:r>
          </a:p>
          <a:p>
            <a:r>
              <a:rPr lang="de-DE" sz="1400" dirty="0" err="1">
                <a:latin typeface="Courier New"/>
                <a:cs typeface="Courier New"/>
              </a:rPr>
              <a:t>Accept</a:t>
            </a:r>
            <a:r>
              <a:rPr lang="de-DE" sz="1400" dirty="0">
                <a:latin typeface="Courier New"/>
                <a:cs typeface="Courier New"/>
              </a:rPr>
              <a:t>-Ranges: </a:t>
            </a:r>
            <a:r>
              <a:rPr lang="de-DE" sz="1400" dirty="0" err="1">
                <a:latin typeface="Courier New"/>
                <a:cs typeface="Courier New"/>
              </a:rPr>
              <a:t>bytes</a:t>
            </a:r>
            <a:endParaRPr lang="de-DE" sz="1400" dirty="0">
              <a:latin typeface="Courier New"/>
              <a:cs typeface="Courier New"/>
            </a:endParaRPr>
          </a:p>
          <a:p>
            <a:r>
              <a:rPr lang="de-DE" sz="1400" dirty="0">
                <a:latin typeface="Courier New"/>
                <a:cs typeface="Courier New"/>
              </a:rPr>
              <a:t>Front-End-Https: on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endParaRPr lang="en-US" sz="1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55785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Generated from </a:t>
            </a:r>
            <a:r>
              <a:rPr lang="en-US" sz="3200" dirty="0" smtClean="0"/>
              <a:t>files </a:t>
            </a:r>
            <a:r>
              <a:rPr lang="en-US" sz="3200" smtClean="0"/>
              <a:t>on the </a:t>
            </a:r>
            <a:r>
              <a:rPr lang="en-US" sz="3200" dirty="0" err="1" smtClean="0"/>
              <a:t>filesystem</a:t>
            </a:r>
            <a:endParaRPr lang="en-US" dirty="0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228600" y="2133600"/>
            <a:ext cx="8196263" cy="2228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>
                <a:latin typeface="Courier New" charset="0"/>
              </a:rPr>
              <a:t>&lt;?</a:t>
            </a:r>
            <a:r>
              <a:rPr lang="en-US" sz="1400" dirty="0" err="1">
                <a:latin typeface="Courier New" charset="0"/>
              </a:rPr>
              <a:t>php</a:t>
            </a:r>
            <a:endParaRPr lang="en-US" sz="1400" dirty="0">
              <a:latin typeface="Courier New" charset="0"/>
            </a:endParaRPr>
          </a:p>
          <a:p>
            <a:r>
              <a:rPr lang="en-US" sz="1400" dirty="0">
                <a:latin typeface="Courier New" charset="0"/>
              </a:rPr>
              <a:t>// outputs e.g.  </a:t>
            </a:r>
            <a:r>
              <a:rPr lang="en-US" sz="1400" dirty="0" err="1">
                <a:latin typeface="Courier New" charset="0"/>
              </a:rPr>
              <a:t>somefile.txt</a:t>
            </a:r>
            <a:r>
              <a:rPr lang="en-US" sz="1400" dirty="0">
                <a:latin typeface="Courier New" charset="0"/>
              </a:rPr>
              <a:t> was last modified: December 29 2002 22:16:23.</a:t>
            </a:r>
          </a:p>
          <a:p>
            <a:endParaRPr lang="en-US" sz="1400" dirty="0">
              <a:latin typeface="Courier New" charset="0"/>
            </a:endParaRPr>
          </a:p>
          <a:p>
            <a:r>
              <a:rPr lang="en-US" sz="1400" dirty="0">
                <a:latin typeface="Courier New" charset="0"/>
              </a:rPr>
              <a:t>$filename = '</a:t>
            </a:r>
            <a:r>
              <a:rPr lang="en-US" sz="1400" dirty="0" err="1">
                <a:latin typeface="Courier New" charset="0"/>
              </a:rPr>
              <a:t>somefile.txt</a:t>
            </a:r>
            <a:r>
              <a:rPr lang="en-US" sz="1400" dirty="0">
                <a:latin typeface="Courier New" charset="0"/>
              </a:rPr>
              <a:t>';</a:t>
            </a:r>
          </a:p>
          <a:p>
            <a:r>
              <a:rPr lang="en-US" sz="1400" dirty="0">
                <a:latin typeface="Courier New" charset="0"/>
              </a:rPr>
              <a:t>if (</a:t>
            </a:r>
            <a:r>
              <a:rPr lang="en-US" sz="1400" dirty="0" err="1">
                <a:latin typeface="Courier New" charset="0"/>
              </a:rPr>
              <a:t>file_exists</a:t>
            </a:r>
            <a:r>
              <a:rPr lang="en-US" sz="1400" dirty="0">
                <a:latin typeface="Courier New" charset="0"/>
              </a:rPr>
              <a:t>($filename)) {</a:t>
            </a:r>
          </a:p>
          <a:p>
            <a:r>
              <a:rPr lang="en-US" sz="1400" dirty="0">
                <a:latin typeface="Courier New" charset="0"/>
              </a:rPr>
              <a:t>    echo "$filename was last modified: " </a:t>
            </a:r>
          </a:p>
          <a:p>
            <a:r>
              <a:rPr lang="en-US" sz="1400" dirty="0">
                <a:latin typeface="Courier New" charset="0"/>
              </a:rPr>
              <a:t>    . date ("F d Y </a:t>
            </a:r>
            <a:r>
              <a:rPr lang="en-US" sz="1400" dirty="0" err="1">
                <a:latin typeface="Courier New" charset="0"/>
              </a:rPr>
              <a:t>H:i:s</a:t>
            </a:r>
            <a:r>
              <a:rPr lang="en-US" sz="1400" dirty="0">
                <a:latin typeface="Courier New" charset="0"/>
              </a:rPr>
              <a:t>.", </a:t>
            </a:r>
            <a:r>
              <a:rPr lang="en-US" sz="1400" dirty="0" err="1">
                <a:latin typeface="Courier New" charset="0"/>
              </a:rPr>
              <a:t>filemtime</a:t>
            </a:r>
            <a:r>
              <a:rPr lang="en-US" sz="1400" dirty="0">
                <a:latin typeface="Courier New" charset="0"/>
              </a:rPr>
              <a:t>($filename));</a:t>
            </a:r>
          </a:p>
          <a:p>
            <a:r>
              <a:rPr lang="en-US" sz="1400" dirty="0">
                <a:latin typeface="Courier New" charset="0"/>
              </a:rPr>
              <a:t>}</a:t>
            </a:r>
          </a:p>
          <a:p>
            <a:r>
              <a:rPr lang="en-US" sz="1400" dirty="0">
                <a:latin typeface="Courier New" charset="0"/>
              </a:rPr>
              <a:t>?&gt;</a:t>
            </a:r>
          </a:p>
          <a:p>
            <a:endParaRPr lang="en-US" sz="1400" dirty="0">
              <a:latin typeface="Courier New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1724322" y="5715000"/>
            <a:ext cx="608371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example from: </a:t>
            </a:r>
            <a:r>
              <a:rPr lang="en-US" sz="1200">
                <a:latin typeface="Arial"/>
                <a:cs typeface="Arial"/>
                <a:hlinkClick r:id="rId3"/>
              </a:rPr>
              <a:t>http://php.net/manual/en/function.filemtime.php</a:t>
            </a:r>
            <a:r>
              <a:rPr lang="en-US" sz="1200">
                <a:latin typeface="Arial"/>
                <a:cs typeface="Arial"/>
              </a:rPr>
              <a:t>, other languages similar </a:t>
            </a:r>
          </a:p>
        </p:txBody>
      </p:sp>
    </p:spTree>
    <p:extLst>
      <p:ext uri="{BB962C8B-B14F-4D97-AF65-F5344CB8AC3E}">
        <p14:creationId xmlns:p14="http://schemas.microsoft.com/office/powerpoint/2010/main" val="2334491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</a:t>
            </a:r>
            <a:r>
              <a:rPr lang="en-US" dirty="0" err="1" smtClean="0"/>
              <a:t>inodes</a:t>
            </a:r>
            <a:r>
              <a:rPr lang="en-US" dirty="0" smtClean="0"/>
              <a:t> – 1/2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14500" y="1430338"/>
            <a:ext cx="5725546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urier New"/>
                <a:cs typeface="Courier New"/>
              </a:rPr>
              <a:t>atria:/home/</a:t>
            </a:r>
            <a:r>
              <a:rPr lang="en-US" sz="1000" dirty="0" err="1">
                <a:latin typeface="Courier New"/>
                <a:cs typeface="Courier New"/>
              </a:rPr>
              <a:t>mln</a:t>
            </a:r>
            <a:r>
              <a:rPr lang="en-US" sz="1000" dirty="0">
                <a:latin typeface="Courier New"/>
                <a:cs typeface="Courier New"/>
              </a:rPr>
              <a:t> % echo "hello world" &gt; </a:t>
            </a:r>
            <a:r>
              <a:rPr lang="en-US" sz="1000" dirty="0" err="1">
                <a:latin typeface="Courier New"/>
                <a:cs typeface="Courier New"/>
              </a:rPr>
              <a:t>foo.bar</a:t>
            </a:r>
            <a:endParaRPr lang="en-US" sz="1000" dirty="0">
              <a:latin typeface="Courier New"/>
              <a:cs typeface="Courier New"/>
            </a:endParaRPr>
          </a:p>
          <a:p>
            <a:r>
              <a:rPr lang="en-US" sz="1000" dirty="0">
                <a:latin typeface="Courier New"/>
                <a:cs typeface="Courier New"/>
              </a:rPr>
              <a:t>atria:/home/</a:t>
            </a:r>
            <a:r>
              <a:rPr lang="en-US" sz="1000" dirty="0" err="1">
                <a:latin typeface="Courier New"/>
                <a:cs typeface="Courier New"/>
              </a:rPr>
              <a:t>mln</a:t>
            </a:r>
            <a:r>
              <a:rPr lang="en-US" sz="1000" dirty="0">
                <a:latin typeface="Courier New"/>
                <a:cs typeface="Courier New"/>
              </a:rPr>
              <a:t> % stat </a:t>
            </a:r>
            <a:r>
              <a:rPr lang="en-US" sz="1000" dirty="0" err="1">
                <a:latin typeface="Courier New"/>
                <a:cs typeface="Courier New"/>
              </a:rPr>
              <a:t>foo.bar</a:t>
            </a:r>
            <a:endParaRPr lang="en-US" sz="1000" dirty="0">
              <a:latin typeface="Courier New"/>
              <a:cs typeface="Courier New"/>
            </a:endParaRPr>
          </a:p>
          <a:p>
            <a:r>
              <a:rPr lang="en-US" sz="1000" dirty="0">
                <a:latin typeface="Courier New"/>
                <a:cs typeface="Courier New"/>
              </a:rPr>
              <a:t>  File: ‘</a:t>
            </a:r>
            <a:r>
              <a:rPr lang="en-US" sz="1000" dirty="0" err="1">
                <a:latin typeface="Courier New"/>
                <a:cs typeface="Courier New"/>
              </a:rPr>
              <a:t>foo.bar</a:t>
            </a:r>
            <a:r>
              <a:rPr lang="en-US" sz="1000" dirty="0">
                <a:latin typeface="Courier New"/>
                <a:cs typeface="Courier New"/>
              </a:rPr>
              <a:t>’</a:t>
            </a:r>
          </a:p>
          <a:p>
            <a:r>
              <a:rPr lang="sv-SE" sz="1000" dirty="0">
                <a:latin typeface="Courier New"/>
                <a:cs typeface="Courier New"/>
              </a:rPr>
              <a:t>  </a:t>
            </a:r>
            <a:r>
              <a:rPr lang="sv-SE" sz="1000" dirty="0" err="1">
                <a:latin typeface="Courier New"/>
                <a:cs typeface="Courier New"/>
              </a:rPr>
              <a:t>Size</a:t>
            </a:r>
            <a:r>
              <a:rPr lang="sv-SE" sz="1000" dirty="0">
                <a:latin typeface="Courier New"/>
                <a:cs typeface="Courier New"/>
              </a:rPr>
              <a:t>: 12        	Blocks: 0          IO Block: 65536  </a:t>
            </a:r>
            <a:r>
              <a:rPr lang="sv-SE" sz="1000" dirty="0" err="1">
                <a:latin typeface="Courier New"/>
                <a:cs typeface="Courier New"/>
              </a:rPr>
              <a:t>regular</a:t>
            </a:r>
            <a:r>
              <a:rPr lang="sv-SE" sz="1000" dirty="0">
                <a:latin typeface="Courier New"/>
                <a:cs typeface="Courier New"/>
              </a:rPr>
              <a:t> </a:t>
            </a:r>
            <a:r>
              <a:rPr lang="sv-SE" sz="1000" dirty="0" err="1">
                <a:latin typeface="Courier New"/>
                <a:cs typeface="Courier New"/>
              </a:rPr>
              <a:t>file</a:t>
            </a:r>
            <a:endParaRPr lang="sv-SE" sz="1000" dirty="0">
              <a:latin typeface="Courier New"/>
              <a:cs typeface="Courier New"/>
            </a:endParaRPr>
          </a:p>
          <a:p>
            <a:r>
              <a:rPr lang="tr-TR" sz="1000" dirty="0">
                <a:latin typeface="Courier New"/>
                <a:cs typeface="Courier New"/>
              </a:rPr>
              <a:t>Device: 21h/33d	</a:t>
            </a:r>
            <a:r>
              <a:rPr lang="tr-TR" sz="1000" dirty="0" err="1">
                <a:latin typeface="Courier New"/>
                <a:cs typeface="Courier New"/>
              </a:rPr>
              <a:t>Inode</a:t>
            </a:r>
            <a:r>
              <a:rPr lang="tr-TR" sz="1000" dirty="0">
                <a:latin typeface="Courier New"/>
                <a:cs typeface="Courier New"/>
              </a:rPr>
              <a:t>: 941201749   Links: 1</a:t>
            </a:r>
          </a:p>
          <a:p>
            <a:r>
              <a:rPr lang="pl-PL" sz="1000" dirty="0">
                <a:latin typeface="Courier New"/>
                <a:cs typeface="Courier New"/>
              </a:rPr>
              <a:t>Access: (0644/-</a:t>
            </a:r>
            <a:r>
              <a:rPr lang="pl-PL" sz="1000" dirty="0" err="1">
                <a:latin typeface="Courier New"/>
                <a:cs typeface="Courier New"/>
              </a:rPr>
              <a:t>rw</a:t>
            </a:r>
            <a:r>
              <a:rPr lang="pl-PL" sz="1000" dirty="0">
                <a:latin typeface="Courier New"/>
                <a:cs typeface="Courier New"/>
              </a:rPr>
              <a:t>-r--r--)  </a:t>
            </a:r>
            <a:r>
              <a:rPr lang="pl-PL" sz="1000" dirty="0" err="1">
                <a:latin typeface="Courier New"/>
                <a:cs typeface="Courier New"/>
              </a:rPr>
              <a:t>Uid</a:t>
            </a:r>
            <a:r>
              <a:rPr lang="pl-PL" sz="1000" dirty="0">
                <a:latin typeface="Courier New"/>
                <a:cs typeface="Courier New"/>
              </a:rPr>
              <a:t>: ( 2444/     mln)   Gid: (   13/   </a:t>
            </a:r>
            <a:r>
              <a:rPr lang="pl-PL" sz="1000" dirty="0" err="1">
                <a:latin typeface="Courier New"/>
                <a:cs typeface="Courier New"/>
              </a:rPr>
              <a:t>proxy</a:t>
            </a:r>
            <a:r>
              <a:rPr lang="pl-PL" sz="1000" dirty="0">
                <a:latin typeface="Courier New"/>
                <a:cs typeface="Courier New"/>
              </a:rPr>
              <a:t>)</a:t>
            </a:r>
          </a:p>
          <a:p>
            <a:r>
              <a:rPr lang="it-IT" sz="1000" dirty="0">
                <a:latin typeface="Courier New"/>
                <a:cs typeface="Courier New"/>
              </a:rPr>
              <a:t>Access: 2018-09-18 20:06:25.187249000 -0400</a:t>
            </a:r>
          </a:p>
          <a:p>
            <a:r>
              <a:rPr lang="is-IS" sz="1000" dirty="0">
                <a:latin typeface="Courier New"/>
                <a:cs typeface="Courier New"/>
              </a:rPr>
              <a:t>Modify: 2018-09-18 20:06:25.188242000 -0400</a:t>
            </a:r>
          </a:p>
          <a:p>
            <a:r>
              <a:rPr lang="en-US" sz="1000" dirty="0">
                <a:latin typeface="Courier New"/>
                <a:cs typeface="Courier New"/>
              </a:rPr>
              <a:t>Change: 2018-09-18 20:06:25.188242000 -0400</a:t>
            </a:r>
          </a:p>
          <a:p>
            <a:r>
              <a:rPr lang="en-US" sz="1000" dirty="0">
                <a:latin typeface="Courier New"/>
                <a:cs typeface="Courier New"/>
              </a:rPr>
              <a:t> Birth: -</a:t>
            </a:r>
          </a:p>
          <a:p>
            <a:r>
              <a:rPr lang="en-US" sz="1000" dirty="0">
                <a:latin typeface="Courier New"/>
                <a:cs typeface="Courier New"/>
              </a:rPr>
              <a:t>atria:/home/</a:t>
            </a:r>
            <a:r>
              <a:rPr lang="en-US" sz="1000" dirty="0" err="1">
                <a:latin typeface="Courier New"/>
                <a:cs typeface="Courier New"/>
              </a:rPr>
              <a:t>mln</a:t>
            </a:r>
            <a:r>
              <a:rPr lang="en-US" sz="1000" dirty="0">
                <a:latin typeface="Courier New"/>
                <a:cs typeface="Courier New"/>
              </a:rPr>
              <a:t> % touch </a:t>
            </a:r>
            <a:r>
              <a:rPr lang="en-US" sz="1000" dirty="0" err="1">
                <a:latin typeface="Courier New"/>
                <a:cs typeface="Courier New"/>
              </a:rPr>
              <a:t>foo.bar</a:t>
            </a:r>
            <a:endParaRPr lang="en-US" sz="1000" dirty="0">
              <a:latin typeface="Courier New"/>
              <a:cs typeface="Courier New"/>
            </a:endParaRPr>
          </a:p>
          <a:p>
            <a:r>
              <a:rPr lang="en-US" sz="1000" dirty="0">
                <a:latin typeface="Courier New"/>
                <a:cs typeface="Courier New"/>
              </a:rPr>
              <a:t>atria:/home/</a:t>
            </a:r>
            <a:r>
              <a:rPr lang="en-US" sz="1000" dirty="0" err="1">
                <a:latin typeface="Courier New"/>
                <a:cs typeface="Courier New"/>
              </a:rPr>
              <a:t>mln</a:t>
            </a:r>
            <a:r>
              <a:rPr lang="en-US" sz="1000" dirty="0">
                <a:latin typeface="Courier New"/>
                <a:cs typeface="Courier New"/>
              </a:rPr>
              <a:t> % stat </a:t>
            </a:r>
            <a:r>
              <a:rPr lang="en-US" sz="1000" dirty="0" err="1">
                <a:latin typeface="Courier New"/>
                <a:cs typeface="Courier New"/>
              </a:rPr>
              <a:t>foo.bar</a:t>
            </a:r>
            <a:endParaRPr lang="en-US" sz="1000" dirty="0">
              <a:latin typeface="Courier New"/>
              <a:cs typeface="Courier New"/>
            </a:endParaRPr>
          </a:p>
          <a:p>
            <a:r>
              <a:rPr lang="en-US" sz="1000" dirty="0">
                <a:latin typeface="Courier New"/>
                <a:cs typeface="Courier New"/>
              </a:rPr>
              <a:t>  File: ‘</a:t>
            </a:r>
            <a:r>
              <a:rPr lang="en-US" sz="1000" dirty="0" err="1">
                <a:latin typeface="Courier New"/>
                <a:cs typeface="Courier New"/>
              </a:rPr>
              <a:t>foo.bar</a:t>
            </a:r>
            <a:r>
              <a:rPr lang="en-US" sz="1000" dirty="0">
                <a:latin typeface="Courier New"/>
                <a:cs typeface="Courier New"/>
              </a:rPr>
              <a:t>’</a:t>
            </a:r>
          </a:p>
          <a:p>
            <a:r>
              <a:rPr lang="sv-SE" sz="1000" dirty="0">
                <a:latin typeface="Courier New"/>
                <a:cs typeface="Courier New"/>
              </a:rPr>
              <a:t>  </a:t>
            </a:r>
            <a:r>
              <a:rPr lang="sv-SE" sz="1000" dirty="0" err="1">
                <a:latin typeface="Courier New"/>
                <a:cs typeface="Courier New"/>
              </a:rPr>
              <a:t>Size</a:t>
            </a:r>
            <a:r>
              <a:rPr lang="sv-SE" sz="1000" dirty="0">
                <a:latin typeface="Courier New"/>
                <a:cs typeface="Courier New"/>
              </a:rPr>
              <a:t>: 12        	Blocks: 0          IO Block: 65536  </a:t>
            </a:r>
            <a:r>
              <a:rPr lang="sv-SE" sz="1000" dirty="0" err="1">
                <a:latin typeface="Courier New"/>
                <a:cs typeface="Courier New"/>
              </a:rPr>
              <a:t>regular</a:t>
            </a:r>
            <a:r>
              <a:rPr lang="sv-SE" sz="1000" dirty="0">
                <a:latin typeface="Courier New"/>
                <a:cs typeface="Courier New"/>
              </a:rPr>
              <a:t> </a:t>
            </a:r>
            <a:r>
              <a:rPr lang="sv-SE" sz="1000" dirty="0" err="1">
                <a:latin typeface="Courier New"/>
                <a:cs typeface="Courier New"/>
              </a:rPr>
              <a:t>file</a:t>
            </a:r>
            <a:endParaRPr lang="sv-SE" sz="1000" dirty="0">
              <a:latin typeface="Courier New"/>
              <a:cs typeface="Courier New"/>
            </a:endParaRPr>
          </a:p>
          <a:p>
            <a:r>
              <a:rPr lang="tr-TR" sz="1000" dirty="0">
                <a:latin typeface="Courier New"/>
                <a:cs typeface="Courier New"/>
              </a:rPr>
              <a:t>Device: 21h/33d	</a:t>
            </a:r>
            <a:r>
              <a:rPr lang="tr-TR" sz="1000" dirty="0" err="1">
                <a:latin typeface="Courier New"/>
                <a:cs typeface="Courier New"/>
              </a:rPr>
              <a:t>Inode</a:t>
            </a:r>
            <a:r>
              <a:rPr lang="tr-TR" sz="1000" dirty="0">
                <a:latin typeface="Courier New"/>
                <a:cs typeface="Courier New"/>
              </a:rPr>
              <a:t>: 941201749   Links: 1</a:t>
            </a:r>
          </a:p>
          <a:p>
            <a:r>
              <a:rPr lang="pl-PL" sz="1000" dirty="0">
                <a:latin typeface="Courier New"/>
                <a:cs typeface="Courier New"/>
              </a:rPr>
              <a:t>Access: (0644/-</a:t>
            </a:r>
            <a:r>
              <a:rPr lang="pl-PL" sz="1000" dirty="0" err="1">
                <a:latin typeface="Courier New"/>
                <a:cs typeface="Courier New"/>
              </a:rPr>
              <a:t>rw</a:t>
            </a:r>
            <a:r>
              <a:rPr lang="pl-PL" sz="1000" dirty="0">
                <a:latin typeface="Courier New"/>
                <a:cs typeface="Courier New"/>
              </a:rPr>
              <a:t>-r--r--)  </a:t>
            </a:r>
            <a:r>
              <a:rPr lang="pl-PL" sz="1000" dirty="0" err="1">
                <a:latin typeface="Courier New"/>
                <a:cs typeface="Courier New"/>
              </a:rPr>
              <a:t>Uid</a:t>
            </a:r>
            <a:r>
              <a:rPr lang="pl-PL" sz="1000" dirty="0">
                <a:latin typeface="Courier New"/>
                <a:cs typeface="Courier New"/>
              </a:rPr>
              <a:t>: ( 2444/     mln)   Gid: (   13/   </a:t>
            </a:r>
            <a:r>
              <a:rPr lang="pl-PL" sz="1000" dirty="0" err="1">
                <a:latin typeface="Courier New"/>
                <a:cs typeface="Courier New"/>
              </a:rPr>
              <a:t>proxy</a:t>
            </a:r>
            <a:r>
              <a:rPr lang="pl-PL" sz="1000" dirty="0">
                <a:latin typeface="Courier New"/>
                <a:cs typeface="Courier New"/>
              </a:rPr>
              <a:t>)</a:t>
            </a:r>
          </a:p>
          <a:p>
            <a:r>
              <a:rPr lang="it-IT" sz="1000" dirty="0">
                <a:latin typeface="Courier New"/>
                <a:cs typeface="Courier New"/>
              </a:rPr>
              <a:t>Access: 2018-09-18 20:06:35.637118000 -0400</a:t>
            </a:r>
          </a:p>
          <a:p>
            <a:r>
              <a:rPr lang="is-IS" sz="1000" dirty="0">
                <a:latin typeface="Courier New"/>
                <a:cs typeface="Courier New"/>
              </a:rPr>
              <a:t>Modify: 2018-09-18 20:06:35.637118000 -0400</a:t>
            </a:r>
          </a:p>
          <a:p>
            <a:r>
              <a:rPr lang="en-US" sz="1000" dirty="0">
                <a:latin typeface="Courier New"/>
                <a:cs typeface="Courier New"/>
              </a:rPr>
              <a:t>Change: 2018-09-18 20:06:35.637118000 -0400</a:t>
            </a:r>
          </a:p>
          <a:p>
            <a:r>
              <a:rPr lang="en-US" sz="1000" dirty="0">
                <a:latin typeface="Courier New"/>
                <a:cs typeface="Courier New"/>
              </a:rPr>
              <a:t> Birth: -</a:t>
            </a:r>
          </a:p>
          <a:p>
            <a:r>
              <a:rPr lang="en-US" sz="1000" dirty="0">
                <a:latin typeface="Courier New"/>
                <a:cs typeface="Courier New"/>
              </a:rPr>
              <a:t>atria:/home/</a:t>
            </a:r>
            <a:r>
              <a:rPr lang="en-US" sz="1000" dirty="0" err="1">
                <a:latin typeface="Courier New"/>
                <a:cs typeface="Courier New"/>
              </a:rPr>
              <a:t>mln</a:t>
            </a:r>
            <a:r>
              <a:rPr lang="en-US" sz="1000" dirty="0">
                <a:latin typeface="Courier New"/>
                <a:cs typeface="Courier New"/>
              </a:rPr>
              <a:t> % cat </a:t>
            </a:r>
            <a:r>
              <a:rPr lang="en-US" sz="1000" dirty="0" err="1">
                <a:latin typeface="Courier New"/>
                <a:cs typeface="Courier New"/>
              </a:rPr>
              <a:t>foo.bar</a:t>
            </a:r>
            <a:endParaRPr lang="en-US" sz="1000" dirty="0">
              <a:latin typeface="Courier New"/>
              <a:cs typeface="Courier New"/>
            </a:endParaRPr>
          </a:p>
          <a:p>
            <a:r>
              <a:rPr lang="en-US" sz="1000" dirty="0">
                <a:latin typeface="Courier New"/>
                <a:cs typeface="Courier New"/>
              </a:rPr>
              <a:t>hello world</a:t>
            </a:r>
          </a:p>
          <a:p>
            <a:r>
              <a:rPr lang="en-US" sz="1000" dirty="0">
                <a:latin typeface="Courier New"/>
                <a:cs typeface="Courier New"/>
              </a:rPr>
              <a:t>atria:/home/</a:t>
            </a:r>
            <a:r>
              <a:rPr lang="en-US" sz="1000" dirty="0" err="1">
                <a:latin typeface="Courier New"/>
                <a:cs typeface="Courier New"/>
              </a:rPr>
              <a:t>mln</a:t>
            </a:r>
            <a:r>
              <a:rPr lang="en-US" sz="1000" dirty="0">
                <a:latin typeface="Courier New"/>
                <a:cs typeface="Courier New"/>
              </a:rPr>
              <a:t> % stat </a:t>
            </a:r>
            <a:r>
              <a:rPr lang="en-US" sz="1000" dirty="0" err="1">
                <a:latin typeface="Courier New"/>
                <a:cs typeface="Courier New"/>
              </a:rPr>
              <a:t>foo.bar</a:t>
            </a:r>
            <a:endParaRPr lang="en-US" sz="1000" dirty="0">
              <a:latin typeface="Courier New"/>
              <a:cs typeface="Courier New"/>
            </a:endParaRPr>
          </a:p>
          <a:p>
            <a:r>
              <a:rPr lang="en-US" sz="1000" dirty="0">
                <a:latin typeface="Courier New"/>
                <a:cs typeface="Courier New"/>
              </a:rPr>
              <a:t>  File: ‘</a:t>
            </a:r>
            <a:r>
              <a:rPr lang="en-US" sz="1000" dirty="0" err="1">
                <a:latin typeface="Courier New"/>
                <a:cs typeface="Courier New"/>
              </a:rPr>
              <a:t>foo.bar</a:t>
            </a:r>
            <a:r>
              <a:rPr lang="en-US" sz="1000" dirty="0">
                <a:latin typeface="Courier New"/>
                <a:cs typeface="Courier New"/>
              </a:rPr>
              <a:t>’</a:t>
            </a:r>
          </a:p>
          <a:p>
            <a:r>
              <a:rPr lang="sv-SE" sz="1000" dirty="0">
                <a:latin typeface="Courier New"/>
                <a:cs typeface="Courier New"/>
              </a:rPr>
              <a:t>  </a:t>
            </a:r>
            <a:r>
              <a:rPr lang="sv-SE" sz="1000" dirty="0" err="1">
                <a:latin typeface="Courier New"/>
                <a:cs typeface="Courier New"/>
              </a:rPr>
              <a:t>Size</a:t>
            </a:r>
            <a:r>
              <a:rPr lang="sv-SE" sz="1000" dirty="0">
                <a:latin typeface="Courier New"/>
                <a:cs typeface="Courier New"/>
              </a:rPr>
              <a:t>: 12        	Blocks: 0          IO Block: 65536  </a:t>
            </a:r>
            <a:r>
              <a:rPr lang="sv-SE" sz="1000" dirty="0" err="1">
                <a:latin typeface="Courier New"/>
                <a:cs typeface="Courier New"/>
              </a:rPr>
              <a:t>regular</a:t>
            </a:r>
            <a:r>
              <a:rPr lang="sv-SE" sz="1000" dirty="0">
                <a:latin typeface="Courier New"/>
                <a:cs typeface="Courier New"/>
              </a:rPr>
              <a:t> </a:t>
            </a:r>
            <a:r>
              <a:rPr lang="sv-SE" sz="1000" dirty="0" err="1">
                <a:latin typeface="Courier New"/>
                <a:cs typeface="Courier New"/>
              </a:rPr>
              <a:t>file</a:t>
            </a:r>
            <a:endParaRPr lang="sv-SE" sz="1000" dirty="0">
              <a:latin typeface="Courier New"/>
              <a:cs typeface="Courier New"/>
            </a:endParaRPr>
          </a:p>
          <a:p>
            <a:r>
              <a:rPr lang="tr-TR" sz="1000" dirty="0">
                <a:latin typeface="Courier New"/>
                <a:cs typeface="Courier New"/>
              </a:rPr>
              <a:t>Device: 21h/33d	</a:t>
            </a:r>
            <a:r>
              <a:rPr lang="tr-TR" sz="1000" dirty="0" err="1">
                <a:latin typeface="Courier New"/>
                <a:cs typeface="Courier New"/>
              </a:rPr>
              <a:t>Inode</a:t>
            </a:r>
            <a:r>
              <a:rPr lang="tr-TR" sz="1000" dirty="0">
                <a:latin typeface="Courier New"/>
                <a:cs typeface="Courier New"/>
              </a:rPr>
              <a:t>: 941201749   Links: 1</a:t>
            </a:r>
          </a:p>
          <a:p>
            <a:r>
              <a:rPr lang="pl-PL" sz="1000" dirty="0">
                <a:latin typeface="Courier New"/>
                <a:cs typeface="Courier New"/>
              </a:rPr>
              <a:t>Access: (0644/-</a:t>
            </a:r>
            <a:r>
              <a:rPr lang="pl-PL" sz="1000" dirty="0" err="1">
                <a:latin typeface="Courier New"/>
                <a:cs typeface="Courier New"/>
              </a:rPr>
              <a:t>rw</a:t>
            </a:r>
            <a:r>
              <a:rPr lang="pl-PL" sz="1000" dirty="0">
                <a:latin typeface="Courier New"/>
                <a:cs typeface="Courier New"/>
              </a:rPr>
              <a:t>-r--r--)  </a:t>
            </a:r>
            <a:r>
              <a:rPr lang="pl-PL" sz="1000" dirty="0" err="1">
                <a:latin typeface="Courier New"/>
                <a:cs typeface="Courier New"/>
              </a:rPr>
              <a:t>Uid</a:t>
            </a:r>
            <a:r>
              <a:rPr lang="pl-PL" sz="1000" dirty="0">
                <a:latin typeface="Courier New"/>
                <a:cs typeface="Courier New"/>
              </a:rPr>
              <a:t>: ( 2444/     mln)   Gid: (   13/   </a:t>
            </a:r>
            <a:r>
              <a:rPr lang="pl-PL" sz="1000" dirty="0" err="1">
                <a:latin typeface="Courier New"/>
                <a:cs typeface="Courier New"/>
              </a:rPr>
              <a:t>proxy</a:t>
            </a:r>
            <a:r>
              <a:rPr lang="pl-PL" sz="1000" dirty="0">
                <a:latin typeface="Courier New"/>
                <a:cs typeface="Courier New"/>
              </a:rPr>
              <a:t>)</a:t>
            </a:r>
          </a:p>
          <a:p>
            <a:r>
              <a:rPr lang="it-IT" sz="1000" dirty="0">
                <a:latin typeface="Courier New"/>
                <a:cs typeface="Courier New"/>
              </a:rPr>
              <a:t>Access: 2018-09-18 20:06:35.637118000 -0400</a:t>
            </a:r>
          </a:p>
          <a:p>
            <a:r>
              <a:rPr lang="is-IS" sz="1000" dirty="0">
                <a:latin typeface="Courier New"/>
                <a:cs typeface="Courier New"/>
              </a:rPr>
              <a:t>Modify: 2018-09-18 20:06:35.637118000 -0400</a:t>
            </a:r>
          </a:p>
          <a:p>
            <a:r>
              <a:rPr lang="en-US" sz="1000" dirty="0">
                <a:latin typeface="Courier New"/>
                <a:cs typeface="Courier New"/>
              </a:rPr>
              <a:t>Change: 2018-09-18 20:06:35.637118000 -0400</a:t>
            </a:r>
          </a:p>
          <a:p>
            <a:r>
              <a:rPr lang="en-US" sz="1000" dirty="0">
                <a:latin typeface="Courier New"/>
                <a:cs typeface="Courier New"/>
              </a:rPr>
              <a:t> Birth: -</a:t>
            </a:r>
          </a:p>
          <a:p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2173" y="6294696"/>
            <a:ext cx="6006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/>
                <a:cs typeface="Arial"/>
                <a:hlinkClick r:id="rId3"/>
              </a:rPr>
              <a:t>https://www.unixtutorial.org/2008/11/how-to-update-atime-and-mtime-for-a-file-in-unix/</a:t>
            </a:r>
            <a:endParaRPr lang="en-US" sz="1200" dirty="0" smtClean="0">
              <a:latin typeface="Arial"/>
              <a:cs typeface="Arial"/>
            </a:endParaRPr>
          </a:p>
          <a:p>
            <a:pPr algn="ctr"/>
            <a:r>
              <a:rPr lang="en-US" sz="1200" dirty="0" smtClean="0">
                <a:latin typeface="Arial"/>
                <a:cs typeface="Arial"/>
                <a:hlinkClick r:id="rId4"/>
              </a:rPr>
              <a:t>http://ws-dl.blogspot.com/2010/11/2010-11-05-memento-datetime-is-not-last.html</a:t>
            </a:r>
            <a:r>
              <a:rPr lang="en-US" sz="1200" dirty="0" smtClean="0">
                <a:latin typeface="Arial"/>
                <a:cs typeface="Arial"/>
              </a:rPr>
              <a:t>  </a:t>
            </a:r>
            <a:endParaRPr lang="en-US"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3869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</a:t>
            </a:r>
            <a:r>
              <a:rPr lang="en-US" dirty="0" err="1" smtClean="0"/>
              <a:t>inodes</a:t>
            </a:r>
            <a:r>
              <a:rPr lang="en-US" dirty="0" smtClean="0"/>
              <a:t> – 2/2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14500" y="1689100"/>
            <a:ext cx="5725546" cy="4862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urier New"/>
                <a:cs typeface="Courier New"/>
              </a:rPr>
              <a:t>atria</a:t>
            </a:r>
            <a:r>
              <a:rPr lang="en-US" sz="1000" dirty="0">
                <a:latin typeface="Courier New"/>
                <a:cs typeface="Courier New"/>
              </a:rPr>
              <a:t>:/home/</a:t>
            </a:r>
            <a:r>
              <a:rPr lang="en-US" sz="1000" dirty="0" err="1">
                <a:latin typeface="Courier New"/>
                <a:cs typeface="Courier New"/>
              </a:rPr>
              <a:t>mln</a:t>
            </a:r>
            <a:r>
              <a:rPr lang="en-US" sz="1000" dirty="0">
                <a:latin typeface="Courier New"/>
                <a:cs typeface="Courier New"/>
              </a:rPr>
              <a:t> % </a:t>
            </a:r>
            <a:r>
              <a:rPr lang="en-US" sz="1000" dirty="0" err="1">
                <a:latin typeface="Courier New"/>
                <a:cs typeface="Courier New"/>
              </a:rPr>
              <a:t>chmod</a:t>
            </a:r>
            <a:r>
              <a:rPr lang="en-US" sz="1000" dirty="0">
                <a:latin typeface="Courier New"/>
                <a:cs typeface="Courier New"/>
              </a:rPr>
              <a:t> 600 </a:t>
            </a:r>
            <a:r>
              <a:rPr lang="en-US" sz="1000" dirty="0" err="1">
                <a:latin typeface="Courier New"/>
                <a:cs typeface="Courier New"/>
              </a:rPr>
              <a:t>foo.bar</a:t>
            </a:r>
            <a:endParaRPr lang="en-US" sz="1000" dirty="0">
              <a:latin typeface="Courier New"/>
              <a:cs typeface="Courier New"/>
            </a:endParaRPr>
          </a:p>
          <a:p>
            <a:r>
              <a:rPr lang="en-US" sz="1000" dirty="0">
                <a:latin typeface="Courier New"/>
                <a:cs typeface="Courier New"/>
              </a:rPr>
              <a:t>atria:/home/</a:t>
            </a:r>
            <a:r>
              <a:rPr lang="en-US" sz="1000" dirty="0" err="1">
                <a:latin typeface="Courier New"/>
                <a:cs typeface="Courier New"/>
              </a:rPr>
              <a:t>mln</a:t>
            </a:r>
            <a:r>
              <a:rPr lang="en-US" sz="1000" dirty="0">
                <a:latin typeface="Courier New"/>
                <a:cs typeface="Courier New"/>
              </a:rPr>
              <a:t> % stat </a:t>
            </a:r>
            <a:r>
              <a:rPr lang="en-US" sz="1000" dirty="0" err="1">
                <a:latin typeface="Courier New"/>
                <a:cs typeface="Courier New"/>
              </a:rPr>
              <a:t>foo.bar</a:t>
            </a:r>
            <a:endParaRPr lang="en-US" sz="1000" dirty="0">
              <a:latin typeface="Courier New"/>
              <a:cs typeface="Courier New"/>
            </a:endParaRPr>
          </a:p>
          <a:p>
            <a:r>
              <a:rPr lang="en-US" sz="1000" dirty="0">
                <a:latin typeface="Courier New"/>
                <a:cs typeface="Courier New"/>
              </a:rPr>
              <a:t>  File: ‘</a:t>
            </a:r>
            <a:r>
              <a:rPr lang="en-US" sz="1000" dirty="0" err="1">
                <a:latin typeface="Courier New"/>
                <a:cs typeface="Courier New"/>
              </a:rPr>
              <a:t>foo.bar</a:t>
            </a:r>
            <a:r>
              <a:rPr lang="en-US" sz="1000" dirty="0">
                <a:latin typeface="Courier New"/>
                <a:cs typeface="Courier New"/>
              </a:rPr>
              <a:t>’</a:t>
            </a:r>
          </a:p>
          <a:p>
            <a:r>
              <a:rPr lang="sv-SE" sz="1000" dirty="0">
                <a:latin typeface="Courier New"/>
                <a:cs typeface="Courier New"/>
              </a:rPr>
              <a:t>  </a:t>
            </a:r>
            <a:r>
              <a:rPr lang="sv-SE" sz="1000" dirty="0" err="1">
                <a:latin typeface="Courier New"/>
                <a:cs typeface="Courier New"/>
              </a:rPr>
              <a:t>Size</a:t>
            </a:r>
            <a:r>
              <a:rPr lang="sv-SE" sz="1000" dirty="0">
                <a:latin typeface="Courier New"/>
                <a:cs typeface="Courier New"/>
              </a:rPr>
              <a:t>: 12        	Blocks: 0          IO Block: 65536  </a:t>
            </a:r>
            <a:r>
              <a:rPr lang="sv-SE" sz="1000" dirty="0" err="1">
                <a:latin typeface="Courier New"/>
                <a:cs typeface="Courier New"/>
              </a:rPr>
              <a:t>regular</a:t>
            </a:r>
            <a:r>
              <a:rPr lang="sv-SE" sz="1000" dirty="0">
                <a:latin typeface="Courier New"/>
                <a:cs typeface="Courier New"/>
              </a:rPr>
              <a:t> </a:t>
            </a:r>
            <a:r>
              <a:rPr lang="sv-SE" sz="1000" dirty="0" err="1">
                <a:latin typeface="Courier New"/>
                <a:cs typeface="Courier New"/>
              </a:rPr>
              <a:t>file</a:t>
            </a:r>
            <a:endParaRPr lang="sv-SE" sz="1000" dirty="0">
              <a:latin typeface="Courier New"/>
              <a:cs typeface="Courier New"/>
            </a:endParaRPr>
          </a:p>
          <a:p>
            <a:r>
              <a:rPr lang="tr-TR" sz="1000" dirty="0">
                <a:latin typeface="Courier New"/>
                <a:cs typeface="Courier New"/>
              </a:rPr>
              <a:t>Device: 21h/33d	</a:t>
            </a:r>
            <a:r>
              <a:rPr lang="tr-TR" sz="1000" dirty="0" err="1">
                <a:latin typeface="Courier New"/>
                <a:cs typeface="Courier New"/>
              </a:rPr>
              <a:t>Inode</a:t>
            </a:r>
            <a:r>
              <a:rPr lang="tr-TR" sz="1000" dirty="0">
                <a:latin typeface="Courier New"/>
                <a:cs typeface="Courier New"/>
              </a:rPr>
              <a:t>: 941201749   Links: 1</a:t>
            </a:r>
          </a:p>
          <a:p>
            <a:r>
              <a:rPr lang="pl-PL" sz="1000" dirty="0">
                <a:latin typeface="Courier New"/>
                <a:cs typeface="Courier New"/>
              </a:rPr>
              <a:t>Access: (0600/-</a:t>
            </a:r>
            <a:r>
              <a:rPr lang="pl-PL" sz="1000" dirty="0" err="1">
                <a:latin typeface="Courier New"/>
                <a:cs typeface="Courier New"/>
              </a:rPr>
              <a:t>rw</a:t>
            </a:r>
            <a:r>
              <a:rPr lang="pl-PL" sz="1000" dirty="0">
                <a:latin typeface="Courier New"/>
                <a:cs typeface="Courier New"/>
              </a:rPr>
              <a:t>-------)  </a:t>
            </a:r>
            <a:r>
              <a:rPr lang="pl-PL" sz="1000" dirty="0" err="1">
                <a:latin typeface="Courier New"/>
                <a:cs typeface="Courier New"/>
              </a:rPr>
              <a:t>Uid</a:t>
            </a:r>
            <a:r>
              <a:rPr lang="pl-PL" sz="1000" dirty="0">
                <a:latin typeface="Courier New"/>
                <a:cs typeface="Courier New"/>
              </a:rPr>
              <a:t>: ( 2444/     mln)   Gid: (   13/   </a:t>
            </a:r>
            <a:r>
              <a:rPr lang="pl-PL" sz="1000" dirty="0" err="1">
                <a:latin typeface="Courier New"/>
                <a:cs typeface="Courier New"/>
              </a:rPr>
              <a:t>proxy</a:t>
            </a:r>
            <a:r>
              <a:rPr lang="pl-PL" sz="1000" dirty="0">
                <a:latin typeface="Courier New"/>
                <a:cs typeface="Courier New"/>
              </a:rPr>
              <a:t>)</a:t>
            </a:r>
          </a:p>
          <a:p>
            <a:r>
              <a:rPr lang="it-IT" sz="1000" dirty="0">
                <a:latin typeface="Courier New"/>
                <a:cs typeface="Courier New"/>
              </a:rPr>
              <a:t>Access: 2018-09-18 20:06:35.637118000 -0400</a:t>
            </a:r>
          </a:p>
          <a:p>
            <a:r>
              <a:rPr lang="is-IS" sz="1000" dirty="0">
                <a:latin typeface="Courier New"/>
                <a:cs typeface="Courier New"/>
              </a:rPr>
              <a:t>Modify: 2018-09-18 20:06:35.637118000 -0400</a:t>
            </a:r>
          </a:p>
          <a:p>
            <a:r>
              <a:rPr lang="en-US" sz="1000" dirty="0">
                <a:latin typeface="Courier New"/>
                <a:cs typeface="Courier New"/>
              </a:rPr>
              <a:t>Change: 2018-09-18 20:08:52.788535000 -0400</a:t>
            </a:r>
          </a:p>
          <a:p>
            <a:r>
              <a:rPr lang="en-US" sz="1000" dirty="0">
                <a:latin typeface="Courier New"/>
                <a:cs typeface="Courier New"/>
              </a:rPr>
              <a:t> Birth: </a:t>
            </a:r>
            <a:r>
              <a:rPr lang="en-US" sz="1000" dirty="0" smtClean="0">
                <a:latin typeface="Courier New"/>
                <a:cs typeface="Courier New"/>
              </a:rPr>
              <a:t>-</a:t>
            </a:r>
          </a:p>
          <a:p>
            <a:r>
              <a:rPr lang="nl-NL" sz="1000" dirty="0" smtClean="0">
                <a:latin typeface="Courier New"/>
                <a:cs typeface="Courier New"/>
              </a:rPr>
              <a:t>atria:/home/</a:t>
            </a:r>
            <a:r>
              <a:rPr lang="nl-NL" sz="1000" dirty="0" err="1" smtClean="0">
                <a:latin typeface="Courier New"/>
                <a:cs typeface="Courier New"/>
              </a:rPr>
              <a:t>mln</a:t>
            </a:r>
            <a:r>
              <a:rPr lang="nl-NL" sz="1000" dirty="0" smtClean="0">
                <a:latin typeface="Courier New"/>
                <a:cs typeface="Courier New"/>
              </a:rPr>
              <a:t> % </a:t>
            </a:r>
            <a:r>
              <a:rPr lang="nl-NL" sz="1000" dirty="0" err="1" smtClean="0">
                <a:latin typeface="Courier New"/>
                <a:cs typeface="Courier New"/>
              </a:rPr>
              <a:t>touch</a:t>
            </a:r>
            <a:r>
              <a:rPr lang="nl-NL" sz="1000" dirty="0" smtClean="0">
                <a:latin typeface="Courier New"/>
                <a:cs typeface="Courier New"/>
              </a:rPr>
              <a:t> </a:t>
            </a:r>
            <a:r>
              <a:rPr lang="nl-NL" sz="1000" dirty="0" err="1" smtClean="0">
                <a:latin typeface="Courier New"/>
                <a:cs typeface="Courier New"/>
              </a:rPr>
              <a:t>foo.bar</a:t>
            </a:r>
            <a:endParaRPr lang="nl-NL" sz="1000" dirty="0" smtClean="0">
              <a:latin typeface="Courier New"/>
              <a:cs typeface="Courier New"/>
            </a:endParaRPr>
          </a:p>
          <a:p>
            <a:r>
              <a:rPr lang="nl-NL" sz="1000" dirty="0" smtClean="0">
                <a:latin typeface="Courier New"/>
                <a:cs typeface="Courier New"/>
              </a:rPr>
              <a:t>atria</a:t>
            </a:r>
            <a:r>
              <a:rPr lang="nl-NL" sz="1000" dirty="0">
                <a:latin typeface="Courier New"/>
                <a:cs typeface="Courier New"/>
              </a:rPr>
              <a:t>:/home/</a:t>
            </a:r>
            <a:r>
              <a:rPr lang="nl-NL" sz="1000" dirty="0" err="1">
                <a:latin typeface="Courier New"/>
                <a:cs typeface="Courier New"/>
              </a:rPr>
              <a:t>mln</a:t>
            </a:r>
            <a:r>
              <a:rPr lang="nl-NL" sz="1000" dirty="0">
                <a:latin typeface="Courier New"/>
                <a:cs typeface="Courier New"/>
              </a:rPr>
              <a:t> % stat </a:t>
            </a:r>
            <a:r>
              <a:rPr lang="nl-NL" sz="1000" dirty="0" err="1">
                <a:latin typeface="Courier New"/>
                <a:cs typeface="Courier New"/>
              </a:rPr>
              <a:t>foo.bar</a:t>
            </a:r>
            <a:r>
              <a:rPr lang="nl-NL" sz="1000" dirty="0">
                <a:latin typeface="Courier New"/>
                <a:cs typeface="Courier New"/>
              </a:rPr>
              <a:t> </a:t>
            </a:r>
          </a:p>
          <a:p>
            <a:r>
              <a:rPr lang="nl-NL" sz="1000" dirty="0">
                <a:latin typeface="Courier New"/>
                <a:cs typeface="Courier New"/>
              </a:rPr>
              <a:t>  File: ‘</a:t>
            </a:r>
            <a:r>
              <a:rPr lang="nl-NL" sz="1000" dirty="0" err="1">
                <a:latin typeface="Courier New"/>
                <a:cs typeface="Courier New"/>
              </a:rPr>
              <a:t>foo.bar</a:t>
            </a:r>
            <a:r>
              <a:rPr lang="nl-NL" sz="1000" dirty="0">
                <a:latin typeface="Courier New"/>
                <a:cs typeface="Courier New"/>
              </a:rPr>
              <a:t>’</a:t>
            </a:r>
          </a:p>
          <a:p>
            <a:r>
              <a:rPr lang="sv-SE" sz="1000" dirty="0">
                <a:latin typeface="Courier New"/>
                <a:cs typeface="Courier New"/>
              </a:rPr>
              <a:t>  </a:t>
            </a:r>
            <a:r>
              <a:rPr lang="sv-SE" sz="1000" dirty="0" err="1">
                <a:latin typeface="Courier New"/>
                <a:cs typeface="Courier New"/>
              </a:rPr>
              <a:t>Size</a:t>
            </a:r>
            <a:r>
              <a:rPr lang="sv-SE" sz="1000" dirty="0">
                <a:latin typeface="Courier New"/>
                <a:cs typeface="Courier New"/>
              </a:rPr>
              <a:t>: 12        	Blocks: 0          IO Block: 65536  </a:t>
            </a:r>
            <a:r>
              <a:rPr lang="sv-SE" sz="1000" dirty="0" err="1">
                <a:latin typeface="Courier New"/>
                <a:cs typeface="Courier New"/>
              </a:rPr>
              <a:t>regular</a:t>
            </a:r>
            <a:r>
              <a:rPr lang="sv-SE" sz="1000" dirty="0">
                <a:latin typeface="Courier New"/>
                <a:cs typeface="Courier New"/>
              </a:rPr>
              <a:t> </a:t>
            </a:r>
            <a:r>
              <a:rPr lang="sv-SE" sz="1000" dirty="0" err="1">
                <a:latin typeface="Courier New"/>
                <a:cs typeface="Courier New"/>
              </a:rPr>
              <a:t>file</a:t>
            </a:r>
            <a:endParaRPr lang="sv-SE" sz="1000" dirty="0">
              <a:latin typeface="Courier New"/>
              <a:cs typeface="Courier New"/>
            </a:endParaRPr>
          </a:p>
          <a:p>
            <a:r>
              <a:rPr lang="tr-TR" sz="1000" dirty="0">
                <a:latin typeface="Courier New"/>
                <a:cs typeface="Courier New"/>
              </a:rPr>
              <a:t>Device: 21h/33d	</a:t>
            </a:r>
            <a:r>
              <a:rPr lang="tr-TR" sz="1000" dirty="0" err="1">
                <a:latin typeface="Courier New"/>
                <a:cs typeface="Courier New"/>
              </a:rPr>
              <a:t>Inode</a:t>
            </a:r>
            <a:r>
              <a:rPr lang="tr-TR" sz="1000" dirty="0">
                <a:latin typeface="Courier New"/>
                <a:cs typeface="Courier New"/>
              </a:rPr>
              <a:t>: 941201749   Links: 1</a:t>
            </a:r>
          </a:p>
          <a:p>
            <a:r>
              <a:rPr lang="pl-PL" sz="1000" dirty="0">
                <a:latin typeface="Courier New"/>
                <a:cs typeface="Courier New"/>
              </a:rPr>
              <a:t>Access: (0600/-</a:t>
            </a:r>
            <a:r>
              <a:rPr lang="pl-PL" sz="1000" dirty="0" err="1">
                <a:latin typeface="Courier New"/>
                <a:cs typeface="Courier New"/>
              </a:rPr>
              <a:t>rw</a:t>
            </a:r>
            <a:r>
              <a:rPr lang="pl-PL" sz="1000" dirty="0">
                <a:latin typeface="Courier New"/>
                <a:cs typeface="Courier New"/>
              </a:rPr>
              <a:t>-------)  </a:t>
            </a:r>
            <a:r>
              <a:rPr lang="pl-PL" sz="1000" dirty="0" err="1">
                <a:latin typeface="Courier New"/>
                <a:cs typeface="Courier New"/>
              </a:rPr>
              <a:t>Uid</a:t>
            </a:r>
            <a:r>
              <a:rPr lang="pl-PL" sz="1000" dirty="0">
                <a:latin typeface="Courier New"/>
                <a:cs typeface="Courier New"/>
              </a:rPr>
              <a:t>: ( 2444/     mln)   Gid: (   13/   </a:t>
            </a:r>
            <a:r>
              <a:rPr lang="pl-PL" sz="1000" dirty="0" err="1">
                <a:latin typeface="Courier New"/>
                <a:cs typeface="Courier New"/>
              </a:rPr>
              <a:t>proxy</a:t>
            </a:r>
            <a:r>
              <a:rPr lang="pl-PL" sz="1000" dirty="0">
                <a:latin typeface="Courier New"/>
                <a:cs typeface="Courier New"/>
              </a:rPr>
              <a:t>)</a:t>
            </a:r>
          </a:p>
          <a:p>
            <a:r>
              <a:rPr lang="it-IT" sz="1000" dirty="0">
                <a:latin typeface="Courier New"/>
                <a:cs typeface="Courier New"/>
              </a:rPr>
              <a:t>Access: 2018-09-18 20:12:00.965370000 -0400</a:t>
            </a:r>
          </a:p>
          <a:p>
            <a:r>
              <a:rPr lang="is-IS" sz="1000" dirty="0">
                <a:latin typeface="Courier New"/>
                <a:cs typeface="Courier New"/>
              </a:rPr>
              <a:t>Modify: 2018-09-18 20:12:00.965370000 -0400</a:t>
            </a:r>
          </a:p>
          <a:p>
            <a:r>
              <a:rPr lang="en-US" sz="1000" dirty="0">
                <a:latin typeface="Courier New"/>
                <a:cs typeface="Courier New"/>
              </a:rPr>
              <a:t>Change: 2018-09-18 20:12:00.965370000 -0400</a:t>
            </a:r>
          </a:p>
          <a:p>
            <a:r>
              <a:rPr lang="en-US" sz="1000" dirty="0">
                <a:latin typeface="Courier New"/>
                <a:cs typeface="Courier New"/>
              </a:rPr>
              <a:t> Birth: -</a:t>
            </a:r>
          </a:p>
          <a:p>
            <a:r>
              <a:rPr lang="en-US" sz="1000" dirty="0">
                <a:latin typeface="Courier New"/>
                <a:cs typeface="Courier New"/>
              </a:rPr>
              <a:t>atria:/home/</a:t>
            </a:r>
            <a:r>
              <a:rPr lang="en-US" sz="1000" dirty="0" err="1">
                <a:latin typeface="Courier New"/>
                <a:cs typeface="Courier New"/>
              </a:rPr>
              <a:t>mln</a:t>
            </a:r>
            <a:r>
              <a:rPr lang="en-US" sz="1000" dirty="0">
                <a:latin typeface="Courier New"/>
                <a:cs typeface="Courier New"/>
              </a:rPr>
              <a:t> % touch -a </a:t>
            </a:r>
            <a:r>
              <a:rPr lang="en-US" sz="1000" dirty="0" err="1">
                <a:latin typeface="Courier New"/>
                <a:cs typeface="Courier New"/>
              </a:rPr>
              <a:t>foo.bar</a:t>
            </a:r>
            <a:endParaRPr lang="en-US" sz="1000" dirty="0">
              <a:latin typeface="Courier New"/>
              <a:cs typeface="Courier New"/>
            </a:endParaRPr>
          </a:p>
          <a:p>
            <a:r>
              <a:rPr lang="en-US" sz="1000" dirty="0">
                <a:latin typeface="Courier New"/>
                <a:cs typeface="Courier New"/>
              </a:rPr>
              <a:t>atria:/home/</a:t>
            </a:r>
            <a:r>
              <a:rPr lang="en-US" sz="1000" dirty="0" err="1">
                <a:latin typeface="Courier New"/>
                <a:cs typeface="Courier New"/>
              </a:rPr>
              <a:t>mln</a:t>
            </a:r>
            <a:r>
              <a:rPr lang="en-US" sz="1000" dirty="0">
                <a:latin typeface="Courier New"/>
                <a:cs typeface="Courier New"/>
              </a:rPr>
              <a:t> % stat </a:t>
            </a:r>
            <a:r>
              <a:rPr lang="en-US" sz="1000" dirty="0" err="1">
                <a:latin typeface="Courier New"/>
                <a:cs typeface="Courier New"/>
              </a:rPr>
              <a:t>foo.bar</a:t>
            </a:r>
            <a:endParaRPr lang="en-US" sz="1000" dirty="0">
              <a:latin typeface="Courier New"/>
              <a:cs typeface="Courier New"/>
            </a:endParaRPr>
          </a:p>
          <a:p>
            <a:r>
              <a:rPr lang="en-US" sz="1000" dirty="0">
                <a:latin typeface="Courier New"/>
                <a:cs typeface="Courier New"/>
              </a:rPr>
              <a:t>  File: ‘</a:t>
            </a:r>
            <a:r>
              <a:rPr lang="en-US" sz="1000" dirty="0" err="1">
                <a:latin typeface="Courier New"/>
                <a:cs typeface="Courier New"/>
              </a:rPr>
              <a:t>foo.bar</a:t>
            </a:r>
            <a:r>
              <a:rPr lang="en-US" sz="1000" dirty="0">
                <a:latin typeface="Courier New"/>
                <a:cs typeface="Courier New"/>
              </a:rPr>
              <a:t>’</a:t>
            </a:r>
          </a:p>
          <a:p>
            <a:r>
              <a:rPr lang="sv-SE" sz="1000" dirty="0">
                <a:latin typeface="Courier New"/>
                <a:cs typeface="Courier New"/>
              </a:rPr>
              <a:t>  </a:t>
            </a:r>
            <a:r>
              <a:rPr lang="sv-SE" sz="1000" dirty="0" err="1">
                <a:latin typeface="Courier New"/>
                <a:cs typeface="Courier New"/>
              </a:rPr>
              <a:t>Size</a:t>
            </a:r>
            <a:r>
              <a:rPr lang="sv-SE" sz="1000" dirty="0">
                <a:latin typeface="Courier New"/>
                <a:cs typeface="Courier New"/>
              </a:rPr>
              <a:t>: 12        	Blocks: 0          IO Block: 65536  </a:t>
            </a:r>
            <a:r>
              <a:rPr lang="sv-SE" sz="1000" dirty="0" err="1">
                <a:latin typeface="Courier New"/>
                <a:cs typeface="Courier New"/>
              </a:rPr>
              <a:t>regular</a:t>
            </a:r>
            <a:r>
              <a:rPr lang="sv-SE" sz="1000" dirty="0">
                <a:latin typeface="Courier New"/>
                <a:cs typeface="Courier New"/>
              </a:rPr>
              <a:t> </a:t>
            </a:r>
            <a:r>
              <a:rPr lang="sv-SE" sz="1000" dirty="0" err="1">
                <a:latin typeface="Courier New"/>
                <a:cs typeface="Courier New"/>
              </a:rPr>
              <a:t>file</a:t>
            </a:r>
            <a:endParaRPr lang="sv-SE" sz="1000" dirty="0">
              <a:latin typeface="Courier New"/>
              <a:cs typeface="Courier New"/>
            </a:endParaRPr>
          </a:p>
          <a:p>
            <a:r>
              <a:rPr lang="tr-TR" sz="1000" dirty="0">
                <a:latin typeface="Courier New"/>
                <a:cs typeface="Courier New"/>
              </a:rPr>
              <a:t>Device: 21h/33d	</a:t>
            </a:r>
            <a:r>
              <a:rPr lang="tr-TR" sz="1000" dirty="0" err="1">
                <a:latin typeface="Courier New"/>
                <a:cs typeface="Courier New"/>
              </a:rPr>
              <a:t>Inode</a:t>
            </a:r>
            <a:r>
              <a:rPr lang="tr-TR" sz="1000" dirty="0">
                <a:latin typeface="Courier New"/>
                <a:cs typeface="Courier New"/>
              </a:rPr>
              <a:t>: 941201749   Links: 1</a:t>
            </a:r>
          </a:p>
          <a:p>
            <a:r>
              <a:rPr lang="pl-PL" sz="1000" dirty="0">
                <a:latin typeface="Courier New"/>
                <a:cs typeface="Courier New"/>
              </a:rPr>
              <a:t>Access: (0600/-</a:t>
            </a:r>
            <a:r>
              <a:rPr lang="pl-PL" sz="1000" dirty="0" err="1">
                <a:latin typeface="Courier New"/>
                <a:cs typeface="Courier New"/>
              </a:rPr>
              <a:t>rw</a:t>
            </a:r>
            <a:r>
              <a:rPr lang="pl-PL" sz="1000" dirty="0">
                <a:latin typeface="Courier New"/>
                <a:cs typeface="Courier New"/>
              </a:rPr>
              <a:t>-------)  </a:t>
            </a:r>
            <a:r>
              <a:rPr lang="pl-PL" sz="1000" dirty="0" err="1">
                <a:latin typeface="Courier New"/>
                <a:cs typeface="Courier New"/>
              </a:rPr>
              <a:t>Uid</a:t>
            </a:r>
            <a:r>
              <a:rPr lang="pl-PL" sz="1000" dirty="0">
                <a:latin typeface="Courier New"/>
                <a:cs typeface="Courier New"/>
              </a:rPr>
              <a:t>: ( 2444/     mln)   Gid: (   13/   </a:t>
            </a:r>
            <a:r>
              <a:rPr lang="pl-PL" sz="1000" dirty="0" err="1">
                <a:latin typeface="Courier New"/>
                <a:cs typeface="Courier New"/>
              </a:rPr>
              <a:t>proxy</a:t>
            </a:r>
            <a:r>
              <a:rPr lang="pl-PL" sz="1000" dirty="0">
                <a:latin typeface="Courier New"/>
                <a:cs typeface="Courier New"/>
              </a:rPr>
              <a:t>)</a:t>
            </a:r>
          </a:p>
          <a:p>
            <a:r>
              <a:rPr lang="it-IT" sz="1000" dirty="0">
                <a:latin typeface="Courier New"/>
                <a:cs typeface="Courier New"/>
              </a:rPr>
              <a:t>Access: 2018-09-18 20:12:43.915379000 -0400</a:t>
            </a:r>
          </a:p>
          <a:p>
            <a:r>
              <a:rPr lang="is-IS" sz="1000" dirty="0">
                <a:latin typeface="Courier New"/>
                <a:cs typeface="Courier New"/>
              </a:rPr>
              <a:t>Modify: 2018-09-18 20:12:00.965370000 -0400</a:t>
            </a:r>
          </a:p>
          <a:p>
            <a:r>
              <a:rPr lang="en-US" sz="1000" dirty="0">
                <a:latin typeface="Courier New"/>
                <a:cs typeface="Courier New"/>
              </a:rPr>
              <a:t>Change: 2018-09-18 20:12:43.915379000 -0400</a:t>
            </a:r>
          </a:p>
          <a:p>
            <a:r>
              <a:rPr lang="en-US" sz="1000" dirty="0">
                <a:latin typeface="Courier New"/>
                <a:cs typeface="Courier New"/>
              </a:rPr>
              <a:t> Birth: -</a:t>
            </a:r>
          </a:p>
          <a:p>
            <a:r>
              <a:rPr lang="en-US" sz="1000" dirty="0">
                <a:latin typeface="Courier New"/>
                <a:cs typeface="Courier New"/>
              </a:rPr>
              <a:t>atria:/home/</a:t>
            </a:r>
            <a:r>
              <a:rPr lang="en-US" sz="1000" dirty="0" err="1">
                <a:latin typeface="Courier New"/>
                <a:cs typeface="Courier New"/>
              </a:rPr>
              <a:t>mln</a:t>
            </a:r>
            <a:r>
              <a:rPr lang="en-US" sz="1000" dirty="0">
                <a:latin typeface="Courier New"/>
                <a:cs typeface="Courier New"/>
              </a:rPr>
              <a:t> % </a:t>
            </a:r>
          </a:p>
        </p:txBody>
      </p:sp>
    </p:spTree>
    <p:extLst>
      <p:ext uri="{BB962C8B-B14F-4D97-AF65-F5344CB8AC3E}">
        <p14:creationId xmlns:p14="http://schemas.microsoft.com/office/powerpoint/2010/main" val="1490017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Tags: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Etag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469826" y="1217873"/>
            <a:ext cx="6218069" cy="5478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>
                <a:latin typeface="Courier New" charset="0"/>
              </a:rPr>
              <a:t>AIHT:~/Desktop/cs595-s06 </a:t>
            </a:r>
            <a:r>
              <a:rPr lang="en-US" sz="1400" dirty="0" err="1">
                <a:latin typeface="Courier New" charset="0"/>
              </a:rPr>
              <a:t>mln</a:t>
            </a:r>
            <a:r>
              <a:rPr lang="en-US" sz="1400" dirty="0">
                <a:latin typeface="Courier New" charset="0"/>
              </a:rPr>
              <a:t>$ telnet </a:t>
            </a:r>
            <a:r>
              <a:rPr lang="en-US" sz="1400" dirty="0" err="1">
                <a:latin typeface="Courier New" charset="0"/>
              </a:rPr>
              <a:t>www.cs.odu.edu</a:t>
            </a:r>
            <a:r>
              <a:rPr lang="en-US" sz="1400" dirty="0">
                <a:latin typeface="Courier New" charset="0"/>
              </a:rPr>
              <a:t> 80 </a:t>
            </a:r>
            <a:endParaRPr lang="en-US" sz="1400" dirty="0" smtClean="0">
              <a:latin typeface="Courier New" charset="0"/>
            </a:endParaRPr>
          </a:p>
          <a:p>
            <a:r>
              <a:rPr lang="en-US" sz="1400" dirty="0" smtClean="0">
                <a:latin typeface="Courier New" charset="0"/>
              </a:rPr>
              <a:t>Trying </a:t>
            </a:r>
            <a:r>
              <a:rPr lang="en-US" sz="1400" dirty="0">
                <a:latin typeface="Courier New" charset="0"/>
              </a:rPr>
              <a:t>128.82.4.2...</a:t>
            </a:r>
          </a:p>
          <a:p>
            <a:r>
              <a:rPr lang="en-US" sz="1400" dirty="0">
                <a:latin typeface="Courier New" charset="0"/>
              </a:rPr>
              <a:t>Connected to </a:t>
            </a:r>
            <a:r>
              <a:rPr lang="en-US" sz="1400" dirty="0" err="1">
                <a:latin typeface="Courier New" charset="0"/>
              </a:rPr>
              <a:t>xenon.cs.odu.edu</a:t>
            </a:r>
            <a:r>
              <a:rPr lang="en-US" sz="1400" dirty="0">
                <a:latin typeface="Courier New" charset="0"/>
              </a:rPr>
              <a:t>.</a:t>
            </a:r>
          </a:p>
          <a:p>
            <a:r>
              <a:rPr lang="en-US" sz="1400" dirty="0">
                <a:latin typeface="Courier New" charset="0"/>
              </a:rPr>
              <a:t>Escape character is '^]'.</a:t>
            </a:r>
          </a:p>
          <a:p>
            <a:r>
              <a:rPr lang="en-US" sz="1400" dirty="0">
                <a:latin typeface="Courier New" charset="0"/>
              </a:rPr>
              <a:t>GET /~</a:t>
            </a:r>
            <a:r>
              <a:rPr lang="en-US" sz="1400" dirty="0" err="1">
                <a:latin typeface="Courier New" charset="0"/>
              </a:rPr>
              <a:t>mln</a:t>
            </a:r>
            <a:r>
              <a:rPr lang="en-US" sz="1400" dirty="0">
                <a:latin typeface="Courier New" charset="0"/>
              </a:rPr>
              <a:t>/</a:t>
            </a:r>
            <a:r>
              <a:rPr lang="en-US" sz="1400" dirty="0" err="1">
                <a:latin typeface="Courier New" charset="0"/>
              </a:rPr>
              <a:t>index.html</a:t>
            </a:r>
            <a:r>
              <a:rPr lang="en-US" sz="1400" dirty="0">
                <a:latin typeface="Courier New" charset="0"/>
              </a:rPr>
              <a:t> HTTP/1.1</a:t>
            </a:r>
          </a:p>
          <a:p>
            <a:r>
              <a:rPr lang="en-US" sz="1400" dirty="0">
                <a:latin typeface="Courier New" charset="0"/>
              </a:rPr>
              <a:t>Connection: close</a:t>
            </a:r>
          </a:p>
          <a:p>
            <a:r>
              <a:rPr lang="en-US" sz="1400" dirty="0">
                <a:latin typeface="Courier New" charset="0"/>
              </a:rPr>
              <a:t>Host: </a:t>
            </a:r>
            <a:r>
              <a:rPr lang="en-US" sz="1400" dirty="0" err="1">
                <a:latin typeface="Courier New" charset="0"/>
              </a:rPr>
              <a:t>www.cs.odu.edu</a:t>
            </a:r>
            <a:endParaRPr lang="en-US" sz="1400" dirty="0">
              <a:latin typeface="Courier New" charset="0"/>
            </a:endParaRPr>
          </a:p>
          <a:p>
            <a:endParaRPr lang="en-US" sz="1400" dirty="0">
              <a:latin typeface="Courier New" charset="0"/>
            </a:endParaRPr>
          </a:p>
          <a:p>
            <a:r>
              <a:rPr lang="en-US" sz="1400" dirty="0">
                <a:latin typeface="Courier New" charset="0"/>
              </a:rPr>
              <a:t>HTTP/1.1 200 OK</a:t>
            </a:r>
          </a:p>
          <a:p>
            <a:r>
              <a:rPr lang="en-US" sz="1400" dirty="0">
                <a:latin typeface="Courier New" charset="0"/>
              </a:rPr>
              <a:t>Date: Mon, 09 Jan 2006 17:07:04 GMT</a:t>
            </a:r>
          </a:p>
          <a:p>
            <a:r>
              <a:rPr lang="en-US" sz="1400" dirty="0">
                <a:latin typeface="Courier New" charset="0"/>
              </a:rPr>
              <a:t>Server: Apache/1.3.26 (Unix) </a:t>
            </a:r>
            <a:r>
              <a:rPr lang="en-US" sz="1400" dirty="0" err="1">
                <a:latin typeface="Courier New" charset="0"/>
              </a:rPr>
              <a:t>ApacheJServ</a:t>
            </a:r>
            <a:r>
              <a:rPr lang="en-US" sz="1400" dirty="0">
                <a:latin typeface="Courier New" charset="0"/>
              </a:rPr>
              <a:t>/1.1.2 PHP/4.3.4</a:t>
            </a:r>
          </a:p>
          <a:p>
            <a:r>
              <a:rPr lang="en-US" sz="1400" dirty="0">
                <a:latin typeface="Courier New" charset="0"/>
              </a:rPr>
              <a:t>Last-Modified: Sun, 29 May 2005 02:46:53 GMT</a:t>
            </a:r>
          </a:p>
          <a:p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ETag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: "1c52-14ed-42992d1d"</a:t>
            </a:r>
          </a:p>
          <a:p>
            <a:r>
              <a:rPr lang="en-US" sz="1400" dirty="0">
                <a:latin typeface="Courier New" charset="0"/>
              </a:rPr>
              <a:t>Accept-Ranges: bytes</a:t>
            </a:r>
          </a:p>
          <a:p>
            <a:r>
              <a:rPr lang="en-US" sz="1400" dirty="0">
                <a:latin typeface="Courier New" charset="0"/>
              </a:rPr>
              <a:t>Content-Length: 5357</a:t>
            </a:r>
          </a:p>
          <a:p>
            <a:r>
              <a:rPr lang="en-US" sz="1400" dirty="0">
                <a:latin typeface="Courier New" charset="0"/>
              </a:rPr>
              <a:t>Connection: close</a:t>
            </a:r>
          </a:p>
          <a:p>
            <a:r>
              <a:rPr lang="en-US" sz="1400" dirty="0">
                <a:latin typeface="Courier New" charset="0"/>
              </a:rPr>
              <a:t>Content-Type: text/html</a:t>
            </a:r>
          </a:p>
          <a:p>
            <a:endParaRPr lang="en-US" sz="1400" dirty="0">
              <a:latin typeface="Courier New" charset="0"/>
            </a:endParaRPr>
          </a:p>
          <a:p>
            <a:r>
              <a:rPr lang="en-US" sz="1400" dirty="0">
                <a:latin typeface="Courier New" charset="0"/>
              </a:rPr>
              <a:t>&lt;html&gt;</a:t>
            </a:r>
          </a:p>
          <a:p>
            <a:r>
              <a:rPr lang="en-US" sz="1400" dirty="0">
                <a:latin typeface="Courier New" charset="0"/>
              </a:rPr>
              <a:t>&lt;head&gt;</a:t>
            </a:r>
          </a:p>
          <a:p>
            <a:r>
              <a:rPr lang="en-US" sz="1400" dirty="0">
                <a:latin typeface="Courier New" charset="0"/>
              </a:rPr>
              <a:t>&lt;title&gt;Home Page for Michael L. Nelson&lt;/title&gt;</a:t>
            </a:r>
          </a:p>
          <a:p>
            <a:endParaRPr lang="en-US" sz="1400" dirty="0">
              <a:latin typeface="Courier New" charset="0"/>
            </a:endParaRPr>
          </a:p>
          <a:p>
            <a:r>
              <a:rPr lang="en-US" sz="1400" dirty="0">
                <a:latin typeface="Courier New" charset="0"/>
              </a:rPr>
              <a:t>[lots of html deleted]</a:t>
            </a:r>
          </a:p>
          <a:p>
            <a:r>
              <a:rPr lang="en-US" sz="1400" dirty="0">
                <a:latin typeface="Courier New" charset="0"/>
              </a:rPr>
              <a:t>Connection closed by foreign host.</a:t>
            </a:r>
          </a:p>
          <a:p>
            <a:endParaRPr lang="en-US" sz="1400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717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772400" cy="1143000"/>
          </a:xfrm>
        </p:spPr>
        <p:txBody>
          <a:bodyPr/>
          <a:lstStyle/>
          <a:p>
            <a:r>
              <a:rPr lang="ja-JP" altLang="en-US" dirty="0" smtClean="0">
                <a:latin typeface="Arial"/>
              </a:rPr>
              <a:t>“</a:t>
            </a:r>
            <a:r>
              <a:rPr lang="en-US" dirty="0" smtClean="0"/>
              <a:t>Entity” is left over from 2616:</a:t>
            </a:r>
            <a:endParaRPr lang="en-US" dirty="0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304800" y="1654175"/>
            <a:ext cx="8494713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2616 section </a:t>
            </a:r>
            <a:r>
              <a:rPr lang="en-US" dirty="0">
                <a:latin typeface="Arial"/>
                <a:cs typeface="Arial"/>
              </a:rPr>
              <a:t>1.3:</a:t>
            </a:r>
          </a:p>
          <a:p>
            <a:r>
              <a:rPr lang="en-US" dirty="0">
                <a:latin typeface="Arial"/>
                <a:cs typeface="Arial"/>
              </a:rPr>
              <a:t> entity</a:t>
            </a:r>
          </a:p>
          <a:p>
            <a:r>
              <a:rPr lang="en-US" dirty="0">
                <a:latin typeface="Arial"/>
                <a:cs typeface="Arial"/>
              </a:rPr>
              <a:t>      The information transferred as the payload of a request or</a:t>
            </a:r>
          </a:p>
          <a:p>
            <a:r>
              <a:rPr lang="en-US" dirty="0">
                <a:latin typeface="Arial"/>
                <a:cs typeface="Arial"/>
              </a:rPr>
              <a:t>      response. An entity consists of </a:t>
            </a:r>
            <a:r>
              <a:rPr lang="en-US" dirty="0" err="1">
                <a:latin typeface="Arial"/>
                <a:cs typeface="Arial"/>
              </a:rPr>
              <a:t>metainformation</a:t>
            </a:r>
            <a:r>
              <a:rPr lang="en-US" dirty="0">
                <a:latin typeface="Arial"/>
                <a:cs typeface="Arial"/>
              </a:rPr>
              <a:t> in the form of</a:t>
            </a:r>
          </a:p>
          <a:p>
            <a:r>
              <a:rPr lang="en-US" dirty="0">
                <a:latin typeface="Arial"/>
                <a:cs typeface="Arial"/>
              </a:rPr>
              <a:t>      entity-header fields and content in the form of an entity-body, as</a:t>
            </a:r>
          </a:p>
          <a:p>
            <a:r>
              <a:rPr lang="en-US" dirty="0">
                <a:latin typeface="Arial"/>
                <a:cs typeface="Arial"/>
              </a:rPr>
              <a:t>      described in section 7.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2616 section </a:t>
            </a:r>
            <a:r>
              <a:rPr lang="en-US" dirty="0">
                <a:latin typeface="Arial"/>
                <a:cs typeface="Arial"/>
              </a:rPr>
              <a:t>7: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An entity</a:t>
            </a:r>
          </a:p>
          <a:p>
            <a:r>
              <a:rPr lang="en-US" dirty="0">
                <a:latin typeface="Arial"/>
                <a:cs typeface="Arial"/>
              </a:rPr>
              <a:t>   consists of entity-header fields and an entity-body, although some</a:t>
            </a:r>
          </a:p>
          <a:p>
            <a:r>
              <a:rPr lang="en-US" dirty="0">
                <a:latin typeface="Arial"/>
                <a:cs typeface="Arial"/>
              </a:rPr>
              <a:t>   responses will only include the entity-headers.</a:t>
            </a:r>
          </a:p>
          <a:p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RFC 7230 calls it “message body”; “entity” as a term is removed but you can’t </a:t>
            </a:r>
          </a:p>
          <a:p>
            <a:r>
              <a:rPr lang="en-US" dirty="0" smtClean="0">
                <a:latin typeface="Arial"/>
                <a:cs typeface="Arial"/>
              </a:rPr>
              <a:t>rename the request/response header.  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6236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7264</Words>
  <Application>Microsoft Macintosh PowerPoint</Application>
  <PresentationFormat>On-screen Show (4:3)</PresentationFormat>
  <Paragraphs>992</Paragraphs>
  <Slides>37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Web Server Design  Week 3- Conditionals, Redirections</vt:lpstr>
      <vt:lpstr>(Client-Side) Caching…</vt:lpstr>
      <vt:lpstr>Last-Modified</vt:lpstr>
      <vt:lpstr>Last-Modified is not always present…</vt:lpstr>
      <vt:lpstr>Generated from files on the filesystem</vt:lpstr>
      <vt:lpstr>Unix inodes – 1/2</vt:lpstr>
      <vt:lpstr>Unix inodes – 2/2</vt:lpstr>
      <vt:lpstr>Entity Tags: “Etag”</vt:lpstr>
      <vt:lpstr>“Entity” is left over from 2616:</vt:lpstr>
      <vt:lpstr>Last-Modified and Etag are validator header fields</vt:lpstr>
      <vt:lpstr>RFC 7232</vt:lpstr>
      <vt:lpstr>Opacity</vt:lpstr>
      <vt:lpstr>Weak and Strong Validators</vt:lpstr>
      <vt:lpstr>Common Hash Functions</vt:lpstr>
      <vt:lpstr>Possible Approaches</vt:lpstr>
      <vt:lpstr>How Does Apache Do It?</vt:lpstr>
      <vt:lpstr>Black Box Test</vt:lpstr>
      <vt:lpstr>(contd)</vt:lpstr>
      <vt:lpstr>301 Moved Permanently</vt:lpstr>
      <vt:lpstr>Most URI Shorteners use 301</vt:lpstr>
      <vt:lpstr>How could it be not permanent?</vt:lpstr>
      <vt:lpstr>Status 302 Found</vt:lpstr>
      <vt:lpstr>Multiple 302s…</vt:lpstr>
      <vt:lpstr>303 See Other</vt:lpstr>
      <vt:lpstr>Cool URIs For The Semantic Web</vt:lpstr>
      <vt:lpstr>303s for DOIs</vt:lpstr>
      <vt:lpstr>Back to 302s as of April 2018</vt:lpstr>
      <vt:lpstr>307 Temporary Redirect</vt:lpstr>
      <vt:lpstr>308 Permanent Redirect</vt:lpstr>
      <vt:lpstr>Pseudo-HTTP Redirection</vt:lpstr>
      <vt:lpstr>A Simple Request…</vt:lpstr>
      <vt:lpstr>Status 304 Not Modified</vt:lpstr>
      <vt:lpstr>Status 412 Precondition Failed</vt:lpstr>
      <vt:lpstr>Entity Tags as Conditionals</vt:lpstr>
      <vt:lpstr>Getting Fancy With Etags…</vt:lpstr>
      <vt:lpstr>Combining Conditionals</vt:lpstr>
      <vt:lpstr>Combining Conditionals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Server Design  Week 3- Conditionals, Redirecitons</dc:title>
  <dc:creator>Office 2004 Test Drive User</dc:creator>
  <cp:lastModifiedBy>Office 2004 Test Drive User</cp:lastModifiedBy>
  <cp:revision>44</cp:revision>
  <dcterms:created xsi:type="dcterms:W3CDTF">2018-09-18T21:39:09Z</dcterms:created>
  <dcterms:modified xsi:type="dcterms:W3CDTF">2018-09-19T03:58:01Z</dcterms:modified>
</cp:coreProperties>
</file>