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4FE963-BF1D-4147-AB53-A08AEBA9A2ED}">
  <a:tblStyle styleId="{D34FE963-BF1D-4147-AB53-A08AEBA9A2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24" Type="http://schemas.openxmlformats.org/officeDocument/2006/relationships/slide" Target="slides/slide17.xml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9ceb86952c_7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9ceb86952c_7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9ceb86952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19ceb86952c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9ceb86952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9ceb86952c_0_1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9ceb86952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19ceb86952c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9ceb86952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19ceb86952c_0_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9ceb86952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9ceb86952c_0_1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9ceb86952c_1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19ceb86952c_1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a7221a56a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1a7221a56a4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9ceb86952c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19ceb86952c_0_1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ceb86952c_7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9ceb86952c_7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ceb86952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9ceb86952c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9ceb86952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9ceb86952c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9ceb86952c_1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9ceb86952c_1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9ceb86952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9ceb86952c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9ceb86952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9ceb86952c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9ceb86952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9ceb86952c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9ceb8695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9ceb86952c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  <a:defRPr b="0" i="0" sz="3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AD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2552381" y="777038"/>
            <a:ext cx="3988800" cy="2860500"/>
          </a:xfrm>
          <a:prstGeom prst="round2SameRect">
            <a:avLst>
              <a:gd fmla="val 5233" name="adj1"/>
              <a:gd fmla="val 0" name="adj2"/>
            </a:avLst>
          </a:prstGeom>
          <a:solidFill>
            <a:srgbClr val="3F3F3F"/>
          </a:solidFill>
          <a:ln>
            <a:noFill/>
          </a:ln>
          <a:effectLst>
            <a:outerShdw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2602388" y="826281"/>
            <a:ext cx="3898500" cy="2811300"/>
          </a:xfrm>
          <a:prstGeom prst="round2SameRect">
            <a:avLst>
              <a:gd fmla="val 4913" name="adj1"/>
              <a:gd fmla="val 0" name="adj2"/>
            </a:avLst>
          </a:prstGeom>
          <a:solidFill>
            <a:srgbClr val="01A7CE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2602388" y="1317039"/>
            <a:ext cx="3898500" cy="232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3000">
                <a:solidFill>
                  <a:schemeClr val="dk1"/>
                </a:solidFill>
              </a:rPr>
              <a:t>Intel Global Impact Festival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2000">
                <a:solidFill>
                  <a:srgbClr val="B7B7B7"/>
                </a:solidFill>
              </a:rPr>
              <a:t>Showing the sugar content of black coffee</a:t>
            </a:r>
            <a:endParaRPr sz="2000">
              <a:solidFill>
                <a:srgbClr val="B7B7B7"/>
              </a:solidFill>
            </a:endParaRPr>
          </a:p>
        </p:txBody>
      </p:sp>
      <p:grpSp>
        <p:nvGrpSpPr>
          <p:cNvPr id="132" name="Google Shape;132;p25"/>
          <p:cNvGrpSpPr/>
          <p:nvPr/>
        </p:nvGrpSpPr>
        <p:grpSpPr>
          <a:xfrm>
            <a:off x="6161569" y="591534"/>
            <a:ext cx="430056" cy="480149"/>
            <a:chOff x="11281274" y="131353"/>
            <a:chExt cx="720000" cy="803866"/>
          </a:xfrm>
        </p:grpSpPr>
        <p:sp>
          <p:nvSpPr>
            <p:cNvPr id="133" name="Google Shape;133;p25"/>
            <p:cNvSpPr/>
            <p:nvPr/>
          </p:nvSpPr>
          <p:spPr>
            <a:xfrm>
              <a:off x="11281274" y="215219"/>
              <a:ext cx="720000" cy="720000"/>
            </a:xfrm>
            <a:prstGeom prst="ellipse">
              <a:avLst/>
            </a:prstGeom>
            <a:gradFill>
              <a:gsLst>
                <a:gs pos="0">
                  <a:srgbClr val="01A7CE"/>
                </a:gs>
                <a:gs pos="100000">
                  <a:srgbClr val="00D0AC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162000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4" name="Google Shape;134;p25"/>
            <p:cNvSpPr/>
            <p:nvPr/>
          </p:nvSpPr>
          <p:spPr>
            <a:xfrm>
              <a:off x="11521180" y="372566"/>
              <a:ext cx="240188" cy="403979"/>
            </a:xfrm>
            <a:custGeom>
              <a:rect b="b" l="l" r="r" t="t"/>
              <a:pathLst>
                <a:path extrusionOk="0" h="4045" w="1926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5" name="Google Shape;135;p25"/>
            <p:cNvSpPr/>
            <p:nvPr/>
          </p:nvSpPr>
          <p:spPr>
            <a:xfrm>
              <a:off x="11735345" y="131353"/>
              <a:ext cx="241213" cy="241213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ffectLst>
              <a:outerShdw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1" sz="9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36" name="Google Shape;136;p25"/>
          <p:cNvCxnSpPr/>
          <p:nvPr/>
        </p:nvCxnSpPr>
        <p:spPr>
          <a:xfrm flipH="1" rot="10800000">
            <a:off x="2582350" y="3625100"/>
            <a:ext cx="3962100" cy="14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25"/>
          <p:cNvSpPr txBox="1"/>
          <p:nvPr/>
        </p:nvSpPr>
        <p:spPr>
          <a:xfrm>
            <a:off x="5269650" y="3883400"/>
            <a:ext cx="3765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3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rPr>
              <a:t>Han Ka hee: Project Manager</a:t>
            </a:r>
            <a:endParaRPr sz="1300">
              <a:solidFill>
                <a:srgbClr val="88888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3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rPr>
              <a:t>Back You jeong: Data researcher</a:t>
            </a:r>
            <a:endParaRPr sz="1300">
              <a:solidFill>
                <a:srgbClr val="88888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AD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205843" y="261257"/>
            <a:ext cx="8748000" cy="4882200"/>
          </a:xfrm>
          <a:prstGeom prst="round2SameRect">
            <a:avLst>
              <a:gd fmla="val 5233" name="adj1"/>
              <a:gd fmla="val 0" name="adj2"/>
            </a:avLst>
          </a:prstGeom>
          <a:solidFill>
            <a:srgbClr val="3F3F3F"/>
          </a:solidFill>
          <a:ln>
            <a:noFill/>
          </a:ln>
          <a:effectLst>
            <a:outerShdw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p34"/>
          <p:cNvSpPr/>
          <p:nvPr/>
        </p:nvSpPr>
        <p:spPr>
          <a:xfrm>
            <a:off x="246343" y="310500"/>
            <a:ext cx="8667000" cy="4833000"/>
          </a:xfrm>
          <a:prstGeom prst="round2SameRect">
            <a:avLst>
              <a:gd fmla="val 4913" name="adj1"/>
              <a:gd fmla="val 0" name="adj2"/>
            </a:avLst>
          </a:prstGeom>
          <a:solidFill>
            <a:srgbClr val="01A7CE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b="1" i="1" lang="ko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How well did the model perform? </a:t>
            </a:r>
            <a:endParaRPr sz="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34"/>
          <p:cNvSpPr/>
          <p:nvPr/>
        </p:nvSpPr>
        <p:spPr>
          <a:xfrm>
            <a:off x="246343" y="801257"/>
            <a:ext cx="8667000" cy="434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00" y="1034513"/>
            <a:ext cx="2956700" cy="18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1350" y="1074102"/>
            <a:ext cx="2779402" cy="18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4"/>
          <p:cNvPicPr preferRelativeResize="0"/>
          <p:nvPr/>
        </p:nvPicPr>
        <p:blipFill rotWithShape="1">
          <a:blip r:embed="rId5">
            <a:alphaModFix/>
          </a:blip>
          <a:srcRect b="0" l="0" r="0" t="18220"/>
          <a:stretch/>
        </p:blipFill>
        <p:spPr>
          <a:xfrm>
            <a:off x="1921250" y="2529700"/>
            <a:ext cx="4152275" cy="23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4"/>
          <p:cNvPicPr preferRelativeResize="0"/>
          <p:nvPr/>
        </p:nvPicPr>
        <p:blipFill rotWithShape="1">
          <a:blip r:embed="rId6">
            <a:alphaModFix/>
          </a:blip>
          <a:srcRect b="0" l="0" r="22474" t="14133"/>
          <a:stretch/>
        </p:blipFill>
        <p:spPr>
          <a:xfrm>
            <a:off x="6192725" y="1989950"/>
            <a:ext cx="2472325" cy="29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4"/>
          <p:cNvSpPr txBox="1"/>
          <p:nvPr/>
        </p:nvSpPr>
        <p:spPr>
          <a:xfrm>
            <a:off x="353600" y="4720300"/>
            <a:ext cx="830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highlight>
                  <a:srgbClr val="FDFDFD"/>
                </a:highlight>
              </a:rPr>
              <a:t>The accuracy of the model is high.</a:t>
            </a:r>
            <a:endParaRPr sz="1600"/>
          </a:p>
        </p:txBody>
      </p:sp>
      <p:sp>
        <p:nvSpPr>
          <p:cNvPr id="246" name="Google Shape;246;p34"/>
          <p:cNvSpPr/>
          <p:nvPr/>
        </p:nvSpPr>
        <p:spPr>
          <a:xfrm>
            <a:off x="7908078" y="81904"/>
            <a:ext cx="1004400" cy="951600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b="1" sz="11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Solution</a:t>
            </a:r>
            <a:endParaRPr b="1" sz="11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AD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/>
          <p:nvPr/>
        </p:nvSpPr>
        <p:spPr>
          <a:xfrm>
            <a:off x="205843" y="261257"/>
            <a:ext cx="8748000" cy="4882200"/>
          </a:xfrm>
          <a:prstGeom prst="round2SameRect">
            <a:avLst>
              <a:gd fmla="val 5233" name="adj1"/>
              <a:gd fmla="val 0" name="adj2"/>
            </a:avLst>
          </a:prstGeom>
          <a:solidFill>
            <a:srgbClr val="3F3F3F"/>
          </a:solidFill>
          <a:ln>
            <a:noFill/>
          </a:ln>
          <a:effectLst>
            <a:outerShdw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35"/>
          <p:cNvSpPr/>
          <p:nvPr/>
        </p:nvSpPr>
        <p:spPr>
          <a:xfrm>
            <a:off x="246343" y="310500"/>
            <a:ext cx="8667000" cy="4833000"/>
          </a:xfrm>
          <a:prstGeom prst="round2SameRect">
            <a:avLst>
              <a:gd fmla="val 4913" name="adj1"/>
              <a:gd fmla="val 0" name="adj2"/>
            </a:avLst>
          </a:prstGeom>
          <a:solidFill>
            <a:srgbClr val="01A7CE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</a:t>
            </a:r>
            <a:r>
              <a:rPr b="1" i="1" lang="ko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What Intel technologies are used in this solution?</a:t>
            </a:r>
            <a:endParaRPr b="1" i="1" sz="2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ko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What Intel technologies are used in this solution?</a:t>
            </a:r>
            <a:endParaRPr b="1" i="1" sz="2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35"/>
          <p:cNvSpPr/>
          <p:nvPr/>
        </p:nvSpPr>
        <p:spPr>
          <a:xfrm>
            <a:off x="246343" y="801257"/>
            <a:ext cx="8667000" cy="434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35"/>
          <p:cNvSpPr txBox="1"/>
          <p:nvPr/>
        </p:nvSpPr>
        <p:spPr>
          <a:xfrm>
            <a:off x="319550" y="3957100"/>
            <a:ext cx="8520600" cy="1070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We used openVINO, RealSense, Intel i7-8700 CPU, Intel oneAPI from Intel.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55" name="Google Shape;25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00" y="1197575"/>
            <a:ext cx="3179568" cy="238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3560" y="1197575"/>
            <a:ext cx="371194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0768" y="1982062"/>
            <a:ext cx="28575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5"/>
          <p:cNvSpPr/>
          <p:nvPr/>
        </p:nvSpPr>
        <p:spPr>
          <a:xfrm>
            <a:off x="7760750" y="54025"/>
            <a:ext cx="1024200" cy="9402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b="1"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Impact</a:t>
            </a:r>
            <a:endParaRPr b="1"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AD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/>
          <p:nvPr/>
        </p:nvSpPr>
        <p:spPr>
          <a:xfrm>
            <a:off x="205843" y="261257"/>
            <a:ext cx="8748000" cy="4882200"/>
          </a:xfrm>
          <a:prstGeom prst="round2SameRect">
            <a:avLst>
              <a:gd fmla="val 5233" name="adj1"/>
              <a:gd fmla="val 0" name="adj2"/>
            </a:avLst>
          </a:prstGeom>
          <a:solidFill>
            <a:srgbClr val="3F3F3F"/>
          </a:solidFill>
          <a:ln>
            <a:noFill/>
          </a:ln>
          <a:effectLst>
            <a:outerShdw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36"/>
          <p:cNvSpPr/>
          <p:nvPr/>
        </p:nvSpPr>
        <p:spPr>
          <a:xfrm>
            <a:off x="246343" y="310500"/>
            <a:ext cx="8667000" cy="4833000"/>
          </a:xfrm>
          <a:prstGeom prst="round2SameRect">
            <a:avLst>
              <a:gd fmla="val 4913" name="adj1"/>
              <a:gd fmla="val 0" name="adj2"/>
            </a:avLst>
          </a:prstGeom>
          <a:solidFill>
            <a:srgbClr val="01A7CE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b="1" i="1" lang="ko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How can we use our solutions to solve problems?</a:t>
            </a:r>
            <a:endParaRPr sz="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36"/>
          <p:cNvSpPr/>
          <p:nvPr/>
        </p:nvSpPr>
        <p:spPr>
          <a:xfrm>
            <a:off x="246343" y="801257"/>
            <a:ext cx="8667000" cy="434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p36"/>
          <p:cNvSpPr txBox="1"/>
          <p:nvPr/>
        </p:nvSpPr>
        <p:spPr>
          <a:xfrm>
            <a:off x="319550" y="3957100"/>
            <a:ext cx="8520600" cy="1070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When diabetics purchase Beverage at convenience stores, they cannot check the sugar content on the ingredient analysis table, so they can drink sugary foods.</a:t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267" name="Google Shape;267;p36"/>
          <p:cNvGraphicFramePr/>
          <p:nvPr/>
        </p:nvGraphicFramePr>
        <p:xfrm>
          <a:off x="1068313" y="114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{D34FE963-BF1D-4147-AB53-A08AEBA9A2ED}</a:tableStyleId>
              </a:tblPr>
              <a:tblGrid>
                <a:gridCol w="1286175"/>
                <a:gridCol w="5588825"/>
              </a:tblGrid>
              <a:tr h="68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who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Diabetic patients with presbyopia who need blood sugar control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  <a:tr h="68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what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Patients can drink coffee with sugar because they cannot check the sugar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  <a:tr h="68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where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When purchasing convenience store coffee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  <a:tr h="68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why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Helps manage sugar levels to keep patients healthy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sp>
        <p:nvSpPr>
          <p:cNvPr id="268" name="Google Shape;268;p36"/>
          <p:cNvSpPr/>
          <p:nvPr/>
        </p:nvSpPr>
        <p:spPr>
          <a:xfrm>
            <a:off x="7760750" y="54025"/>
            <a:ext cx="1024200" cy="9402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b="1"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Impact</a:t>
            </a:r>
            <a:endParaRPr b="1"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AD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/>
          <p:nvPr/>
        </p:nvSpPr>
        <p:spPr>
          <a:xfrm>
            <a:off x="205843" y="261257"/>
            <a:ext cx="8748000" cy="4882200"/>
          </a:xfrm>
          <a:prstGeom prst="round2SameRect">
            <a:avLst>
              <a:gd fmla="val 5233" name="adj1"/>
              <a:gd fmla="val 0" name="adj2"/>
            </a:avLst>
          </a:prstGeom>
          <a:solidFill>
            <a:srgbClr val="3F3F3F"/>
          </a:solidFill>
          <a:ln>
            <a:noFill/>
          </a:ln>
          <a:effectLst>
            <a:outerShdw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37"/>
          <p:cNvSpPr/>
          <p:nvPr/>
        </p:nvSpPr>
        <p:spPr>
          <a:xfrm>
            <a:off x="246343" y="310500"/>
            <a:ext cx="8667000" cy="4833000"/>
          </a:xfrm>
          <a:prstGeom prst="round2SameRect">
            <a:avLst>
              <a:gd fmla="val 4913" name="adj1"/>
              <a:gd fmla="val 0" name="adj2"/>
            </a:avLst>
          </a:prstGeom>
          <a:solidFill>
            <a:srgbClr val="01A7CE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How can we use our solutions to solve problems?</a:t>
            </a:r>
            <a:endParaRPr sz="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37"/>
          <p:cNvSpPr/>
          <p:nvPr/>
        </p:nvSpPr>
        <p:spPr>
          <a:xfrm>
            <a:off x="246343" y="801257"/>
            <a:ext cx="8667000" cy="434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p37"/>
          <p:cNvSpPr txBox="1"/>
          <p:nvPr/>
        </p:nvSpPr>
        <p:spPr>
          <a:xfrm>
            <a:off x="319550" y="3957100"/>
            <a:ext cx="8520600" cy="1070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By preventing it, patients can help manage their sugar levels and keep their health.</a:t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277" name="Google Shape;277;p37"/>
          <p:cNvGraphicFramePr/>
          <p:nvPr/>
        </p:nvGraphicFramePr>
        <p:xfrm>
          <a:off x="1068313" y="114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{D34FE963-BF1D-4147-AB53-A08AEBA9A2ED}</a:tableStyleId>
              </a:tblPr>
              <a:tblGrid>
                <a:gridCol w="1286175"/>
                <a:gridCol w="5588825"/>
              </a:tblGrid>
              <a:tr h="68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who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Diabetic patients with presbyopia who need blood sugar control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  <a:tr h="68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what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Patients can drink coffee with sugar because they cannot check the sugar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  <a:tr h="68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where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When purchasing convenience store coffee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  <a:tr h="68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why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Helps manage sugar levels to keep patients healthy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sp>
        <p:nvSpPr>
          <p:cNvPr id="278" name="Google Shape;278;p37"/>
          <p:cNvSpPr/>
          <p:nvPr/>
        </p:nvSpPr>
        <p:spPr>
          <a:xfrm>
            <a:off x="7760750" y="54025"/>
            <a:ext cx="1024200" cy="9402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b="1"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Impact</a:t>
            </a:r>
            <a:endParaRPr b="1"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AD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/>
          <p:nvPr/>
        </p:nvSpPr>
        <p:spPr>
          <a:xfrm>
            <a:off x="205843" y="261257"/>
            <a:ext cx="8748000" cy="4882200"/>
          </a:xfrm>
          <a:prstGeom prst="round2SameRect">
            <a:avLst>
              <a:gd fmla="val 5233" name="adj1"/>
              <a:gd fmla="val 0" name="adj2"/>
            </a:avLst>
          </a:prstGeom>
          <a:solidFill>
            <a:srgbClr val="3F3F3F"/>
          </a:solidFill>
          <a:ln>
            <a:noFill/>
          </a:ln>
          <a:effectLst>
            <a:outerShdw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38"/>
          <p:cNvSpPr/>
          <p:nvPr/>
        </p:nvSpPr>
        <p:spPr>
          <a:xfrm>
            <a:off x="246343" y="310500"/>
            <a:ext cx="8667000" cy="4833000"/>
          </a:xfrm>
          <a:prstGeom prst="round2SameRect">
            <a:avLst>
              <a:gd fmla="val 4913" name="adj1"/>
              <a:gd fmla="val 0" name="adj2"/>
            </a:avLst>
          </a:prstGeom>
          <a:solidFill>
            <a:srgbClr val="01A7CE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r>
              <a:rPr b="1" i="1" lang="ko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What differentiates our solution from existing solutions?</a:t>
            </a:r>
            <a:endParaRPr b="1" i="1" sz="2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p38"/>
          <p:cNvSpPr/>
          <p:nvPr/>
        </p:nvSpPr>
        <p:spPr>
          <a:xfrm>
            <a:off x="246343" y="801257"/>
            <a:ext cx="8667000" cy="434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6" name="Google Shape;28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725" y="1087325"/>
            <a:ext cx="1740200" cy="2657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7" name="Google Shape;287;p38"/>
          <p:cNvGrpSpPr/>
          <p:nvPr/>
        </p:nvGrpSpPr>
        <p:grpSpPr>
          <a:xfrm>
            <a:off x="5045700" y="1087337"/>
            <a:ext cx="1740200" cy="2657575"/>
            <a:chOff x="4858200" y="1087337"/>
            <a:chExt cx="1740200" cy="2657575"/>
          </a:xfrm>
        </p:grpSpPr>
        <p:pic>
          <p:nvPicPr>
            <p:cNvPr id="288" name="Google Shape;288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58200" y="1087337"/>
              <a:ext cx="1740200" cy="2657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33700" y="1491450"/>
              <a:ext cx="789200" cy="115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Google Shape;290;p38"/>
            <p:cNvSpPr txBox="1"/>
            <p:nvPr/>
          </p:nvSpPr>
          <p:spPr>
            <a:xfrm>
              <a:off x="5249650" y="2772250"/>
              <a:ext cx="1125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Sugars: 0g</a:t>
              </a:r>
              <a:endParaRPr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1" name="Google Shape;291;p38"/>
          <p:cNvSpPr/>
          <p:nvPr/>
        </p:nvSpPr>
        <p:spPr>
          <a:xfrm>
            <a:off x="3691913" y="2041113"/>
            <a:ext cx="1038300" cy="75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8"/>
          <p:cNvSpPr txBox="1"/>
          <p:nvPr/>
        </p:nvSpPr>
        <p:spPr>
          <a:xfrm>
            <a:off x="865750" y="4101900"/>
            <a:ext cx="703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highlight>
                  <a:srgbClr val="FDFDFD"/>
                </a:highlight>
              </a:rPr>
              <a:t>Use Beverage photos classified as AI to display them as big points on the screen </a:t>
            </a:r>
            <a:endParaRPr sz="1800"/>
          </a:p>
        </p:txBody>
      </p:sp>
      <p:sp>
        <p:nvSpPr>
          <p:cNvPr id="293" name="Google Shape;293;p38"/>
          <p:cNvSpPr/>
          <p:nvPr/>
        </p:nvSpPr>
        <p:spPr>
          <a:xfrm>
            <a:off x="7645052" y="801253"/>
            <a:ext cx="1195200" cy="1170900"/>
          </a:xfrm>
          <a:prstGeom prst="ellipse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b="1"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Vision</a:t>
            </a:r>
            <a:endParaRPr b="1"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AD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/>
          <p:nvPr/>
        </p:nvSpPr>
        <p:spPr>
          <a:xfrm>
            <a:off x="205843" y="261257"/>
            <a:ext cx="8748000" cy="4882200"/>
          </a:xfrm>
          <a:prstGeom prst="round2SameRect">
            <a:avLst>
              <a:gd fmla="val 5233" name="adj1"/>
              <a:gd fmla="val 0" name="adj2"/>
            </a:avLst>
          </a:prstGeom>
          <a:solidFill>
            <a:srgbClr val="3F3F3F"/>
          </a:solidFill>
          <a:ln>
            <a:noFill/>
          </a:ln>
          <a:effectLst>
            <a:outerShdw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39"/>
          <p:cNvSpPr/>
          <p:nvPr/>
        </p:nvSpPr>
        <p:spPr>
          <a:xfrm>
            <a:off x="246343" y="310500"/>
            <a:ext cx="8667000" cy="4833000"/>
          </a:xfrm>
          <a:prstGeom prst="round2SameRect">
            <a:avLst>
              <a:gd fmla="val 4913" name="adj1"/>
              <a:gd fmla="val 0" name="adj2"/>
            </a:avLst>
          </a:prstGeom>
          <a:solidFill>
            <a:srgbClr val="01A7CE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8. What differentiates our solution from existing solutions?</a:t>
            </a:r>
            <a:endParaRPr b="1" i="1" sz="2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39"/>
          <p:cNvSpPr/>
          <p:nvPr/>
        </p:nvSpPr>
        <p:spPr>
          <a:xfrm>
            <a:off x="246343" y="801257"/>
            <a:ext cx="8667000" cy="434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1" name="Google Shape;30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725" y="1087325"/>
            <a:ext cx="1740200" cy="2657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39"/>
          <p:cNvGrpSpPr/>
          <p:nvPr/>
        </p:nvGrpSpPr>
        <p:grpSpPr>
          <a:xfrm>
            <a:off x="5045700" y="1087337"/>
            <a:ext cx="1740200" cy="2657575"/>
            <a:chOff x="4858200" y="1087337"/>
            <a:chExt cx="1740200" cy="2657575"/>
          </a:xfrm>
        </p:grpSpPr>
        <p:pic>
          <p:nvPicPr>
            <p:cNvPr id="303" name="Google Shape;303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58200" y="1087337"/>
              <a:ext cx="1740200" cy="2657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4" name="Google Shape;304;p39"/>
            <p:cNvSpPr txBox="1"/>
            <p:nvPr/>
          </p:nvSpPr>
          <p:spPr>
            <a:xfrm>
              <a:off x="5241875" y="2772250"/>
              <a:ext cx="1183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Sodium</a:t>
              </a:r>
              <a:r>
                <a:rPr b="1" lang="ko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0g</a:t>
              </a:r>
              <a:endParaRPr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05" name="Google Shape;305;p39"/>
          <p:cNvSpPr/>
          <p:nvPr/>
        </p:nvSpPr>
        <p:spPr>
          <a:xfrm>
            <a:off x="3691913" y="2041113"/>
            <a:ext cx="1038300" cy="75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9"/>
          <p:cNvSpPr txBox="1"/>
          <p:nvPr/>
        </p:nvSpPr>
        <p:spPr>
          <a:xfrm>
            <a:off x="571575" y="4009450"/>
            <a:ext cx="7816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highlight>
                  <a:srgbClr val="FDFDFD"/>
                </a:highlight>
              </a:rPr>
              <a:t>In addition, only changing the data value in this solution can help patients with kidney disease who need sodium control.</a:t>
            </a:r>
            <a:endParaRPr b="1" sz="12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07" name="Google Shape;30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3425" y="1688150"/>
            <a:ext cx="992850" cy="9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9"/>
          <p:cNvSpPr/>
          <p:nvPr/>
        </p:nvSpPr>
        <p:spPr>
          <a:xfrm>
            <a:off x="7645052" y="801253"/>
            <a:ext cx="1195200" cy="1170900"/>
          </a:xfrm>
          <a:prstGeom prst="ellipse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b="1"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Vision</a:t>
            </a:r>
            <a:endParaRPr b="1"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AD1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/>
          <p:nvPr/>
        </p:nvSpPr>
        <p:spPr>
          <a:xfrm>
            <a:off x="205843" y="261257"/>
            <a:ext cx="8748000" cy="4882200"/>
          </a:xfrm>
          <a:prstGeom prst="round2SameRect">
            <a:avLst>
              <a:gd fmla="val 5233" name="adj1"/>
              <a:gd fmla="val 0" name="adj2"/>
            </a:avLst>
          </a:prstGeom>
          <a:solidFill>
            <a:srgbClr val="3F3F3F"/>
          </a:solidFill>
          <a:ln>
            <a:noFill/>
          </a:ln>
          <a:effectLst>
            <a:outerShdw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p40"/>
          <p:cNvSpPr/>
          <p:nvPr/>
        </p:nvSpPr>
        <p:spPr>
          <a:xfrm>
            <a:off x="246343" y="310500"/>
            <a:ext cx="8667000" cy="4833000"/>
          </a:xfrm>
          <a:prstGeom prst="round2SameRect">
            <a:avLst>
              <a:gd fmla="val 4913" name="adj1"/>
              <a:gd fmla="val 0" name="adj2"/>
            </a:avLst>
          </a:prstGeom>
          <a:solidFill>
            <a:srgbClr val="01A7CE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8. What differentiates our solution from existing solutions?</a:t>
            </a:r>
            <a:endParaRPr b="1" i="1" sz="2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40"/>
          <p:cNvSpPr/>
          <p:nvPr/>
        </p:nvSpPr>
        <p:spPr>
          <a:xfrm>
            <a:off x="246343" y="801257"/>
            <a:ext cx="8667000" cy="434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6" name="Google Shape;3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725" y="1087325"/>
            <a:ext cx="1740200" cy="26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0"/>
          <p:cNvSpPr/>
          <p:nvPr/>
        </p:nvSpPr>
        <p:spPr>
          <a:xfrm>
            <a:off x="3691913" y="2041113"/>
            <a:ext cx="1038300" cy="75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0"/>
          <p:cNvSpPr txBox="1"/>
          <p:nvPr/>
        </p:nvSpPr>
        <p:spPr>
          <a:xfrm>
            <a:off x="671750" y="3975825"/>
            <a:ext cx="7816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highlight>
                  <a:srgbClr val="FDFDFD"/>
                </a:highlight>
              </a:rPr>
              <a:t>Similarly, we can display various information about the food.</a:t>
            </a:r>
            <a:endParaRPr sz="10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319" name="Google Shape;319;p40"/>
          <p:cNvGrpSpPr/>
          <p:nvPr/>
        </p:nvGrpSpPr>
        <p:grpSpPr>
          <a:xfrm>
            <a:off x="5045699" y="1087325"/>
            <a:ext cx="1740200" cy="2657575"/>
            <a:chOff x="5045700" y="1087337"/>
            <a:chExt cx="1740200" cy="2657575"/>
          </a:xfrm>
        </p:grpSpPr>
        <p:grpSp>
          <p:nvGrpSpPr>
            <p:cNvPr id="320" name="Google Shape;320;p40"/>
            <p:cNvGrpSpPr/>
            <p:nvPr/>
          </p:nvGrpSpPr>
          <p:grpSpPr>
            <a:xfrm>
              <a:off x="5045700" y="1087337"/>
              <a:ext cx="1740200" cy="2657575"/>
              <a:chOff x="4858200" y="1087337"/>
              <a:chExt cx="1740200" cy="2657575"/>
            </a:xfrm>
          </p:grpSpPr>
          <p:pic>
            <p:nvPicPr>
              <p:cNvPr id="321" name="Google Shape;321;p4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858200" y="1087337"/>
                <a:ext cx="1740200" cy="26575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2" name="Google Shape;322;p40"/>
              <p:cNvSpPr txBox="1"/>
              <p:nvPr/>
            </p:nvSpPr>
            <p:spPr>
              <a:xfrm>
                <a:off x="5241875" y="2511250"/>
                <a:ext cx="1183800" cy="104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rgbClr val="FF0000"/>
                    </a:solidFill>
                  </a:rPr>
                  <a:t>Calories: </a:t>
                </a:r>
                <a:r>
                  <a:rPr lang="ko" sz="900">
                    <a:solidFill>
                      <a:srgbClr val="666666"/>
                    </a:solidFill>
                  </a:rPr>
                  <a:t>500kcal</a:t>
                </a:r>
                <a:endParaRPr sz="900">
                  <a:solidFill>
                    <a:srgbClr val="FF0000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rgbClr val="FF0000"/>
                    </a:solidFill>
                  </a:rPr>
                  <a:t>Sodium: </a:t>
                </a:r>
                <a:r>
                  <a:rPr lang="ko" sz="900">
                    <a:solidFill>
                      <a:srgbClr val="666666"/>
                    </a:solidFill>
                  </a:rPr>
                  <a:t>1,760mg</a:t>
                </a:r>
                <a:endParaRPr sz="900">
                  <a:solidFill>
                    <a:srgbClr val="FF0000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rgbClr val="FF0000"/>
                    </a:solidFill>
                  </a:rPr>
                  <a:t>Sugars: </a:t>
                </a:r>
                <a:r>
                  <a:rPr lang="ko" sz="900">
                    <a:solidFill>
                      <a:srgbClr val="666666"/>
                    </a:solidFill>
                  </a:rPr>
                  <a:t>4.6g</a:t>
                </a:r>
                <a:endParaRPr sz="900">
                  <a:solidFill>
                    <a:srgbClr val="666666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rgbClr val="FF0000"/>
                    </a:solidFill>
                  </a:rPr>
                  <a:t>Carbohydrate</a:t>
                </a:r>
                <a:r>
                  <a:rPr lang="ko" sz="900">
                    <a:solidFill>
                      <a:srgbClr val="666666"/>
                    </a:solidFill>
                  </a:rPr>
                  <a:t>: 77g</a:t>
                </a:r>
                <a:endParaRPr sz="900">
                  <a:solidFill>
                    <a:srgbClr val="666666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rgbClr val="FF0000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0000"/>
                    </a:solidFill>
                  </a:rPr>
                  <a:t> </a:t>
                </a:r>
                <a:endParaRPr sz="100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323" name="Google Shape;323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86150" y="1556023"/>
              <a:ext cx="1038300" cy="10157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4" name="Google Shape;324;p40"/>
          <p:cNvSpPr txBox="1"/>
          <p:nvPr/>
        </p:nvSpPr>
        <p:spPr>
          <a:xfrm>
            <a:off x="916175" y="992275"/>
            <a:ext cx="717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p40"/>
          <p:cNvSpPr txBox="1"/>
          <p:nvPr/>
        </p:nvSpPr>
        <p:spPr>
          <a:xfrm>
            <a:off x="672450" y="4513725"/>
            <a:ext cx="750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We can expand our solution for patients who need diet care.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40"/>
          <p:cNvSpPr/>
          <p:nvPr/>
        </p:nvSpPr>
        <p:spPr>
          <a:xfrm>
            <a:off x="7645052" y="801253"/>
            <a:ext cx="1195200" cy="1170900"/>
          </a:xfrm>
          <a:prstGeom prst="ellipse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b="1"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Vision</a:t>
            </a:r>
            <a:endParaRPr b="1"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AD1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/>
          <p:nvPr/>
        </p:nvSpPr>
        <p:spPr>
          <a:xfrm>
            <a:off x="2552381" y="1234238"/>
            <a:ext cx="3988800" cy="2860500"/>
          </a:xfrm>
          <a:prstGeom prst="round2SameRect">
            <a:avLst>
              <a:gd fmla="val 5233" name="adj1"/>
              <a:gd fmla="val 0" name="adj2"/>
            </a:avLst>
          </a:prstGeom>
          <a:solidFill>
            <a:srgbClr val="3F3F3F"/>
          </a:solidFill>
          <a:ln>
            <a:noFill/>
          </a:ln>
          <a:effectLst>
            <a:outerShdw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2" name="Google Shape;332;p41"/>
          <p:cNvSpPr/>
          <p:nvPr/>
        </p:nvSpPr>
        <p:spPr>
          <a:xfrm>
            <a:off x="2602388" y="1283481"/>
            <a:ext cx="3898500" cy="2811300"/>
          </a:xfrm>
          <a:prstGeom prst="round2SameRect">
            <a:avLst>
              <a:gd fmla="val 4913" name="adj1"/>
              <a:gd fmla="val 0" name="adj2"/>
            </a:avLst>
          </a:prstGeom>
          <a:solidFill>
            <a:srgbClr val="01A7CE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41"/>
          <p:cNvSpPr/>
          <p:nvPr/>
        </p:nvSpPr>
        <p:spPr>
          <a:xfrm>
            <a:off x="2602388" y="1774239"/>
            <a:ext cx="3898500" cy="232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3000">
                <a:solidFill>
                  <a:srgbClr val="202124"/>
                </a:solidFill>
                <a:highlight>
                  <a:srgbClr val="F8F9FA"/>
                </a:highlight>
              </a:rPr>
              <a:t>Thank you</a:t>
            </a:r>
            <a:endParaRPr sz="3000">
              <a:solidFill>
                <a:srgbClr val="B7B7B7"/>
              </a:solidFill>
            </a:endParaRPr>
          </a:p>
        </p:txBody>
      </p:sp>
      <p:cxnSp>
        <p:nvCxnSpPr>
          <p:cNvPr id="334" name="Google Shape;334;p41"/>
          <p:cNvCxnSpPr/>
          <p:nvPr/>
        </p:nvCxnSpPr>
        <p:spPr>
          <a:xfrm flipH="1" rot="10800000">
            <a:off x="2582350" y="4082300"/>
            <a:ext cx="3962100" cy="14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AD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/>
        </p:nvSpPr>
        <p:spPr>
          <a:xfrm>
            <a:off x="205843" y="261257"/>
            <a:ext cx="8748000" cy="4882200"/>
          </a:xfrm>
          <a:prstGeom prst="round2SameRect">
            <a:avLst>
              <a:gd fmla="val 5233" name="adj1"/>
              <a:gd fmla="val 0" name="adj2"/>
            </a:avLst>
          </a:prstGeom>
          <a:solidFill>
            <a:srgbClr val="3F3F3F"/>
          </a:solidFill>
          <a:ln>
            <a:noFill/>
          </a:ln>
          <a:effectLst>
            <a:outerShdw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246343" y="310500"/>
            <a:ext cx="8667000" cy="4833000"/>
          </a:xfrm>
          <a:prstGeom prst="round2SameRect">
            <a:avLst>
              <a:gd fmla="val 4913" name="adj1"/>
              <a:gd fmla="val 0" name="adj2"/>
            </a:avLst>
          </a:prstGeom>
          <a:solidFill>
            <a:srgbClr val="01A7CE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1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</a:t>
            </a:r>
            <a:endParaRPr sz="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246343" y="801257"/>
            <a:ext cx="8667000" cy="434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442857" y="1620158"/>
            <a:ext cx="1903200" cy="1903200"/>
          </a:xfrm>
          <a:prstGeom prst="ellipse">
            <a:avLst/>
          </a:prstGeom>
          <a:solidFill>
            <a:srgbClr val="FFEAD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b="1" sz="2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Intro</a:t>
            </a:r>
            <a:endParaRPr b="1" sz="2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2507432" y="1620158"/>
            <a:ext cx="1903200" cy="1903200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b="1" sz="2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Solution</a:t>
            </a:r>
            <a:endParaRPr b="1" sz="2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4572007" y="1620158"/>
            <a:ext cx="1903200" cy="19032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b="1" sz="2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Impact</a:t>
            </a:r>
            <a:endParaRPr b="1" sz="2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26"/>
          <p:cNvSpPr/>
          <p:nvPr/>
        </p:nvSpPr>
        <p:spPr>
          <a:xfrm>
            <a:off x="6704957" y="1620158"/>
            <a:ext cx="1903200" cy="1903200"/>
          </a:xfrm>
          <a:prstGeom prst="ellipse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b="1" sz="2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Vision</a:t>
            </a:r>
            <a:endParaRPr b="1" sz="2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442850" y="4365175"/>
            <a:ext cx="55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426675" y="4161925"/>
            <a:ext cx="830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Our table of contents consists of four: intro, solution, impact, and vision.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AD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/>
          <p:nvPr/>
        </p:nvSpPr>
        <p:spPr>
          <a:xfrm>
            <a:off x="205843" y="261257"/>
            <a:ext cx="8748000" cy="4882200"/>
          </a:xfrm>
          <a:prstGeom prst="round2SameRect">
            <a:avLst>
              <a:gd fmla="val 5233" name="adj1"/>
              <a:gd fmla="val 0" name="adj2"/>
            </a:avLst>
          </a:prstGeom>
          <a:solidFill>
            <a:srgbClr val="3F3F3F"/>
          </a:solidFill>
          <a:ln>
            <a:noFill/>
          </a:ln>
          <a:effectLst>
            <a:outerShdw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27"/>
          <p:cNvSpPr/>
          <p:nvPr/>
        </p:nvSpPr>
        <p:spPr>
          <a:xfrm>
            <a:off x="246343" y="310500"/>
            <a:ext cx="8667000" cy="4833000"/>
          </a:xfrm>
          <a:prstGeom prst="round2SameRect">
            <a:avLst>
              <a:gd fmla="val 4913" name="adj1"/>
              <a:gd fmla="val 0" name="adj2"/>
            </a:avLst>
          </a:prstGeom>
          <a:solidFill>
            <a:srgbClr val="01A7CE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</a:t>
            </a:r>
            <a:r>
              <a:rPr b="1" i="1" lang="ko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Recognize the problem</a:t>
            </a:r>
            <a:endParaRPr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1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ko" sz="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BIZCAM</a:t>
            </a:r>
            <a:r>
              <a:rPr b="0" i="1" lang="ko" sz="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1" sz="11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27"/>
          <p:cNvSpPr/>
          <p:nvPr/>
        </p:nvSpPr>
        <p:spPr>
          <a:xfrm>
            <a:off x="246343" y="801257"/>
            <a:ext cx="8667000" cy="434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8" name="Google Shape;158;p27"/>
          <p:cNvGrpSpPr/>
          <p:nvPr/>
        </p:nvGrpSpPr>
        <p:grpSpPr>
          <a:xfrm>
            <a:off x="435725" y="935500"/>
            <a:ext cx="3088500" cy="2812321"/>
            <a:chOff x="307000" y="658550"/>
            <a:chExt cx="3088500" cy="2812321"/>
          </a:xfrm>
        </p:grpSpPr>
        <p:pic>
          <p:nvPicPr>
            <p:cNvPr id="159" name="Google Shape;159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675" y="1086196"/>
              <a:ext cx="2897141" cy="2384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27"/>
            <p:cNvSpPr txBox="1"/>
            <p:nvPr/>
          </p:nvSpPr>
          <p:spPr>
            <a:xfrm>
              <a:off x="307000" y="658550"/>
              <a:ext cx="3088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" sz="1000">
                  <a:solidFill>
                    <a:srgbClr val="202124"/>
                  </a:solidFill>
                  <a:highlight>
                    <a:srgbClr val="EEEEEE"/>
                  </a:highlight>
                </a:rPr>
                <a:t>Age distribution of type 1 diabetes patients in 2020</a:t>
              </a:r>
              <a:endParaRPr sz="1000">
                <a:solidFill>
                  <a:srgbClr val="202124"/>
                </a:solidFill>
                <a:highlight>
                  <a:srgbClr val="EEEEEE"/>
                </a:highlight>
              </a:endParaRPr>
            </a:p>
          </p:txBody>
        </p:sp>
      </p:grpSp>
      <p:pic>
        <p:nvPicPr>
          <p:cNvPr id="161" name="Google Shape;16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0175" y="945075"/>
            <a:ext cx="4965645" cy="279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554775" y="3908600"/>
            <a:ext cx="78414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Currently, there are more than 6 million adult diabetics in Korea, of which 39.2% are elderly patients aged 65 years or older, and the importance of diabetes management in the elderly is gradually increasing.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27"/>
          <p:cNvSpPr/>
          <p:nvPr/>
        </p:nvSpPr>
        <p:spPr>
          <a:xfrm>
            <a:off x="8067650" y="0"/>
            <a:ext cx="886200" cy="887100"/>
          </a:xfrm>
          <a:prstGeom prst="ellipse">
            <a:avLst/>
          </a:prstGeom>
          <a:solidFill>
            <a:srgbClr val="FFEAD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b="1" lang="ko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b="1"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Intro</a:t>
            </a:r>
            <a:endParaRPr b="1"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AD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/>
          <p:nvPr/>
        </p:nvSpPr>
        <p:spPr>
          <a:xfrm>
            <a:off x="205843" y="261257"/>
            <a:ext cx="8748000" cy="4882200"/>
          </a:xfrm>
          <a:prstGeom prst="round2SameRect">
            <a:avLst>
              <a:gd fmla="val 5233" name="adj1"/>
              <a:gd fmla="val 0" name="adj2"/>
            </a:avLst>
          </a:prstGeom>
          <a:solidFill>
            <a:srgbClr val="3F3F3F"/>
          </a:solidFill>
          <a:ln>
            <a:noFill/>
          </a:ln>
          <a:effectLst>
            <a:outerShdw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246343" y="310500"/>
            <a:ext cx="8667000" cy="4833000"/>
          </a:xfrm>
          <a:prstGeom prst="round2SameRect">
            <a:avLst>
              <a:gd fmla="val 4913" name="adj1"/>
              <a:gd fmla="val 0" name="adj2"/>
            </a:avLst>
          </a:prstGeom>
          <a:solidFill>
            <a:srgbClr val="01A7CE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b="1" i="1" lang="ko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b="1" i="1" lang="ko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Recognize the problem</a:t>
            </a:r>
            <a:endParaRPr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1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ko" sz="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BIZCAM</a:t>
            </a:r>
            <a:r>
              <a:rPr b="0" i="1" lang="ko" sz="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1" sz="11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28"/>
          <p:cNvSpPr/>
          <p:nvPr/>
        </p:nvSpPr>
        <p:spPr>
          <a:xfrm>
            <a:off x="246343" y="801257"/>
            <a:ext cx="8667000" cy="434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1" name="Google Shape;171;p28"/>
          <p:cNvGrpSpPr/>
          <p:nvPr/>
        </p:nvGrpSpPr>
        <p:grpSpPr>
          <a:xfrm>
            <a:off x="435725" y="935500"/>
            <a:ext cx="3088500" cy="2812321"/>
            <a:chOff x="307000" y="658550"/>
            <a:chExt cx="3088500" cy="2812321"/>
          </a:xfrm>
        </p:grpSpPr>
        <p:pic>
          <p:nvPicPr>
            <p:cNvPr id="172" name="Google Shape;172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675" y="1086196"/>
              <a:ext cx="2897141" cy="2384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28"/>
            <p:cNvSpPr txBox="1"/>
            <p:nvPr/>
          </p:nvSpPr>
          <p:spPr>
            <a:xfrm>
              <a:off x="307000" y="658550"/>
              <a:ext cx="3088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" sz="1000">
                  <a:solidFill>
                    <a:srgbClr val="202124"/>
                  </a:solidFill>
                  <a:highlight>
                    <a:srgbClr val="EEEEEE"/>
                  </a:highlight>
                </a:rPr>
                <a:t>Age distribution of type 1 diabetes patients in 2020</a:t>
              </a:r>
              <a:endParaRPr sz="1000">
                <a:solidFill>
                  <a:srgbClr val="202124"/>
                </a:solidFill>
                <a:highlight>
                  <a:srgbClr val="EEEEEE"/>
                </a:highlight>
              </a:endParaRPr>
            </a:p>
          </p:txBody>
        </p:sp>
      </p:grpSp>
      <p:pic>
        <p:nvPicPr>
          <p:cNvPr id="174" name="Google Shape;1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0175" y="945075"/>
            <a:ext cx="4965645" cy="279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/>
        </p:nvSpPr>
        <p:spPr>
          <a:xfrm>
            <a:off x="319550" y="3957100"/>
            <a:ext cx="8520600" cy="1070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Nonetheless, diabetes management is at the level of a dead end. Currently, only 1 in 10 patients with diabetes are managed.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7351875" y="2612650"/>
            <a:ext cx="1122000" cy="1014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/>
          <p:nvPr/>
        </p:nvSpPr>
        <p:spPr>
          <a:xfrm>
            <a:off x="8027150" y="57975"/>
            <a:ext cx="886200" cy="887100"/>
          </a:xfrm>
          <a:prstGeom prst="ellipse">
            <a:avLst/>
          </a:prstGeom>
          <a:solidFill>
            <a:srgbClr val="FFEAD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01</a:t>
            </a:r>
            <a:endParaRPr b="1"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Intro</a:t>
            </a:r>
            <a:endParaRPr b="1"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AD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/>
          <p:nvPr/>
        </p:nvSpPr>
        <p:spPr>
          <a:xfrm>
            <a:off x="205843" y="261257"/>
            <a:ext cx="8748000" cy="4882200"/>
          </a:xfrm>
          <a:prstGeom prst="round2SameRect">
            <a:avLst>
              <a:gd fmla="val 5233" name="adj1"/>
              <a:gd fmla="val 0" name="adj2"/>
            </a:avLst>
          </a:prstGeom>
          <a:solidFill>
            <a:srgbClr val="3F3F3F"/>
          </a:solidFill>
          <a:ln>
            <a:noFill/>
          </a:ln>
          <a:effectLst>
            <a:outerShdw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29"/>
          <p:cNvSpPr/>
          <p:nvPr/>
        </p:nvSpPr>
        <p:spPr>
          <a:xfrm>
            <a:off x="246343" y="310500"/>
            <a:ext cx="8667000" cy="4833000"/>
          </a:xfrm>
          <a:prstGeom prst="round2SameRect">
            <a:avLst>
              <a:gd fmla="val 4913" name="adj1"/>
              <a:gd fmla="val 0" name="adj2"/>
            </a:avLst>
          </a:prstGeom>
          <a:solidFill>
            <a:srgbClr val="01A7CE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r>
              <a:rPr b="1" i="1" lang="ko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Recognize the problem</a:t>
            </a:r>
            <a:endParaRPr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1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ko" sz="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       stylish business and campus life with BIZCAM</a:t>
            </a:r>
            <a:r>
              <a:rPr b="0" i="1" lang="ko" sz="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1" sz="11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29"/>
          <p:cNvSpPr/>
          <p:nvPr/>
        </p:nvSpPr>
        <p:spPr>
          <a:xfrm>
            <a:off x="246343" y="801257"/>
            <a:ext cx="8667000" cy="434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319550" y="3957100"/>
            <a:ext cx="8520600" cy="1070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Diabetics are increasing rapidly not only in Korea but also around the world.</a:t>
            </a:r>
            <a:endParaRPr sz="16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By 2030, the number of </a:t>
            </a:r>
            <a:r>
              <a:rPr lang="ko" sz="16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Diabetics </a:t>
            </a:r>
            <a:r>
              <a:rPr lang="ko" sz="16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aged 65 or older is expected to increase to 195 million, and by 2045, the number is expected to reach 276 million.</a:t>
            </a:r>
            <a:endParaRPr sz="16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550" y="847725"/>
            <a:ext cx="6191250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/>
          <p:nvPr/>
        </p:nvSpPr>
        <p:spPr>
          <a:xfrm>
            <a:off x="8027150" y="67925"/>
            <a:ext cx="886200" cy="887100"/>
          </a:xfrm>
          <a:prstGeom prst="ellipse">
            <a:avLst/>
          </a:prstGeom>
          <a:solidFill>
            <a:srgbClr val="FFEAD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01</a:t>
            </a:r>
            <a:endParaRPr b="1"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Intro</a:t>
            </a:r>
            <a:endParaRPr b="1"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AD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/>
          <p:nvPr/>
        </p:nvSpPr>
        <p:spPr>
          <a:xfrm>
            <a:off x="205843" y="261257"/>
            <a:ext cx="8748000" cy="4882200"/>
          </a:xfrm>
          <a:prstGeom prst="round2SameRect">
            <a:avLst>
              <a:gd fmla="val 5233" name="adj1"/>
              <a:gd fmla="val 0" name="adj2"/>
            </a:avLst>
          </a:prstGeom>
          <a:solidFill>
            <a:srgbClr val="3F3F3F"/>
          </a:solidFill>
          <a:ln>
            <a:noFill/>
          </a:ln>
          <a:effectLst>
            <a:outerShdw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30"/>
          <p:cNvSpPr/>
          <p:nvPr/>
        </p:nvSpPr>
        <p:spPr>
          <a:xfrm>
            <a:off x="246343" y="310500"/>
            <a:ext cx="8667000" cy="4833000"/>
          </a:xfrm>
          <a:prstGeom prst="round2SameRect">
            <a:avLst>
              <a:gd fmla="val 4913" name="adj1"/>
              <a:gd fmla="val 0" name="adj2"/>
            </a:avLst>
          </a:prstGeom>
          <a:solidFill>
            <a:srgbClr val="01A7CE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b="1" i="1" lang="ko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Recognize the problem</a:t>
            </a:r>
            <a:endParaRPr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1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ko" sz="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BIZCAM</a:t>
            </a:r>
            <a:r>
              <a:rPr b="0" i="1" lang="ko" sz="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1" sz="11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30"/>
          <p:cNvSpPr/>
          <p:nvPr/>
        </p:nvSpPr>
        <p:spPr>
          <a:xfrm>
            <a:off x="246343" y="801257"/>
            <a:ext cx="8667000" cy="434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319550" y="3957100"/>
            <a:ext cx="8520600" cy="1070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</a:rPr>
              <a:t>So, when I worked at a convenience store in a hospital, I saw that elderly people, who are the majority of diabetics, had difficulty checking the ingredient analysis table, so their sugar levels increased when they drank coffee with sugar.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4700" y="1213388"/>
            <a:ext cx="2117175" cy="211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475" y="1067725"/>
            <a:ext cx="2614225" cy="26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3500" y="909913"/>
            <a:ext cx="2929850" cy="292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/>
          <p:nvPr/>
        </p:nvSpPr>
        <p:spPr>
          <a:xfrm>
            <a:off x="5413350" y="1980575"/>
            <a:ext cx="1082700" cy="64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0"/>
          <p:cNvSpPr/>
          <p:nvPr/>
        </p:nvSpPr>
        <p:spPr>
          <a:xfrm>
            <a:off x="8027150" y="104975"/>
            <a:ext cx="886200" cy="887100"/>
          </a:xfrm>
          <a:prstGeom prst="ellipse">
            <a:avLst/>
          </a:prstGeom>
          <a:solidFill>
            <a:srgbClr val="FFEAD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01</a:t>
            </a:r>
            <a:endParaRPr b="1"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Intro</a:t>
            </a:r>
            <a:endParaRPr b="1"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AD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/>
          <p:nvPr/>
        </p:nvSpPr>
        <p:spPr>
          <a:xfrm>
            <a:off x="205843" y="261257"/>
            <a:ext cx="8748000" cy="4882200"/>
          </a:xfrm>
          <a:prstGeom prst="round2SameRect">
            <a:avLst>
              <a:gd fmla="val 5233" name="adj1"/>
              <a:gd fmla="val 0" name="adj2"/>
            </a:avLst>
          </a:prstGeom>
          <a:solidFill>
            <a:srgbClr val="3F3F3F"/>
          </a:solidFill>
          <a:ln>
            <a:noFill/>
          </a:ln>
          <a:effectLst>
            <a:outerShdw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31"/>
          <p:cNvSpPr/>
          <p:nvPr/>
        </p:nvSpPr>
        <p:spPr>
          <a:xfrm>
            <a:off x="246343" y="310500"/>
            <a:ext cx="8667000" cy="4833000"/>
          </a:xfrm>
          <a:prstGeom prst="round2SameRect">
            <a:avLst>
              <a:gd fmla="val 4913" name="adj1"/>
              <a:gd fmla="val 0" name="adj2"/>
            </a:avLst>
          </a:prstGeom>
          <a:solidFill>
            <a:srgbClr val="01A7CE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1" i="1" lang="ko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Data Acquisition Method</a:t>
            </a:r>
            <a:endParaRPr b="1" i="1" sz="2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1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ko" sz="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BIZCAM</a:t>
            </a:r>
            <a:r>
              <a:rPr b="0" i="1" lang="ko" sz="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1" sz="11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31"/>
          <p:cNvSpPr/>
          <p:nvPr/>
        </p:nvSpPr>
        <p:spPr>
          <a:xfrm>
            <a:off x="246343" y="801257"/>
            <a:ext cx="8667000" cy="434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31"/>
          <p:cNvSpPr txBox="1"/>
          <p:nvPr/>
        </p:nvSpPr>
        <p:spPr>
          <a:xfrm>
            <a:off x="319550" y="3957100"/>
            <a:ext cx="8520600" cy="1070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We obtained data by photographing drinks sold at convenience stores from various angles using a webcam. After taking all the pictures, I saved them in a folder and labeled them.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775" y="886250"/>
            <a:ext cx="7219500" cy="321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/>
          <p:nvPr/>
        </p:nvSpPr>
        <p:spPr>
          <a:xfrm>
            <a:off x="7908078" y="81904"/>
            <a:ext cx="1004400" cy="951600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b="1" sz="11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Solution</a:t>
            </a:r>
            <a:endParaRPr b="1" sz="11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AD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/>
          <p:nvPr/>
        </p:nvSpPr>
        <p:spPr>
          <a:xfrm>
            <a:off x="205843" y="261257"/>
            <a:ext cx="8748000" cy="4882200"/>
          </a:xfrm>
          <a:prstGeom prst="round2SameRect">
            <a:avLst>
              <a:gd fmla="val 5233" name="adj1"/>
              <a:gd fmla="val 0" name="adj2"/>
            </a:avLst>
          </a:prstGeom>
          <a:solidFill>
            <a:srgbClr val="3F3F3F"/>
          </a:solidFill>
          <a:ln>
            <a:noFill/>
          </a:ln>
          <a:effectLst>
            <a:outerShdw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32"/>
          <p:cNvSpPr/>
          <p:nvPr/>
        </p:nvSpPr>
        <p:spPr>
          <a:xfrm>
            <a:off x="246343" y="310500"/>
            <a:ext cx="8667000" cy="4833000"/>
          </a:xfrm>
          <a:prstGeom prst="round2SameRect">
            <a:avLst>
              <a:gd fmla="val 4913" name="adj1"/>
              <a:gd fmla="val 0" name="adj2"/>
            </a:avLst>
          </a:prstGeom>
          <a:solidFill>
            <a:srgbClr val="01A7CE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b="1" i="1" lang="ko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How to check data</a:t>
            </a:r>
            <a:endParaRPr sz="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32"/>
          <p:cNvSpPr/>
          <p:nvPr/>
        </p:nvSpPr>
        <p:spPr>
          <a:xfrm>
            <a:off x="246343" y="801257"/>
            <a:ext cx="8667000" cy="434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319550" y="3957100"/>
            <a:ext cx="8520600" cy="1070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The data was checked for image data and distributions for label categories using Jupyter Notebook.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350" y="1032775"/>
            <a:ext cx="5551851" cy="320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2"/>
          <p:cNvSpPr/>
          <p:nvPr/>
        </p:nvSpPr>
        <p:spPr>
          <a:xfrm>
            <a:off x="7908078" y="81904"/>
            <a:ext cx="1004400" cy="951600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b="1" sz="11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Solution</a:t>
            </a:r>
            <a:endParaRPr b="1" sz="11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AD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/>
          <p:nvPr/>
        </p:nvSpPr>
        <p:spPr>
          <a:xfrm>
            <a:off x="205843" y="261257"/>
            <a:ext cx="8748000" cy="4882200"/>
          </a:xfrm>
          <a:prstGeom prst="round2SameRect">
            <a:avLst>
              <a:gd fmla="val 5233" name="adj1"/>
              <a:gd fmla="val 0" name="adj2"/>
            </a:avLst>
          </a:prstGeom>
          <a:solidFill>
            <a:srgbClr val="3F3F3F"/>
          </a:solidFill>
          <a:ln>
            <a:noFill/>
          </a:ln>
          <a:effectLst>
            <a:outerShdw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33"/>
          <p:cNvSpPr/>
          <p:nvPr/>
        </p:nvSpPr>
        <p:spPr>
          <a:xfrm>
            <a:off x="246343" y="310500"/>
            <a:ext cx="8667000" cy="4833000"/>
          </a:xfrm>
          <a:prstGeom prst="round2SameRect">
            <a:avLst>
              <a:gd fmla="val 4913" name="adj1"/>
              <a:gd fmla="val 0" name="adj2"/>
            </a:avLst>
          </a:prstGeom>
          <a:solidFill>
            <a:srgbClr val="01A7CE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b="1" i="1" lang="ko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AI model selection</a:t>
            </a:r>
            <a:endParaRPr sz="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33"/>
          <p:cNvSpPr/>
          <p:nvPr/>
        </p:nvSpPr>
        <p:spPr>
          <a:xfrm>
            <a:off x="246343" y="801257"/>
            <a:ext cx="8667000" cy="434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319550" y="3957100"/>
            <a:ext cx="8520600" cy="1070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Among various classification models, MoblieNetV2 with high accuracy and high speed was selected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29" name="Google Shape;2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50" y="1145775"/>
            <a:ext cx="3986626" cy="25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6175" y="1145775"/>
            <a:ext cx="4533975" cy="25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9400" y="1639400"/>
            <a:ext cx="406225" cy="406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2" name="Google Shape;23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7075" y="2368638"/>
            <a:ext cx="406225" cy="40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3"/>
          <p:cNvSpPr/>
          <p:nvPr/>
        </p:nvSpPr>
        <p:spPr>
          <a:xfrm>
            <a:off x="7908078" y="81904"/>
            <a:ext cx="1004400" cy="951600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b="1" sz="11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Solution</a:t>
            </a:r>
            <a:endParaRPr b="1" sz="11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8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