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5" r:id="rId19"/>
    <p:sldId id="276" r:id="rId20"/>
    <p:sldId id="277" r:id="rId21"/>
    <p:sldId id="261" r:id="rId22"/>
    <p:sldId id="264" r:id="rId23"/>
    <p:sldId id="279" r:id="rId24"/>
    <p:sldId id="280" r:id="rId25"/>
    <p:sldId id="266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4" autoAdjust="0"/>
    <p:restoredTop sz="94660"/>
  </p:normalViewPr>
  <p:slideViewPr>
    <p:cSldViewPr snapToGrid="0">
      <p:cViewPr>
        <p:scale>
          <a:sx n="75" d="100"/>
          <a:sy n="75" d="100"/>
        </p:scale>
        <p:origin x="40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8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3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9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4486C-0492-4B54-9E39-D2477531C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4B1292-07F4-4B2B-8B3A-6BE8A3C6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057400"/>
            <a:ext cx="5120639" cy="1928965"/>
          </a:xfrm>
        </p:spPr>
        <p:txBody>
          <a:bodyPr>
            <a:normAutofit fontScale="90000"/>
          </a:bodyPr>
          <a:lstStyle/>
          <a:p>
            <a:r>
              <a:rPr lang="fr-CA" sz="4400" dirty="0">
                <a:solidFill>
                  <a:schemeClr val="tx1"/>
                </a:solidFill>
              </a:rPr>
              <a:t>Solutions d’une équation aux valeurs propres: oscillateur anharmonique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46341E-4136-4140-AFD0-F074C5FF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406526"/>
            <a:ext cx="4775075" cy="559656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Gabriel Hémond et Meriem Khalfoun</a:t>
            </a:r>
          </a:p>
        </p:txBody>
      </p:sp>
    </p:spTree>
    <p:extLst>
      <p:ext uri="{BB962C8B-B14F-4D97-AF65-F5344CB8AC3E}">
        <p14:creationId xmlns:p14="http://schemas.microsoft.com/office/powerpoint/2010/main" val="194545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6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92405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0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463867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493395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025" y="2582862"/>
            <a:ext cx="2571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727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>
            <a:cxnSpLocks/>
          </p:cNvCxnSpPr>
          <p:nvPr/>
        </p:nvCxnSpPr>
        <p:spPr>
          <a:xfrm flipV="1">
            <a:off x="5588000" y="2329746"/>
            <a:ext cx="956733" cy="15673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EA10F9-668B-46D2-8D83-F7D499C922DA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10107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ACDA191-1D22-4D25-8375-758DA53060B2}"/>
              </a:ext>
            </a:extLst>
          </p:cNvPr>
          <p:cNvCxnSpPr>
            <a:cxnSpLocks/>
          </p:cNvCxnSpPr>
          <p:nvPr/>
        </p:nvCxnSpPr>
        <p:spPr>
          <a:xfrm flipV="1">
            <a:off x="6544733" y="2374559"/>
            <a:ext cx="0" cy="1522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544733" y="30168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E27A8B-813C-462B-936E-40EEB4BC8275}"/>
              </a:ext>
            </a:extLst>
          </p:cNvPr>
          <p:cNvSpPr txBox="1"/>
          <p:nvPr/>
        </p:nvSpPr>
        <p:spPr>
          <a:xfrm>
            <a:off x="5945981" y="3468010"/>
            <a:ext cx="9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90E83A-FFDC-49AA-8AE1-851B5B589577}"/>
              </a:ext>
            </a:extLst>
          </p:cNvPr>
          <p:cNvSpPr txBox="1"/>
          <p:nvPr/>
        </p:nvSpPr>
        <p:spPr>
          <a:xfrm>
            <a:off x="5988314" y="39253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3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87B7585-47B1-4797-80F8-84F12D8A2C24}"/>
              </a:ext>
            </a:extLst>
          </p:cNvPr>
          <p:cNvSpPr/>
          <p:nvPr/>
        </p:nvSpPr>
        <p:spPr>
          <a:xfrm rot="1099289">
            <a:off x="5410281" y="3527282"/>
            <a:ext cx="583492" cy="55596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F33C90D-7168-4AE3-A722-C6D647303135}"/>
              </a:ext>
            </a:extLst>
          </p:cNvPr>
          <p:cNvCxnSpPr/>
          <p:nvPr/>
        </p:nvCxnSpPr>
        <p:spPr>
          <a:xfrm flipV="1">
            <a:off x="5588000" y="3547533"/>
            <a:ext cx="0" cy="34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FD76041-5418-4D15-87B6-31AD907BF9AA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35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95608AF-59A7-4A30-B9B7-3B4168DA8BB2}"/>
              </a:ext>
            </a:extLst>
          </p:cNvPr>
          <p:cNvSpPr txBox="1"/>
          <p:nvPr/>
        </p:nvSpPr>
        <p:spPr>
          <a:xfrm>
            <a:off x="5383406" y="35376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DB0EA0-3EC6-4160-86BF-DEBF496F7F5D}"/>
              </a:ext>
            </a:extLst>
          </p:cNvPr>
          <p:cNvSpPr txBox="1"/>
          <p:nvPr/>
        </p:nvSpPr>
        <p:spPr>
          <a:xfrm>
            <a:off x="5687904" y="3813224"/>
            <a:ext cx="20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824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>
            <a:cxnSpLocks/>
          </p:cNvCxnSpPr>
          <p:nvPr/>
        </p:nvCxnSpPr>
        <p:spPr>
          <a:xfrm flipV="1">
            <a:off x="5588000" y="3897045"/>
            <a:ext cx="191770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417310" y="39007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C8225D-52C0-41B0-91EF-2BAACEF0ED14}"/>
              </a:ext>
            </a:extLst>
          </p:cNvPr>
          <p:cNvCxnSpPr/>
          <p:nvPr/>
        </p:nvCxnSpPr>
        <p:spPr>
          <a:xfrm flipV="1">
            <a:off x="5588000" y="3547533"/>
            <a:ext cx="0" cy="34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98660D2-AFA1-4472-808E-9FA479A13A87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35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17A52D9-D9BC-4C29-8811-188F59A513CB}"/>
              </a:ext>
            </a:extLst>
          </p:cNvPr>
          <p:cNvSpPr txBox="1"/>
          <p:nvPr/>
        </p:nvSpPr>
        <p:spPr>
          <a:xfrm>
            <a:off x="5383406" y="35376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2B7144-4B19-43E5-B6DA-C96CA816A1DD}"/>
              </a:ext>
            </a:extLst>
          </p:cNvPr>
          <p:cNvSpPr txBox="1"/>
          <p:nvPr/>
        </p:nvSpPr>
        <p:spPr>
          <a:xfrm>
            <a:off x="5687904" y="3813224"/>
            <a:ext cx="20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413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34EF5-0052-43BE-9824-A13878B9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6765797-F901-483F-9638-B2E77ABA9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7" y="406399"/>
            <a:ext cx="11371334" cy="6054361"/>
          </a:xfrm>
        </p:spPr>
      </p:pic>
    </p:spTree>
    <p:extLst>
      <p:ext uri="{BB962C8B-B14F-4D97-AF65-F5344CB8AC3E}">
        <p14:creationId xmlns:p14="http://schemas.microsoft.com/office/powerpoint/2010/main" val="61543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A4E10-6AA3-4F5A-A2DD-FD8115F2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831146-18E7-431C-A8D7-AE7191E6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" y="401319"/>
            <a:ext cx="11372175" cy="6045201"/>
          </a:xfrm>
        </p:spPr>
      </p:pic>
    </p:spTree>
    <p:extLst>
      <p:ext uri="{BB962C8B-B14F-4D97-AF65-F5344CB8AC3E}">
        <p14:creationId xmlns:p14="http://schemas.microsoft.com/office/powerpoint/2010/main" val="68007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Hamiltonien et équation de Schrödinger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D3B9B4E-0E34-4E0D-938A-ADDF8B39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0" y="4899556"/>
            <a:ext cx="2672116" cy="7992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025DDB-F88A-4ADC-BA68-8D02BFC83B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6279"/>
          <a:stretch/>
        </p:blipFill>
        <p:spPr>
          <a:xfrm>
            <a:off x="2895600" y="2103121"/>
            <a:ext cx="6400800" cy="10980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DA618E-0170-4A6C-9A70-F416C03E4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1" y="3708996"/>
            <a:ext cx="2672115" cy="7562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E591446-DAEE-422A-BA2D-2528A913496B}"/>
              </a:ext>
            </a:extLst>
          </p:cNvPr>
          <p:cNvSpPr txBox="1"/>
          <p:nvPr/>
        </p:nvSpPr>
        <p:spPr>
          <a:xfrm>
            <a:off x="1066799" y="1829528"/>
            <a:ext cx="467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avons l’Hamiltonien suivant: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1FCC69-17AC-4493-8246-24C3071E98C8}"/>
              </a:ext>
            </a:extLst>
          </p:cNvPr>
          <p:cNvSpPr txBox="1"/>
          <p:nvPr/>
        </p:nvSpPr>
        <p:spPr>
          <a:xfrm>
            <a:off x="1066800" y="3398640"/>
            <a:ext cx="87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Que  nous pouvons séparer en une partie harmonique et une partie perturbation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6EC0D2-40D7-4C4F-8903-6A5C081F1E93}"/>
              </a:ext>
            </a:extLst>
          </p:cNvPr>
          <p:cNvSpPr txBox="1"/>
          <p:nvPr/>
        </p:nvSpPr>
        <p:spPr>
          <a:xfrm>
            <a:off x="1066799" y="4530224"/>
            <a:ext cx="87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cherchons à résoudre l’équation de Schrödinger indépendante du temps</a:t>
            </a:r>
          </a:p>
        </p:txBody>
      </p:sp>
    </p:spTree>
    <p:extLst>
      <p:ext uri="{BB962C8B-B14F-4D97-AF65-F5344CB8AC3E}">
        <p14:creationId xmlns:p14="http://schemas.microsoft.com/office/powerpoint/2010/main" val="122525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22E7E-5A4C-4541-B366-DB2C52A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, carte&#10;&#10;Description générée automatiquement">
            <a:extLst>
              <a:ext uri="{FF2B5EF4-FFF2-40B4-BE49-F238E27FC236}">
                <a16:creationId xmlns:a16="http://schemas.microsoft.com/office/drawing/2014/main" id="{A88781FE-19CA-4A0F-BDE7-ADDB09B99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2" y="404970"/>
            <a:ext cx="11409818" cy="6046630"/>
          </a:xfrm>
        </p:spPr>
      </p:pic>
    </p:spTree>
    <p:extLst>
      <p:ext uri="{BB962C8B-B14F-4D97-AF65-F5344CB8AC3E}">
        <p14:creationId xmlns:p14="http://schemas.microsoft.com/office/powerpoint/2010/main" val="602111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980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F18835-066C-420C-918E-97D0CDE00B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8675" y="1933576"/>
            <a:ext cx="2914650" cy="552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E388EE-307D-4671-882A-B4F027B022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9290" y="3305176"/>
            <a:ext cx="6915150" cy="704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6F9F1F-EB44-41BB-AEDA-09916F5C33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3228" y="4870979"/>
            <a:ext cx="48672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068053-DA43-4DA1-8C2B-9C293EF0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1986" y="2522194"/>
            <a:ext cx="3248025" cy="723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7DE497F-268B-4AFE-9C8E-66A481146C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3824" y="4109694"/>
            <a:ext cx="43243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7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D7B551-3FB3-4E68-993A-88DE5D70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4359" y="2476857"/>
            <a:ext cx="3343275" cy="533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226B24E-D890-47B7-9914-AFCFD18031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0885" y="4006320"/>
            <a:ext cx="56102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49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1800" dirty="0"/>
              <a:t>Nous avons considéré les cas suivants:</a:t>
            </a:r>
          </a:p>
          <a:p>
            <a:r>
              <a:rPr lang="fr-CA" sz="1800" dirty="0"/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800" dirty="0">
                <a:cs typeface="Calibri" panose="020F0502020204030204" pitchFamily="34" charset="0"/>
              </a:rPr>
              <a:t>ou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dirty="0">
                <a:cs typeface="Calibri" panose="020F0502020204030204" pitchFamily="34" charset="0"/>
              </a:rPr>
              <a:t> est nuls</a:t>
            </a:r>
          </a:p>
          <a:p>
            <a:r>
              <a:rPr lang="fr-CA" sz="1800" dirty="0">
                <a:cs typeface="Calibri" panose="020F0502020204030204" pitchFamily="34" charset="0"/>
              </a:rPr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800" dirty="0">
                <a:cs typeface="Calibri" panose="020F0502020204030204" pitchFamily="34" charset="0"/>
              </a:rPr>
              <a:t>est proportionnel à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</a:p>
          <a:p>
            <a:r>
              <a:rPr lang="fr-CA" sz="1800" dirty="0">
                <a:cs typeface="Calibri" panose="020F0502020204030204" pitchFamily="34" charset="0"/>
              </a:rPr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4032787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3890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harmonique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939073-0B25-4BDF-84BE-DEFE4BEA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032" y="2448560"/>
            <a:ext cx="4573934" cy="980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CCE71A-A122-4D90-9896-963BBFB8F0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5662" y="4027932"/>
            <a:ext cx="5400675" cy="7905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0A8F42-9666-44AA-8463-8DF39A5DC151}"/>
              </a:ext>
            </a:extLst>
          </p:cNvPr>
          <p:cNvSpPr txBox="1"/>
          <p:nvPr/>
        </p:nvSpPr>
        <p:spPr>
          <a:xfrm>
            <a:off x="1066800" y="1900589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L’hamiltonien de l’oscillateur harmonique est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0F8300-B7B1-4324-BB1E-222235E47C58}"/>
              </a:ext>
            </a:extLst>
          </p:cNvPr>
          <p:cNvSpPr txBox="1"/>
          <p:nvPr/>
        </p:nvSpPr>
        <p:spPr>
          <a:xfrm>
            <a:off x="1066799" y="3516570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avons réécrit l’équation de Schrödinger</a:t>
            </a:r>
          </a:p>
        </p:txBody>
      </p:sp>
    </p:spTree>
    <p:extLst>
      <p:ext uri="{BB962C8B-B14F-4D97-AF65-F5344CB8AC3E}">
        <p14:creationId xmlns:p14="http://schemas.microsoft.com/office/powerpoint/2010/main" val="39843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Opérateurs d’échelle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9FEF8F-9EF8-4438-BE0A-4D94A60E8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1685" b="1378"/>
          <a:stretch/>
        </p:blipFill>
        <p:spPr>
          <a:xfrm>
            <a:off x="7972425" y="408336"/>
            <a:ext cx="3830108" cy="60413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7B275D-EB28-4949-99F1-56FFFA9067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4253" y="2358152"/>
            <a:ext cx="2790825" cy="17335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4D7823-E121-4150-9EB1-E6DB19A7F59D}"/>
              </a:ext>
            </a:extLst>
          </p:cNvPr>
          <p:cNvSpPr txBox="1"/>
          <p:nvPr/>
        </p:nvSpPr>
        <p:spPr>
          <a:xfrm>
            <a:off x="1176867" y="187912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introduisons les opérateurs d’échelle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CA5E85-C33A-4C9D-8009-7C7A6A3149F4}"/>
              </a:ext>
            </a:extLst>
          </p:cNvPr>
          <p:cNvSpPr txBox="1"/>
          <p:nvPr/>
        </p:nvSpPr>
        <p:spPr>
          <a:xfrm>
            <a:off x="1176867" y="4091702"/>
            <a:ext cx="48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Qui ont  l’effet suivant sur les vecteurs propres: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091F75-A770-40F1-AD3B-F701E758BD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8452" y="4696883"/>
            <a:ext cx="4162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8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harmonique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7442D6-74E1-4141-A00F-6B185A26A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8591"/>
          <a:stretch/>
        </p:blipFill>
        <p:spPr>
          <a:xfrm>
            <a:off x="4776784" y="3342131"/>
            <a:ext cx="2638425" cy="10012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960FFA-DF48-4E3E-B71A-C2FBB6B22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8908" y="4661725"/>
            <a:ext cx="67341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065FA43-15AD-4720-A726-56025A8E0D86}"/>
              </a:ext>
            </a:extLst>
          </p:cNvPr>
          <p:cNvSpPr txBox="1"/>
          <p:nvPr/>
        </p:nvSpPr>
        <p:spPr>
          <a:xfrm>
            <a:off x="1158340" y="1832113"/>
            <a:ext cx="361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valeurs propres (énergies) sont: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C9805F-CA79-4CAE-8CC5-AEDE577A51E6}"/>
              </a:ext>
            </a:extLst>
          </p:cNvPr>
          <p:cNvSpPr txBox="1"/>
          <p:nvPr/>
        </p:nvSpPr>
        <p:spPr>
          <a:xfrm>
            <a:off x="1158339" y="2947534"/>
            <a:ext cx="361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vecteurs propres sont: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28788D-20B4-4428-BC41-47ECEDF87013}"/>
              </a:ext>
            </a:extLst>
          </p:cNvPr>
          <p:cNvSpPr txBox="1"/>
          <p:nvPr/>
        </p:nvSpPr>
        <p:spPr>
          <a:xfrm>
            <a:off x="1158339" y="5898189"/>
            <a:ext cx="84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vecteurs propres sont proportionnels aux polynômes d’Hermite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1927A0E-58E6-4E92-83D6-B9DC936A4B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6251" y="2196274"/>
            <a:ext cx="3761423" cy="8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Représentation matricielle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70DCAB-3CB7-449E-B4C0-91EC5E99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9524" y="2088091"/>
            <a:ext cx="4552950" cy="1962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EC05D6-D94A-486C-A777-B9500B4AC8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5555"/>
          <a:stretch/>
        </p:blipFill>
        <p:spPr>
          <a:xfrm>
            <a:off x="2031999" y="4076683"/>
            <a:ext cx="7653867" cy="21805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EAB6E46-EB98-42CD-BD82-3D8FCC601DD9}"/>
              </a:ext>
            </a:extLst>
          </p:cNvPr>
          <p:cNvSpPr txBox="1"/>
          <p:nvPr/>
        </p:nvSpPr>
        <p:spPr>
          <a:xfrm>
            <a:off x="990598" y="1691028"/>
            <a:ext cx="997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L’espace des fonctions avec les opérateurs différentiels est un isomorphisme avec un espace vectoriel avec des opérateurs matriciels</a:t>
            </a:r>
          </a:p>
        </p:txBody>
      </p:sp>
    </p:spTree>
    <p:extLst>
      <p:ext uri="{BB962C8B-B14F-4D97-AF65-F5344CB8AC3E}">
        <p14:creationId xmlns:p14="http://schemas.microsoft.com/office/powerpoint/2010/main" val="17214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anharmonique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B59CDA-938F-416D-9BDE-570D1944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3754437"/>
            <a:ext cx="2962275" cy="1000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A0FF96-0686-49CA-BE65-B914DE8928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4972652"/>
            <a:ext cx="2962275" cy="8617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2095F6-4FF8-4A54-917B-FEB0AA3229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7705"/>
          <a:stretch/>
        </p:blipFill>
        <p:spPr>
          <a:xfrm>
            <a:off x="2895321" y="2103120"/>
            <a:ext cx="6401355" cy="10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Algorithmes pour valeurs et vecteurs propres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 Gram-Schmidt</a:t>
            </a: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des rotations de </a:t>
            </a:r>
            <a:r>
              <a:rPr lang="fr-CA" sz="2400" dirty="0" err="1">
                <a:latin typeface="Arial" panose="020B0604020202020204" pitchFamily="34" charset="0"/>
                <a:cs typeface="Arial" panose="020B0604020202020204" pitchFamily="34" charset="0"/>
              </a:rPr>
              <a:t>Givens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des itérations de quotients de Rayleigh</a:t>
            </a:r>
          </a:p>
        </p:txBody>
      </p:sp>
    </p:spTree>
    <p:extLst>
      <p:ext uri="{BB962C8B-B14F-4D97-AF65-F5344CB8AC3E}">
        <p14:creationId xmlns:p14="http://schemas.microsoft.com/office/powerpoint/2010/main" val="12454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43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3624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219</Words>
  <Application>Microsoft Office PowerPoint</Application>
  <PresentationFormat>Grand écran</PresentationFormat>
  <Paragraphs>50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Garamond</vt:lpstr>
      <vt:lpstr>Segoe UI Semibold</vt:lpstr>
      <vt:lpstr>Selawik Light</vt:lpstr>
      <vt:lpstr>Speak Pro</vt:lpstr>
      <vt:lpstr>SavonVTI</vt:lpstr>
      <vt:lpstr>Solutions d’une équation aux valeurs propres: oscillateur anharmonique</vt:lpstr>
      <vt:lpstr>Hamiltonien et équation de Schrödinger</vt:lpstr>
      <vt:lpstr>Oscillateur harmonique</vt:lpstr>
      <vt:lpstr>Opérateurs d’échelle</vt:lpstr>
      <vt:lpstr>Solutions pour l’oscillateur harmonique</vt:lpstr>
      <vt:lpstr>Représentation matricielle</vt:lpstr>
      <vt:lpstr>Oscillateur anharmonique</vt:lpstr>
      <vt:lpstr>Algorithmes pour valeurs et vecteurs propres </vt:lpstr>
      <vt:lpstr>Gram-Schmidt</vt:lpstr>
      <vt:lpstr>Gram-Schmidt</vt:lpstr>
      <vt:lpstr>Gram-Schmidt</vt:lpstr>
      <vt:lpstr>Gram-Schmidt</vt:lpstr>
      <vt:lpstr>Gram-Schmidt</vt:lpstr>
      <vt:lpstr>Rotations de Givens</vt:lpstr>
      <vt:lpstr>Rotations de Givens</vt:lpstr>
      <vt:lpstr>Rotations de Givens</vt:lpstr>
      <vt:lpstr>Rotations de Givens</vt:lpstr>
      <vt:lpstr>Présentation PowerPoint</vt:lpstr>
      <vt:lpstr>Présentation PowerPoint</vt:lpstr>
      <vt:lpstr>Présentation PowerPoint</vt:lpstr>
      <vt:lpstr>Solutions pour l’oscillateur anharmonique</vt:lpstr>
      <vt:lpstr>Solutions approximatives: perturbations</vt:lpstr>
      <vt:lpstr>Solutions approximatives: perturbations</vt:lpstr>
      <vt:lpstr>Solutions approximatives: perturbations</vt:lpstr>
      <vt:lpstr>Solutions approximatives: perturbations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d’une équation aux valeurs propres: oscillateur anharmonique</dc:title>
  <dc:creator>meriem khalfoun</dc:creator>
  <cp:lastModifiedBy>meriem khalfoun</cp:lastModifiedBy>
  <cp:revision>43</cp:revision>
  <dcterms:created xsi:type="dcterms:W3CDTF">2020-05-01T18:15:42Z</dcterms:created>
  <dcterms:modified xsi:type="dcterms:W3CDTF">2020-05-06T20:30:23Z</dcterms:modified>
</cp:coreProperties>
</file>