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56" r:id="rId2"/>
    <p:sldId id="257" r:id="rId3"/>
    <p:sldId id="258" r:id="rId4"/>
    <p:sldId id="262" r:id="rId5"/>
    <p:sldId id="260" r:id="rId6"/>
    <p:sldId id="263" r:id="rId7"/>
    <p:sldId id="259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8" r:id="rId18"/>
    <p:sldId id="287" r:id="rId19"/>
    <p:sldId id="275" r:id="rId20"/>
    <p:sldId id="276" r:id="rId21"/>
    <p:sldId id="277" r:id="rId22"/>
    <p:sldId id="282" r:id="rId23"/>
    <p:sldId id="283" r:id="rId24"/>
    <p:sldId id="284" r:id="rId25"/>
    <p:sldId id="285" r:id="rId26"/>
    <p:sldId id="286" r:id="rId27"/>
    <p:sldId id="261" r:id="rId28"/>
    <p:sldId id="264" r:id="rId29"/>
    <p:sldId id="279" r:id="rId30"/>
    <p:sldId id="280" r:id="rId31"/>
    <p:sldId id="266" r:id="rId32"/>
    <p:sldId id="281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8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2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6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38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01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59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47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3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5/6/2020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0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085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1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3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b="1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7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9.wdp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7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3.wdp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4486C-0492-4B54-9E39-D2477531C6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7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4B1292-07F4-4B2B-8B3A-6BE8A3C61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2057400"/>
            <a:ext cx="5120639" cy="1928965"/>
          </a:xfrm>
        </p:spPr>
        <p:txBody>
          <a:bodyPr>
            <a:normAutofit fontScale="90000"/>
          </a:bodyPr>
          <a:lstStyle/>
          <a:p>
            <a:r>
              <a:rPr lang="fr-CA" sz="4400" dirty="0">
                <a:solidFill>
                  <a:schemeClr val="tx1"/>
                </a:solidFill>
              </a:rPr>
              <a:t>Solutions d’une équation aux valeurs propres: oscillateur anharmonique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46341E-4136-4140-AFD0-F074C5FF1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2" y="4406526"/>
            <a:ext cx="4775075" cy="559656"/>
          </a:xfrm>
        </p:spPr>
        <p:txBody>
          <a:bodyPr>
            <a:normAutofit/>
          </a:bodyPr>
          <a:lstStyle/>
          <a:p>
            <a:r>
              <a:rPr lang="fr-CA" dirty="0">
                <a:solidFill>
                  <a:schemeClr val="tx1"/>
                </a:solidFill>
              </a:rPr>
              <a:t>Gabriel Hémond et Meriem Khalfoun</a:t>
            </a:r>
          </a:p>
        </p:txBody>
      </p:sp>
    </p:spTree>
    <p:extLst>
      <p:ext uri="{BB962C8B-B14F-4D97-AF65-F5344CB8AC3E}">
        <p14:creationId xmlns:p14="http://schemas.microsoft.com/office/powerpoint/2010/main" val="1945450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16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/>
          <p:nvPr/>
        </p:nvCxnSpPr>
        <p:spPr>
          <a:xfrm>
            <a:off x="6562725" y="2438400"/>
            <a:ext cx="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656272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685800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4A7913F-A47C-4B69-83DD-911964801A7E}"/>
              </a:ext>
            </a:extLst>
          </p:cNvPr>
          <p:cNvCxnSpPr/>
          <p:nvPr/>
        </p:nvCxnSpPr>
        <p:spPr>
          <a:xfrm>
            <a:off x="4638675" y="4753664"/>
            <a:ext cx="1924050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BFBF8FD-E5C0-4542-996F-367C1C1843EA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924050" cy="23152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85D33B2A-A34D-4474-8079-F3AFBA7CDD30}"/>
              </a:ext>
            </a:extLst>
          </p:cNvPr>
          <p:cNvCxnSpPr>
            <a:cxnSpLocks/>
          </p:cNvCxnSpPr>
          <p:nvPr/>
        </p:nvCxnSpPr>
        <p:spPr>
          <a:xfrm flipH="1">
            <a:off x="4638675" y="2438400"/>
            <a:ext cx="1889126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80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0" cy="231526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504671B-3ABF-4345-A343-8E3D8A89CB74}"/>
              </a:ext>
            </a:extLst>
          </p:cNvPr>
          <p:cNvCxnSpPr>
            <a:cxnSpLocks/>
          </p:cNvCxnSpPr>
          <p:nvPr/>
        </p:nvCxnSpPr>
        <p:spPr>
          <a:xfrm>
            <a:off x="4638675" y="4457700"/>
            <a:ext cx="295275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D8F2377-06F1-47BE-969D-BBBAA3DF4E12}"/>
              </a:ext>
            </a:extLst>
          </p:cNvPr>
          <p:cNvCxnSpPr>
            <a:cxnSpLocks/>
          </p:cNvCxnSpPr>
          <p:nvPr/>
        </p:nvCxnSpPr>
        <p:spPr>
          <a:xfrm>
            <a:off x="4933950" y="4457700"/>
            <a:ext cx="0" cy="29596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12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24025" y="2582862"/>
            <a:ext cx="257175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41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2316EB-9BFA-43E9-8B80-7DDC2D21C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0727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2329746"/>
            <a:ext cx="956733" cy="15673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EA10F9-668B-46D2-8D83-F7D499C922D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1010761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ACDA191-1D22-4D25-8375-758DA53060B2}"/>
              </a:ext>
            </a:extLst>
          </p:cNvPr>
          <p:cNvCxnSpPr>
            <a:cxnSpLocks/>
          </p:cNvCxnSpPr>
          <p:nvPr/>
        </p:nvCxnSpPr>
        <p:spPr>
          <a:xfrm flipV="1">
            <a:off x="6544733" y="2374559"/>
            <a:ext cx="0" cy="152248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544733" y="30168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4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FE27A8B-813C-462B-936E-40EEB4BC8275}"/>
              </a:ext>
            </a:extLst>
          </p:cNvPr>
          <p:cNvSpPr txBox="1"/>
          <p:nvPr/>
        </p:nvSpPr>
        <p:spPr>
          <a:xfrm>
            <a:off x="5945981" y="3468010"/>
            <a:ext cx="9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ϴ</a:t>
            </a:r>
            <a:endParaRPr lang="fr-CA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690E83A-FFDC-49AA-8AE1-851B5B589577}"/>
              </a:ext>
            </a:extLst>
          </p:cNvPr>
          <p:cNvSpPr txBox="1"/>
          <p:nvPr/>
        </p:nvSpPr>
        <p:spPr>
          <a:xfrm>
            <a:off x="5988314" y="392534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3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387B7585-47B1-4797-80F8-84F12D8A2C24}"/>
              </a:ext>
            </a:extLst>
          </p:cNvPr>
          <p:cNvSpPr/>
          <p:nvPr/>
        </p:nvSpPr>
        <p:spPr>
          <a:xfrm rot="1099289">
            <a:off x="5410281" y="3527282"/>
            <a:ext cx="583492" cy="555963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F33C90D-7168-4AE3-A722-C6D647303135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FD76041-5418-4D15-87B6-31AD907BF9AA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95608AF-59A7-4A30-B9B7-3B4168DA8BB2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1DB0EA0-3EC6-4160-86BF-DEBF496F7F5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824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Rotations de </a:t>
            </a:r>
            <a:r>
              <a:rPr lang="fr-CA" dirty="0" err="1"/>
              <a:t>Givens</a:t>
            </a:r>
            <a:endParaRPr lang="fr-CA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EBEF6-B23F-4EB9-B4A8-03963583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16089" y="2570163"/>
            <a:ext cx="2571750" cy="20478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356090-5634-47E3-BA19-A172D0542463}"/>
              </a:ext>
            </a:extLst>
          </p:cNvPr>
          <p:cNvSpPr/>
          <p:nvPr/>
        </p:nvSpPr>
        <p:spPr>
          <a:xfrm>
            <a:off x="2162108" y="3897045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DCD6BCB-4AAE-4556-9F61-106D522003C4}"/>
              </a:ext>
            </a:extLst>
          </p:cNvPr>
          <p:cNvSpPr/>
          <p:nvPr/>
        </p:nvSpPr>
        <p:spPr>
          <a:xfrm>
            <a:off x="2143058" y="2802377"/>
            <a:ext cx="481263" cy="4620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D10BEEF-496E-4701-A944-C37E6D8CE536}"/>
              </a:ext>
            </a:extLst>
          </p:cNvPr>
          <p:cNvCxnSpPr>
            <a:cxnSpLocks/>
          </p:cNvCxnSpPr>
          <p:nvPr/>
        </p:nvCxnSpPr>
        <p:spPr>
          <a:xfrm flipV="1">
            <a:off x="5588000" y="3897045"/>
            <a:ext cx="1917700" cy="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786EA051-E41A-4505-8E20-B9BA5592EDDE}"/>
              </a:ext>
            </a:extLst>
          </p:cNvPr>
          <p:cNvSpPr txBox="1"/>
          <p:nvPr/>
        </p:nvSpPr>
        <p:spPr>
          <a:xfrm>
            <a:off x="6417310" y="39007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5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2C8225D-52C0-41B0-91EF-2BAACEF0ED14}"/>
              </a:ext>
            </a:extLst>
          </p:cNvPr>
          <p:cNvCxnSpPr/>
          <p:nvPr/>
        </p:nvCxnSpPr>
        <p:spPr>
          <a:xfrm flipV="1">
            <a:off x="5588000" y="3547533"/>
            <a:ext cx="0" cy="34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98660D2-AFA1-4472-808E-9FA479A13A87}"/>
              </a:ext>
            </a:extLst>
          </p:cNvPr>
          <p:cNvCxnSpPr>
            <a:cxnSpLocks/>
          </p:cNvCxnSpPr>
          <p:nvPr/>
        </p:nvCxnSpPr>
        <p:spPr>
          <a:xfrm>
            <a:off x="5588000" y="3897045"/>
            <a:ext cx="3579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B17A52D9-D9BC-4C29-8811-188F59A513CB}"/>
              </a:ext>
            </a:extLst>
          </p:cNvPr>
          <p:cNvSpPr txBox="1"/>
          <p:nvPr/>
        </p:nvSpPr>
        <p:spPr>
          <a:xfrm>
            <a:off x="5383406" y="353762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y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B7144-4B19-43E5-B6DA-C96CA816A1DD}"/>
              </a:ext>
            </a:extLst>
          </p:cNvPr>
          <p:cNvSpPr txBox="1"/>
          <p:nvPr/>
        </p:nvSpPr>
        <p:spPr>
          <a:xfrm>
            <a:off x="5687904" y="3813224"/>
            <a:ext cx="20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54138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6BF5C-AB32-48B1-89CF-28E9CD908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Itérations de quotients de Rayleigh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9A118-3816-40DD-9360-5FA4238B4DFF}"/>
                  </a:ext>
                </a:extLst>
              </p:cNvPr>
              <p:cNvSpPr txBox="1"/>
              <p:nvPr/>
            </p:nvSpPr>
            <p:spPr>
              <a:xfrm>
                <a:off x="1066799" y="1778466"/>
                <a:ext cx="1016605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dirty="0"/>
                  <a:t>Quotient de Rayleigh: produit scalaire d’un vecteur avec soi-même suite à l’application d’une matrice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CA" dirty="0"/>
                  <a:t>Itérations de puissances: appliquer la matrice sur un vecteur et le normaliser, puis recommencer. À la fin, trouve la valeur propre (quotient de Rayleigh). Converge vers plus haute valeur propre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/>
                  <a:t>Itérations</a:t>
                </a:r>
                <a:r>
                  <a:rPr lang="en-CA" dirty="0"/>
                  <a:t> inverses: appliquer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fr-CA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/>
                  <a:t> à la place. Converge </a:t>
                </a:r>
                <a:r>
                  <a:rPr lang="en-CA" dirty="0" err="1"/>
                  <a:t>vers</a:t>
                </a:r>
                <a:r>
                  <a:rPr lang="en-CA" dirty="0"/>
                  <a:t> </a:t>
                </a:r>
                <a:r>
                  <a:rPr lang="en-CA" dirty="0" err="1"/>
                  <a:t>valeur</a:t>
                </a:r>
                <a:r>
                  <a:rPr lang="en-CA" dirty="0"/>
                  <a:t> </a:t>
                </a:r>
                <a:r>
                  <a:rPr lang="en-CA" dirty="0" err="1"/>
                  <a:t>propre</a:t>
                </a:r>
                <a:r>
                  <a:rPr lang="en-CA" dirty="0"/>
                  <a:t> la plus </a:t>
                </a:r>
                <a:r>
                  <a:rPr lang="en-CA" dirty="0" err="1"/>
                  <a:t>proche</a:t>
                </a:r>
                <a:r>
                  <a:rPr lang="en-CA" dirty="0"/>
                  <a:t> de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 err="1"/>
                  <a:t>Itérations</a:t>
                </a:r>
                <a:r>
                  <a:rPr lang="en-CA" dirty="0"/>
                  <a:t> de quotients de Rayleigh: applique</a:t>
                </a:r>
                <a:r>
                  <a:rPr lang="fr-CA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CA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fr-CA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CA" dirty="0"/>
                  <a:t>, </a:t>
                </a:r>
                <a:r>
                  <a:rPr lang="en-CA" dirty="0" err="1"/>
                  <a:t>mais</a:t>
                </a:r>
                <a:r>
                  <a:rPr lang="en-CA" dirty="0"/>
                  <a:t> </a:t>
                </a:r>
                <a:r>
                  <a:rPr lang="en-CA" dirty="0" err="1"/>
                  <a:t>recalcule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fr-CA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CA" dirty="0"/>
                  <a:t> à </a:t>
                </a:r>
                <a:r>
                  <a:rPr lang="en-CA" dirty="0" err="1"/>
                  <a:t>chaque</a:t>
                </a:r>
                <a:r>
                  <a:rPr lang="en-CA" dirty="0"/>
                  <a:t> </a:t>
                </a:r>
                <a:r>
                  <a:rPr lang="en-CA" dirty="0" err="1"/>
                  <a:t>étape</a:t>
                </a:r>
                <a:endParaRPr lang="en-CA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9A118-3816-40DD-9360-5FA4238B4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1778466"/>
                <a:ext cx="10166059" cy="2308324"/>
              </a:xfrm>
              <a:prstGeom prst="rect">
                <a:avLst/>
              </a:prstGeom>
              <a:blipFill>
                <a:blip r:embed="rId2"/>
                <a:stretch>
                  <a:fillRect l="-360" t="-1323" r="-180" b="-37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7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34EF5-0052-43BE-9824-A13878B9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96765797-F901-483F-9638-B2E77ABA9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7" y="406399"/>
            <a:ext cx="11371334" cy="6054361"/>
          </a:xfrm>
        </p:spPr>
      </p:pic>
    </p:spTree>
    <p:extLst>
      <p:ext uri="{BB962C8B-B14F-4D97-AF65-F5344CB8AC3E}">
        <p14:creationId xmlns:p14="http://schemas.microsoft.com/office/powerpoint/2010/main" val="61543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Hamiltonien et équation de Schrödinger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D3B9B4E-0E34-4E0D-938A-ADDF8B390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0" y="4899556"/>
            <a:ext cx="2672116" cy="79924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025DDB-F88A-4ADC-BA68-8D02BFC83B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6279"/>
          <a:stretch/>
        </p:blipFill>
        <p:spPr>
          <a:xfrm>
            <a:off x="2895600" y="2103121"/>
            <a:ext cx="6400800" cy="10980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5DA618E-0170-4A6C-9A70-F416C03E4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59941" y="3708996"/>
            <a:ext cx="2672115" cy="756259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5E591446-DAEE-422A-BA2D-2528A913496B}"/>
              </a:ext>
            </a:extLst>
          </p:cNvPr>
          <p:cNvSpPr txBox="1"/>
          <p:nvPr/>
        </p:nvSpPr>
        <p:spPr>
          <a:xfrm>
            <a:off x="1066799" y="1829528"/>
            <a:ext cx="467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l’Hamiltonien suivant: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A1FCC69-17AC-4493-8246-24C3071E98C8}"/>
              </a:ext>
            </a:extLst>
          </p:cNvPr>
          <p:cNvSpPr txBox="1"/>
          <p:nvPr/>
        </p:nvSpPr>
        <p:spPr>
          <a:xfrm>
            <a:off x="1066800" y="3398640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Que  nous pouvons séparer en une partie harmonique et une partie perturbation 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66EC0D2-40D7-4C4F-8903-6A5C081F1E93}"/>
              </a:ext>
            </a:extLst>
          </p:cNvPr>
          <p:cNvSpPr txBox="1"/>
          <p:nvPr/>
        </p:nvSpPr>
        <p:spPr>
          <a:xfrm>
            <a:off x="1066799" y="4530224"/>
            <a:ext cx="87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cherchons à résoudre l’équation de Schrödinger indépendante du temps</a:t>
            </a:r>
          </a:p>
        </p:txBody>
      </p:sp>
    </p:spTree>
    <p:extLst>
      <p:ext uri="{BB962C8B-B14F-4D97-AF65-F5344CB8AC3E}">
        <p14:creationId xmlns:p14="http://schemas.microsoft.com/office/powerpoint/2010/main" val="1225257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3A4E10-6AA3-4F5A-A2DD-FD8115F2A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F831146-18E7-431C-A8D7-AE7191E61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" y="401319"/>
            <a:ext cx="11372175" cy="6045201"/>
          </a:xfrm>
        </p:spPr>
      </p:pic>
    </p:spTree>
    <p:extLst>
      <p:ext uri="{BB962C8B-B14F-4D97-AF65-F5344CB8AC3E}">
        <p14:creationId xmlns:p14="http://schemas.microsoft.com/office/powerpoint/2010/main" val="680076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F22E7E-5A4C-4541-B366-DB2C52AC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, carte&#10;&#10;Description générée automatiquement">
            <a:extLst>
              <a:ext uri="{FF2B5EF4-FFF2-40B4-BE49-F238E27FC236}">
                <a16:creationId xmlns:a16="http://schemas.microsoft.com/office/drawing/2014/main" id="{A88781FE-19CA-4A0F-BDE7-ADDB09B997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022" y="404970"/>
            <a:ext cx="11409818" cy="6046630"/>
          </a:xfrm>
        </p:spPr>
      </p:pic>
    </p:spTree>
    <p:extLst>
      <p:ext uri="{BB962C8B-B14F-4D97-AF65-F5344CB8AC3E}">
        <p14:creationId xmlns:p14="http://schemas.microsoft.com/office/powerpoint/2010/main" val="602111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3ED08-A0A9-44FD-B62E-0392D7F8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89B134A6-B549-4875-99DC-A766F3BEF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0951"/>
            <a:ext cx="11277600" cy="6007949"/>
          </a:xfrm>
        </p:spPr>
      </p:pic>
    </p:spTree>
    <p:extLst>
      <p:ext uri="{BB962C8B-B14F-4D97-AF65-F5344CB8AC3E}">
        <p14:creationId xmlns:p14="http://schemas.microsoft.com/office/powerpoint/2010/main" val="518085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1FECC-B744-4795-A994-6D9C708A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887A651-5C7E-4782-B609-336036094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25" y="435031"/>
            <a:ext cx="11214250" cy="5968263"/>
          </a:xfrm>
        </p:spPr>
      </p:pic>
    </p:spTree>
    <p:extLst>
      <p:ext uri="{BB962C8B-B14F-4D97-AF65-F5344CB8AC3E}">
        <p14:creationId xmlns:p14="http://schemas.microsoft.com/office/powerpoint/2010/main" val="782010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ABA7-F827-460B-8FA3-C2E35A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4D13A60-00A8-4E64-A7E8-C8ED72CF4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88" y="438734"/>
            <a:ext cx="10939326" cy="5973912"/>
          </a:xfrm>
        </p:spPr>
      </p:pic>
    </p:spTree>
    <p:extLst>
      <p:ext uri="{BB962C8B-B14F-4D97-AF65-F5344CB8AC3E}">
        <p14:creationId xmlns:p14="http://schemas.microsoft.com/office/powerpoint/2010/main" val="660287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ECABA7-F827-460B-8FA3-C2E35A933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7" name="Espace réservé du contenu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427FA2-23F4-46CD-AC1A-D89950754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94" y="485775"/>
            <a:ext cx="11355012" cy="5886450"/>
          </a:xfrm>
        </p:spPr>
      </p:pic>
    </p:spTree>
    <p:extLst>
      <p:ext uri="{BB962C8B-B14F-4D97-AF65-F5344CB8AC3E}">
        <p14:creationId xmlns:p14="http://schemas.microsoft.com/office/powerpoint/2010/main" val="1751043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B75B72-3D6A-4BD1-903F-AC7D3246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43A3294A-5C84-4C77-9380-83DCA580B7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0" y="453120"/>
            <a:ext cx="11341791" cy="5890530"/>
          </a:xfrm>
        </p:spPr>
      </p:pic>
    </p:spTree>
    <p:extLst>
      <p:ext uri="{BB962C8B-B14F-4D97-AF65-F5344CB8AC3E}">
        <p14:creationId xmlns:p14="http://schemas.microsoft.com/office/powerpoint/2010/main" val="3886300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anharmonique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49801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7F18835-066C-420C-918E-97D0CDE00B2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8675" y="2212815"/>
            <a:ext cx="2914650" cy="5524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5E388EE-307D-4671-882A-B4F027B0223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99289" y="3594284"/>
            <a:ext cx="6915150" cy="70485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96F9F1F-EB44-41BB-AEDA-09916F5C33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23227" y="5128154"/>
            <a:ext cx="4867275" cy="638175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4D9321A-5553-45F4-BD18-77E9039FD148}"/>
              </a:ext>
            </a:extLst>
          </p:cNvPr>
          <p:cNvSpPr txBox="1"/>
          <p:nvPr/>
        </p:nvSpPr>
        <p:spPr>
          <a:xfrm>
            <a:off x="1066800" y="1843483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Si l’hamiltonien peut s’écrire comme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432DEC1-3834-41ED-BED9-29E8A179FD01}"/>
              </a:ext>
            </a:extLst>
          </p:cNvPr>
          <p:cNvSpPr txBox="1"/>
          <p:nvPr/>
        </p:nvSpPr>
        <p:spPr>
          <a:xfrm>
            <a:off x="1066800" y="297132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solution aura la forme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DBDA4F4-F6FB-478C-A3CC-97D692808C29}"/>
              </a:ext>
            </a:extLst>
          </p:cNvPr>
          <p:cNvSpPr txBox="1"/>
          <p:nvPr/>
        </p:nvSpPr>
        <p:spPr>
          <a:xfrm>
            <a:off x="1066799" y="4628672"/>
            <a:ext cx="3686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Et l’énergie aura la  forme</a:t>
            </a:r>
          </a:p>
        </p:txBody>
      </p:sp>
    </p:spTree>
    <p:extLst>
      <p:ext uri="{BB962C8B-B14F-4D97-AF65-F5344CB8AC3E}">
        <p14:creationId xmlns:p14="http://schemas.microsoft.com/office/powerpoint/2010/main" val="422302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D068053-DA43-4DA1-8C2B-9C293EF0A0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71986" y="2522194"/>
            <a:ext cx="3248025" cy="723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7DE497F-268B-4AFE-9C8E-66A481146C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33824" y="4109694"/>
            <a:ext cx="4324350" cy="111442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75B7330-987A-464D-A68C-FA4D2BC91515}"/>
              </a:ext>
            </a:extLst>
          </p:cNvPr>
          <p:cNvSpPr txBox="1"/>
          <p:nvPr/>
        </p:nvSpPr>
        <p:spPr>
          <a:xfrm>
            <a:off x="1066800" y="1889549"/>
            <a:ext cx="48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correction sur l’énergie sera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97BE43-CE57-49A2-8E51-2F982848ABF6}"/>
              </a:ext>
            </a:extLst>
          </p:cNvPr>
          <p:cNvSpPr txBox="1"/>
          <p:nvPr/>
        </p:nvSpPr>
        <p:spPr>
          <a:xfrm>
            <a:off x="1066800" y="3569428"/>
            <a:ext cx="482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correction aux vecteurs propres est</a:t>
            </a:r>
          </a:p>
        </p:txBody>
      </p:sp>
    </p:spTree>
    <p:extLst>
      <p:ext uri="{BB962C8B-B14F-4D97-AF65-F5344CB8AC3E}">
        <p14:creationId xmlns:p14="http://schemas.microsoft.com/office/powerpoint/2010/main" val="10986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harmonique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8939073-0B25-4BDF-84BE-DEFE4BEA97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09032" y="2448560"/>
            <a:ext cx="4573934" cy="980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ECCE71A-A122-4D90-9896-963BBFB8F0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5662" y="4027932"/>
            <a:ext cx="5400675" cy="7905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0A8F42-9666-44AA-8463-8DF39A5DC151}"/>
              </a:ext>
            </a:extLst>
          </p:cNvPr>
          <p:cNvSpPr txBox="1"/>
          <p:nvPr/>
        </p:nvSpPr>
        <p:spPr>
          <a:xfrm>
            <a:off x="1066800" y="1900589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L’hamiltonien de l’oscillateur harmonique est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0F8300-B7B1-4324-BB1E-222235E47C58}"/>
              </a:ext>
            </a:extLst>
          </p:cNvPr>
          <p:cNvSpPr txBox="1"/>
          <p:nvPr/>
        </p:nvSpPr>
        <p:spPr>
          <a:xfrm>
            <a:off x="1066799" y="3516570"/>
            <a:ext cx="524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avons réécrit l’équation de Schrödinger</a:t>
            </a:r>
          </a:p>
        </p:txBody>
      </p:sp>
    </p:spTree>
    <p:extLst>
      <p:ext uri="{BB962C8B-B14F-4D97-AF65-F5344CB8AC3E}">
        <p14:creationId xmlns:p14="http://schemas.microsoft.com/office/powerpoint/2010/main" val="3984372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5D7B551-3FB3-4E68-993A-88DE5D70C1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4359" y="2476857"/>
            <a:ext cx="3343275" cy="5334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226B24E-D890-47B7-9914-AFCFD18031B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90883" y="4949295"/>
            <a:ext cx="5610225" cy="11144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BE387114-4D11-4268-BDFB-06651FAEDEB3}"/>
              </a:ext>
            </a:extLst>
          </p:cNvPr>
          <p:cNvSpPr txBox="1"/>
          <p:nvPr/>
        </p:nvSpPr>
        <p:spPr>
          <a:xfrm>
            <a:off x="1066800" y="2060859"/>
            <a:ext cx="397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Si l’hamiltonien peut s’écrire comme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FE1B8-D657-4531-AEA6-65052B7D093B}"/>
              </a:ext>
            </a:extLst>
          </p:cNvPr>
          <p:cNvSpPr txBox="1"/>
          <p:nvPr/>
        </p:nvSpPr>
        <p:spPr>
          <a:xfrm>
            <a:off x="1066799" y="3247191"/>
            <a:ext cx="5419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La première correction sur l’énergie sera encore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8B1EAC3-5B58-4A00-86B8-CD48B19FA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2439" y="3680512"/>
            <a:ext cx="2867112" cy="63593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FB3EB5CB-C583-4910-9C16-FEB21CACD811}"/>
              </a:ext>
            </a:extLst>
          </p:cNvPr>
          <p:cNvSpPr txBox="1"/>
          <p:nvPr/>
        </p:nvSpPr>
        <p:spPr>
          <a:xfrm>
            <a:off x="1066799" y="4480188"/>
            <a:ext cx="670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Une seconde correction sur l’énergie est nécessaire dans ce cas-ci</a:t>
            </a:r>
          </a:p>
        </p:txBody>
      </p:sp>
    </p:spTree>
    <p:extLst>
      <p:ext uri="{BB962C8B-B14F-4D97-AF65-F5344CB8AC3E}">
        <p14:creationId xmlns:p14="http://schemas.microsoft.com/office/powerpoint/2010/main" val="31453493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approximatives: perturbations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CA" sz="1800" dirty="0"/>
              <a:t>Nous avons considéré les cas suivants:</a:t>
            </a:r>
          </a:p>
          <a:p>
            <a:r>
              <a:rPr lang="fr-CA" sz="1800" dirty="0"/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ou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est nuls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1800" dirty="0">
                <a:cs typeface="Calibri" panose="020F0502020204030204" pitchFamily="34" charset="0"/>
              </a:rPr>
              <a:t>est proportionnel à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</a:p>
          <a:p>
            <a:r>
              <a:rPr lang="fr-CA" sz="1800" dirty="0">
                <a:cs typeface="Calibri" panose="020F0502020204030204" pitchFamily="34" charset="0"/>
              </a:rPr>
              <a:t>Le cas où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fr-CA" sz="18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r>
              <a:rPr lang="el-GR" sz="18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fr-CA" sz="1800" dirty="0">
                <a:cs typeface="Calibri" panose="020F0502020204030204" pitchFamily="34" charset="0"/>
              </a:rPr>
              <a:t> </a:t>
            </a:r>
            <a:endParaRPr lang="fr-CA" sz="1800" dirty="0"/>
          </a:p>
        </p:txBody>
      </p:sp>
    </p:spTree>
    <p:extLst>
      <p:ext uri="{BB962C8B-B14F-4D97-AF65-F5344CB8AC3E}">
        <p14:creationId xmlns:p14="http://schemas.microsoft.com/office/powerpoint/2010/main" val="40327876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/>
              <a:t>Notre méthode est confirmé par la théorie de la perturbation</a:t>
            </a:r>
          </a:p>
          <a:p>
            <a:r>
              <a:rPr lang="fr-CA" sz="2400" dirty="0"/>
              <a:t>L'algorithme des rotations de </a:t>
            </a:r>
            <a:r>
              <a:rPr lang="fr-CA" sz="2400" dirty="0" err="1"/>
              <a:t>Givens</a:t>
            </a:r>
            <a:r>
              <a:rPr lang="fr-CA" sz="2400" dirty="0"/>
              <a:t> est le plus précis pour des grandes valeurs de 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α,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2400" dirty="0"/>
              <a:t> et pour les plus grandes dimensions N</a:t>
            </a:r>
          </a:p>
          <a:p>
            <a:r>
              <a:rPr lang="fr-CA" sz="2400" dirty="0"/>
              <a:t>L'algorithme des itérations de quotient de Rayleigh est le plus précis et le plus rapide pour des plus petites valeurs de </a:t>
            </a:r>
            <a:r>
              <a:rPr lang="fr-CA" sz="2400" dirty="0">
                <a:latin typeface="Calibri" panose="020F0502020204030204" pitchFamily="34" charset="0"/>
                <a:cs typeface="Calibri" panose="020F0502020204030204" pitchFamily="34" charset="0"/>
              </a:rPr>
              <a:t>α,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fr-CA" sz="2400" dirty="0"/>
              <a:t>, et pour les plus petites dimensions N. </a:t>
            </a:r>
          </a:p>
          <a:p>
            <a:r>
              <a:rPr lang="fr-CA" sz="2400" dirty="0"/>
              <a:t>Il serait possible d’accélérer l’algorithme des itérations de quotient de Rayleigh</a:t>
            </a:r>
          </a:p>
          <a:p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16389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Opérateurs d’échelle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09FEF8F-9EF8-4438-BE0A-4D94A60E8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t="1685" b="1378"/>
          <a:stretch/>
        </p:blipFill>
        <p:spPr>
          <a:xfrm>
            <a:off x="7972425" y="408336"/>
            <a:ext cx="3830108" cy="604132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27B275D-EB28-4949-99F1-56FFFA90679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04253" y="2358152"/>
            <a:ext cx="2790825" cy="173355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14D7823-E121-4150-9EB1-E6DB19A7F59D}"/>
              </a:ext>
            </a:extLst>
          </p:cNvPr>
          <p:cNvSpPr txBox="1"/>
          <p:nvPr/>
        </p:nvSpPr>
        <p:spPr>
          <a:xfrm>
            <a:off x="1176867" y="1879120"/>
            <a:ext cx="454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Nous introduisons les opérateurs d’échelle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4CA5E85-C33A-4C9D-8009-7C7A6A3149F4}"/>
              </a:ext>
            </a:extLst>
          </p:cNvPr>
          <p:cNvSpPr txBox="1"/>
          <p:nvPr/>
        </p:nvSpPr>
        <p:spPr>
          <a:xfrm>
            <a:off x="1176867" y="4091702"/>
            <a:ext cx="480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Qui ont  l’effet suivant sur les vecteurs propres: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D091F75-A770-40F1-AD3B-F701E758BD9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8452" y="4696883"/>
            <a:ext cx="41624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3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Solutions pour l’oscillateur harmonique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7442D6-74E1-4141-A00F-6B185A26A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8591"/>
          <a:stretch/>
        </p:blipFill>
        <p:spPr>
          <a:xfrm>
            <a:off x="4776784" y="3342131"/>
            <a:ext cx="2638425" cy="100126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9960FFA-DF48-4E3E-B71A-C2FBB6B22F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8908" y="4661725"/>
            <a:ext cx="6734175" cy="1066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065FA43-15AD-4720-A726-56025A8E0D86}"/>
              </a:ext>
            </a:extLst>
          </p:cNvPr>
          <p:cNvSpPr txBox="1"/>
          <p:nvPr/>
        </p:nvSpPr>
        <p:spPr>
          <a:xfrm>
            <a:off x="1158340" y="1832113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valeurs propres (énergies) sont: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4C9805F-CA79-4CAE-8CC5-AEDE577A51E6}"/>
              </a:ext>
            </a:extLst>
          </p:cNvPr>
          <p:cNvSpPr txBox="1"/>
          <p:nvPr/>
        </p:nvSpPr>
        <p:spPr>
          <a:xfrm>
            <a:off x="1158339" y="2947534"/>
            <a:ext cx="3618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28788D-20B4-4428-BC41-47ECEDF87013}"/>
              </a:ext>
            </a:extLst>
          </p:cNvPr>
          <p:cNvSpPr txBox="1"/>
          <p:nvPr/>
        </p:nvSpPr>
        <p:spPr>
          <a:xfrm>
            <a:off x="1158339" y="5898189"/>
            <a:ext cx="84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Les vecteurs propres sont proportionnels aux polynômes d’Hermite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A1927A0E-58E6-4E92-83D6-B9DC936A4B0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6251" y="2196274"/>
            <a:ext cx="3761423" cy="87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5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Représentation matricielle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570DCAB-3CB7-449E-B4C0-91EC5E99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9524" y="2088091"/>
            <a:ext cx="4552950" cy="196215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5EC05D6-D94A-486C-A777-B9500B4AC8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5555"/>
          <a:stretch/>
        </p:blipFill>
        <p:spPr>
          <a:xfrm>
            <a:off x="2031999" y="4076683"/>
            <a:ext cx="7653867" cy="2180577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EAB6E46-EB98-42CD-BD82-3D8FCC601DD9}"/>
              </a:ext>
            </a:extLst>
          </p:cNvPr>
          <p:cNvSpPr txBox="1"/>
          <p:nvPr/>
        </p:nvSpPr>
        <p:spPr>
          <a:xfrm>
            <a:off x="990598" y="1691028"/>
            <a:ext cx="9973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L’espace des fonctions avec les opérateurs différentiels est un isomorphisme avec un espace vectoriel avec des opérateurs matriciels</a:t>
            </a:r>
          </a:p>
        </p:txBody>
      </p:sp>
    </p:spTree>
    <p:extLst>
      <p:ext uri="{BB962C8B-B14F-4D97-AF65-F5344CB8AC3E}">
        <p14:creationId xmlns:p14="http://schemas.microsoft.com/office/powerpoint/2010/main" val="172145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Oscillateur anharmonique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6B59CDA-938F-416D-9BDE-570D1944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3754437"/>
            <a:ext cx="2962275" cy="1000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6A0FF96-0686-49CA-BE65-B914DE8928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4862" y="4972652"/>
            <a:ext cx="2962275" cy="86175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6A2095F6-4FF8-4A54-917B-FEB0AA3229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b="7705"/>
          <a:stretch/>
        </p:blipFill>
        <p:spPr>
          <a:xfrm>
            <a:off x="2895321" y="2103120"/>
            <a:ext cx="6401355" cy="108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2DCB7-FE74-442F-9CC2-8D8ECABF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Algorithmes pour valeurs et vecteurs propres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4EC2-559F-4CC2-8DC1-2226C758B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 Gram-Schmidt</a:t>
            </a: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rotations de </a:t>
            </a:r>
            <a:r>
              <a:rPr lang="fr-CA" sz="2400" dirty="0" err="1">
                <a:latin typeface="Arial" panose="020B0604020202020204" pitchFamily="34" charset="0"/>
                <a:cs typeface="Arial" panose="020B0604020202020204" pitchFamily="34" charset="0"/>
              </a:rPr>
              <a:t>Givens</a:t>
            </a:r>
            <a:endParaRPr lang="fr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fr-CA" sz="2400" dirty="0">
                <a:latin typeface="Arial" panose="020B0604020202020204" pitchFamily="34" charset="0"/>
                <a:cs typeface="Arial" panose="020B0604020202020204" pitchFamily="34" charset="0"/>
              </a:rPr>
              <a:t>Algorithme des itérations de quotients de Rayleigh</a:t>
            </a:r>
          </a:p>
        </p:txBody>
      </p:sp>
    </p:spTree>
    <p:extLst>
      <p:ext uri="{BB962C8B-B14F-4D97-AF65-F5344CB8AC3E}">
        <p14:creationId xmlns:p14="http://schemas.microsoft.com/office/powerpoint/2010/main" val="124541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EBB50-5599-44E2-AFEB-E7D4CCD08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Gram-Schmidt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C84AB1A4-F937-406F-9F58-F7C0745DF598}"/>
              </a:ext>
            </a:extLst>
          </p:cNvPr>
          <p:cNvCxnSpPr>
            <a:cxnSpLocks/>
          </p:cNvCxnSpPr>
          <p:nvPr/>
        </p:nvCxnSpPr>
        <p:spPr>
          <a:xfrm>
            <a:off x="4638675" y="4753664"/>
            <a:ext cx="4095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A4B5E324-35C2-4973-ABC5-C25D088495AF}"/>
              </a:ext>
            </a:extLst>
          </p:cNvPr>
          <p:cNvCxnSpPr>
            <a:cxnSpLocks/>
          </p:cNvCxnSpPr>
          <p:nvPr/>
        </p:nvCxnSpPr>
        <p:spPr>
          <a:xfrm flipV="1">
            <a:off x="4638675" y="2438400"/>
            <a:ext cx="1924050" cy="231526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843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413624"/>
      </a:dk2>
      <a:lt2>
        <a:srgbClr val="E2E4E8"/>
      </a:lt2>
      <a:accent1>
        <a:srgbClr val="B39E7C"/>
      </a:accent1>
      <a:accent2>
        <a:srgbClr val="BA8B7F"/>
      </a:accent2>
      <a:accent3>
        <a:srgbClr val="C4929D"/>
      </a:accent3>
      <a:accent4>
        <a:srgbClr val="BA7FA4"/>
      </a:accent4>
      <a:accent5>
        <a:srgbClr val="C292C4"/>
      </a:accent5>
      <a:accent6>
        <a:srgbClr val="9F7FBA"/>
      </a:accent6>
      <a:hlink>
        <a:srgbClr val="6983AE"/>
      </a:hlink>
      <a:folHlink>
        <a:srgbClr val="828282"/>
      </a:folHlink>
    </a:clrScheme>
    <a:fontScheme name="Savon">
      <a:majorFont>
        <a:latin typeface="Speak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elawik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436</Words>
  <Application>Microsoft Office PowerPoint</Application>
  <PresentationFormat>Widescreen</PresentationFormat>
  <Paragraphs>70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Calibri</vt:lpstr>
      <vt:lpstr>Cambria Math</vt:lpstr>
      <vt:lpstr>Garamond</vt:lpstr>
      <vt:lpstr>Segoe UI Semibold</vt:lpstr>
      <vt:lpstr>Selawik Light</vt:lpstr>
      <vt:lpstr>Speak Pro</vt:lpstr>
      <vt:lpstr>SavonVTI</vt:lpstr>
      <vt:lpstr>Solutions d’une équation aux valeurs propres: oscillateur anharmonique</vt:lpstr>
      <vt:lpstr>Hamiltonien et équation de Schrödinger</vt:lpstr>
      <vt:lpstr>Oscillateur harmonique</vt:lpstr>
      <vt:lpstr>Opérateurs d’échelle</vt:lpstr>
      <vt:lpstr>Solutions pour l’oscillateur harmonique</vt:lpstr>
      <vt:lpstr>Représentation matricielle</vt:lpstr>
      <vt:lpstr>Oscillateur anharmonique</vt:lpstr>
      <vt:lpstr>Algorithmes pour valeurs et vecteurs propres </vt:lpstr>
      <vt:lpstr>Gram-Schmidt</vt:lpstr>
      <vt:lpstr>Gram-Schmidt</vt:lpstr>
      <vt:lpstr>Gram-Schmidt</vt:lpstr>
      <vt:lpstr>Gram-Schmidt</vt:lpstr>
      <vt:lpstr>Gram-Schmidt</vt:lpstr>
      <vt:lpstr>Rotations de Givens</vt:lpstr>
      <vt:lpstr>Rotations de Givens</vt:lpstr>
      <vt:lpstr>Rotations de Givens</vt:lpstr>
      <vt:lpstr>Rotations de Givens</vt:lpstr>
      <vt:lpstr>Itérations de quotients de Rayleigh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Solutions pour l’oscillateur anharmonique</vt:lpstr>
      <vt:lpstr>Solutions approximatives: perturbations</vt:lpstr>
      <vt:lpstr>Solutions approximatives: perturbations</vt:lpstr>
      <vt:lpstr>Solutions approximatives: perturbations</vt:lpstr>
      <vt:lpstr>Solutions approximatives: perturbations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d’une équation aux valeurs propres: oscillateur anharmonique</dc:title>
  <dc:creator>meriem khalfoun</dc:creator>
  <cp:lastModifiedBy>Gabriel Hémond</cp:lastModifiedBy>
  <cp:revision>51</cp:revision>
  <dcterms:created xsi:type="dcterms:W3CDTF">2020-05-01T18:15:42Z</dcterms:created>
  <dcterms:modified xsi:type="dcterms:W3CDTF">2020-05-07T02:35:45Z</dcterms:modified>
</cp:coreProperties>
</file>