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87" r:id="rId19"/>
    <p:sldId id="275" r:id="rId20"/>
    <p:sldId id="276" r:id="rId21"/>
    <p:sldId id="277" r:id="rId22"/>
    <p:sldId id="282" r:id="rId23"/>
    <p:sldId id="283" r:id="rId24"/>
    <p:sldId id="284" r:id="rId25"/>
    <p:sldId id="285" r:id="rId26"/>
    <p:sldId id="286" r:id="rId27"/>
    <p:sldId id="264" r:id="rId28"/>
    <p:sldId id="279" r:id="rId29"/>
    <p:sldId id="280" r:id="rId30"/>
    <p:sldId id="266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92405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463867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493395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2582862"/>
            <a:ext cx="2571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2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2329746"/>
            <a:ext cx="956733" cy="15673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EA10F9-668B-46D2-8D83-F7D499C922D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10107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DA191-1D22-4D25-8375-758DA53060B2}"/>
              </a:ext>
            </a:extLst>
          </p:cNvPr>
          <p:cNvCxnSpPr>
            <a:cxnSpLocks/>
          </p:cNvCxnSpPr>
          <p:nvPr/>
        </p:nvCxnSpPr>
        <p:spPr>
          <a:xfrm flipV="1">
            <a:off x="6544733" y="2374559"/>
            <a:ext cx="0" cy="1522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544733" y="30168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27A8B-813C-462B-936E-40EEB4BC8275}"/>
              </a:ext>
            </a:extLst>
          </p:cNvPr>
          <p:cNvSpPr txBox="1"/>
          <p:nvPr/>
        </p:nvSpPr>
        <p:spPr>
          <a:xfrm>
            <a:off x="5945981" y="3468010"/>
            <a:ext cx="9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0E83A-FFDC-49AA-8AE1-851B5B589577}"/>
              </a:ext>
            </a:extLst>
          </p:cNvPr>
          <p:cNvSpPr txBox="1"/>
          <p:nvPr/>
        </p:nvSpPr>
        <p:spPr>
          <a:xfrm>
            <a:off x="5988314" y="39253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7B7585-47B1-4797-80F8-84F12D8A2C24}"/>
              </a:ext>
            </a:extLst>
          </p:cNvPr>
          <p:cNvSpPr/>
          <p:nvPr/>
        </p:nvSpPr>
        <p:spPr>
          <a:xfrm rot="1099289">
            <a:off x="5410281" y="3527282"/>
            <a:ext cx="583492" cy="5559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F33C90D-7168-4AE3-A722-C6D647303135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FD76041-5418-4D15-87B6-31AD907BF9A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95608AF-59A7-4A30-B9B7-3B4168DA8BB2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DB0EA0-3EC6-4160-86BF-DEBF496F7F5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3897045"/>
            <a:ext cx="19177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417310" y="390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8225D-52C0-41B0-91EF-2BAACEF0ED14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8660D2-AFA1-4472-808E-9FA479A13A87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7A52D9-D9BC-4C29-8811-188F59A513CB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B7144-4B19-43E5-B6DA-C96CA816A1D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413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Itérations de quotients de Rayleigh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9A118-3816-40DD-9360-5FA4238B4DFF}"/>
                  </a:ext>
                </a:extLst>
              </p:cNvPr>
              <p:cNvSpPr txBox="1"/>
              <p:nvPr/>
            </p:nvSpPr>
            <p:spPr>
              <a:xfrm>
                <a:off x="1066799" y="1778466"/>
                <a:ext cx="1016605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dirty="0"/>
                  <a:t>Quotient de Rayleigh: produit scalaire d’un vecteur avec soi-même suite à l’application d’une matrice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dirty="0"/>
                  <a:t>Itérations de puissances: appliquer la matrice sur un vecteur et le normaliser, puis recommencer. À la fin, trouve la valeur propre (quotient de Rayleigh). Converge vers plus haute valeur propre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/>
                  <a:t>Itérations</a:t>
                </a:r>
                <a:r>
                  <a:rPr lang="en-CA" dirty="0"/>
                  <a:t> inverses: appliquer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fr-CA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/>
                  <a:t> à la place. Converge </a:t>
                </a:r>
                <a:r>
                  <a:rPr lang="en-CA" dirty="0" err="1"/>
                  <a:t>vers</a:t>
                </a:r>
                <a:r>
                  <a:rPr lang="en-CA" dirty="0"/>
                  <a:t> </a:t>
                </a:r>
                <a:r>
                  <a:rPr lang="en-CA" dirty="0" err="1"/>
                  <a:t>valeur</a:t>
                </a:r>
                <a:r>
                  <a:rPr lang="en-CA" dirty="0"/>
                  <a:t> </a:t>
                </a:r>
                <a:r>
                  <a:rPr lang="en-CA" dirty="0" err="1"/>
                  <a:t>propre</a:t>
                </a:r>
                <a:r>
                  <a:rPr lang="en-CA" dirty="0"/>
                  <a:t> la plus </a:t>
                </a:r>
                <a:r>
                  <a:rPr lang="en-CA" dirty="0" err="1"/>
                  <a:t>proche</a:t>
                </a:r>
                <a:r>
                  <a:rPr lang="en-CA" dirty="0"/>
                  <a:t> de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/>
                  <a:t>Itérations</a:t>
                </a:r>
                <a:r>
                  <a:rPr lang="en-CA" dirty="0"/>
                  <a:t> de quotients de Rayleigh: applique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fr-CA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:r>
                  <a:rPr lang="en-CA" dirty="0" err="1"/>
                  <a:t>recalcule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à </a:t>
                </a:r>
                <a:r>
                  <a:rPr lang="en-CA" dirty="0" err="1"/>
                  <a:t>chaque</a:t>
                </a:r>
                <a:r>
                  <a:rPr lang="en-CA" dirty="0"/>
                  <a:t> </a:t>
                </a:r>
                <a:r>
                  <a:rPr lang="en-CA" dirty="0" err="1"/>
                  <a:t>étape</a:t>
                </a:r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9A118-3816-40DD-9360-5FA4238B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1778466"/>
                <a:ext cx="10166059" cy="2308324"/>
              </a:xfrm>
              <a:prstGeom prst="rect">
                <a:avLst/>
              </a:prstGeom>
              <a:blipFill>
                <a:blip r:embed="rId2"/>
                <a:stretch>
                  <a:fillRect l="-360" t="-1323" r="-180" b="-3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4EF5-0052-43BE-9824-A13878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765797-F901-483F-9638-B2E77ABA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7" y="406399"/>
            <a:ext cx="11371334" cy="6054361"/>
          </a:xfrm>
        </p:spPr>
      </p:pic>
    </p:spTree>
    <p:extLst>
      <p:ext uri="{BB962C8B-B14F-4D97-AF65-F5344CB8AC3E}">
        <p14:creationId xmlns:p14="http://schemas.microsoft.com/office/powerpoint/2010/main" val="61543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6279"/>
          <a:stretch/>
        </p:blipFill>
        <p:spPr>
          <a:xfrm>
            <a:off x="2895600" y="2103121"/>
            <a:ext cx="6400800" cy="10980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591446-DAEE-422A-BA2D-2528A913496B}"/>
              </a:ext>
            </a:extLst>
          </p:cNvPr>
          <p:cNvSpPr txBox="1"/>
          <p:nvPr/>
        </p:nvSpPr>
        <p:spPr>
          <a:xfrm>
            <a:off x="1066799" y="1829528"/>
            <a:ext cx="467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l’Hamiltonien suivant: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FCC69-17AC-4493-8246-24C3071E98C8}"/>
              </a:ext>
            </a:extLst>
          </p:cNvPr>
          <p:cNvSpPr txBox="1"/>
          <p:nvPr/>
        </p:nvSpPr>
        <p:spPr>
          <a:xfrm>
            <a:off x="1066800" y="3398640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Que  nous pouvons séparer en une partie harmonique et une partie perturbation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6EC0D2-40D7-4C4F-8903-6A5C081F1E93}"/>
              </a:ext>
            </a:extLst>
          </p:cNvPr>
          <p:cNvSpPr txBox="1"/>
          <p:nvPr/>
        </p:nvSpPr>
        <p:spPr>
          <a:xfrm>
            <a:off x="1066799" y="4530224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cherchons à résoudre l’équation de Schrödinger indépendante du temps</a:t>
            </a:r>
          </a:p>
        </p:txBody>
      </p:sp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4E10-6AA3-4F5A-A2DD-FD8115F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31146-18E7-431C-A8D7-AE7191E6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01319"/>
            <a:ext cx="11372175" cy="6045201"/>
          </a:xfrm>
        </p:spPr>
      </p:pic>
    </p:spTree>
    <p:extLst>
      <p:ext uri="{BB962C8B-B14F-4D97-AF65-F5344CB8AC3E}">
        <p14:creationId xmlns:p14="http://schemas.microsoft.com/office/powerpoint/2010/main" val="6800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22E7E-5A4C-4541-B366-DB2C52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A88781FE-19CA-4A0F-BDE7-ADDB09B9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2" y="404970"/>
            <a:ext cx="11409818" cy="6046630"/>
          </a:xfrm>
        </p:spPr>
      </p:pic>
    </p:spTree>
    <p:extLst>
      <p:ext uri="{BB962C8B-B14F-4D97-AF65-F5344CB8AC3E}">
        <p14:creationId xmlns:p14="http://schemas.microsoft.com/office/powerpoint/2010/main" val="60211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3ED08-A0A9-44FD-B62E-0392D7F8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B134A6-B549-4875-99DC-A766F3BE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51"/>
            <a:ext cx="11277600" cy="6007949"/>
          </a:xfrm>
        </p:spPr>
      </p:pic>
    </p:spTree>
    <p:extLst>
      <p:ext uri="{BB962C8B-B14F-4D97-AF65-F5344CB8AC3E}">
        <p14:creationId xmlns:p14="http://schemas.microsoft.com/office/powerpoint/2010/main" val="51808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1FECC-B744-4795-A994-6D9C708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87A651-5C7E-4782-B609-33603609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5" y="435031"/>
            <a:ext cx="11214250" cy="5968263"/>
          </a:xfrm>
        </p:spPr>
      </p:pic>
    </p:spTree>
    <p:extLst>
      <p:ext uri="{BB962C8B-B14F-4D97-AF65-F5344CB8AC3E}">
        <p14:creationId xmlns:p14="http://schemas.microsoft.com/office/powerpoint/2010/main" val="78201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D13A60-00A8-4E64-A7E8-C8ED72CF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8" y="438734"/>
            <a:ext cx="10939326" cy="5973912"/>
          </a:xfrm>
        </p:spPr>
      </p:pic>
    </p:spTree>
    <p:extLst>
      <p:ext uri="{BB962C8B-B14F-4D97-AF65-F5344CB8AC3E}">
        <p14:creationId xmlns:p14="http://schemas.microsoft.com/office/powerpoint/2010/main" val="66028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427FA2-23F4-46CD-AC1A-D8995075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" y="485775"/>
            <a:ext cx="11355012" cy="5886450"/>
          </a:xfrm>
        </p:spPr>
      </p:pic>
    </p:spTree>
    <p:extLst>
      <p:ext uri="{BB962C8B-B14F-4D97-AF65-F5344CB8AC3E}">
        <p14:creationId xmlns:p14="http://schemas.microsoft.com/office/powerpoint/2010/main" val="175104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75B72-3D6A-4BD1-903F-AC7D3246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A3294A-5C84-4C77-9380-83DCA580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0" y="453120"/>
            <a:ext cx="11341791" cy="5890530"/>
          </a:xfrm>
        </p:spPr>
      </p:pic>
    </p:spTree>
    <p:extLst>
      <p:ext uri="{BB962C8B-B14F-4D97-AF65-F5344CB8AC3E}">
        <p14:creationId xmlns:p14="http://schemas.microsoft.com/office/powerpoint/2010/main" val="388630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18835-066C-420C-918E-97D0CDE0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8675" y="2212815"/>
            <a:ext cx="2914650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E388EE-307D-4671-882A-B4F027B0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9289" y="3594284"/>
            <a:ext cx="6915150" cy="704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6F9F1F-EB44-41BB-AEDA-09916F5C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227" y="5128154"/>
            <a:ext cx="4867275" cy="6381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D9321A-5553-45F4-BD18-77E9039FD148}"/>
              </a:ext>
            </a:extLst>
          </p:cNvPr>
          <p:cNvSpPr txBox="1"/>
          <p:nvPr/>
        </p:nvSpPr>
        <p:spPr>
          <a:xfrm>
            <a:off x="1066800" y="1843483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Si l’hamiltonien peut s’écrire comme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32DEC1-3834-41ED-BED9-29E8A179FD01}"/>
              </a:ext>
            </a:extLst>
          </p:cNvPr>
          <p:cNvSpPr txBox="1"/>
          <p:nvPr/>
        </p:nvSpPr>
        <p:spPr>
          <a:xfrm>
            <a:off x="1066800" y="297132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solution aura la forme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DBDA4F4-F6FB-478C-A3CC-97D692808C29}"/>
              </a:ext>
            </a:extLst>
          </p:cNvPr>
          <p:cNvSpPr txBox="1"/>
          <p:nvPr/>
        </p:nvSpPr>
        <p:spPr>
          <a:xfrm>
            <a:off x="1066799" y="462867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Et l’énergie aura la  forme</a:t>
            </a:r>
          </a:p>
        </p:txBody>
      </p:sp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068053-DA43-4DA1-8C2B-9C293EF0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1986" y="2522194"/>
            <a:ext cx="3248025" cy="723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DE497F-268B-4AFE-9C8E-66A48114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3824" y="4109694"/>
            <a:ext cx="4324350" cy="11144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75B7330-987A-464D-A68C-FA4D2BC91515}"/>
              </a:ext>
            </a:extLst>
          </p:cNvPr>
          <p:cNvSpPr txBox="1"/>
          <p:nvPr/>
        </p:nvSpPr>
        <p:spPr>
          <a:xfrm>
            <a:off x="1066800" y="1889549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sur l’énergie sera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97BE43-CE57-49A2-8E51-2F982848ABF6}"/>
              </a:ext>
            </a:extLst>
          </p:cNvPr>
          <p:cNvSpPr txBox="1"/>
          <p:nvPr/>
        </p:nvSpPr>
        <p:spPr>
          <a:xfrm>
            <a:off x="1066800" y="3569428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aux vecteurs propres est</a:t>
            </a:r>
          </a:p>
        </p:txBody>
      </p:sp>
    </p:spTree>
    <p:extLst>
      <p:ext uri="{BB962C8B-B14F-4D97-AF65-F5344CB8AC3E}">
        <p14:creationId xmlns:p14="http://schemas.microsoft.com/office/powerpoint/2010/main" val="109867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D7B551-3FB3-4E68-993A-88DE5D70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4359" y="2476857"/>
            <a:ext cx="3343275" cy="533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26B24E-D890-47B7-9914-AFCFD180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0883" y="4949295"/>
            <a:ext cx="5610225" cy="11144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387114-4D11-4268-BDFB-06651FAEDEB3}"/>
              </a:ext>
            </a:extLst>
          </p:cNvPr>
          <p:cNvSpPr txBox="1"/>
          <p:nvPr/>
        </p:nvSpPr>
        <p:spPr>
          <a:xfrm>
            <a:off x="1066800" y="2060859"/>
            <a:ext cx="39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Si l’hamiltonien peut s’écrire comme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FE1B8-D657-4531-AEA6-65052B7D093B}"/>
              </a:ext>
            </a:extLst>
          </p:cNvPr>
          <p:cNvSpPr txBox="1"/>
          <p:nvPr/>
        </p:nvSpPr>
        <p:spPr>
          <a:xfrm>
            <a:off x="1066799" y="3247191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sur l’énergie sera encore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B1EAC3-5B58-4A00-86B8-CD48B19FA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39" y="3680512"/>
            <a:ext cx="2867112" cy="6359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3EB5CB-C583-4910-9C16-FEB21CACD811}"/>
              </a:ext>
            </a:extLst>
          </p:cNvPr>
          <p:cNvSpPr txBox="1"/>
          <p:nvPr/>
        </p:nvSpPr>
        <p:spPr>
          <a:xfrm>
            <a:off x="1066799" y="4480188"/>
            <a:ext cx="670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Une seconde correction sur l’énergie est nécessaire dans ce cas-ci</a:t>
            </a:r>
          </a:p>
        </p:txBody>
      </p:sp>
    </p:spTree>
    <p:extLst>
      <p:ext uri="{BB962C8B-B14F-4D97-AF65-F5344CB8AC3E}">
        <p14:creationId xmlns:p14="http://schemas.microsoft.com/office/powerpoint/2010/main" val="314534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2" y="244856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0A8F42-9666-44AA-8463-8DF39A5DC151}"/>
              </a:ext>
            </a:extLst>
          </p:cNvPr>
          <p:cNvSpPr txBox="1"/>
          <p:nvPr/>
        </p:nvSpPr>
        <p:spPr>
          <a:xfrm>
            <a:off x="1066800" y="1900589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L’hamiltonien de l’oscillateur harmonique est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0F8300-B7B1-4324-BB1E-222235E47C58}"/>
              </a:ext>
            </a:extLst>
          </p:cNvPr>
          <p:cNvSpPr txBox="1"/>
          <p:nvPr/>
        </p:nvSpPr>
        <p:spPr>
          <a:xfrm>
            <a:off x="1066799" y="3516570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réécrit l’équation de Schrödinger</a:t>
            </a:r>
          </a:p>
        </p:txBody>
      </p:sp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/>
              <a:t>Nous avons considéré les cas suivants:</a:t>
            </a:r>
          </a:p>
          <a:p>
            <a:r>
              <a:rPr lang="fr-CA" sz="1800" dirty="0"/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ou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est nuls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est proportionnel à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Notre méthode est confirmé par la théorie de la perturbation</a:t>
            </a:r>
          </a:p>
          <a:p>
            <a:r>
              <a:rPr lang="fr-CA" sz="2400" dirty="0"/>
              <a:t>L'algorithme des rotations de </a:t>
            </a:r>
            <a:r>
              <a:rPr lang="fr-CA" sz="2400" dirty="0" err="1"/>
              <a:t>Givens</a:t>
            </a:r>
            <a:r>
              <a:rPr lang="fr-CA" sz="2400" dirty="0"/>
              <a:t> est le plus précis pour des grandes valeurs de 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α,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2400" dirty="0"/>
              <a:t> et pour les plus grandes dimensions N</a:t>
            </a:r>
          </a:p>
          <a:p>
            <a:r>
              <a:rPr lang="fr-CA" sz="2400" dirty="0"/>
              <a:t>L'algorithme des itérations de quotient de Rayleigh est le plus précis et le plus rapide pour des plus petites valeurs de 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α,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2400" dirty="0"/>
              <a:t>, et pour les plus petites dimensions N. </a:t>
            </a:r>
          </a:p>
          <a:p>
            <a:r>
              <a:rPr lang="fr-CA" sz="2400" dirty="0"/>
              <a:t>Il serait possible d’accélérer l’algorithme des itérations de quotient de Rayleigh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6389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4253" y="2358152"/>
            <a:ext cx="2790825" cy="1733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4D7823-E121-4150-9EB1-E6DB19A7F59D}"/>
              </a:ext>
            </a:extLst>
          </p:cNvPr>
          <p:cNvSpPr txBox="1"/>
          <p:nvPr/>
        </p:nvSpPr>
        <p:spPr>
          <a:xfrm>
            <a:off x="1176867" y="187912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introduisons les opérateurs d’échelle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CA5E85-C33A-4C9D-8009-7C7A6A3149F4}"/>
              </a:ext>
            </a:extLst>
          </p:cNvPr>
          <p:cNvSpPr txBox="1"/>
          <p:nvPr/>
        </p:nvSpPr>
        <p:spPr>
          <a:xfrm>
            <a:off x="1176867" y="4091702"/>
            <a:ext cx="48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Qui ont  l’effet suivant sur les vecteurs propres: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091F75-A770-40F1-AD3B-F701E758BD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8452" y="4696883"/>
            <a:ext cx="4162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8591"/>
          <a:stretch/>
        </p:blipFill>
        <p:spPr>
          <a:xfrm>
            <a:off x="4776784" y="3342131"/>
            <a:ext cx="2638425" cy="10012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65FA43-15AD-4720-A726-56025A8E0D86}"/>
              </a:ext>
            </a:extLst>
          </p:cNvPr>
          <p:cNvSpPr txBox="1"/>
          <p:nvPr/>
        </p:nvSpPr>
        <p:spPr>
          <a:xfrm>
            <a:off x="1158340" y="1832113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valeurs propres (énergies) sont: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9805F-CA79-4CAE-8CC5-AEDE577A51E6}"/>
              </a:ext>
            </a:extLst>
          </p:cNvPr>
          <p:cNvSpPr txBox="1"/>
          <p:nvPr/>
        </p:nvSpPr>
        <p:spPr>
          <a:xfrm>
            <a:off x="1158339" y="2947534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8788D-20B4-4428-BC41-47ECEDF87013}"/>
              </a:ext>
            </a:extLst>
          </p:cNvPr>
          <p:cNvSpPr txBox="1"/>
          <p:nvPr/>
        </p:nvSpPr>
        <p:spPr>
          <a:xfrm>
            <a:off x="1158339" y="5898189"/>
            <a:ext cx="84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 proportionnels aux polynômes d’Hermite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927A0E-58E6-4E92-83D6-B9DC936A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251" y="2196274"/>
            <a:ext cx="3761423" cy="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4" y="2088091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2031999" y="4076683"/>
            <a:ext cx="7653867" cy="2180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AB6E46-EB98-42CD-BD82-3D8FCC601DD9}"/>
              </a:ext>
            </a:extLst>
          </p:cNvPr>
          <p:cNvSpPr txBox="1"/>
          <p:nvPr/>
        </p:nvSpPr>
        <p:spPr>
          <a:xfrm>
            <a:off x="990598" y="1691028"/>
            <a:ext cx="99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L’espace des fonctions avec les opérateurs différentiels est un isomorphisme avec un espace vectoriel avec des opérateurs matriciels</a:t>
            </a:r>
          </a:p>
        </p:txBody>
      </p:sp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7705"/>
          <a:stretch/>
        </p:blipFill>
        <p:spPr>
          <a:xfrm>
            <a:off x="2895321" y="2103120"/>
            <a:ext cx="6401355" cy="10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Gram-Schmidt</a:t>
            </a: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rotations de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itérations de quotients de Rayleigh</a:t>
            </a:r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4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432</Words>
  <Application>Microsoft Office PowerPoint</Application>
  <PresentationFormat>Widescreen</PresentationFormat>
  <Paragraphs>69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Gram-Schmidt</vt:lpstr>
      <vt:lpstr>Gram-Schmidt</vt:lpstr>
      <vt:lpstr>Gram-Schmidt</vt:lpstr>
      <vt:lpstr>Gram-Schmidt</vt:lpstr>
      <vt:lpstr>Gram-Schmidt</vt:lpstr>
      <vt:lpstr>Rotations de Givens</vt:lpstr>
      <vt:lpstr>Rotations de Givens</vt:lpstr>
      <vt:lpstr>Rotations de Givens</vt:lpstr>
      <vt:lpstr>Rotations de Givens</vt:lpstr>
      <vt:lpstr>Itérations de quotients de Rayleigh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 approximatives: perturbations</vt:lpstr>
      <vt:lpstr>Solutions approximatives: perturbations</vt:lpstr>
      <vt:lpstr>Solutions approximatives: perturbations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Gabriel Hémond</cp:lastModifiedBy>
  <cp:revision>53</cp:revision>
  <dcterms:created xsi:type="dcterms:W3CDTF">2020-05-01T18:15:42Z</dcterms:created>
  <dcterms:modified xsi:type="dcterms:W3CDTF">2020-05-07T03:55:03Z</dcterms:modified>
</cp:coreProperties>
</file>