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iravi Shah" userId="edbd08f8debf844c" providerId="LiveId" clId="{471FAB4D-D71A-4236-9DF5-517A0B60A826}"/>
    <pc:docChg chg="undo custSel modSld">
      <pc:chgData name="Kairavi Shah" userId="edbd08f8debf844c" providerId="LiveId" clId="{471FAB4D-D71A-4236-9DF5-517A0B60A826}" dt="2025-02-25T11:25:32.187" v="168" actId="20577"/>
      <pc:docMkLst>
        <pc:docMk/>
      </pc:docMkLst>
      <pc:sldChg chg="modSp mod">
        <pc:chgData name="Kairavi Shah" userId="edbd08f8debf844c" providerId="LiveId" clId="{471FAB4D-D71A-4236-9DF5-517A0B60A826}" dt="2025-02-25T11:11:07.513" v="16" actId="6549"/>
        <pc:sldMkLst>
          <pc:docMk/>
          <pc:sldMk cId="3210358481" sldId="263"/>
        </pc:sldMkLst>
        <pc:spChg chg="mod">
          <ac:chgData name="Kairavi Shah" userId="edbd08f8debf844c" providerId="LiveId" clId="{471FAB4D-D71A-4236-9DF5-517A0B60A826}" dt="2025-02-25T11:11:07.513" v="16" actId="6549"/>
          <ac:spMkLst>
            <pc:docMk/>
            <pc:sldMk cId="3210358481" sldId="263"/>
            <ac:spMk id="2" creationId="{E041FD9D-DF07-9C37-1E61-1D920E0EF1D4}"/>
          </ac:spMkLst>
        </pc:spChg>
      </pc:sldChg>
      <pc:sldChg chg="modSp mod">
        <pc:chgData name="Kairavi Shah" userId="edbd08f8debf844c" providerId="LiveId" clId="{471FAB4D-D71A-4236-9DF5-517A0B60A826}" dt="2025-02-25T11:21:05.947" v="106" actId="20577"/>
        <pc:sldMkLst>
          <pc:docMk/>
          <pc:sldMk cId="3202024527" sldId="265"/>
        </pc:sldMkLst>
        <pc:spChg chg="mod">
          <ac:chgData name="Kairavi Shah" userId="edbd08f8debf844c" providerId="LiveId" clId="{471FAB4D-D71A-4236-9DF5-517A0B60A826}" dt="2025-02-25T11:21:05.947" v="106" actId="20577"/>
          <ac:spMkLst>
            <pc:docMk/>
            <pc:sldMk cId="3202024527" sldId="265"/>
            <ac:spMk id="2" creationId="{C4FFAF3C-BA60-9181-132C-C36C403AAEA7}"/>
          </ac:spMkLst>
        </pc:spChg>
      </pc:sldChg>
      <pc:sldChg chg="modSp mod">
        <pc:chgData name="Kairavi Shah" userId="edbd08f8debf844c" providerId="LiveId" clId="{471FAB4D-D71A-4236-9DF5-517A0B60A826}" dt="2025-02-25T11:24:17.740" v="160" actId="6549"/>
        <pc:sldMkLst>
          <pc:docMk/>
          <pc:sldMk cId="3819043843" sldId="2146847057"/>
        </pc:sldMkLst>
        <pc:spChg chg="mod">
          <ac:chgData name="Kairavi Shah" userId="edbd08f8debf844c" providerId="LiveId" clId="{471FAB4D-D71A-4236-9DF5-517A0B60A826}" dt="2025-02-25T11:24:17.740" v="160" actId="6549"/>
          <ac:spMkLst>
            <pc:docMk/>
            <pc:sldMk cId="3819043843" sldId="2146847057"/>
            <ac:spMk id="3" creationId="{AB679E23-F86A-AFA9-FE9C-7F5A518E8198}"/>
          </ac:spMkLst>
        </pc:spChg>
      </pc:sldChg>
      <pc:sldChg chg="modSp mod">
        <pc:chgData name="Kairavi Shah" userId="edbd08f8debf844c" providerId="LiveId" clId="{471FAB4D-D71A-4236-9DF5-517A0B60A826}" dt="2025-02-25T11:25:32.187" v="168" actId="20577"/>
        <pc:sldMkLst>
          <pc:docMk/>
          <pc:sldMk cId="4233882376" sldId="2146847062"/>
        </pc:sldMkLst>
        <pc:spChg chg="mod">
          <ac:chgData name="Kairavi Shah" userId="edbd08f8debf844c" providerId="LiveId" clId="{471FAB4D-D71A-4236-9DF5-517A0B60A826}" dt="2025-02-25T11:25:32.187" v="168" actId="20577"/>
          <ac:spMkLst>
            <pc:docMk/>
            <pc:sldMk cId="4233882376" sldId="2146847062"/>
            <ac:spMk id="3" creationId="{D4974547-DF1B-77BB-E545-9344EDB9AD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smtClean="0">
                <a:solidFill>
                  <a:schemeClr val="accent1">
                    <a:lumMod val="75000"/>
                  </a:schemeClr>
                </a:solidFill>
                <a:latin typeface="Arial"/>
                <a:cs typeface="Arial"/>
              </a:rPr>
              <a:t>Abhinav Gahlaut </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FET, GLS University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err="1">
                <a:latin typeface="Arial"/>
                <a:ea typeface="+mn-lt"/>
                <a:cs typeface="+mn-lt"/>
              </a:rPr>
              <a:t>Git</a:t>
            </a:r>
            <a:r>
              <a:rPr lang="en-US" sz="2000" b="1" dirty="0">
                <a:latin typeface="Arial"/>
                <a:ea typeface="+mn-lt"/>
                <a:cs typeface="+mn-lt"/>
              </a:rPr>
              <a:t>-hub </a:t>
            </a:r>
            <a:r>
              <a:rPr lang="en-US" sz="2000" b="1" dirty="0" smtClean="0">
                <a:latin typeface="Arial"/>
                <a:ea typeface="+mn-lt"/>
                <a:cs typeface="+mn-lt"/>
              </a:rPr>
              <a:t>Link</a:t>
            </a: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62720" y="7391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11763" y="1534160"/>
            <a:ext cx="11282397" cy="3545840"/>
          </a:xfrm>
        </p:spPr>
        <p:txBody>
          <a:bodyPr>
            <a:noAutofit/>
          </a:bodyPr>
          <a:lstStyle/>
          <a:p>
            <a:pPr marL="0" indent="0">
              <a:buNone/>
            </a:pPr>
            <a:r>
              <a:rPr lang="en-GB" sz="2400" dirty="0"/>
              <a:t>This project aims to develop a </a:t>
            </a:r>
            <a:r>
              <a:rPr lang="en-GB" sz="2400" b="1" dirty="0"/>
              <a:t>steganography-based image encryption and decryption </a:t>
            </a:r>
            <a:r>
              <a:rPr lang="en-GB" sz="2400" b="1" dirty="0" smtClean="0"/>
              <a:t>website</a:t>
            </a:r>
            <a:r>
              <a:rPr lang="en-GB" sz="2400" dirty="0" smtClean="0"/>
              <a:t> </a:t>
            </a:r>
            <a:r>
              <a:rPr lang="en-GB" sz="2400" dirty="0"/>
              <a:t>that enables users to </a:t>
            </a:r>
            <a:r>
              <a:rPr lang="en-GB" sz="2400" b="1" dirty="0"/>
              <a:t>securely hide text within images</a:t>
            </a:r>
            <a:r>
              <a:rPr lang="en-GB" sz="2400" dirty="0"/>
              <a:t>. By embedding messages inside image pixels, this method ensures that confidential information remains hidden in plain sight. The solution also incorporates </a:t>
            </a:r>
            <a:r>
              <a:rPr lang="en-GB" sz="2400" b="1" dirty="0"/>
              <a:t>password protection</a:t>
            </a:r>
            <a:r>
              <a:rPr lang="en-GB" sz="2400" dirty="0"/>
              <a:t> to enhance security, preventing unauthorized access.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729864"/>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2431932"/>
            <a:ext cx="11613485" cy="2611120"/>
          </a:xfrm>
        </p:spPr>
        <p:txBody>
          <a:bodyPr vert="horz" lIns="91440" tIns="45720" rIns="91440" bIns="45720" rtlCol="0" anchor="ctr">
            <a:noAutofit/>
          </a:bodyPr>
          <a:lstStyle/>
          <a:p>
            <a:pPr>
              <a:buFont typeface="Courier New" panose="02070309020205020404" pitchFamily="49" charset="0"/>
              <a:buChar char="o"/>
            </a:pPr>
            <a:r>
              <a:rPr lang="en-IN" sz="2400" b="1" dirty="0"/>
              <a:t>Programming Language:</a:t>
            </a:r>
            <a:r>
              <a:rPr lang="en-IN" sz="2400" dirty="0"/>
              <a:t> Python – Core language used for implementing backend logic, encryption, and decryption</a:t>
            </a:r>
            <a:r>
              <a:rPr lang="en-IN" sz="2400" dirty="0" smtClean="0"/>
              <a:t>.</a:t>
            </a:r>
          </a:p>
          <a:p>
            <a:pPr>
              <a:buFont typeface="Courier New" panose="02070309020205020404" pitchFamily="49" charset="0"/>
              <a:buChar char="o"/>
            </a:pPr>
            <a:r>
              <a:rPr lang="en-IN" sz="2400" b="1" dirty="0" smtClean="0"/>
              <a:t>Web </a:t>
            </a:r>
            <a:r>
              <a:rPr lang="en-IN" sz="2400" b="1" dirty="0"/>
              <a:t>Framework:</a:t>
            </a:r>
            <a:r>
              <a:rPr lang="en-IN" sz="2400" dirty="0"/>
              <a:t> Flask – A lightweight Python web framework used to create the web server, handle HTTP requests, and serve HTML templates</a:t>
            </a:r>
            <a:r>
              <a:rPr lang="en-IN" sz="2400" dirty="0" smtClean="0"/>
              <a:t>.</a:t>
            </a:r>
          </a:p>
          <a:p>
            <a:pPr>
              <a:buFont typeface="Courier New" panose="02070309020205020404" pitchFamily="49" charset="0"/>
              <a:buChar char="o"/>
            </a:pPr>
            <a:r>
              <a:rPr lang="en-IN" sz="2400" b="1" dirty="0" smtClean="0"/>
              <a:t>Frontend</a:t>
            </a:r>
            <a:r>
              <a:rPr lang="en-IN" sz="2400" b="1" dirty="0"/>
              <a:t>:</a:t>
            </a:r>
            <a:r>
              <a:rPr lang="en-IN" sz="2400" dirty="0"/>
              <a:t> HTML5, CSS3 – Used for building and styling the user interface. The layout features a dark theme with a modern, responsive design</a:t>
            </a:r>
            <a:r>
              <a:rPr lang="en-IN" sz="2400" dirty="0" smtClean="0"/>
              <a:t>.</a:t>
            </a:r>
          </a:p>
          <a:p>
            <a:pPr>
              <a:buFont typeface="Courier New" panose="02070309020205020404" pitchFamily="49" charset="0"/>
              <a:buChar char="o"/>
            </a:pPr>
            <a:r>
              <a:rPr lang="en-IN" sz="2400" b="1" dirty="0" smtClean="0"/>
              <a:t>JavaScript</a:t>
            </a:r>
            <a:r>
              <a:rPr lang="en-IN" sz="2400" b="1" dirty="0"/>
              <a:t>:</a:t>
            </a:r>
            <a:r>
              <a:rPr lang="en-IN" sz="2400" dirty="0"/>
              <a:t> For client-side interactivity, such as form submission and handling encryption/decryption processes via AJAX requests</a:t>
            </a:r>
            <a:r>
              <a:rPr lang="en-IN" sz="2400" dirty="0" smtClean="0"/>
              <a:t>.</a:t>
            </a:r>
          </a:p>
          <a:p>
            <a:pPr>
              <a:buFont typeface="Courier New" panose="02070309020205020404" pitchFamily="49" charset="0"/>
              <a:buChar char="o"/>
            </a:pPr>
            <a:r>
              <a:rPr lang="en-IN" sz="2400" b="1" dirty="0" smtClean="0"/>
              <a:t>Image </a:t>
            </a:r>
            <a:r>
              <a:rPr lang="en-IN" sz="2400" b="1" dirty="0"/>
              <a:t>Processing:</a:t>
            </a:r>
            <a:r>
              <a:rPr lang="en-IN" sz="2400" dirty="0"/>
              <a:t> </a:t>
            </a:r>
            <a:r>
              <a:rPr lang="en-IN" sz="2400" dirty="0" err="1"/>
              <a:t>OpenCV</a:t>
            </a:r>
            <a:r>
              <a:rPr lang="en-IN" sz="2400" dirty="0"/>
              <a:t> (cv2) – Used to read, modify, and save images. It stores the encrypted text within the image's pixels</a:t>
            </a:r>
            <a:r>
              <a:rPr lang="en-IN" sz="2400" dirty="0" smtClean="0"/>
              <a:t>.</a:t>
            </a:r>
          </a:p>
          <a:p>
            <a:pPr>
              <a:buFont typeface="Courier New" panose="02070309020205020404" pitchFamily="49" charset="0"/>
              <a:buChar char="o"/>
            </a:pPr>
            <a:r>
              <a:rPr lang="en-IN" sz="2400" b="1" dirty="0" smtClean="0"/>
              <a:t>File </a:t>
            </a:r>
            <a:r>
              <a:rPr lang="en-IN" sz="2400" b="1" dirty="0"/>
              <a:t>Handling</a:t>
            </a:r>
            <a:r>
              <a:rPr lang="en-IN" sz="2400" b="1" dirty="0" smtClean="0"/>
              <a:t>:</a:t>
            </a:r>
            <a:r>
              <a:rPr lang="en-IN" sz="2400" dirty="0" smtClean="0"/>
              <a:t> OS </a:t>
            </a:r>
            <a:r>
              <a:rPr lang="en-IN" sz="2400" dirty="0"/>
              <a:t>Module – Handles file uploads and saves images in the "uploads</a:t>
            </a:r>
            <a:r>
              <a:rPr lang="en-IN" sz="2400" dirty="0" smtClean="0"/>
              <a:t>"</a:t>
            </a:r>
            <a:endParaRPr lang="en-IN" sz="2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fontScale="85000" lnSpcReduction="20000"/>
          </a:bodyPr>
          <a:lstStyle/>
          <a:p>
            <a:pPr marL="400050" indent="-400050">
              <a:buFont typeface="+mj-lt"/>
              <a:buAutoNum type="romanLcPeriod"/>
            </a:pPr>
            <a:r>
              <a:rPr lang="en-US" sz="1800" b="1" dirty="0">
                <a:solidFill>
                  <a:srgbClr val="0F0F0F"/>
                </a:solidFill>
              </a:rPr>
              <a:t>Password-Based Encryption</a:t>
            </a:r>
            <a:r>
              <a:rPr lang="en-US" sz="1800" dirty="0" smtClean="0">
                <a:solidFill>
                  <a:srgbClr val="0F0F0F"/>
                </a:solidFill>
              </a:rPr>
              <a:t>: The </a:t>
            </a:r>
            <a:r>
              <a:rPr lang="en-US" sz="1800" dirty="0">
                <a:solidFill>
                  <a:srgbClr val="0F0F0F"/>
                </a:solidFill>
              </a:rPr>
              <a:t>project not only hides the text within the image but also incorporates an additional layer of security by requiring a password for both encryption and decryption. This ensures that only users who know the correct password can retrieve the hidden message</a:t>
            </a:r>
            <a:r>
              <a:rPr lang="en-US" sz="1800" dirty="0" smtClean="0">
                <a:solidFill>
                  <a:srgbClr val="0F0F0F"/>
                </a:solidFill>
              </a:rPr>
              <a:t>.</a:t>
            </a:r>
          </a:p>
          <a:p>
            <a:pPr marL="400050" indent="-400050">
              <a:buFont typeface="+mj-lt"/>
              <a:buAutoNum type="romanLcPeriod"/>
            </a:pPr>
            <a:r>
              <a:rPr lang="en-US" sz="1800" b="1" dirty="0" smtClean="0">
                <a:solidFill>
                  <a:srgbClr val="0F0F0F"/>
                </a:solidFill>
              </a:rPr>
              <a:t>Customizable </a:t>
            </a:r>
            <a:r>
              <a:rPr lang="en-US" sz="1800" b="1" dirty="0">
                <a:solidFill>
                  <a:srgbClr val="0F0F0F"/>
                </a:solidFill>
              </a:rPr>
              <a:t>Image and Text</a:t>
            </a:r>
            <a:r>
              <a:rPr lang="en-US" sz="1800" dirty="0" smtClean="0">
                <a:solidFill>
                  <a:srgbClr val="0F0F0F"/>
                </a:solidFill>
              </a:rPr>
              <a:t>: Users </a:t>
            </a:r>
            <a:r>
              <a:rPr lang="en-US" sz="1800" dirty="0">
                <a:solidFill>
                  <a:srgbClr val="0F0F0F"/>
                </a:solidFill>
              </a:rPr>
              <a:t>can select their own image and input their secret message, making the process personalized. Additionally, the password is integrated into the encryption process, which adds a custom element to the encryption workflow</a:t>
            </a:r>
            <a:r>
              <a:rPr lang="en-US" sz="1800" dirty="0" smtClean="0">
                <a:solidFill>
                  <a:srgbClr val="0F0F0F"/>
                </a:solidFill>
              </a:rPr>
              <a:t>.</a:t>
            </a:r>
          </a:p>
          <a:p>
            <a:pPr marL="400050" indent="-400050">
              <a:buFont typeface="+mj-lt"/>
              <a:buAutoNum type="romanLcPeriod"/>
            </a:pPr>
            <a:r>
              <a:rPr lang="en-US" sz="1800" b="1" dirty="0" smtClean="0">
                <a:solidFill>
                  <a:srgbClr val="0F0F0F"/>
                </a:solidFill>
              </a:rPr>
              <a:t>Intuitive </a:t>
            </a:r>
            <a:r>
              <a:rPr lang="en-US" sz="1800" b="1" dirty="0">
                <a:solidFill>
                  <a:srgbClr val="0F0F0F"/>
                </a:solidFill>
              </a:rPr>
              <a:t>Web Interface</a:t>
            </a:r>
            <a:r>
              <a:rPr lang="en-US" sz="1800" dirty="0" smtClean="0">
                <a:solidFill>
                  <a:srgbClr val="0F0F0F"/>
                </a:solidFill>
              </a:rPr>
              <a:t>: Unlike </a:t>
            </a:r>
            <a:r>
              <a:rPr lang="en-US" sz="1800" dirty="0">
                <a:solidFill>
                  <a:srgbClr val="0F0F0F"/>
                </a:solidFill>
              </a:rPr>
              <a:t>many steganography tools that may require technical knowledge, this project provides an intuitive, visually appealing user interface. The design ensures accessibility to non-technical users, making it easy for anyone to encrypt and decrypt messages with images</a:t>
            </a:r>
            <a:r>
              <a:rPr lang="en-US" sz="1800" dirty="0" smtClean="0">
                <a:solidFill>
                  <a:srgbClr val="0F0F0F"/>
                </a:solidFill>
              </a:rPr>
              <a:t>.</a:t>
            </a:r>
          </a:p>
          <a:p>
            <a:pPr marL="400050" indent="-400050">
              <a:buFont typeface="+mj-lt"/>
              <a:buAutoNum type="romanLcPeriod"/>
            </a:pPr>
            <a:r>
              <a:rPr lang="en-US" sz="1800" b="1" dirty="0" smtClean="0">
                <a:solidFill>
                  <a:srgbClr val="0F0F0F"/>
                </a:solidFill>
              </a:rPr>
              <a:t>Real-Time </a:t>
            </a:r>
            <a:r>
              <a:rPr lang="en-US" sz="1800" b="1" dirty="0">
                <a:solidFill>
                  <a:srgbClr val="0F0F0F"/>
                </a:solidFill>
              </a:rPr>
              <a:t>Image Upload &amp; Download</a:t>
            </a:r>
            <a:r>
              <a:rPr lang="en-US" sz="1800" dirty="0" smtClean="0">
                <a:solidFill>
                  <a:srgbClr val="0F0F0F"/>
                </a:solidFill>
              </a:rPr>
              <a:t>: The </a:t>
            </a:r>
            <a:r>
              <a:rPr lang="en-US" sz="1800" dirty="0">
                <a:solidFill>
                  <a:srgbClr val="0F0F0F"/>
                </a:solidFill>
              </a:rPr>
              <a:t>project allows for immediate image upload and the retrieval of the encrypted image as a downloadable file after encryption, making the process seamless and fast</a:t>
            </a:r>
            <a:r>
              <a:rPr lang="en-US" sz="1800" dirty="0" smtClean="0">
                <a:solidFill>
                  <a:srgbClr val="0F0F0F"/>
                </a:solidFill>
              </a:rPr>
              <a:t>.</a:t>
            </a:r>
          </a:p>
          <a:p>
            <a:pPr marL="400050" indent="-400050">
              <a:buFont typeface="+mj-lt"/>
              <a:buAutoNum type="romanLcPeriod"/>
            </a:pPr>
            <a:r>
              <a:rPr lang="en-US" sz="1800" b="1" dirty="0" smtClean="0">
                <a:solidFill>
                  <a:srgbClr val="0F0F0F"/>
                </a:solidFill>
              </a:rPr>
              <a:t>Seamless </a:t>
            </a:r>
            <a:r>
              <a:rPr lang="en-US" sz="1800" b="1" dirty="0">
                <a:solidFill>
                  <a:srgbClr val="0F0F0F"/>
                </a:solidFill>
              </a:rPr>
              <a:t>Integration of Frontend and Backend</a:t>
            </a:r>
            <a:r>
              <a:rPr lang="en-US" sz="1800" dirty="0" smtClean="0">
                <a:solidFill>
                  <a:srgbClr val="0F0F0F"/>
                </a:solidFill>
              </a:rPr>
              <a:t>: With </a:t>
            </a:r>
            <a:r>
              <a:rPr lang="en-US" sz="1800" dirty="0">
                <a:solidFill>
                  <a:srgbClr val="0F0F0F"/>
                </a:solidFill>
              </a:rPr>
              <a:t>Flask powering the backend and JavaScript handling frontend interactivity, the project allows real-time processing without page reloads. This provides a smooth user experience when encrypting or decrypting images</a:t>
            </a:r>
            <a:r>
              <a:rPr lang="en-US" sz="1800" dirty="0" smtClean="0">
                <a:solidFill>
                  <a:srgbClr val="0F0F0F"/>
                </a:solidFill>
              </a:rPr>
              <a:t>.</a:t>
            </a:r>
          </a:p>
          <a:p>
            <a:pPr marL="400050" indent="-400050">
              <a:buFont typeface="+mj-lt"/>
              <a:buAutoNum type="romanLcPeriod"/>
            </a:pPr>
            <a:r>
              <a:rPr lang="en-US" sz="1800" b="1" dirty="0" smtClean="0">
                <a:solidFill>
                  <a:srgbClr val="0F0F0F"/>
                </a:solidFill>
              </a:rPr>
              <a:t>End </a:t>
            </a:r>
            <a:r>
              <a:rPr lang="en-US" sz="1800" b="1" dirty="0">
                <a:solidFill>
                  <a:srgbClr val="0F0F0F"/>
                </a:solidFill>
              </a:rPr>
              <a:t>Marker for Text Retrieval</a:t>
            </a:r>
            <a:r>
              <a:rPr lang="en-US" sz="1800" dirty="0" smtClean="0">
                <a:solidFill>
                  <a:srgbClr val="0F0F0F"/>
                </a:solidFill>
              </a:rPr>
              <a:t>: The </a:t>
            </a:r>
            <a:r>
              <a:rPr lang="en-US" sz="1800" dirty="0">
                <a:solidFill>
                  <a:srgbClr val="0F0F0F"/>
                </a:solidFill>
              </a:rPr>
              <a:t>use of a special "##END##" marker at the end of the hidden text ensures that the decryption process can cleanly extract the text without running into issues where the text could overlap with image data. This helps maintain data integrity</a:t>
            </a:r>
            <a:r>
              <a:rPr lang="en-US" sz="1800" dirty="0" smtClean="0">
                <a:solidFill>
                  <a:srgbClr val="0F0F0F"/>
                </a:solidFill>
              </a:rPr>
              <a:t>.</a:t>
            </a:r>
          </a:p>
          <a:p>
            <a:pPr marL="400050" indent="-400050">
              <a:buFont typeface="+mj-lt"/>
              <a:buAutoNum type="romanLcPeriod"/>
            </a:pPr>
            <a:r>
              <a:rPr lang="en-US" sz="1800" b="1" dirty="0" smtClean="0">
                <a:solidFill>
                  <a:srgbClr val="0F0F0F"/>
                </a:solidFill>
              </a:rPr>
              <a:t>Customizable </a:t>
            </a:r>
            <a:r>
              <a:rPr lang="en-US" sz="1800" b="1" dirty="0">
                <a:solidFill>
                  <a:srgbClr val="0F0F0F"/>
                </a:solidFill>
              </a:rPr>
              <a:t>Styling with Modern Design</a:t>
            </a:r>
            <a:r>
              <a:rPr lang="en-US" sz="1800" dirty="0" smtClean="0">
                <a:solidFill>
                  <a:srgbClr val="0F0F0F"/>
                </a:solidFill>
              </a:rPr>
              <a:t>: The </a:t>
            </a:r>
            <a:r>
              <a:rPr lang="en-US" sz="1800" dirty="0">
                <a:solidFill>
                  <a:srgbClr val="0F0F0F"/>
                </a:solidFill>
              </a:rPr>
              <a:t>use of modern CSS styling, such as a dark theme, smooth hover effects, and transitions, creates a visually appealing interface that not only serves functionality but also improves the overall user experience</a:t>
            </a:r>
            <a:r>
              <a:rPr lang="en-US" sz="1800" dirty="0" smtClean="0">
                <a:solidFill>
                  <a:srgbClr val="0F0F0F"/>
                </a:solidFill>
              </a:rPr>
              <a: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p:txBody>
          <a:bodyPr>
            <a:normAutofit fontScale="85000" lnSpcReduction="10000"/>
          </a:bodyPr>
          <a:lstStyle/>
          <a:p>
            <a:pPr marL="342900" indent="-342900">
              <a:buFont typeface="+mj-lt"/>
              <a:buAutoNum type="arabicPeriod"/>
            </a:pPr>
            <a:r>
              <a:rPr lang="en-US" b="1" dirty="0"/>
              <a:t>Privacy-Conscious Individuals</a:t>
            </a:r>
            <a:r>
              <a:rPr lang="en-US" b="1" dirty="0" smtClean="0"/>
              <a:t>:</a:t>
            </a:r>
            <a:r>
              <a:rPr lang="en-US" dirty="0" smtClean="0"/>
              <a:t> Users </a:t>
            </a:r>
            <a:r>
              <a:rPr lang="en-US" dirty="0"/>
              <a:t>who want to share sensitive information (like passwords, private messages, or confidential data) in a way that is less detectable than traditional methods. Steganography offers them a way to securely store or transmit messages</a:t>
            </a:r>
            <a:r>
              <a:rPr lang="en-US" dirty="0" smtClean="0"/>
              <a:t>.</a:t>
            </a:r>
          </a:p>
          <a:p>
            <a:pPr marL="342900" indent="-342900">
              <a:buFont typeface="+mj-lt"/>
              <a:buAutoNum type="arabicPeriod"/>
            </a:pPr>
            <a:r>
              <a:rPr lang="en-US" b="1" dirty="0" smtClean="0"/>
              <a:t>Cybersecurity </a:t>
            </a:r>
            <a:r>
              <a:rPr lang="en-US" b="1" dirty="0"/>
              <a:t>Enthusiasts</a:t>
            </a:r>
            <a:r>
              <a:rPr lang="en-US" b="1" dirty="0" smtClean="0"/>
              <a:t>:</a:t>
            </a:r>
            <a:r>
              <a:rPr lang="en-US" dirty="0" smtClean="0"/>
              <a:t> People </a:t>
            </a:r>
            <a:r>
              <a:rPr lang="en-US" dirty="0"/>
              <a:t>interested in cryptography and digital security who wish to explore and understand steganography techniques for safeguarding data</a:t>
            </a:r>
            <a:r>
              <a:rPr lang="en-US" dirty="0" smtClean="0"/>
              <a:t>.</a:t>
            </a:r>
          </a:p>
          <a:p>
            <a:pPr marL="342900" indent="-342900">
              <a:buFont typeface="+mj-lt"/>
              <a:buAutoNum type="arabicPeriod"/>
            </a:pPr>
            <a:r>
              <a:rPr lang="en-US" b="1" dirty="0" smtClean="0"/>
              <a:t>Journalists </a:t>
            </a:r>
            <a:r>
              <a:rPr lang="en-US" b="1" dirty="0"/>
              <a:t>or Whistleblowers</a:t>
            </a:r>
            <a:r>
              <a:rPr lang="en-US" b="1" dirty="0" smtClean="0"/>
              <a:t>:</a:t>
            </a:r>
            <a:r>
              <a:rPr lang="en-US" dirty="0" smtClean="0"/>
              <a:t> Individuals </a:t>
            </a:r>
            <a:r>
              <a:rPr lang="en-US" dirty="0"/>
              <a:t>in sensitive fields, such as journalism or activism, who need to communicate confidential information securely, ensuring it remains undetected by unauthorized parties</a:t>
            </a:r>
            <a:r>
              <a:rPr lang="en-US" dirty="0" smtClean="0"/>
              <a:t>.</a:t>
            </a:r>
          </a:p>
          <a:p>
            <a:pPr marL="342900" indent="-342900">
              <a:buFont typeface="+mj-lt"/>
              <a:buAutoNum type="arabicPeriod"/>
            </a:pPr>
            <a:r>
              <a:rPr lang="en-US" b="1" dirty="0" smtClean="0"/>
              <a:t>Digital </a:t>
            </a:r>
            <a:r>
              <a:rPr lang="en-US" b="1" dirty="0"/>
              <a:t>Artists</a:t>
            </a:r>
            <a:r>
              <a:rPr lang="en-US" b="1" dirty="0" smtClean="0"/>
              <a:t>:</a:t>
            </a:r>
            <a:r>
              <a:rPr lang="en-US" dirty="0" smtClean="0"/>
              <a:t> Artists </a:t>
            </a:r>
            <a:r>
              <a:rPr lang="en-US" dirty="0"/>
              <a:t>who may want to embed hidden messages or metadata within their artwork (such as images) to communicate with others or preserve certain data in a creative way</a:t>
            </a:r>
            <a:r>
              <a:rPr lang="en-US" dirty="0" smtClean="0"/>
              <a:t>.</a:t>
            </a:r>
          </a:p>
          <a:p>
            <a:pPr marL="342900" indent="-342900">
              <a:buFont typeface="+mj-lt"/>
              <a:buAutoNum type="arabicPeriod"/>
            </a:pPr>
            <a:r>
              <a:rPr lang="en-US" b="1" dirty="0" smtClean="0"/>
              <a:t>Students </a:t>
            </a:r>
            <a:r>
              <a:rPr lang="en-US" b="1" dirty="0"/>
              <a:t>and Learners</a:t>
            </a:r>
            <a:r>
              <a:rPr lang="en-US" b="1" dirty="0" smtClean="0"/>
              <a:t>:</a:t>
            </a:r>
            <a:r>
              <a:rPr lang="en-US" dirty="0" smtClean="0"/>
              <a:t> Individuals </a:t>
            </a:r>
            <a:r>
              <a:rPr lang="en-US" dirty="0"/>
              <a:t>studying cybersecurity, cryptography, or digital forensics who want to experiment with steganography and gain hands-on experience</a:t>
            </a:r>
            <a:r>
              <a:rPr lang="en-US" dirty="0" smtClean="0"/>
              <a:t>.</a:t>
            </a:r>
          </a:p>
          <a:p>
            <a:pPr marL="342900" indent="-342900">
              <a:buFont typeface="+mj-lt"/>
              <a:buAutoNum type="arabicPeriod"/>
            </a:pPr>
            <a:r>
              <a:rPr lang="en-US" b="1" dirty="0" smtClean="0"/>
              <a:t>Small </a:t>
            </a:r>
            <a:r>
              <a:rPr lang="en-US" b="1" dirty="0"/>
              <a:t>Businesses or Organizations</a:t>
            </a:r>
            <a:r>
              <a:rPr lang="en-US" b="1" dirty="0" smtClean="0"/>
              <a:t>:</a:t>
            </a:r>
            <a:r>
              <a:rPr lang="en-US" dirty="0" smtClean="0"/>
              <a:t> Small </a:t>
            </a:r>
            <a:r>
              <a:rPr lang="en-US" dirty="0"/>
              <a:t>businesses or individuals running organizations that need to exchange secure information (like confidential documents, contracts, or business data) without using traditional encryption tools</a:t>
            </a:r>
            <a:r>
              <a:rPr lang="en-US" dirty="0" smtClean="0"/>
              <a:t>.</a:t>
            </a:r>
          </a:p>
          <a:p>
            <a:pPr marL="342900" indent="-342900">
              <a:buFont typeface="+mj-lt"/>
              <a:buAutoNum type="arabicPeriod"/>
            </a:pPr>
            <a:r>
              <a:rPr lang="en-US" b="1" dirty="0" smtClean="0"/>
              <a:t>Tech </a:t>
            </a:r>
            <a:r>
              <a:rPr lang="en-US" b="1" dirty="0"/>
              <a:t>Enthusiasts or Hobbyists</a:t>
            </a:r>
            <a:r>
              <a:rPr lang="en-US" b="1" dirty="0" smtClean="0"/>
              <a:t>:</a:t>
            </a:r>
            <a:r>
              <a:rPr lang="en-US" dirty="0" smtClean="0"/>
              <a:t> People </a:t>
            </a:r>
            <a:r>
              <a:rPr lang="en-US" dirty="0"/>
              <a:t>who enjoy experimenting with new technologies or projects related to data security and encryption, looking for a simple and accessible way to hide and recover secret messages</a:t>
            </a:r>
            <a:r>
              <a:rPr lang="en-US" dirty="0" smtClean="0"/>
              <a:t>.</a:t>
            </a:r>
          </a:p>
          <a:p>
            <a:pPr marL="342900" indent="-342900">
              <a:buFont typeface="+mj-lt"/>
              <a:buAutoNum type="arabicPeriod"/>
            </a:pPr>
            <a:r>
              <a:rPr lang="en-US" b="1" dirty="0" smtClean="0"/>
              <a:t>Legal </a:t>
            </a:r>
            <a:r>
              <a:rPr lang="en-US" b="1" dirty="0"/>
              <a:t>and Financial Professionals</a:t>
            </a:r>
            <a:r>
              <a:rPr lang="en-US" b="1" dirty="0" smtClean="0"/>
              <a:t>:</a:t>
            </a:r>
            <a:r>
              <a:rPr lang="en-US" dirty="0" smtClean="0"/>
              <a:t> Professionals </a:t>
            </a:r>
            <a:r>
              <a:rPr lang="en-US" dirty="0"/>
              <a:t>in fields where confidential data transmission is crucial, such as lawyers, accountants, or financial advisors, who need to securely share sensitive information in a visual form.</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8" name="Picture 7"/>
          <p:cNvPicPr>
            <a:picLocks noChangeAspect="1"/>
          </p:cNvPicPr>
          <p:nvPr/>
        </p:nvPicPr>
        <p:blipFill>
          <a:blip r:embed="rId2"/>
          <a:stretch>
            <a:fillRect/>
          </a:stretch>
        </p:blipFill>
        <p:spPr>
          <a:xfrm>
            <a:off x="828389" y="1232452"/>
            <a:ext cx="4879685" cy="2443665"/>
          </a:xfrm>
          <a:prstGeom prst="rect">
            <a:avLst/>
          </a:prstGeom>
        </p:spPr>
      </p:pic>
      <p:pic>
        <p:nvPicPr>
          <p:cNvPr id="9" name="Picture 8"/>
          <p:cNvPicPr>
            <a:picLocks noChangeAspect="1"/>
          </p:cNvPicPr>
          <p:nvPr/>
        </p:nvPicPr>
        <p:blipFill>
          <a:blip r:embed="rId3"/>
          <a:stretch>
            <a:fillRect/>
          </a:stretch>
        </p:blipFill>
        <p:spPr>
          <a:xfrm>
            <a:off x="6511637" y="1232452"/>
            <a:ext cx="4912259" cy="2449731"/>
          </a:xfrm>
          <a:prstGeom prst="rect">
            <a:avLst/>
          </a:prstGeom>
        </p:spPr>
      </p:pic>
      <p:pic>
        <p:nvPicPr>
          <p:cNvPr id="10" name="Picture 9"/>
          <p:cNvPicPr>
            <a:picLocks noChangeAspect="1"/>
          </p:cNvPicPr>
          <p:nvPr/>
        </p:nvPicPr>
        <p:blipFill>
          <a:blip r:embed="rId4"/>
          <a:stretch>
            <a:fillRect/>
          </a:stretch>
        </p:blipFill>
        <p:spPr>
          <a:xfrm>
            <a:off x="3658685" y="3947943"/>
            <a:ext cx="4874629" cy="244366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p:txBody>
          <a:bodyPr/>
          <a:lstStyle/>
          <a:p>
            <a:pPr marL="0" indent="0">
              <a:buNone/>
            </a:pPr>
            <a:r>
              <a:rPr lang="en-US" dirty="0"/>
              <a:t>In conclusion, the </a:t>
            </a:r>
            <a:r>
              <a:rPr lang="en-US" b="1" dirty="0"/>
              <a:t>STEGANOGRAPHY-WEBSITE</a:t>
            </a:r>
            <a:r>
              <a:rPr lang="en-US" dirty="0"/>
              <a:t> project effectively addresses the problem of securely embedding and retrieving sensitive information in a user-friendly and accessible manner. The project leverages steganography to hide text within images and ensures that the hidden data is protected by requiring a password for both encryption and decryption</a:t>
            </a:r>
            <a:r>
              <a:rPr lang="en-US" dirty="0" smtClean="0"/>
              <a:t>.</a:t>
            </a:r>
          </a:p>
          <a:p>
            <a:pPr marL="0" indent="0">
              <a:buNone/>
            </a:pPr>
            <a:r>
              <a:rPr lang="en-US" dirty="0" smtClean="0"/>
              <a:t>The </a:t>
            </a:r>
            <a:r>
              <a:rPr lang="en-US" dirty="0"/>
              <a:t>web-based platform provides an intuitive interface, allowing users, regardless of their technical expertise, to easily encrypt and decrypt messages. The integration of image upload and real-time processing ensures a seamless experience, while the use of modern encryption techniques guarantees data privacy and security</a:t>
            </a:r>
            <a:r>
              <a:rPr lang="en-US" dirty="0" smtClean="0"/>
              <a:t>.</a:t>
            </a:r>
          </a:p>
          <a:p>
            <a:pPr marL="0" indent="0">
              <a:buNone/>
            </a:pPr>
            <a:r>
              <a:rPr lang="en-US" dirty="0" smtClean="0"/>
              <a:t>This </a:t>
            </a:r>
            <a:r>
              <a:rPr lang="en-US" dirty="0"/>
              <a:t>project not only serves as an educational tool for those interested in cryptography and cybersecurity but also offers practical applications for individuals and professionals who need to securely share sensitive information in a covert manner</a:t>
            </a:r>
            <a:r>
              <a:rPr lang="en-US" dirty="0" smtClean="0"/>
              <a:t>.</a:t>
            </a:r>
          </a:p>
          <a:p>
            <a:pPr marL="0" indent="0">
              <a:buNone/>
            </a:pPr>
            <a:r>
              <a:rPr lang="en-US" dirty="0" smtClean="0"/>
              <a:t>By </a:t>
            </a:r>
            <a:r>
              <a:rPr lang="en-US" dirty="0"/>
              <a:t>combining simplicity, security, and accessibility, this project fulfills the need for a reliable, easy-to-use steganography solution, allowing users to communicate securely in a digital age.</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lstStyle/>
          <a:p>
            <a:r>
              <a:rPr lang="en-IN" dirty="0"/>
              <a:t>https://github.com/gahlautabhinav/STEGANOGRAPHY-WEBSITE</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137</TotalTime>
  <Words>968</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Courier New</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Asus</cp:lastModifiedBy>
  <cp:revision>39</cp:revision>
  <dcterms:created xsi:type="dcterms:W3CDTF">2021-05-26T16:50:10Z</dcterms:created>
  <dcterms:modified xsi:type="dcterms:W3CDTF">2025-02-25T15:31:38Z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