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7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21238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 A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323850" y="4563876"/>
            <a:ext cx="8496299" cy="16733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500"/>
              </a:spcBef>
              <a:buClr>
                <a:srgbClr val="FFFFFF"/>
              </a:buClr>
              <a:buSzPct val="100000"/>
              <a:buFont typeface="Noto Symbol"/>
              <a:buNone/>
              <a:defRPr sz="1800" b="1">
                <a:solidFill>
                  <a:srgbClr val="FFFFFF"/>
                </a:solidFill>
              </a:defRPr>
            </a:lvl1pPr>
            <a:lvl2pPr marL="457200" marR="0" indent="0" algn="ctr" rtl="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SzPct val="100000"/>
              <a:buFont typeface="Noto Symbol"/>
              <a:buNone/>
              <a:defRPr sz="1800" b="1">
                <a:solidFill>
                  <a:srgbClr val="FFFFFF"/>
                </a:solidFill>
              </a:defRPr>
            </a:lvl2pPr>
            <a:lvl3pPr marL="914400" marR="0" indent="0" algn="ctr" rtl="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SzPct val="100000"/>
              <a:buFont typeface="Noto Symbol"/>
              <a:buNone/>
              <a:defRPr sz="1800" b="1">
                <a:solidFill>
                  <a:srgbClr val="FFFFFF"/>
                </a:solidFill>
              </a:defRPr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SzPct val="100000"/>
              <a:buFont typeface="Noto Symbol"/>
              <a:buNone/>
              <a:defRPr sz="1800" b="1">
                <a:solidFill>
                  <a:srgbClr val="FFFFFF"/>
                </a:solidFill>
              </a:defRPr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SzPct val="100000"/>
              <a:buFont typeface="Noto Symbol"/>
              <a:buNone/>
              <a:defRPr sz="1800" b="1">
                <a:solidFill>
                  <a:srgbClr val="FFFFFF"/>
                </a:solidFill>
              </a:defRPr>
            </a:lvl5pPr>
            <a:lvl6pPr marL="2286000" marR="0" indent="0" algn="ctr" rtl="0">
              <a:spcBef>
                <a:spcPts val="400"/>
              </a:spcBef>
              <a:buClr>
                <a:srgbClr val="FFFFFF"/>
              </a:buClr>
              <a:buSzPct val="100000"/>
              <a:buFont typeface="Arial"/>
              <a:buNone/>
              <a:defRPr sz="1800" b="1">
                <a:solidFill>
                  <a:srgbClr val="FFFFFF"/>
                </a:solidFill>
              </a:defRPr>
            </a:lvl6pPr>
            <a:lvl7pPr marL="2743200" marR="0" indent="0" algn="ctr" rtl="0">
              <a:spcBef>
                <a:spcPts val="400"/>
              </a:spcBef>
              <a:buClr>
                <a:srgbClr val="FFFFFF"/>
              </a:buClr>
              <a:buSzPct val="100000"/>
              <a:buFont typeface="Arial"/>
              <a:buNone/>
              <a:defRPr sz="1800" b="1">
                <a:solidFill>
                  <a:srgbClr val="FFFFFF"/>
                </a:solidFill>
              </a:defRPr>
            </a:lvl7pPr>
            <a:lvl8pPr marL="3200400" marR="0" indent="0" algn="ctr" rtl="0">
              <a:spcBef>
                <a:spcPts val="400"/>
              </a:spcBef>
              <a:buClr>
                <a:srgbClr val="FFFFFF"/>
              </a:buClr>
              <a:buSzPct val="100000"/>
              <a:buFont typeface="Arial"/>
              <a:buNone/>
              <a:defRPr sz="1800" b="1">
                <a:solidFill>
                  <a:srgbClr val="FFFFFF"/>
                </a:solidFill>
              </a:defRPr>
            </a:lvl8pPr>
            <a:lvl9pPr marL="3657600" marR="0" indent="0" algn="ctr" rtl="0">
              <a:spcBef>
                <a:spcPts val="400"/>
              </a:spcBef>
              <a:buClr>
                <a:srgbClr val="FFFFFF"/>
              </a:buClr>
              <a:buSzPct val="100000"/>
              <a:buFont typeface="Arial"/>
              <a:buNone/>
              <a:defRPr sz="1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l="1528" t="19025" r="112" b="21320"/>
          <a:stretch/>
        </p:blipFill>
        <p:spPr>
          <a:xfrm>
            <a:off x="323850" y="620712"/>
            <a:ext cx="8496299" cy="28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323850" y="3429000"/>
            <a:ext cx="8496299" cy="115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2400">
                <a:solidFill>
                  <a:srgbClr val="FFFFFF"/>
                </a:solidFill>
              </a:defRPr>
            </a:lvl1pPr>
            <a:lvl2pPr marL="0" marR="0" indent="0" algn="l" rtl="0">
              <a:spcBef>
                <a:spcPts val="0"/>
              </a:spcBef>
              <a:buClr>
                <a:srgbClr val="FFFFFF"/>
              </a:buClr>
              <a:buSzPct val="100000"/>
              <a:defRPr sz="2400">
                <a:solidFill>
                  <a:srgbClr val="FFFFFF"/>
                </a:solidFill>
              </a:defRPr>
            </a:lvl2pPr>
            <a:lvl3pPr marL="0" marR="0" indent="0" algn="l" rtl="0">
              <a:spcBef>
                <a:spcPts val="0"/>
              </a:spcBef>
              <a:buClr>
                <a:srgbClr val="FFFFFF"/>
              </a:buClr>
              <a:buSzPct val="100000"/>
              <a:defRPr sz="2400">
                <a:solidFill>
                  <a:srgbClr val="FFFFFF"/>
                </a:solidFill>
              </a:defRPr>
            </a:lvl3pPr>
            <a:lvl4pPr marL="0" marR="0" indent="0" algn="l" rtl="0">
              <a:spcBef>
                <a:spcPts val="0"/>
              </a:spcBef>
              <a:buClr>
                <a:srgbClr val="FFFFFF"/>
              </a:buClr>
              <a:buSzPct val="100000"/>
              <a:defRPr sz="2400">
                <a:solidFill>
                  <a:srgbClr val="FFFFFF"/>
                </a:solidFill>
              </a:defRPr>
            </a:lvl4pPr>
            <a:lvl5pPr marL="0" marR="0" indent="0" algn="l" rtl="0">
              <a:spcBef>
                <a:spcPts val="0"/>
              </a:spcBef>
              <a:buClr>
                <a:srgbClr val="FFFFFF"/>
              </a:buClr>
              <a:buSzPct val="100000"/>
              <a:defRPr sz="2400">
                <a:solidFill>
                  <a:srgbClr val="FFFFFF"/>
                </a:solidFill>
              </a:defRPr>
            </a:lvl5pPr>
            <a:lvl6pPr marL="0" marR="0" indent="0" algn="l" rtl="0">
              <a:spcBef>
                <a:spcPts val="0"/>
              </a:spcBef>
              <a:buClr>
                <a:srgbClr val="FFFFFF"/>
              </a:buClr>
              <a:buSzPct val="100000"/>
              <a:defRPr sz="2400">
                <a:solidFill>
                  <a:srgbClr val="FFFFFF"/>
                </a:solidFill>
              </a:defRPr>
            </a:lvl6pPr>
            <a:lvl7pPr marL="0" marR="0" indent="0" algn="l" rtl="0">
              <a:spcBef>
                <a:spcPts val="0"/>
              </a:spcBef>
              <a:buClr>
                <a:srgbClr val="FFFFFF"/>
              </a:buClr>
              <a:buSzPct val="100000"/>
              <a:defRPr sz="2400">
                <a:solidFill>
                  <a:srgbClr val="FFFFFF"/>
                </a:solidFill>
              </a:defRPr>
            </a:lvl7pPr>
            <a:lvl8pPr marL="0" marR="0" indent="0" algn="l" rtl="0">
              <a:spcBef>
                <a:spcPts val="0"/>
              </a:spcBef>
              <a:buClr>
                <a:srgbClr val="FFFFFF"/>
              </a:buClr>
              <a:buSzPct val="100000"/>
              <a:defRPr sz="2400">
                <a:solidFill>
                  <a:srgbClr val="FFFFFF"/>
                </a:solidFill>
              </a:defRPr>
            </a:lvl8pPr>
            <a:lvl9pPr marL="0" marR="0" indent="0" algn="l" rtl="0">
              <a:spcBef>
                <a:spcPts val="0"/>
              </a:spcBef>
              <a:buClr>
                <a:srgbClr val="FFFFFF"/>
              </a:buClr>
              <a:buSzPct val="100000"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Kapitelauftakt B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23850" y="612000"/>
            <a:ext cx="8496299" cy="561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113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7937624" y="6308726"/>
            <a:ext cx="611999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572000" y="6308726"/>
            <a:ext cx="3208499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26350" y="6308726"/>
            <a:ext cx="266699" cy="46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 B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323850" y="4823305"/>
            <a:ext cx="8496299" cy="10139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323850" y="5809753"/>
            <a:ext cx="8496299" cy="427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500"/>
              </a:spcBef>
              <a:buClr>
                <a:schemeClr val="lt2"/>
              </a:buClr>
              <a:buFont typeface="Noto Symbo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7937624" y="6308726"/>
            <a:ext cx="611999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0" y="6308726"/>
            <a:ext cx="3208499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26350" y="6308726"/>
            <a:ext cx="266699" cy="46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9" name="Shape 29"/>
          <p:cNvSpPr>
            <a:spLocks noGrp="1"/>
          </p:cNvSpPr>
          <p:nvPr>
            <p:ph type="pic" idx="2"/>
          </p:nvPr>
        </p:nvSpPr>
        <p:spPr>
          <a:xfrm>
            <a:off x="323850" y="620712"/>
            <a:ext cx="8496299" cy="42044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 C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323850" y="4823305"/>
            <a:ext cx="8496299" cy="101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323850" y="5809753"/>
            <a:ext cx="8496299" cy="42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500"/>
              </a:spcBef>
              <a:buClr>
                <a:schemeClr val="lt2"/>
              </a:buClr>
              <a:buFont typeface="Noto Symbo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7937624" y="6308726"/>
            <a:ext cx="611999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572000" y="6308726"/>
            <a:ext cx="3208499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26350" y="6308726"/>
            <a:ext cx="266699" cy="46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36" name="Shape 36"/>
          <p:cNvSpPr>
            <a:spLocks noGrp="1"/>
          </p:cNvSpPr>
          <p:nvPr>
            <p:ph type="pic" idx="2"/>
          </p:nvPr>
        </p:nvSpPr>
        <p:spPr>
          <a:xfrm>
            <a:off x="323850" y="620712"/>
            <a:ext cx="8496299" cy="42044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 D (Hintergrundbild)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23850" y="620714"/>
            <a:ext cx="8496299" cy="46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500"/>
              </a:spcBef>
              <a:buClr>
                <a:schemeClr val="lt2"/>
              </a:buClr>
              <a:buFont typeface="Noto Symbo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142875" y="152400"/>
            <a:ext cx="8858175" cy="612693"/>
            <a:chOff x="142875" y="152400"/>
            <a:chExt cx="8858175" cy="612693"/>
          </a:xfrm>
        </p:grpSpPr>
        <p:sp>
          <p:nvSpPr>
            <p:cNvPr id="40" name="Shape 40"/>
            <p:cNvSpPr/>
            <p:nvPr/>
          </p:nvSpPr>
          <p:spPr>
            <a:xfrm>
              <a:off x="142875" y="152400"/>
              <a:ext cx="8858099" cy="468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142875" y="597693"/>
              <a:ext cx="180900" cy="1673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8820150" y="597693"/>
              <a:ext cx="180900" cy="1673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" name="Shape 4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4000" y="306000"/>
              <a:ext cx="971100" cy="1583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323850" y="1063254"/>
            <a:ext cx="8496299" cy="96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 1-spaltig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23850" y="2024064"/>
            <a:ext cx="8496299" cy="420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1950" indent="-209550" algn="l" rtl="0">
              <a:lnSpc>
                <a:spcPct val="100000"/>
              </a:lnSpc>
              <a:spcBef>
                <a:spcPts val="500"/>
              </a:spcBef>
              <a:buClr>
                <a:schemeClr val="lt2"/>
              </a:buClr>
              <a:buFont typeface="Noto Symbol"/>
              <a:buChar char="▪"/>
              <a:defRPr/>
            </a:lvl1pPr>
            <a:lvl2pPr marL="627062" indent="-144462" algn="l" rtl="0">
              <a:lnSpc>
                <a:spcPct val="10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2pPr>
            <a:lvl3pPr marL="893762" indent="-157162" algn="l" rtl="0">
              <a:lnSpc>
                <a:spcPct val="10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3pPr>
            <a:lvl4pPr marL="1077912" indent="-87312" algn="l" rtl="0">
              <a:lnSpc>
                <a:spcPct val="10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4pPr>
            <a:lvl5pPr marL="1262062" indent="-106362" algn="l" rtl="0">
              <a:lnSpc>
                <a:spcPct val="10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 2-spaltig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23850" y="2024063"/>
            <a:ext cx="4104000" cy="421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100000"/>
              </a:lnSpc>
              <a:spcBef>
                <a:spcPts val="500"/>
              </a:spcBef>
              <a:defRPr/>
            </a:lvl1pPr>
            <a:lvl2pPr rtl="0">
              <a:lnSpc>
                <a:spcPct val="100000"/>
              </a:lnSpc>
              <a:spcBef>
                <a:spcPts val="400"/>
              </a:spcBef>
              <a:defRPr/>
            </a:lvl2pPr>
            <a:lvl3pPr rtl="0">
              <a:lnSpc>
                <a:spcPct val="100000"/>
              </a:lnSpc>
              <a:spcBef>
                <a:spcPts val="400"/>
              </a:spcBef>
              <a:defRPr/>
            </a:lvl3pPr>
            <a:lvl4pPr marL="1077912" indent="-188912" rtl="0">
              <a:lnSpc>
                <a:spcPct val="100000"/>
              </a:lnSpc>
              <a:spcBef>
                <a:spcPts val="40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716016" y="2024063"/>
            <a:ext cx="4104000" cy="421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100000"/>
              </a:lnSpc>
              <a:spcBef>
                <a:spcPts val="500"/>
              </a:spcBef>
              <a:defRPr/>
            </a:lvl1pPr>
            <a:lvl2pPr rtl="0">
              <a:lnSpc>
                <a:spcPct val="100000"/>
              </a:lnSpc>
              <a:spcBef>
                <a:spcPts val="400"/>
              </a:spcBef>
              <a:defRPr/>
            </a:lvl2pPr>
            <a:lvl3pPr rtl="0">
              <a:lnSpc>
                <a:spcPct val="100000"/>
              </a:lnSpc>
              <a:spcBef>
                <a:spcPts val="400"/>
              </a:spcBef>
              <a:defRPr/>
            </a:lvl3pPr>
            <a:lvl4pPr rtl="0">
              <a:lnSpc>
                <a:spcPct val="100000"/>
              </a:lnSpc>
              <a:spcBef>
                <a:spcPts val="40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7937624" y="6308726"/>
            <a:ext cx="611999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572000" y="6308726"/>
            <a:ext cx="3208499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626350" y="6308726"/>
            <a:ext cx="266699" cy="46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 Freifläch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7937624" y="6308726"/>
            <a:ext cx="611999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572000" y="6308726"/>
            <a:ext cx="3208499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26350" y="6308726"/>
            <a:ext cx="266699" cy="46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 Vollbil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7937624" y="6308726"/>
            <a:ext cx="611999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4572000" y="6308726"/>
            <a:ext cx="3208499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626350" y="6308726"/>
            <a:ext cx="266699" cy="46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323850" y="620712"/>
            <a:ext cx="8496299" cy="5607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pitelauftakt A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937624" y="6308726"/>
            <a:ext cx="611999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572000" y="6308726"/>
            <a:ext cx="3208499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626350" y="6308726"/>
            <a:ext cx="266699" cy="46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23850" y="1565137"/>
            <a:ext cx="8496299" cy="4672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14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23850" y="612000"/>
            <a:ext cx="8496299" cy="97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b" anchorCtr="0"/>
          <a:lstStyle>
            <a:lvl1pPr rtl="0">
              <a:lnSpc>
                <a:spcPct val="10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142873" y="152400"/>
            <a:ext cx="8859601" cy="612693"/>
            <a:chOff x="142873" y="152400"/>
            <a:chExt cx="8859601" cy="612693"/>
          </a:xfrm>
        </p:grpSpPr>
        <p:sp>
          <p:nvSpPr>
            <p:cNvPr id="6" name="Shape 6"/>
            <p:cNvSpPr/>
            <p:nvPr/>
          </p:nvSpPr>
          <p:spPr>
            <a:xfrm>
              <a:off x="142875" y="152400"/>
              <a:ext cx="8859600" cy="4715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Shape 7"/>
            <p:cNvSpPr/>
            <p:nvPr/>
          </p:nvSpPr>
          <p:spPr>
            <a:xfrm>
              <a:off x="142873" y="597693"/>
              <a:ext cx="187199" cy="1673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8"/>
            <p:cNvSpPr/>
            <p:nvPr/>
          </p:nvSpPr>
          <p:spPr>
            <a:xfrm>
              <a:off x="8814996" y="597693"/>
              <a:ext cx="187199" cy="1673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" name="Shape 9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24000" y="306000"/>
              <a:ext cx="971100" cy="1583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23850" y="2024064"/>
            <a:ext cx="8484000" cy="421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1950" marR="0" indent="-209550" algn="l" rtl="0">
              <a:lnSpc>
                <a:spcPct val="100000"/>
              </a:lnSpc>
              <a:spcBef>
                <a:spcPts val="500"/>
              </a:spcBef>
              <a:buClr>
                <a:schemeClr val="lt2"/>
              </a:buClr>
              <a:buFont typeface="Noto Symbol"/>
              <a:buChar char="▪"/>
              <a:defRPr/>
            </a:lvl1pPr>
            <a:lvl2pPr marL="627062" marR="0" indent="-144462" algn="l" rtl="0">
              <a:lnSpc>
                <a:spcPct val="10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2pPr>
            <a:lvl3pPr marL="893762" marR="0" indent="-157162" algn="l" rtl="0">
              <a:lnSpc>
                <a:spcPct val="10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3pPr>
            <a:lvl4pPr marL="1077912" marR="0" indent="-87312" algn="l" rtl="0">
              <a:lnSpc>
                <a:spcPct val="10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4pPr>
            <a:lvl5pPr marL="1262062" marR="0" indent="-106362" algn="l" rtl="0">
              <a:lnSpc>
                <a:spcPct val="100000"/>
              </a:lnSpc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8559849" y="6300189"/>
            <a:ext cx="105900" cy="468300"/>
          </a:xfrm>
          <a:prstGeom prst="rect">
            <a:avLst/>
          </a:prstGeom>
          <a:noFill/>
          <a:ln>
            <a:noFill/>
          </a:ln>
        </p:spPr>
        <p:txBody>
          <a:bodyPr lIns="36000" tIns="45700" rIns="36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7834507" y="6300189"/>
            <a:ext cx="105900" cy="468300"/>
          </a:xfrm>
          <a:prstGeom prst="rect">
            <a:avLst/>
          </a:prstGeom>
          <a:noFill/>
          <a:ln>
            <a:noFill/>
          </a:ln>
        </p:spPr>
        <p:txBody>
          <a:bodyPr lIns="36000" tIns="45700" rIns="36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800" b="1"/>
            </a:lvl1pPr>
            <a:lvl2pPr marL="0" marR="0" indent="0" algn="l" rtl="0">
              <a:spcBef>
                <a:spcPts val="0"/>
              </a:spcBef>
              <a:buSzPct val="100000"/>
              <a:defRPr sz="1800" b="1"/>
            </a:lvl2pPr>
            <a:lvl3pPr marL="0" marR="0" indent="0" algn="l" rtl="0">
              <a:spcBef>
                <a:spcPts val="0"/>
              </a:spcBef>
              <a:buSzPct val="100000"/>
              <a:defRPr sz="1800" b="1"/>
            </a:lvl3pPr>
            <a:lvl4pPr marL="0" marR="0" indent="0" algn="l" rtl="0">
              <a:spcBef>
                <a:spcPts val="0"/>
              </a:spcBef>
              <a:buSzPct val="100000"/>
              <a:defRPr sz="1800" b="1"/>
            </a:lvl4pPr>
            <a:lvl5pPr marL="0" marR="0" indent="0" algn="l" rtl="0">
              <a:spcBef>
                <a:spcPts val="0"/>
              </a:spcBef>
              <a:buSzPct val="100000"/>
              <a:defRPr sz="1800" b="1"/>
            </a:lvl5pPr>
            <a:lvl6pPr marL="0" marR="0" indent="0" algn="l" rtl="0">
              <a:spcBef>
                <a:spcPts val="0"/>
              </a:spcBef>
              <a:buSzPct val="100000"/>
              <a:defRPr sz="1800" b="1"/>
            </a:lvl6pPr>
            <a:lvl7pPr marL="0" marR="0" indent="0" algn="l" rtl="0">
              <a:spcBef>
                <a:spcPts val="0"/>
              </a:spcBef>
              <a:buSzPct val="100000"/>
              <a:defRPr sz="1800" b="1"/>
            </a:lvl7pPr>
            <a:lvl8pPr marL="0" marR="0" indent="0" algn="l" rtl="0">
              <a:spcBef>
                <a:spcPts val="0"/>
              </a:spcBef>
              <a:buSzPct val="100000"/>
              <a:defRPr sz="1800" b="1"/>
            </a:lvl8pPr>
            <a:lvl9pPr marL="0" marR="0" indent="0" algn="l" rtl="0">
              <a:spcBef>
                <a:spcPts val="0"/>
              </a:spcBef>
              <a:buSzPct val="100000"/>
              <a:defRPr sz="1800" b="1"/>
            </a:lvl9pPr>
          </a:lstStyle>
          <a:p>
            <a:endParaRPr/>
          </a:p>
        </p:txBody>
      </p:sp>
      <p:pic>
        <p:nvPicPr>
          <p:cNvPr id="14" name="Shape 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2875" y="6499008"/>
            <a:ext cx="2333348" cy="26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5958600" y="6364564"/>
            <a:ext cx="1918799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 sz="1200"/>
              <a:t>Bernhard Gahr</a:t>
            </a:r>
          </a:p>
        </p:txBody>
      </p:sp>
      <p:sp>
        <p:nvSpPr>
          <p:cNvPr id="16" name="Shape 16"/>
          <p:cNvSpPr txBox="1"/>
          <p:nvPr/>
        </p:nvSpPr>
        <p:spPr>
          <a:xfrm>
            <a:off x="7734925" y="6374474"/>
            <a:ext cx="884400" cy="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200"/>
              <a:t>23/02/15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 sz="1200" b="1"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323850" y="3429000"/>
            <a:ext cx="8496299" cy="115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Use of Loaded Antennas as Scattering Relays for Post-Cellular Networks with Closely Spaced Terminals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323850" y="4563876"/>
            <a:ext cx="8496299" cy="167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Intermediate Presentation, Bernhard Gahr</a:t>
            </a:r>
          </a:p>
          <a:p>
            <a:pPr rtl="0">
              <a:spcBef>
                <a:spcPts val="0"/>
              </a:spcBef>
              <a:buNone/>
            </a:pPr>
            <a:endParaRPr sz="140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Supervisor: Yahia Hassan</a:t>
            </a:r>
          </a:p>
          <a:p>
            <a:pPr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Professor: Armin Wittneben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75" y="5543960"/>
            <a:ext cx="6155674" cy="79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23850" y="2024075"/>
            <a:ext cx="8496299" cy="42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Noto Symbol"/>
              <a:buChar char="▪"/>
            </a:pPr>
            <a:r>
              <a:rPr lang="en" sz="1800" dirty="0"/>
              <a:t>To cancel the interference it is sufficient to look at the coupling transfer function (c.f. 6) and the spatial channel from the interferer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indent="0" rtl="0">
              <a:spcBef>
                <a:spcPts val="0"/>
              </a:spcBef>
              <a:buNone/>
            </a:pPr>
            <a:endParaRPr sz="1800" dirty="0"/>
          </a:p>
          <a:p>
            <a:pPr marL="0" indent="0" rtl="0">
              <a:spcBef>
                <a:spcPts val="0"/>
              </a:spcBef>
              <a:buNone/>
            </a:pPr>
            <a:endParaRPr sz="1800" dirty="0"/>
          </a:p>
          <a:p>
            <a:pPr marL="0" indent="0" rtl="0">
              <a:spcBef>
                <a:spcPts val="0"/>
              </a:spcBef>
              <a:buNone/>
            </a:pPr>
            <a:r>
              <a:rPr lang="en" sz="1800" dirty="0"/>
              <a:t>				     ,and</a:t>
            </a:r>
          </a:p>
          <a:p>
            <a:pPr marL="0" indent="0" rtl="0">
              <a:spcBef>
                <a:spcPts val="0"/>
              </a:spcBef>
              <a:buNone/>
            </a:pPr>
            <a:endParaRPr sz="1800" dirty="0"/>
          </a:p>
          <a:p>
            <a:pPr marL="0" indent="0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Noto Symbol"/>
              <a:buChar char="▪"/>
            </a:pPr>
            <a:endParaRPr lang="en" sz="1800" dirty="0" smtClean="0"/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Noto Symbol"/>
              <a:buChar char="▪"/>
            </a:pPr>
            <a:r>
              <a:rPr lang="en" sz="1800" dirty="0" smtClean="0"/>
              <a:t>As </a:t>
            </a:r>
            <a:r>
              <a:rPr lang="en" sz="1800" dirty="0"/>
              <a:t>every later transfer function is applied as well to the signal part as to the interference part, an interference free connection is only achieved, if the following property holds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 sz="1800" dirty="0"/>
              <a:t>	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800"/>
              <a:t>10</a:t>
            </a:fld>
            <a:endParaRPr lang="en" sz="800"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Receiver</a:t>
            </a:r>
            <a:r>
              <a:rPr lang="en" sz="1800"/>
              <a:t> - Interference 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950" y="3256864"/>
            <a:ext cx="1726524" cy="12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965569" y="2731141"/>
            <a:ext cx="4627899" cy="61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4446" y="3473317"/>
            <a:ext cx="5952343" cy="798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94047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23850" y="2024064"/>
            <a:ext cx="8496299" cy="42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/>
              <a:t>User rate for user i: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marL="0" indent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/>
              <a:t>Lp-Norm, in the following we look at the sum rate (p=1)</a:t>
            </a:r>
          </a:p>
          <a:p>
            <a:pPr marL="0" indent="0" rtl="0">
              <a:spcBef>
                <a:spcPts val="0"/>
              </a:spcBef>
              <a:buNone/>
            </a:pPr>
            <a:endParaRPr sz="1800"/>
          </a:p>
          <a:p>
            <a:pPr marL="0" indent="0" rtl="0">
              <a:spcBef>
                <a:spcPts val="0"/>
              </a:spcBef>
              <a:buNone/>
            </a:pPr>
            <a:endParaRPr sz="1800"/>
          </a:p>
          <a:p>
            <a:pPr marL="457200" lvl="0" indent="-34290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/>
              <a:t>In the following, we try to maximize the cost function by gradient search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Cost Functions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50" y="2482600"/>
            <a:ext cx="7033799" cy="4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49" y="3472101"/>
            <a:ext cx="1774942" cy="40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150" y="4559930"/>
            <a:ext cx="1898750" cy="46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925" y="2353425"/>
            <a:ext cx="6179224" cy="38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23849" y="2024075"/>
            <a:ext cx="3960000" cy="42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We consider only two relays</a:t>
            </a:r>
          </a:p>
          <a:p>
            <a:pPr marL="0" indent="0"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We evaluate the sum rate 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/>
              <a:t>against different load values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/>
              <a:t>at different input power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457200" rtl="0">
              <a:spcBef>
                <a:spcPts val="0"/>
              </a:spcBef>
              <a:buNone/>
            </a:pPr>
            <a:r>
              <a:rPr lang="en" sz="1800" b="1">
                <a:solidFill>
                  <a:srgbClr val="FF0000"/>
                </a:solidFill>
              </a:rPr>
              <a:t>&lt;Clip,Seed94&gt;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800"/>
              <a:t>12</a:t>
            </a:fld>
            <a:endParaRPr lang="en" sz="800"/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Behavior of the Function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825" y="2382044"/>
            <a:ext cx="6528176" cy="40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23850" y="2024075"/>
            <a:ext cx="7641300" cy="42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Difficulties in finding the global maximum due to</a:t>
            </a:r>
          </a:p>
          <a:p>
            <a:pPr marL="457200" lvl="0" indent="-342900" rtl="0">
              <a:spcBef>
                <a:spcPts val="0"/>
              </a:spcBef>
              <a:buClr>
                <a:srgbClr val="FF0000"/>
              </a:buClr>
              <a:buSzPct val="100000"/>
              <a:buFont typeface="Noto Symbol"/>
              <a:buChar char="▪"/>
            </a:pPr>
            <a:r>
              <a:rPr lang="en" sz="1800">
                <a:solidFill>
                  <a:srgbClr val="FF0000"/>
                </a:solidFill>
              </a:rPr>
              <a:t>Non convex problem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/>
              <a:t>Optimal value shifts for </a:t>
            </a:r>
            <a:br>
              <a:rPr lang="en" sz="1800"/>
            </a:br>
            <a:r>
              <a:rPr lang="en" sz="1800"/>
              <a:t>different input power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/>
              <a:t>Large performance difference </a:t>
            </a:r>
            <a:br>
              <a:rPr lang="en" sz="1800"/>
            </a:br>
            <a:r>
              <a:rPr lang="en" sz="1800"/>
              <a:t>between local optimas</a:t>
            </a:r>
          </a:p>
          <a:p>
            <a:pPr marL="0" indent="0" rtl="0">
              <a:spcBef>
                <a:spcPts val="0"/>
              </a:spcBef>
              <a:buNone/>
            </a:pPr>
            <a:endParaRPr sz="1800"/>
          </a:p>
          <a:p>
            <a:pPr marL="0" lvl="0" indent="45720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800"/>
              <a:t>13</a:t>
            </a:fld>
            <a:endParaRPr lang="en" sz="800"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Behavior of the Function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800"/>
              <a:t>14</a:t>
            </a:fld>
            <a:endParaRPr lang="en" sz="800"/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Gradient Search Optimization - Optimum Shifts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23850" y="2024075"/>
            <a:ext cx="8295599" cy="42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Difficulties in finding the global maximum due to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/>
              <a:t>Non convex problem</a:t>
            </a:r>
          </a:p>
          <a:p>
            <a:pPr marL="457200" lvl="0" indent="-342900" rtl="0">
              <a:spcBef>
                <a:spcPts val="0"/>
              </a:spcBef>
              <a:buClr>
                <a:srgbClr val="FF0000"/>
              </a:buClr>
              <a:buSzPct val="100000"/>
              <a:buFont typeface="Noto Symbol"/>
              <a:buChar char="▪"/>
            </a:pPr>
            <a:r>
              <a:rPr lang="en" sz="1800">
                <a:solidFill>
                  <a:srgbClr val="FF0000"/>
                </a:solidFill>
              </a:rPr>
              <a:t>Optimal value shifts for different input power</a:t>
            </a:r>
          </a:p>
          <a:p>
            <a:pPr marL="457200" lvl="0" indent="-342900" rtl="0">
              <a:spcBef>
                <a:spcPts val="0"/>
              </a:spcBef>
              <a:buClr>
                <a:srgbClr val="1C4587"/>
              </a:buClr>
              <a:buSzPct val="100000"/>
              <a:buFont typeface="Noto Symbol"/>
              <a:buChar char="▪"/>
            </a:pPr>
            <a:r>
              <a:rPr lang="en" sz="1800">
                <a:solidFill>
                  <a:schemeClr val="dk1"/>
                </a:solidFill>
              </a:rPr>
              <a:t>Large performance difference between local optimas</a:t>
            </a:r>
          </a:p>
          <a:p>
            <a:pPr marL="457200" lvl="0" indent="-342900" rtl="0">
              <a:spcBef>
                <a:spcPts val="0"/>
              </a:spcBef>
              <a:buClr>
                <a:srgbClr val="FF0000"/>
              </a:buClr>
              <a:buFont typeface="Noto Symbol"/>
              <a:buChar char="▪"/>
            </a:pPr>
            <a:endParaRPr sz="1800">
              <a:solidFill>
                <a:srgbClr val="FF0000"/>
              </a:solidFill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91499"/>
            <a:ext cx="4572000" cy="287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3391499"/>
            <a:ext cx="4571998" cy="28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342" y="1957500"/>
            <a:ext cx="6204683" cy="4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23850" y="2024075"/>
            <a:ext cx="7641300" cy="42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Difficulties in finding the global maximum due to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/>
              <a:t>Non convex problem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/>
              <a:t>Optimal value shifts for </a:t>
            </a:r>
            <a:br>
              <a:rPr lang="en" sz="1800"/>
            </a:br>
            <a:r>
              <a:rPr lang="en" sz="1800"/>
              <a:t>different input power</a:t>
            </a:r>
          </a:p>
          <a:p>
            <a:pPr marL="457200" lvl="0" indent="-342900" rtl="0">
              <a:spcBef>
                <a:spcPts val="0"/>
              </a:spcBef>
              <a:buClr>
                <a:srgbClr val="FF0000"/>
              </a:buClr>
              <a:buSzPct val="100000"/>
              <a:buFont typeface="Noto Symbol"/>
              <a:buChar char="▪"/>
            </a:pPr>
            <a:r>
              <a:rPr lang="en" sz="1800">
                <a:solidFill>
                  <a:srgbClr val="FF0000"/>
                </a:solidFill>
              </a:rPr>
              <a:t>Large performance difference 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between local optimas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45720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800"/>
              <a:t>15</a:t>
            </a:fld>
            <a:endParaRPr lang="en" sz="800"/>
          </a:p>
        </p:txBody>
      </p:sp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Behavior of the Function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50" y="2743200"/>
            <a:ext cx="7646501" cy="3707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23850" y="1563598"/>
            <a:ext cx="8496299" cy="488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/>
              <a:t>Up to 30dB: optimizing only one of the connection pair and eliminating the other leads to a better performance.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/>
              <a:t>Over 30dB: gradient search runs into a local maximum - only for high SNR, the second connection is enabled.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800"/>
              <a:t>16</a:t>
            </a:fld>
            <a:endParaRPr lang="en" sz="800"/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Gradient Search Optimization - Optimum Shifts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800"/>
              <a:t>17</a:t>
            </a:fld>
            <a:endParaRPr lang="en" sz="800"/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Gradient Search Optimization - Local Optimas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5874" y="1632378"/>
            <a:ext cx="9515748" cy="4809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323850" y="2024064"/>
            <a:ext cx="8496299" cy="42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 dirty="0"/>
          </a:p>
          <a:p>
            <a:pPr>
              <a:spcBef>
                <a:spcPts val="0"/>
              </a:spcBef>
            </a:pPr>
            <a:r>
              <a:rPr lang="en" sz="1800" dirty="0"/>
              <a:t>For the gradient search, the analytical gradient was derived</a:t>
            </a:r>
          </a:p>
          <a:p>
            <a:pPr>
              <a:spcBef>
                <a:spcPts val="0"/>
              </a:spcBef>
            </a:pPr>
            <a:r>
              <a:rPr lang="en" sz="1800" dirty="0"/>
              <a:t>The </a:t>
            </a:r>
            <a:r>
              <a:rPr lang="en" sz="1800" dirty="0" smtClean="0"/>
              <a:t>constraints we have are</a:t>
            </a:r>
          </a:p>
          <a:p>
            <a:pPr lvl="1">
              <a:spcBef>
                <a:spcPts val="0"/>
              </a:spcBef>
            </a:pPr>
            <a:r>
              <a:rPr lang="en" sz="1800" dirty="0"/>
              <a:t>T</a:t>
            </a:r>
            <a:r>
              <a:rPr lang="en" sz="1800" dirty="0" smtClean="0"/>
              <a:t>he </a:t>
            </a:r>
            <a:r>
              <a:rPr lang="en" sz="1800" dirty="0"/>
              <a:t>relays are pure imaginary </a:t>
            </a:r>
            <a:endParaRPr lang="en" sz="1800" dirty="0" smtClean="0"/>
          </a:p>
          <a:p>
            <a:pPr lvl="1">
              <a:spcBef>
                <a:spcPts val="0"/>
              </a:spcBef>
            </a:pPr>
            <a:r>
              <a:rPr lang="en" sz="1800" dirty="0"/>
              <a:t>T</a:t>
            </a:r>
            <a:r>
              <a:rPr lang="en" sz="1800" dirty="0" smtClean="0"/>
              <a:t>he </a:t>
            </a:r>
            <a:r>
              <a:rPr lang="en" sz="1800" dirty="0"/>
              <a:t>submatrices of the matching network must be </a:t>
            </a:r>
            <a:r>
              <a:rPr lang="en" sz="1800" dirty="0" smtClean="0"/>
              <a:t>diagonal and pure imaginary</a:t>
            </a:r>
            <a:endParaRPr lang="en" sz="1800" dirty="0"/>
          </a:p>
          <a:p>
            <a:pPr>
              <a:spcBef>
                <a:spcPts val="0"/>
              </a:spcBef>
            </a:pPr>
            <a:r>
              <a:rPr lang="en" sz="1800" dirty="0"/>
              <a:t>An adaptive step size is used for faster convergence</a:t>
            </a:r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For correctness it was compared to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T</a:t>
            </a:r>
            <a:r>
              <a:rPr lang="en" sz="1800" dirty="0" smtClean="0"/>
              <a:t>he </a:t>
            </a:r>
            <a:r>
              <a:rPr lang="en" sz="1800" dirty="0"/>
              <a:t>numerical gradient 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 smtClean="0"/>
              <a:t>The </a:t>
            </a:r>
            <a:r>
              <a:rPr lang="en" sz="1800" dirty="0"/>
              <a:t>existing method from </a:t>
            </a:r>
            <a:r>
              <a:rPr lang="en" sz="1800" dirty="0" smtClean="0"/>
              <a:t>Yahia for a point to point MIMO 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T</a:t>
            </a:r>
            <a:r>
              <a:rPr lang="en" sz="1800" dirty="0" smtClean="0"/>
              <a:t>he </a:t>
            </a:r>
            <a:r>
              <a:rPr lang="en" sz="1800" dirty="0"/>
              <a:t>built-in function </a:t>
            </a:r>
            <a:r>
              <a:rPr lang="en" sz="1800" i="1" dirty="0"/>
              <a:t>fminunc</a:t>
            </a:r>
          </a:p>
          <a:p>
            <a:pPr>
              <a:spcBef>
                <a:spcPts val="0"/>
              </a:spcBef>
              <a:buNone/>
            </a:pPr>
            <a:r>
              <a:rPr lang="en" sz="1800" dirty="0"/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Optimization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575" y="2233750"/>
            <a:ext cx="5206850" cy="4000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Gradient Search Optimization - Convergence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23850" y="2024075"/>
            <a:ext cx="3967199" cy="42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dirty="0"/>
              <a:t>Sum rate vs gradient iteration steps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Even after 500 iterations, </a:t>
            </a:r>
            <a:r>
              <a:rPr lang="en" sz="1800" dirty="0" smtClean="0"/>
              <a:t>we may have an abrupt change in the sum rate</a:t>
            </a:r>
            <a:endParaRPr sz="1800" dirty="0"/>
          </a:p>
          <a:p>
            <a:pPr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23850" y="2024064"/>
            <a:ext cx="8496299" cy="42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Motivation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System Setup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Receiver - Overview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Impact of Coupling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Analysis of Interference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Cost Function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Gradient Search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Simulation Results</a:t>
            </a:r>
          </a:p>
          <a:p>
            <a:pPr marL="457200" lvl="0" indent="-34290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Outlook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800"/>
              <a:t>2</a:t>
            </a:fld>
            <a:endParaRPr lang="en" sz="80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488" y="2369525"/>
            <a:ext cx="5168249" cy="392074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23850" y="2024075"/>
            <a:ext cx="8496299" cy="42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dirty="0"/>
              <a:t>For the simulations, the following settings were used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No. of Relays: 4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No. of Tx: 2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No. of Tx antennae: 1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No. of Rx: 2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No. of Rx antennae: 1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Lp-Norm: 1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Gradient Iteration: </a:t>
            </a:r>
            <a:r>
              <a:rPr lang="en" sz="1800" dirty="0">
                <a:solidFill>
                  <a:srgbClr val="FF0000"/>
                </a:solidFill>
              </a:rPr>
              <a:t>1500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Simulation Settings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23850" y="2024064"/>
            <a:ext cx="8496299" cy="42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r>
              <a:rPr lang="en"/>
              <a:t>Empirical CDF-Plots at different SNRs for 4030 channel realizations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800"/>
              <a:t>21</a:t>
            </a:fld>
            <a:endParaRPr lang="en" sz="800"/>
          </a:p>
        </p:txBody>
      </p: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Simulation Results</a:t>
            </a:r>
          </a:p>
        </p:txBody>
      </p:sp>
      <p:grpSp>
        <p:nvGrpSpPr>
          <p:cNvPr id="245" name="Shape 245"/>
          <p:cNvGrpSpPr/>
          <p:nvPr/>
        </p:nvGrpSpPr>
        <p:grpSpPr>
          <a:xfrm>
            <a:off x="-166556" y="2496219"/>
            <a:ext cx="9272033" cy="3644555"/>
            <a:chOff x="-166556" y="2496219"/>
            <a:chExt cx="9272033" cy="3644555"/>
          </a:xfrm>
        </p:grpSpPr>
        <p:pic>
          <p:nvPicPr>
            <p:cNvPr id="246" name="Shape 2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51425" y="2496225"/>
              <a:ext cx="4854051" cy="3644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Shape 2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66556" y="2496219"/>
              <a:ext cx="4854048" cy="3644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23850" y="2024064"/>
            <a:ext cx="8496299" cy="42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Empirical CDF-Plots at different SNRs for XX channel realizations for only two relays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800"/>
              <a:t>22</a:t>
            </a:fld>
            <a:endParaRPr lang="en" sz="800"/>
          </a:p>
        </p:txBody>
      </p:sp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Simulation Results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subTitle" idx="1"/>
          </p:nvPr>
        </p:nvSpPr>
        <p:spPr>
          <a:xfrm>
            <a:off x="4585075" y="1587775"/>
            <a:ext cx="4234799" cy="3546000"/>
          </a:xfrm>
          <a:prstGeom prst="rect">
            <a:avLst/>
          </a:prstGeom>
          <a:solidFill>
            <a:srgbClr val="EFEFEF"/>
          </a:solidFill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r>
              <a:rPr lang="en" sz="1800" dirty="0"/>
              <a:t>Simulations with 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rgbClr val="1F407A"/>
              </a:buClr>
              <a:buSzPct val="100000"/>
              <a:buFont typeface="Noto Symbol"/>
              <a:buChar char="●"/>
            </a:pPr>
            <a:r>
              <a:rPr lang="en" sz="1800" dirty="0">
                <a:solidFill>
                  <a:schemeClr val="dk1"/>
                </a:solidFill>
              </a:rPr>
              <a:t>Larger number of transmit and receive antennae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●"/>
            </a:pPr>
            <a:r>
              <a:rPr lang="en" sz="1800" dirty="0"/>
              <a:t>Different receiver structures (LMMSE)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●"/>
            </a:pPr>
            <a:r>
              <a:rPr lang="en" sz="1800" dirty="0"/>
              <a:t>Larger number of relays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●"/>
            </a:pPr>
            <a:r>
              <a:rPr lang="en" sz="1800" dirty="0"/>
              <a:t>Larger number of connection pairs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●"/>
            </a:pPr>
            <a:r>
              <a:rPr lang="en" sz="1800" dirty="0"/>
              <a:t>Different precoding matrices at the transmitters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261" name="Shape 261"/>
          <p:cNvSpPr txBox="1">
            <a:spLocks noGrp="1"/>
          </p:cNvSpPr>
          <p:nvPr>
            <p:ph type="ctrTitle"/>
          </p:nvPr>
        </p:nvSpPr>
        <p:spPr>
          <a:xfrm>
            <a:off x="323850" y="626967"/>
            <a:ext cx="8496299" cy="9609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Outlook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9266"/>
            <a:ext cx="9144000" cy="500954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800"/>
              <a:t>24</a:t>
            </a:fld>
            <a:endParaRPr lang="en" sz="80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Gradient Search Optimization - Performance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23850" y="2024064"/>
            <a:ext cx="8496299" cy="42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/>
              <a:t>Future systems are expected to be characterized by </a:t>
            </a:r>
          </a:p>
          <a:p>
            <a:pPr marL="914400" lvl="1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>
                <a:solidFill>
                  <a:schemeClr val="dk1"/>
                </a:solidFill>
              </a:rPr>
              <a:t>Very high density of nodes (e.g. sensor networks, coverage in stadium)</a:t>
            </a:r>
          </a:p>
          <a:p>
            <a:pPr marL="914400" lvl="1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/>
              <a:t>Large number of antennas</a:t>
            </a:r>
          </a:p>
          <a:p>
            <a:pPr marL="914400" lvl="1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/>
              <a:t>Lower frequencies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/>
              <a:t>This leads to </a:t>
            </a:r>
            <a:r>
              <a:rPr lang="en" sz="1800">
                <a:solidFill>
                  <a:srgbClr val="FF0000"/>
                </a:solidFill>
              </a:rPr>
              <a:t>closely spaced antennas</a:t>
            </a:r>
            <a:r>
              <a:rPr lang="en" sz="1800"/>
              <a:t> that are coupled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/>
              <a:t>One of the most crucial bottlenecks is the </a:t>
            </a:r>
            <a:r>
              <a:rPr lang="en" sz="1800">
                <a:solidFill>
                  <a:srgbClr val="FF0000"/>
                </a:solidFill>
              </a:rPr>
              <a:t>interference </a:t>
            </a:r>
            <a:r>
              <a:rPr lang="en" sz="1800"/>
              <a:t> 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/>
              <a:t>Idea is to improve achievable rates by using </a:t>
            </a:r>
            <a:r>
              <a:rPr lang="en" sz="1800" i="1">
                <a:solidFill>
                  <a:srgbClr val="FF0000"/>
                </a:solidFill>
              </a:rPr>
              <a:t>only</a:t>
            </a:r>
            <a:r>
              <a:rPr lang="en" sz="1800"/>
              <a:t> passive relays and matching networks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/>
              <a:t>Coupling between the relays and the receivers is used to minimize the interference.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/>
              <a:t>Approach of improving the rates is gradient search.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800"/>
              <a:t>3</a:t>
            </a:fld>
            <a:endParaRPr lang="en" sz="800"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Motivation/Problem Description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23850" y="2024075"/>
            <a:ext cx="3859499" cy="42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No Coupling between the transmitters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Coupling between the relays and the receivers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Passive relays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Noto Symbol"/>
              <a:buChar char="▪"/>
            </a:pPr>
            <a:r>
              <a:rPr lang="en" sz="1800" dirty="0">
                <a:solidFill>
                  <a:srgbClr val="FF0000"/>
                </a:solidFill>
              </a:rPr>
              <a:t>Relays interact only by their coupling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Connection pairs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Rx1 and Tx1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Rx2  and Tx2</a:t>
            </a:r>
          </a:p>
          <a:p>
            <a:pPr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800"/>
              <a:t>4</a:t>
            </a:fld>
            <a:endParaRPr lang="en" sz="800"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Setup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675" y="1912300"/>
            <a:ext cx="5313324" cy="402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23850" y="2024075"/>
            <a:ext cx="8496299" cy="42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Coupling matrix Z</a:t>
            </a:r>
            <a:r>
              <a:rPr lang="en" sz="1800" baseline="-25000" dirty="0"/>
              <a:t>c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Open circuit voltages V</a:t>
            </a:r>
            <a:r>
              <a:rPr lang="en" sz="1800" baseline="-25000" dirty="0"/>
              <a:t>o</a:t>
            </a:r>
            <a:r>
              <a:rPr lang="en" sz="1800" dirty="0"/>
              <a:t> at the antennae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Uncoupled matching network Z</a:t>
            </a:r>
            <a:r>
              <a:rPr lang="en" sz="1800" baseline="-25000" dirty="0"/>
              <a:t>M</a:t>
            </a:r>
            <a:r>
              <a:rPr lang="en" sz="1800" dirty="0"/>
              <a:t> 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Low-noise Amplifier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Further circuitry </a:t>
            </a:r>
            <a:br>
              <a:rPr lang="en" sz="1800" dirty="0"/>
            </a:br>
            <a:r>
              <a:rPr lang="en" sz="1800" dirty="0"/>
              <a:t>represented by R</a:t>
            </a:r>
            <a:r>
              <a:rPr lang="en" sz="1800" baseline="-25000" dirty="0"/>
              <a:t>L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Passive relays </a:t>
            </a:r>
            <a:br>
              <a:rPr lang="en" sz="1800" dirty="0"/>
            </a:br>
            <a:r>
              <a:rPr lang="en" sz="1800" dirty="0"/>
              <a:t>represented by </a:t>
            </a:r>
            <a:r>
              <a:rPr lang="en" sz="1800" dirty="0">
                <a:solidFill>
                  <a:srgbClr val="FF0000"/>
                </a:solidFill>
              </a:rPr>
              <a:t>pure </a:t>
            </a:r>
            <a:br>
              <a:rPr lang="en" sz="1800" dirty="0">
                <a:solidFill>
                  <a:srgbClr val="FF0000"/>
                </a:solidFill>
              </a:rPr>
            </a:br>
            <a:r>
              <a:rPr lang="en" sz="1800" dirty="0">
                <a:solidFill>
                  <a:srgbClr val="FF0000"/>
                </a:solidFill>
              </a:rPr>
              <a:t>imaginary X</a:t>
            </a:r>
            <a:r>
              <a:rPr lang="en" sz="1800" baseline="-25000" dirty="0">
                <a:solidFill>
                  <a:srgbClr val="FF0000"/>
                </a:solidFill>
              </a:rPr>
              <a:t>Rel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4 Noise sources, in </a:t>
            </a:r>
            <a:br>
              <a:rPr lang="en" sz="1800" dirty="0"/>
            </a:br>
            <a:r>
              <a:rPr lang="en" sz="1800" dirty="0"/>
              <a:t>the following only</a:t>
            </a:r>
            <a:br>
              <a:rPr lang="en" sz="1800" dirty="0"/>
            </a:br>
            <a:r>
              <a:rPr lang="en" sz="1800" dirty="0"/>
              <a:t>one considered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800"/>
              <a:t>5</a:t>
            </a:fld>
            <a:endParaRPr lang="en" sz="800"/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Receiver - Schematic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750" y="2996850"/>
            <a:ext cx="6234251" cy="3588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Each antenna has its own matching network </a:t>
                </a:r>
              </a:p>
              <a:p>
                <a:r>
                  <a:rPr lang="en-US" sz="1800" dirty="0" smtClean="0"/>
                  <a:t>No connection between the matching networks</a:t>
                </a:r>
              </a:p>
              <a:p>
                <a:r>
                  <a:rPr lang="en-US" sz="1800" dirty="0" smtClean="0"/>
                  <a:t>For antenna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smtClean="0"/>
                  <a:t> the matching network is </a:t>
                </a:r>
              </a:p>
              <a:p>
                <a:pPr marL="152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CH" sz="1800" b="1" i="0" smtClean="0">
                              <a:latin typeface="Cambria Math"/>
                            </a:rPr>
                            <m:t>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CH" sz="1800" b="0" i="0" smtClean="0">
                              <a:latin typeface="Cambria Math"/>
                            </a:rPr>
                            <m:t>M</m:t>
                          </m:r>
                          <m:r>
                            <a:rPr lang="de-CH" sz="1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de-CH" sz="1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de-CH" sz="1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sz="1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CH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sz="1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CH" sz="1800" b="0" i="1" smtClean="0">
                                        <a:latin typeface="Cambria Math"/>
                                      </a:rPr>
                                      <m:t>𝑀𝑖</m:t>
                                    </m:r>
                                    <m:r>
                                      <a:rPr lang="de-CH" sz="1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CH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sz="18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CH" sz="1800" i="1">
                                        <a:latin typeface="Cambria Math"/>
                                      </a:rPr>
                                      <m:t>𝑀</m:t>
                                    </m:r>
                                    <m:r>
                                      <a:rPr lang="de-CH" sz="18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de-CH" sz="18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CH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sz="18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CH" sz="1800" i="1">
                                        <a:latin typeface="Cambria Math"/>
                                      </a:rPr>
                                      <m:t>𝑀</m:t>
                                    </m:r>
                                    <m:r>
                                      <a:rPr lang="de-CH" sz="18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de-CH" sz="18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CH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CH" sz="18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CH" sz="1800" i="1">
                                        <a:latin typeface="Cambria Math"/>
                                      </a:rPr>
                                      <m:t>𝑀</m:t>
                                    </m:r>
                                    <m:r>
                                      <a:rPr lang="de-CH" sz="18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de-CH" sz="18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r>
                  <a:rPr lang="en-US" sz="1800" dirty="0" smtClean="0"/>
                  <a:t>Simplest way of representation is using the T network: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Uncoupled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3218200" y="4371083"/>
            <a:ext cx="985579" cy="29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4104179" y="4974415"/>
            <a:ext cx="712800" cy="51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3"/>
          </p:cNvCxnSpPr>
          <p:nvPr/>
        </p:nvCxnSpPr>
        <p:spPr>
          <a:xfrm>
            <a:off x="4203779" y="4518683"/>
            <a:ext cx="44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53379" y="4518683"/>
            <a:ext cx="0" cy="361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44058" y="4527083"/>
            <a:ext cx="44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71800" y="4527083"/>
            <a:ext cx="44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71800" y="5946683"/>
            <a:ext cx="32773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61779" y="5585483"/>
            <a:ext cx="0" cy="361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993855" y="4356951"/>
                <a:ext cx="1456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/>
                            </a:rPr>
                            <m:t>𝑀𝑖</m:t>
                          </m:r>
                          <m:r>
                            <a:rPr lang="de-CH" sz="12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de-CH" sz="1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de-CH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CH" sz="12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de-CH" sz="1200" i="1">
                              <a:latin typeface="Cambria Math"/>
                            </a:rPr>
                            <m:t>𝑀𝑖</m:t>
                          </m:r>
                          <m:r>
                            <a:rPr lang="de-CH" sz="1200" i="1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855" y="4356951"/>
                <a:ext cx="145680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422896" y="4356951"/>
                <a:ext cx="1456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CH" sz="12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de-CH" sz="1200" i="1">
                              <a:latin typeface="Cambria Math"/>
                            </a:rPr>
                            <m:t>𝑀𝑖</m:t>
                          </m:r>
                          <m:r>
                            <a:rPr lang="de-CH" sz="1200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de-CH" sz="1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de-CH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CH" sz="12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de-CH" sz="1200" i="1">
                              <a:latin typeface="Cambria Math"/>
                            </a:rPr>
                            <m:t>𝑀𝑖</m:t>
                          </m:r>
                          <m:r>
                            <a:rPr lang="de-CH" sz="1200" i="1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896" y="4356951"/>
                <a:ext cx="145680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748979" y="5042315"/>
                <a:ext cx="1456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CH" sz="12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de-CH" sz="1200" i="1">
                              <a:latin typeface="Cambria Math"/>
                            </a:rPr>
                            <m:t>𝑀𝑖</m:t>
                          </m:r>
                          <m:r>
                            <a:rPr lang="de-CH" sz="1200" i="1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79" y="5042315"/>
                <a:ext cx="145680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660191" y="4371083"/>
            <a:ext cx="985579" cy="29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8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23850" y="2024075"/>
            <a:ext cx="4084800" cy="42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Find an equivalent circuit, with only the required branches</a:t>
            </a:r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V’</a:t>
            </a:r>
            <a:r>
              <a:rPr lang="en" sz="1800" baseline="-25000" dirty="0"/>
              <a:t>0</a:t>
            </a:r>
            <a:r>
              <a:rPr lang="en" sz="1800" dirty="0"/>
              <a:t> contains the signal at the antenna and the Signal from the coupling</a:t>
            </a:r>
          </a:p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 dirty="0"/>
              <a:t>Z</a:t>
            </a:r>
            <a:r>
              <a:rPr lang="en" sz="1800" baseline="-25000" dirty="0"/>
              <a:t>C’</a:t>
            </a:r>
            <a:r>
              <a:rPr lang="en" sz="1800" dirty="0"/>
              <a:t> is affected by the equivalent input impedances of the other receivers and the Antennae loads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800"/>
              <a:t>7</a:t>
            </a:fld>
            <a:endParaRPr lang="en" sz="800"/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Receiver</a:t>
            </a:r>
            <a:r>
              <a:rPr lang="en" sz="1800"/>
              <a:t> - Impact of Coupling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044" y="4695425"/>
            <a:ext cx="2347550" cy="8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82" y="3519174"/>
            <a:ext cx="1154494" cy="322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2575" y="1969300"/>
            <a:ext cx="5083499" cy="280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850" y="3798124"/>
            <a:ext cx="3970556" cy="5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975" y="5282879"/>
            <a:ext cx="4532026" cy="5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3569425" y="2292975"/>
            <a:ext cx="5578311" cy="2905864"/>
            <a:chOff x="3541846" y="2292975"/>
            <a:chExt cx="5578311" cy="2905864"/>
          </a:xfrm>
        </p:grpSpPr>
        <p:pic>
          <p:nvPicPr>
            <p:cNvPr id="129" name="Shape 1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41846" y="2864634"/>
              <a:ext cx="5578311" cy="233420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0" name="Shape 130"/>
            <p:cNvCxnSpPr/>
            <p:nvPr/>
          </p:nvCxnSpPr>
          <p:spPr>
            <a:xfrm>
              <a:off x="5210578" y="2687064"/>
              <a:ext cx="3763928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31" name="Shape 131"/>
            <p:cNvSpPr txBox="1"/>
            <p:nvPr/>
          </p:nvSpPr>
          <p:spPr>
            <a:xfrm>
              <a:off x="6826329" y="2292975"/>
              <a:ext cx="532499" cy="354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H</a:t>
              </a:r>
              <a:r>
                <a:rPr lang="en" baseline="-25000"/>
                <a:t>L,0’</a:t>
              </a:r>
            </a:p>
          </p:txBody>
        </p:sp>
        <p:grpSp>
          <p:nvGrpSpPr>
            <p:cNvPr id="132" name="Shape 132"/>
            <p:cNvGrpSpPr/>
            <p:nvPr/>
          </p:nvGrpSpPr>
          <p:grpSpPr>
            <a:xfrm>
              <a:off x="5154605" y="2703366"/>
              <a:ext cx="532403" cy="354991"/>
              <a:chOff x="4389243" y="3330275"/>
              <a:chExt cx="568200" cy="378900"/>
            </a:xfrm>
          </p:grpSpPr>
          <p:cxnSp>
            <p:nvCxnSpPr>
              <p:cNvPr id="133" name="Shape 133"/>
              <p:cNvCxnSpPr/>
              <p:nvPr/>
            </p:nvCxnSpPr>
            <p:spPr>
              <a:xfrm>
                <a:off x="4443916" y="3389064"/>
                <a:ext cx="388199" cy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134" name="Shape 134"/>
              <p:cNvSpPr txBox="1"/>
              <p:nvPr/>
            </p:nvSpPr>
            <p:spPr>
              <a:xfrm>
                <a:off x="4389243" y="3330275"/>
                <a:ext cx="568200" cy="37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H</a:t>
                </a:r>
                <a:r>
                  <a:rPr lang="en" baseline="-25000"/>
                  <a:t>M,0’</a:t>
                </a:r>
              </a:p>
            </p:txBody>
          </p:sp>
        </p:grpSp>
        <p:cxnSp>
          <p:nvCxnSpPr>
            <p:cNvPr id="135" name="Shape 135"/>
            <p:cNvCxnSpPr/>
            <p:nvPr/>
          </p:nvCxnSpPr>
          <p:spPr>
            <a:xfrm rot="10800000" flipH="1">
              <a:off x="5656213" y="2743100"/>
              <a:ext cx="1385699" cy="98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36" name="Shape 136"/>
            <p:cNvSpPr txBox="1"/>
            <p:nvPr/>
          </p:nvSpPr>
          <p:spPr>
            <a:xfrm>
              <a:off x="5993800" y="2705455"/>
              <a:ext cx="736800" cy="354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H</a:t>
              </a:r>
              <a:r>
                <a:rPr lang="en" baseline="-25000"/>
                <a:t>LNA,M</a:t>
              </a:r>
            </a:p>
          </p:txBody>
        </p:sp>
        <p:cxnSp>
          <p:nvCxnSpPr>
            <p:cNvPr id="137" name="Shape 137"/>
            <p:cNvCxnSpPr/>
            <p:nvPr/>
          </p:nvCxnSpPr>
          <p:spPr>
            <a:xfrm rot="10800000" flipH="1">
              <a:off x="7256413" y="2743100"/>
              <a:ext cx="1385699" cy="9899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38" name="Shape 138"/>
            <p:cNvSpPr txBox="1"/>
            <p:nvPr/>
          </p:nvSpPr>
          <p:spPr>
            <a:xfrm>
              <a:off x="7594000" y="2705455"/>
              <a:ext cx="736800" cy="354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H</a:t>
              </a:r>
              <a:r>
                <a:rPr lang="en" baseline="-25000"/>
                <a:t>L,LNA</a:t>
              </a:r>
            </a:p>
          </p:txBody>
        </p:sp>
        <p:cxnSp>
          <p:nvCxnSpPr>
            <p:cNvPr id="139" name="Shape 139"/>
            <p:cNvCxnSpPr/>
            <p:nvPr/>
          </p:nvCxnSpPr>
          <p:spPr>
            <a:xfrm>
              <a:off x="4577185" y="4241047"/>
              <a:ext cx="0" cy="11017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800"/>
              <a:t>8</a:t>
            </a:fld>
            <a:endParaRPr lang="en" sz="800"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Receiver</a:t>
            </a:r>
            <a:r>
              <a:rPr lang="en" sz="1800"/>
              <a:t> - </a:t>
            </a:r>
            <a:r>
              <a:rPr lang="en"/>
              <a:t>Transfer Function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007" y="5275037"/>
            <a:ext cx="3320835" cy="3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8125" y="1803780"/>
            <a:ext cx="4532026" cy="5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000" y="3186972"/>
            <a:ext cx="3320849" cy="33586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268691" y="2024075"/>
            <a:ext cx="3516599" cy="42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/>
              <a:t>Transfer the open circuit voltages to parallel input voltages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" sz="1800"/>
              <a:t>The remaining transfer functions (H</a:t>
            </a:r>
            <a:r>
              <a:rPr lang="en" sz="1800" baseline="-25000"/>
              <a:t>L,LNA</a:t>
            </a:r>
            <a:r>
              <a:rPr lang="en" sz="1800"/>
              <a:t> and H</a:t>
            </a:r>
            <a:r>
              <a:rPr lang="en" sz="1800" baseline="-25000"/>
              <a:t>LNA,M</a:t>
            </a:r>
            <a:r>
              <a:rPr lang="en" sz="1800"/>
              <a:t>) are independent of X</a:t>
            </a:r>
            <a:r>
              <a:rPr lang="en" sz="1800" baseline="-25000"/>
              <a:t>Rel</a:t>
            </a:r>
            <a:r>
              <a:rPr lang="en" sz="180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75" y="5543960"/>
            <a:ext cx="6155674" cy="79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23850" y="2024075"/>
            <a:ext cx="8496299" cy="42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Noto Symbol"/>
              <a:buChar char="▪"/>
            </a:pPr>
            <a:r>
              <a:rPr lang="en" sz="1800"/>
              <a:t>To cancel the interference it is sufficient to look at the coupling transfer function (c.f. 6) and the spatial channel from the interferer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0" indent="0" rtl="0">
              <a:spcBef>
                <a:spcPts val="0"/>
              </a:spcBef>
              <a:buNone/>
            </a:pPr>
            <a:endParaRPr sz="1800"/>
          </a:p>
          <a:p>
            <a:pPr marL="0" indent="0" rtl="0">
              <a:spcBef>
                <a:spcPts val="0"/>
              </a:spcBef>
              <a:buNone/>
            </a:pPr>
            <a:endParaRPr sz="1800"/>
          </a:p>
          <a:p>
            <a:pPr marL="0" indent="0" rtl="0">
              <a:spcBef>
                <a:spcPts val="0"/>
              </a:spcBef>
              <a:buNone/>
            </a:pPr>
            <a:r>
              <a:rPr lang="en" sz="1800"/>
              <a:t>				     ,and</a:t>
            </a:r>
          </a:p>
          <a:p>
            <a:pPr marL="0" indent="0" rtl="0">
              <a:spcBef>
                <a:spcPts val="0"/>
              </a:spcBef>
              <a:buNone/>
            </a:pPr>
            <a:endParaRPr sz="1800"/>
          </a:p>
          <a:p>
            <a:pPr marL="0" indent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Noto Symbol"/>
              <a:buChar char="▪"/>
            </a:pPr>
            <a:r>
              <a:rPr lang="en" sz="1800"/>
              <a:t>As every later transfer function is applied as well to the signal part as to the interference part, an interference free connection is only achieved, if the following property holds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 sz="1800"/>
              <a:t>	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619325" y="6293175"/>
            <a:ext cx="383100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800"/>
              <a:t>9</a:t>
            </a:fld>
            <a:endParaRPr lang="en" sz="800"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23850" y="620714"/>
            <a:ext cx="8496299" cy="97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Receiver</a:t>
            </a:r>
            <a:r>
              <a:rPr lang="en" sz="1800"/>
              <a:t> - Interference 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950" y="3120838"/>
            <a:ext cx="1726524" cy="12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5569" y="2595115"/>
            <a:ext cx="4627899" cy="61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8257" y="3405304"/>
            <a:ext cx="5952343" cy="798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Folienmaster ETH Zuerich">
  <a:themeElements>
    <a:clrScheme name="ETH Zuerich - Externe Kommunikation">
      <a:dk1>
        <a:srgbClr val="000000"/>
      </a:dk1>
      <a:lt1>
        <a:srgbClr val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824</Words>
  <Application>Microsoft Office PowerPoint</Application>
  <PresentationFormat>On-screen Show (4:3)</PresentationFormat>
  <Paragraphs>192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Folienmaster ETH Zuerich</vt:lpstr>
      <vt:lpstr>The Use of Loaded Antennas as Scattering Relays for Post-Cellular Networks with Closely Spaced Terminals</vt:lpstr>
      <vt:lpstr>Outline</vt:lpstr>
      <vt:lpstr>Motivation/Problem Description</vt:lpstr>
      <vt:lpstr>System Setup</vt:lpstr>
      <vt:lpstr>Receiver - Schematic</vt:lpstr>
      <vt:lpstr>Uncoupled Matching</vt:lpstr>
      <vt:lpstr>Receiver - Impact of Coupling</vt:lpstr>
      <vt:lpstr>Receiver - Transfer Function</vt:lpstr>
      <vt:lpstr>Receiver - Interference </vt:lpstr>
      <vt:lpstr>Receiver - Interference </vt:lpstr>
      <vt:lpstr>Cost Functions</vt:lpstr>
      <vt:lpstr>Behavior of the Function</vt:lpstr>
      <vt:lpstr>Behavior of the Function</vt:lpstr>
      <vt:lpstr>Gradient Search Optimization - Optimum Shifts</vt:lpstr>
      <vt:lpstr>Behavior of the Function</vt:lpstr>
      <vt:lpstr>Gradient Search Optimization - Optimum Shifts</vt:lpstr>
      <vt:lpstr>Gradient Search Optimization - Local Optimas</vt:lpstr>
      <vt:lpstr>Optimization</vt:lpstr>
      <vt:lpstr>Gradient Search Optimization - Convergence</vt:lpstr>
      <vt:lpstr>Simulation Settings</vt:lpstr>
      <vt:lpstr>Simulation Results</vt:lpstr>
      <vt:lpstr>Simulation Results</vt:lpstr>
      <vt:lpstr>Outlook</vt:lpstr>
      <vt:lpstr>Gradient Search Optimization - Performance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Loaded Antennas as Scattering Relays for Post-Cellular Networks with Closely Spaced Terminals</dc:title>
  <cp:lastModifiedBy>Samba User yehassan</cp:lastModifiedBy>
  <cp:revision>9</cp:revision>
  <dcterms:modified xsi:type="dcterms:W3CDTF">2015-02-23T12:15:14Z</dcterms:modified>
</cp:coreProperties>
</file>