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45">
          <p15:clr>
            <a:srgbClr val="747775"/>
          </p15:clr>
        </p15:guide>
        <p15:guide id="2" orient="horz" pos="1443">
          <p15:clr>
            <a:srgbClr val="747775"/>
          </p15:clr>
        </p15:guide>
        <p15:guide id="3" orient="horz" pos="970">
          <p15:clr>
            <a:srgbClr val="747775"/>
          </p15:clr>
        </p15:guide>
        <p15:guide id="4" orient="horz" pos="190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EAB698-A03E-4D42-A786-499AA0E5D452}">
  <a:tblStyle styleId="{65EAB698-A03E-4D42-A786-499AA0E5D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F6680DE-37A4-4BD1-91CC-3B259C26E81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5" orient="horz"/>
        <p:guide pos="1443" orient="horz"/>
        <p:guide pos="970" orient="horz"/>
        <p:guide pos="19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Nuni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Nunito-italic.fntdata"/><Relationship Id="rId10" Type="http://schemas.openxmlformats.org/officeDocument/2006/relationships/slide" Target="slides/slide4.xml"/><Relationship Id="rId54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49f478f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49f478f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49f478f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49f478f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49f478f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49f478f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313674391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313674391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313674391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313674391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313674391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313674391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9f478f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9f478f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4b9ad374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4b9ad374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b9ad374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b9ad374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4faa1c89e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4faa1c89e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1367439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1367439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4b9ad374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4b9ad37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4faa1c89e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4faa1c89e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49f478f9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49f478f9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9f478f9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49f478f9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49f478f9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49f478f9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49f478f9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49f478f9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313674391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313674391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9f478f9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49f478f9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49f478f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49f478f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4faa1c89e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4faa1c89e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13674391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13674391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4b9ad374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4b9ad374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4faa1c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4faa1c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31367439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31367439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49f478f9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49f478f9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4b9ad374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4b9ad374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4b9ad374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4b9ad374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4faa1c89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4faa1c89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4b9ad3743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4b9ad374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313674391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313674391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49f478f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49f478f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49f478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49f478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49f478f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49f478f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49f478f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49f478f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4b9ad374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4b9ad374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49f478f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49f478f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313674391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313674391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49f478f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249f478f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313674391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313674391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49f478f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49f478f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313674391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313674391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9f478f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49f478f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49f478f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49f478f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49f478f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49f478f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ZhuiyiTechnology/TableQ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beader/tianchi_nl2sql/tree/mast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eguilg/nl2sq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eguilg/nl2sq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eguilg/nl2sq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naver/sqlov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naver/sqlo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naver/sqlov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naver/sqlova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3FvOtTj5gAk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BYVoid/OpenCC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hop.pxmart.com.tw/v2/official/SalePageCategory/240?sortMode=Sal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15475" y="1589425"/>
            <a:ext cx="5768700" cy="16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商場客服機器人</a:t>
            </a:r>
            <a:endParaRPr b="1" sz="6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70925"/>
            <a:ext cx="5361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第十一組：許嘉宏、莊佳菁、葉曼儀、Nancy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XT121058 XT121059 XT121026 XT121060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資料前處理-CSpider</a:t>
            </a:r>
            <a:endParaRPr b="1" sz="3600"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將CSpider資料庫的形式轉換成與WikiSQL相同。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拿掉sql query中沒有的條件。（例如：order by、between……）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去除WikiSQL沒有的cond參數。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將agg跟cond的參數進行轉換。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將data中特定的資料挑出來組成WikiSQL的sql形式。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資料前處理-CSpider</a:t>
            </a:r>
            <a:endParaRPr b="1" sz="3600"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最終因其table資料合併在一起，要分開有點困難，改用另一個中文資料庫。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資料前處理-TableQA</a:t>
            </a:r>
            <a:endParaRPr b="1" sz="3600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首屆中文NL2SQL提供的中文資料庫。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將TableQA資料庫</a:t>
            </a:r>
            <a:r>
              <a:rPr lang="zh-TW" sz="2200"/>
              <a:t>的形式轉換成與WikiSQL相同。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去掉and和or條件的資料。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將agg和cond的參數進行轉換。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03 模型訓練</a:t>
            </a:r>
            <a:endParaRPr b="1" sz="6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6424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5000"/>
              <a:t>訓練複數模型</a:t>
            </a:r>
            <a:endParaRPr b="1" sz="5000"/>
          </a:p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819150" y="2183675"/>
            <a:ext cx="58599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NL2SQL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SQLova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OpenAI</a:t>
            </a:r>
            <a:endParaRPr sz="3200"/>
          </a:p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819150" y="1698875"/>
            <a:ext cx="585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從中選擇表現最好的使用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1. NL2SQL</a:t>
            </a:r>
            <a:endParaRPr b="1" sz="6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</a:t>
            </a:r>
            <a:r>
              <a:rPr b="1" lang="zh-TW" sz="3600"/>
              <a:t>-模型介紹</a:t>
            </a:r>
            <a:endParaRPr b="1" sz="3600"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Data：</a:t>
            </a:r>
            <a:endParaRPr sz="2200"/>
          </a:p>
          <a:p>
            <a:pPr indent="-355600" lvl="1" marL="914400" marR="381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>
                <a:highlight>
                  <a:srgbClr val="F8F9FA"/>
                </a:highlight>
              </a:rPr>
              <a:t>引用追一科技首屆中文NL2SQL挑戰賽</a:t>
            </a:r>
            <a:r>
              <a:rPr lang="zh-TW" sz="2000" u="sng">
                <a:solidFill>
                  <a:schemeClr val="hlink"/>
                </a:solidFill>
                <a:highlight>
                  <a:srgbClr val="F8F9FA"/>
                </a:highlight>
                <a:hlinkClick r:id="rId3"/>
              </a:rPr>
              <a:t>數據集</a:t>
            </a:r>
            <a:r>
              <a:rPr lang="zh-TW" sz="2000"/>
              <a:t>。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pxgo!資料 + 自定義問題。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Pre-trained Model：</a:t>
            </a:r>
            <a:endParaRPr sz="2200"/>
          </a:p>
          <a:p>
            <a:pPr indent="-355600" lvl="1" marL="914400" marR="381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>
                <a:highlight>
                  <a:srgbClr val="F8F9FA"/>
                </a:highlight>
              </a:rPr>
              <a:t>中文BERT-wwm</a:t>
            </a:r>
            <a:endParaRPr sz="2000">
              <a:highlight>
                <a:srgbClr val="F8F9FA"/>
              </a:highlight>
            </a:endParaRPr>
          </a:p>
          <a:p>
            <a:pPr indent="-355600" lvl="2" marL="1371600" marR="381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>
                <a:highlight>
                  <a:srgbClr val="F8F9FA"/>
                </a:highlight>
              </a:rPr>
              <a:t>哈工大訊飛聯合實驗室（HFL）利用中文維基語料進行訓練。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218" name="Google Shape;218;p28"/>
          <p:cNvGraphicFramePr/>
          <p:nvPr/>
        </p:nvGraphicFramePr>
        <p:xfrm>
          <a:off x="5081875" y="23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{65EAB698-A03E-4D42-A786-499AA0E5D452}</a:tableStyleId>
              </a:tblPr>
              <a:tblGrid>
                <a:gridCol w="925075"/>
                <a:gridCol w="906650"/>
                <a:gridCol w="91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Training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Validate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TableQA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PX 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NL2SQL-模型介紹</a:t>
            </a:r>
            <a:endParaRPr b="1" sz="36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539625"/>
            <a:ext cx="75813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Model：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Model1 &amp; Model2，一個模型先預測 conds 需要選取哪些列以及操作符，再由另一個模型預測所選取的列的比較值。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00" y="2607925"/>
            <a:ext cx="4860401" cy="2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NL2SQL-模型介紹</a:t>
            </a:r>
            <a:endParaRPr b="1" sz="36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Model1：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50" y="2013300"/>
            <a:ext cx="5763500" cy="2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70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NL2SQL-模型介紹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Model1：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438" y="1800200"/>
            <a:ext cx="3791124" cy="3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目錄</a:t>
            </a:r>
            <a:endParaRPr b="1" sz="5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1728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3446"/>
              <a:t>01 背景緣由</a:t>
            </a:r>
            <a:endParaRPr sz="344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3446"/>
              <a:t>02 資料蒐集與前處理</a:t>
            </a:r>
            <a:endParaRPr sz="300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03 模型訓練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400"/>
              <a:t>04 實際介面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400"/>
              <a:t>05 未來展望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NL2SQL-模型介紹</a:t>
            </a:r>
            <a:endParaRPr b="1" sz="3600"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Model2：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50" y="1996050"/>
            <a:ext cx="5923524" cy="28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Model2：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819150" y="70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NL2SQL-模型介紹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2499900" y="1800200"/>
            <a:ext cx="4223399" cy="30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</a:t>
            </a:r>
            <a:r>
              <a:rPr b="1" lang="zh-TW" sz="3600"/>
              <a:t>訓練細節-1</a:t>
            </a:r>
            <a:endParaRPr b="1" sz="3600"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beader/tianchi_nl2sql: 追一科技首届中文NL2SQL挑战赛决赛第3名方案+代码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訓練成果</a:t>
            </a:r>
            <a:r>
              <a:rPr lang="zh-TW" sz="2200"/>
              <a:t>：</a:t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260" name="Google Shape;260;p34"/>
          <p:cNvGraphicFramePr/>
          <p:nvPr/>
        </p:nvGraphicFramePr>
        <p:xfrm>
          <a:off x="1676400" y="29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{65EAB698-A03E-4D42-A786-499AA0E5D452}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accurancy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595s / 4.5hr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 / 75%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2hr / 8.5hr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NL2SQL-訓練細節-2</a:t>
            </a:r>
            <a:endParaRPr b="1" sz="3600"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eguilg/nl2sql: 阿里天池首届中文NL2SQL挑战赛top6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原模型訓練結果為</a:t>
            </a:r>
            <a:r>
              <a:rPr lang="zh-TW" sz="2200"/>
              <a:t>Train loss = 16.712,Dev Logic Form Accuracy: 0.000, Execution Accuracy: 0.017，loss太高無法收斂。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NL2SQL-訓練細節-2</a:t>
            </a:r>
            <a:endParaRPr b="1" sz="3600"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eguilg/nl2sql: 阿里天池首届中文NL2SQL挑战赛top6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模型修正：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/>
              <a:t>batch_size：12→32（GPU跑不動所以最後維持在12）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/>
              <a:t>lr：6e-6→1e-5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/>
              <a:t>epoch：30→2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NL2SQL-訓練細節-2</a:t>
            </a:r>
            <a:endParaRPr b="1" sz="3600"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eguilg/nl2sql: 阿里天池首届中文NL2SQL挑战赛top6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修正後模型結果為Train loss = 16.511,Dev Logic Form Accuracy: 0.000, Execution Accuracy: 0.017。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依舊沒有收斂，因此模型無法訓練成功，淘汰此模型。</a:t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2</a:t>
            </a:r>
            <a:r>
              <a:rPr b="1" lang="zh-TW" sz="6200"/>
              <a:t>. SQLova</a:t>
            </a:r>
            <a:endParaRPr b="1" sz="6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SQLova-模型介紹</a:t>
            </a:r>
            <a:endParaRPr b="1" sz="3600"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是利用BERT的模型。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因為此模型在WikiSQL比賽中取得了相當高的成績，所以選擇了它。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從結果來看甚至超過人類表現。</a:t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SQLova-</a:t>
            </a:r>
            <a:r>
              <a:rPr b="1" lang="zh-TW" sz="3600"/>
              <a:t>訓練細節</a:t>
            </a:r>
            <a:endParaRPr b="1" sz="3600"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naver/sqlova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直接使用英文的BERT進行訓練。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先用英文的資料進行訓練，再加入中文的資料進行訓練。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SQLova-訓練細節</a:t>
            </a:r>
            <a:endParaRPr b="1" sz="3600"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naver/sqlova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模型修正：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■batch_size：32→4（GPU跑不動，只能一直將bs往下調）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■accumulate_gradients：1→2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■epoch：200→20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01 背景緣由</a:t>
            </a:r>
            <a:endParaRPr b="1" sz="6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SQLova-訓練細節</a:t>
            </a:r>
            <a:endParaRPr b="1" sz="3600"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naver/sqlova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用英文的訓練資料訓練後，使用WikiSQL驗證資料測試的結果是：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/>
              <a:t>ex_accurancy=0.86（結果正確）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/>
              <a:t>if_accurancy=0.80（搜尋語句邏輯正確）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233A44"/>
                </a:solidFill>
              </a:rPr>
              <a:t>         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SQLova-訓練細節</a:t>
            </a:r>
            <a:endParaRPr b="1" sz="3600"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使用模型：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GitHub - naver/sqlova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此時直接丟中文資料測試，結果是失敗的。</a:t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4">
            <a:alphaModFix/>
          </a:blip>
          <a:srcRect b="47016" l="29785" r="784" t="13208"/>
          <a:stretch/>
        </p:blipFill>
        <p:spPr>
          <a:xfrm>
            <a:off x="503750" y="2497300"/>
            <a:ext cx="8136502" cy="191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3</a:t>
            </a:r>
            <a:r>
              <a:rPr b="1" lang="zh-TW" sz="6200"/>
              <a:t>. OpenAI</a:t>
            </a:r>
            <a:endParaRPr b="1" sz="6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OpenAI-</a:t>
            </a:r>
            <a:r>
              <a:rPr b="1" lang="zh-TW" sz="3600"/>
              <a:t>訓練細節</a:t>
            </a:r>
            <a:endParaRPr b="1" sz="3600"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Train1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使用模型：davinci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訓練：10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測試：5(20%)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5" y="3306350"/>
            <a:ext cx="8745476" cy="1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OpenAI-訓練細節</a:t>
            </a:r>
            <a:endParaRPr b="1" sz="3600"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Train2：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使用模型：babbage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訓練：1910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測試：5(100%)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3306350"/>
            <a:ext cx="8753152" cy="14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819150" y="70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Inference</a:t>
            </a:r>
            <a:endParaRPr b="1" sz="3600"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5" y="2290900"/>
            <a:ext cx="8714148" cy="20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輸入繁體 v.s. 輸入</a:t>
            </a:r>
            <a:r>
              <a:rPr lang="zh-TW" sz="2200"/>
              <a:t>簡體：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819150" y="70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Inference</a:t>
            </a:r>
            <a:endParaRPr b="1" sz="3600"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OpenAI</a:t>
            </a:r>
            <a:r>
              <a:rPr lang="zh-TW" sz="2200"/>
              <a:t> v.s. Bert：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5" y="2290900"/>
            <a:ext cx="8728648" cy="19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OpenAI v.s. Bert</a:t>
            </a:r>
            <a:endParaRPr b="1" sz="3600"/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354" name="Google Shape;354;p49"/>
          <p:cNvGraphicFramePr/>
          <p:nvPr/>
        </p:nvGraphicFramePr>
        <p:xfrm>
          <a:off x="1273875" y="157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{2F6680DE-37A4-4BD1-91CC-3B259C26E817}</a:tableStyleId>
              </a:tblPr>
              <a:tblGrid>
                <a:gridCol w="1772850"/>
                <a:gridCol w="2832625"/>
                <a:gridCol w="19907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OpenAI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自訓練Bert Model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time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hr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 time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sec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sec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Babbage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$0.16 / Train(1次 / 272,960 tokens)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$0.33 / Test(21次 / 1367 tokens)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本機 &amp; Inx Cloud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Dataset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1,910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41,910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Accurancy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04 </a:t>
            </a:r>
            <a:r>
              <a:rPr b="1" lang="zh-TW" sz="6200"/>
              <a:t>使用介面</a:t>
            </a:r>
            <a:endParaRPr b="1" sz="6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輸出</a:t>
            </a:r>
            <a:endParaRPr b="1" sz="3600"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最終選擇使用OpenAI的模型來預測結果。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模型的預測結果會是繁體中文，不需要額外做轉換。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調整對於未販售物品的回答。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開發背景</a:t>
            </a:r>
            <a:endParaRPr b="1" sz="36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繁忙的商場中，顧客往往需要花費大量時間和精力才能找到自己需要的商品，這給消費者帶來了極大的不便。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為了改善這種情況，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商場客服機器人</a:t>
            </a:r>
            <a:r>
              <a:rPr lang="zh-TW" sz="2200"/>
              <a:t>應運而生。它可以</a:t>
            </a:r>
            <a:r>
              <a:rPr lang="zh-TW" sz="2200">
                <a:solidFill>
                  <a:srgbClr val="FF0000"/>
                </a:solidFill>
              </a:rPr>
              <a:t>根據顧客問題提供商品的位置、價格、促銷內容</a:t>
            </a:r>
            <a:r>
              <a:rPr lang="zh-TW" sz="2200"/>
              <a:t>等資訊，讓顧客更加便捷地完成購物。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輸入-</a:t>
            </a:r>
            <a:r>
              <a:rPr b="1" lang="zh-TW" sz="3600"/>
              <a:t>打字</a:t>
            </a:r>
            <a:endParaRPr b="1" sz="3600"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利用python opencc套件達成繁簡互轉。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u="sng">
                <a:solidFill>
                  <a:schemeClr val="hlink"/>
                </a:solidFill>
                <a:hlinkClick r:id="rId3"/>
              </a:rPr>
              <a:t>GitHub - BYVoid/OpenCC: Conversion between Traditional and Simplified Chinese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輸入-語音辨識</a:t>
            </a:r>
            <a:endParaRPr b="1" sz="3600"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使用Python的SpeechRecognition模組進行語音轉換。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套用Google - 簡體中文辨識。</a:t>
            </a:r>
            <a:endParaRPr sz="3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819150" y="706300"/>
            <a:ext cx="7505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實際介面-打字</a:t>
            </a:r>
            <a:endParaRPr b="1" sz="3600"/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94300"/>
            <a:ext cx="2688025" cy="30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4300"/>
            <a:ext cx="2688026" cy="2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819150" y="706300"/>
            <a:ext cx="7505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實際介面-語音辨識</a:t>
            </a:r>
            <a:endParaRPr b="1" sz="3600"/>
          </a:p>
        </p:txBody>
      </p:sp>
      <p:pic>
        <p:nvPicPr>
          <p:cNvPr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225" y="1594291"/>
            <a:ext cx="2688025" cy="301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594300"/>
            <a:ext cx="2688024" cy="302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05 </a:t>
            </a:r>
            <a:r>
              <a:rPr b="1" lang="zh-TW" sz="6200"/>
              <a:t>未來展望</a:t>
            </a:r>
            <a:endParaRPr b="1" sz="6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未來展望</a:t>
            </a:r>
            <a:endParaRPr b="1" sz="3600"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增加訓練資料及測試用問題。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改用其他Pre-trained Model。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增加功能：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比價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結合實際地圖</a:t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type="title"/>
          </p:nvPr>
        </p:nvSpPr>
        <p:spPr>
          <a:xfrm>
            <a:off x="1615475" y="1746100"/>
            <a:ext cx="59409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感謝大家的聆聽！</a:t>
            </a:r>
            <a:endParaRPr b="1" sz="6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預期功能</a:t>
            </a:r>
            <a:endParaRPr b="1" sz="36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顧客利用打字或語音辨識輸入問題。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生成並輸出對應的答案。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200"/>
              <a:t>02 </a:t>
            </a:r>
            <a:r>
              <a:rPr b="1" lang="zh-TW" sz="6200"/>
              <a:t>資料蒐集與前處理</a:t>
            </a:r>
            <a:endParaRPr b="1" sz="6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商品資料蒐集</a:t>
            </a:r>
            <a:endParaRPr b="1" sz="360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539625"/>
            <a:ext cx="738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使用Python爬蟲，抓取pxgo!的商品資料。</a:t>
            </a:r>
            <a:endParaRPr sz="2200"/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u="sng">
                <a:solidFill>
                  <a:schemeClr val="hlink"/>
                </a:solidFill>
                <a:hlinkClick r:id="rId3"/>
              </a:rPr>
              <a:t>蔬菜水果 | 蔬菜水果商品推薦 | 全聯線上購 (pxmart.com.tw)</a:t>
            </a:r>
            <a:endParaRPr sz="33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資料</a:t>
            </a:r>
            <a:r>
              <a:rPr b="1" lang="zh-TW" sz="3600"/>
              <a:t>前處理</a:t>
            </a:r>
            <a:endParaRPr b="1" sz="3600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根據商品資訊，增加品項及單價的欄位。品項用來更細地分類商品，單價則是用來比價使用。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根據商品資訊、消費經驗、ChatGPT建議， 新增購物問題與對應的SQL語法，供後續的模型訓練與fine tuning使用。</a:t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706300"/>
            <a:ext cx="7505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資料前處理</a:t>
            </a:r>
            <a:endParaRPr b="1" sz="36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539625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使用VBA，將商品資訊轉換成model能使用的資料格式。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使用VBA，將商品資訊轉換成OpenAI fine tuning能使用的資料格式。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利用Google Sheet的googletranslation功能，將繁體中文轉成簡體中文 。</a:t>
            </a:r>
            <a:endParaRPr sz="3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