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65" r:id="rId6"/>
    <p:sldId id="263" r:id="rId7"/>
    <p:sldId id="264" r:id="rId8"/>
    <p:sldId id="266" r:id="rId9"/>
    <p:sldId id="273" r:id="rId10"/>
    <p:sldId id="274" r:id="rId11"/>
    <p:sldId id="267" r:id="rId12"/>
    <p:sldId id="268" r:id="rId13"/>
    <p:sldId id="269" r:id="rId14"/>
    <p:sldId id="275" r:id="rId15"/>
    <p:sldId id="270" r:id="rId16"/>
    <p:sldId id="272" r:id="rId17"/>
    <p:sldId id="271" r:id="rId18"/>
    <p:sldId id="276" r:id="rId19"/>
    <p:sldId id="277" r:id="rId20"/>
    <p:sldId id="260" r:id="rId21"/>
  </p:sldIdLst>
  <p:sldSz cx="9144000" cy="6858000" type="screen4x3"/>
  <p:notesSz cx="6858000" cy="9144000"/>
  <p:embeddedFontLst>
    <p:embeddedFont>
      <p:font typeface="HY산B" panose="02030600000101010101" pitchFamily="18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한컴 윤고딕 240" panose="02020603020101020101" pitchFamily="18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3300"/>
    <a:srgbClr val="666633"/>
    <a:srgbClr val="CCCC00"/>
    <a:srgbClr val="FFFF66"/>
    <a:srgbClr val="F4041B"/>
    <a:srgbClr val="FFA900"/>
    <a:srgbClr val="FF8800"/>
    <a:srgbClr val="EAEEF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59" y="53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DC0B6-7F95-4100-9643-179B3ACEEF7E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CC17C-7573-43FA-B844-ACD0A1367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222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CC17C-7573-43FA-B844-ACD0A13671B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56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CC17C-7573-43FA-B844-ACD0A13671B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127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CC17C-7573-43FA-B844-ACD0A13671B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675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CC17C-7573-43FA-B844-ACD0A13671B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61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CC17C-7573-43FA-B844-ACD0A13671B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02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CC17C-7573-43FA-B844-ACD0A13671B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722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CC17C-7573-43FA-B844-ACD0A13671B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856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CC17C-7573-43FA-B844-ACD0A13671B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06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00B1-C5B9-4D48-AFEC-89CF271F6DAE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2CB-1698-431B-8B70-104C2A4D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77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00B1-C5B9-4D48-AFEC-89CF271F6DAE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2CB-1698-431B-8B70-104C2A4D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14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00B1-C5B9-4D48-AFEC-89CF271F6DAE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2CB-1698-431B-8B70-104C2A4D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95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00B1-C5B9-4D48-AFEC-89CF271F6DAE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2CB-1698-431B-8B70-104C2A4D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5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00B1-C5B9-4D48-AFEC-89CF271F6DAE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2CB-1698-431B-8B70-104C2A4D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13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00B1-C5B9-4D48-AFEC-89CF271F6DAE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2CB-1698-431B-8B70-104C2A4D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53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00B1-C5B9-4D48-AFEC-89CF271F6DAE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2CB-1698-431B-8B70-104C2A4D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46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00B1-C5B9-4D48-AFEC-89CF271F6DAE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2CB-1698-431B-8B70-104C2A4D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59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00B1-C5B9-4D48-AFEC-89CF271F6DAE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2CB-1698-431B-8B70-104C2A4D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97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00B1-C5B9-4D48-AFEC-89CF271F6DAE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2CB-1698-431B-8B70-104C2A4D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2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00B1-C5B9-4D48-AFEC-89CF271F6DAE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2CB-1698-431B-8B70-104C2A4D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03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A00B1-C5B9-4D48-AFEC-89CF271F6DAE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22CB-1698-431B-8B70-104C2A4D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48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0" y="0"/>
            <a:ext cx="9144000" cy="6858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160240" y="2708920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en-US" altLang="ko-KR" sz="4400" b="1" dirty="0">
              <a:latin typeface="+mj-lt"/>
            </a:endParaRPr>
          </a:p>
          <a:p>
            <a:pPr algn="ctr"/>
            <a:r>
              <a:rPr lang="ko-KR" altLang="en-US" sz="4400" b="1" dirty="0">
                <a:latin typeface="+mj-lt"/>
              </a:rPr>
              <a:t>제안서</a:t>
            </a:r>
            <a:endParaRPr lang="en-US" altLang="ko-KR" sz="4400" b="1" dirty="0"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33418" y="587727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chemeClr val="bg2"/>
                </a:solidFill>
              </a:rPr>
              <a:t>박가현</a:t>
            </a:r>
            <a:endParaRPr lang="ko-KR" altLang="en-US" b="1" dirty="0">
              <a:solidFill>
                <a:schemeClr val="bg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15BA0C-22D7-4BB2-A5F0-9CC21FC50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586" y="2708920"/>
            <a:ext cx="27908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0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175"/>
            <a:ext cx="9144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1520" y="40466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800" b="1" dirty="0">
                <a:latin typeface="+mj-lt"/>
              </a:rPr>
              <a:t># </a:t>
            </a:r>
            <a:r>
              <a:rPr lang="ko-KR" altLang="en-US" sz="2800" b="1" dirty="0">
                <a:latin typeface="+mj-lt"/>
              </a:rPr>
              <a:t>게임 </a:t>
            </a:r>
            <a:r>
              <a:rPr lang="en-US" altLang="ko-KR" sz="2800" b="1" dirty="0">
                <a:latin typeface="+mj-lt"/>
              </a:rPr>
              <a:t>UI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672EC2-1546-49F9-9AAF-2244F8E085D4}"/>
              </a:ext>
            </a:extLst>
          </p:cNvPr>
          <p:cNvSpPr/>
          <p:nvPr/>
        </p:nvSpPr>
        <p:spPr>
          <a:xfrm>
            <a:off x="3198055" y="1484953"/>
            <a:ext cx="2520280" cy="4464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E115FBFE-BFE7-4C53-B31F-0BAA2D7E21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662" y="2231959"/>
            <a:ext cx="1152331" cy="115233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A07D8A36-C811-4816-B1EC-7F5901892F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007" y="2507668"/>
            <a:ext cx="1159994" cy="115999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8ED97A9-F77D-485A-8874-C0CB0FB675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408" y="2831885"/>
            <a:ext cx="1297629" cy="129762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4177A032-31BA-46FB-80A6-A38DA44BF9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075" y="3113702"/>
            <a:ext cx="1370570" cy="1370570"/>
          </a:xfrm>
          <a:prstGeom prst="rect">
            <a:avLst/>
          </a:prstGeom>
        </p:spPr>
      </p:pic>
      <p:sp>
        <p:nvSpPr>
          <p:cNvPr id="45" name="사각형: 잘린 위쪽 모서리 44">
            <a:extLst>
              <a:ext uri="{FF2B5EF4-FFF2-40B4-BE49-F238E27FC236}">
                <a16:creationId xmlns:a16="http://schemas.microsoft.com/office/drawing/2014/main" id="{15E44216-7004-4ECC-9AFB-096C665158C9}"/>
              </a:ext>
            </a:extLst>
          </p:cNvPr>
          <p:cNvSpPr/>
          <p:nvPr/>
        </p:nvSpPr>
        <p:spPr>
          <a:xfrm>
            <a:off x="3187617" y="4964277"/>
            <a:ext cx="2530718" cy="792353"/>
          </a:xfrm>
          <a:prstGeom prst="snip2Same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93F244EA-D169-4670-AC0D-84B44B3B7A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339" y="4963258"/>
            <a:ext cx="709516" cy="709516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895E0EFE-37BF-4A92-8CDC-6404350037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943" y="3379692"/>
            <a:ext cx="1586725" cy="1586725"/>
          </a:xfrm>
          <a:prstGeom prst="rect">
            <a:avLst/>
          </a:prstGeom>
        </p:spPr>
      </p:pic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0A8A6F1A-606B-4571-85F0-273F941FB1FB}"/>
              </a:ext>
            </a:extLst>
          </p:cNvPr>
          <p:cNvSpPr/>
          <p:nvPr/>
        </p:nvSpPr>
        <p:spPr>
          <a:xfrm rot="16200000">
            <a:off x="3259930" y="4641895"/>
            <a:ext cx="207240" cy="17865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DD193571-9483-41A6-9DF7-700B559C4D89}"/>
              </a:ext>
            </a:extLst>
          </p:cNvPr>
          <p:cNvSpPr/>
          <p:nvPr/>
        </p:nvSpPr>
        <p:spPr>
          <a:xfrm rot="5400000">
            <a:off x="5353171" y="4641895"/>
            <a:ext cx="207240" cy="178655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C08401-3503-4A8D-8EE3-E6D89D395632}"/>
              </a:ext>
            </a:extLst>
          </p:cNvPr>
          <p:cNvSpPr txBox="1"/>
          <p:nvPr/>
        </p:nvSpPr>
        <p:spPr>
          <a:xfrm>
            <a:off x="3394732" y="4550206"/>
            <a:ext cx="14761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C00000"/>
                </a:solidFill>
              </a:rPr>
              <a:t>OUT</a:t>
            </a:r>
            <a:endParaRPr lang="ko-KR" altLang="en-US" sz="1500" b="1" dirty="0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BB98F2-323B-4960-BCDD-68A855A25732}"/>
              </a:ext>
            </a:extLst>
          </p:cNvPr>
          <p:cNvSpPr txBox="1"/>
          <p:nvPr/>
        </p:nvSpPr>
        <p:spPr>
          <a:xfrm>
            <a:off x="5034141" y="4556103"/>
            <a:ext cx="14761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2">
                    <a:lumMod val="50000"/>
                  </a:schemeClr>
                </a:solidFill>
              </a:rPr>
              <a:t>IN</a:t>
            </a:r>
            <a:endParaRPr lang="ko-KR" altLang="en-US" sz="15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8" name="사각형: 모서리가 접힌 도형 57">
            <a:extLst>
              <a:ext uri="{FF2B5EF4-FFF2-40B4-BE49-F238E27FC236}">
                <a16:creationId xmlns:a16="http://schemas.microsoft.com/office/drawing/2014/main" id="{368276BB-410F-4D7D-A0B6-132055BD021F}"/>
              </a:ext>
            </a:extLst>
          </p:cNvPr>
          <p:cNvSpPr/>
          <p:nvPr/>
        </p:nvSpPr>
        <p:spPr>
          <a:xfrm>
            <a:off x="4819783" y="1546894"/>
            <a:ext cx="799267" cy="1707098"/>
          </a:xfrm>
          <a:prstGeom prst="foldedCorner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5F30E7E-07B4-42B4-B454-C4ABBA98C2E6}"/>
              </a:ext>
            </a:extLst>
          </p:cNvPr>
          <p:cNvSpPr txBox="1"/>
          <p:nvPr/>
        </p:nvSpPr>
        <p:spPr>
          <a:xfrm>
            <a:off x="4827645" y="1583453"/>
            <a:ext cx="6970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latin typeface="HY산B" panose="02030600000101010101" pitchFamily="18" charset="-127"/>
                <a:ea typeface="HY산B" panose="02030600000101010101" pitchFamily="18" charset="-127"/>
              </a:rPr>
              <a:t>노래</a:t>
            </a:r>
            <a:endParaRPr lang="en-US" altLang="ko-KR" sz="10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171450" indent="-171450">
              <a:buFontTx/>
              <a:buChar char="-"/>
            </a:pPr>
            <a:endParaRPr lang="ko-KR" altLang="en-US" sz="1000" dirty="0"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3A7B7423-FDAC-41E2-B958-A75D5DAB4703}"/>
              </a:ext>
            </a:extLst>
          </p:cNvPr>
          <p:cNvSpPr/>
          <p:nvPr/>
        </p:nvSpPr>
        <p:spPr>
          <a:xfrm>
            <a:off x="3408944" y="1572890"/>
            <a:ext cx="1370462" cy="13929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86ABC96-B696-49CA-BA59-6D025A3F4883}"/>
              </a:ext>
            </a:extLst>
          </p:cNvPr>
          <p:cNvSpPr/>
          <p:nvPr/>
        </p:nvSpPr>
        <p:spPr>
          <a:xfrm>
            <a:off x="4112630" y="1568098"/>
            <a:ext cx="666776" cy="14957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DD7D1508-6173-4729-83E1-73AC0B0131C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931" y="1521675"/>
            <a:ext cx="230314" cy="230314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828E6728-EF23-4D98-A23E-DDE35F9BB7F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089" y="1761693"/>
            <a:ext cx="445266" cy="445266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52CAF4DB-8B91-4E1B-81C8-9DE6712F88E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286" y="1775724"/>
            <a:ext cx="445266" cy="44526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B83F93BD-A43B-468A-BDA3-5F3F41185CC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398" y="1775724"/>
            <a:ext cx="445266" cy="445266"/>
          </a:xfrm>
          <a:prstGeom prst="rect">
            <a:avLst/>
          </a:prstGeom>
        </p:spPr>
      </p:pic>
      <p:sp>
        <p:nvSpPr>
          <p:cNvPr id="80" name="두루마리 모양: 세로로 말림 79">
            <a:extLst>
              <a:ext uri="{FF2B5EF4-FFF2-40B4-BE49-F238E27FC236}">
                <a16:creationId xmlns:a16="http://schemas.microsoft.com/office/drawing/2014/main" id="{2A25AA54-F5B5-4036-A0F1-5157A802D987}"/>
              </a:ext>
            </a:extLst>
          </p:cNvPr>
          <p:cNvSpPr/>
          <p:nvPr/>
        </p:nvSpPr>
        <p:spPr>
          <a:xfrm>
            <a:off x="4927810" y="5023100"/>
            <a:ext cx="697041" cy="677347"/>
          </a:xfrm>
          <a:prstGeom prst="verticalScrol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97B78ED6-9C38-4FFB-91D7-E7E30E5B137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424" y="5141704"/>
            <a:ext cx="518695" cy="518695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B258DDA1-3CDB-4202-A07C-9D740308DEA1}"/>
              </a:ext>
            </a:extLst>
          </p:cNvPr>
          <p:cNvSpPr txBox="1"/>
          <p:nvPr/>
        </p:nvSpPr>
        <p:spPr>
          <a:xfrm>
            <a:off x="3287586" y="5141704"/>
            <a:ext cx="963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09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명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C604AFC-9A11-4B18-B0FB-A1727D01EA22}"/>
              </a:ext>
            </a:extLst>
          </p:cNvPr>
          <p:cNvSpPr/>
          <p:nvPr/>
        </p:nvSpPr>
        <p:spPr>
          <a:xfrm>
            <a:off x="3192836" y="5757059"/>
            <a:ext cx="2520280" cy="1786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설명선: 굽은 선 83">
            <a:extLst>
              <a:ext uri="{FF2B5EF4-FFF2-40B4-BE49-F238E27FC236}">
                <a16:creationId xmlns:a16="http://schemas.microsoft.com/office/drawing/2014/main" id="{73A02580-97D9-44C9-9038-B37569EFA625}"/>
              </a:ext>
            </a:extLst>
          </p:cNvPr>
          <p:cNvSpPr/>
          <p:nvPr/>
        </p:nvSpPr>
        <p:spPr>
          <a:xfrm>
            <a:off x="3179459" y="4993138"/>
            <a:ext cx="856767" cy="774505"/>
          </a:xfrm>
          <a:prstGeom prst="borderCallout2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33EECE8-6EC0-4DE5-B67B-6E52930CF1C5}"/>
              </a:ext>
            </a:extLst>
          </p:cNvPr>
          <p:cNvSpPr txBox="1"/>
          <p:nvPr/>
        </p:nvSpPr>
        <p:spPr>
          <a:xfrm>
            <a:off x="351608" y="5515948"/>
            <a:ext cx="24973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accent5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목표 접수자 수</a:t>
            </a:r>
            <a:endParaRPr lang="en-US" altLang="ko-KR" sz="1500" b="1" dirty="0">
              <a:solidFill>
                <a:schemeClr val="accent5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STAGE</a:t>
            </a: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클리어 할 수 있는 </a:t>
            </a:r>
            <a:r>
              <a:rPr lang="en-US" altLang="ko-KR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STAGE </a:t>
            </a: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클리어 조건</a:t>
            </a:r>
            <a:endParaRPr lang="en-US" altLang="ko-KR" sz="11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접수자 명 수</a:t>
            </a:r>
            <a:r>
              <a:rPr lang="en-US" altLang="ko-KR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</a:t>
            </a: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꾀병 </a:t>
            </a:r>
            <a:r>
              <a:rPr lang="en-US" altLang="ko-KR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+ </a:t>
            </a: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진찰환자</a:t>
            </a:r>
            <a:r>
              <a:rPr lang="en-US" altLang="ko-KR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유저가 접수자를 구별 할 때마다 </a:t>
            </a:r>
            <a:r>
              <a:rPr lang="en-US" altLang="ko-KR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</a:t>
            </a: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명씩 줄어듦</a:t>
            </a:r>
            <a:endParaRPr lang="en-US" altLang="ko-KR" sz="11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89" name="설명선: 굽은 선 88">
            <a:extLst>
              <a:ext uri="{FF2B5EF4-FFF2-40B4-BE49-F238E27FC236}">
                <a16:creationId xmlns:a16="http://schemas.microsoft.com/office/drawing/2014/main" id="{80BD6BFC-C5AE-4488-B42E-A599E3E3F27B}"/>
              </a:ext>
            </a:extLst>
          </p:cNvPr>
          <p:cNvSpPr/>
          <p:nvPr/>
        </p:nvSpPr>
        <p:spPr>
          <a:xfrm>
            <a:off x="3197007" y="4533588"/>
            <a:ext cx="2554139" cy="413642"/>
          </a:xfrm>
          <a:prstGeom prst="borderCallout2">
            <a:avLst>
              <a:gd name="adj1" fmla="val 18750"/>
              <a:gd name="adj2" fmla="val -8333"/>
              <a:gd name="adj3" fmla="val 17974"/>
              <a:gd name="adj4" fmla="val -58021"/>
              <a:gd name="adj5" fmla="val -326947"/>
              <a:gd name="adj6" fmla="val -80044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0D193B7-362C-46CA-9A5F-51669D39F88F}"/>
              </a:ext>
            </a:extLst>
          </p:cNvPr>
          <p:cNvSpPr txBox="1"/>
          <p:nvPr/>
        </p:nvSpPr>
        <p:spPr>
          <a:xfrm>
            <a:off x="298897" y="2035834"/>
            <a:ext cx="249732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accent4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구별</a:t>
            </a:r>
            <a:endParaRPr lang="en-US" altLang="ko-KR" sz="1500" b="1" dirty="0">
              <a:solidFill>
                <a:schemeClr val="accent4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유저가 환자 외형을 보고 꾀병이면 </a:t>
            </a:r>
            <a:r>
              <a:rPr lang="en-US" altLang="ko-KR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[OUT], </a:t>
            </a: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진찰 대상이면 </a:t>
            </a:r>
            <a:r>
              <a:rPr lang="en-US" altLang="ko-KR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[IN] UI</a:t>
            </a: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터치한다</a:t>
            </a:r>
            <a:r>
              <a:rPr lang="en-US" altLang="ko-KR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UI</a:t>
            </a: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터치 범위는 다음장에 설명</a:t>
            </a:r>
            <a:endParaRPr lang="en-US" altLang="ko-KR" sz="11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05" name="설명선: 굽은 선 104">
            <a:extLst>
              <a:ext uri="{FF2B5EF4-FFF2-40B4-BE49-F238E27FC236}">
                <a16:creationId xmlns:a16="http://schemas.microsoft.com/office/drawing/2014/main" id="{CA89D2C1-7A3D-4A19-ACA2-9AA4A33FA51C}"/>
              </a:ext>
            </a:extLst>
          </p:cNvPr>
          <p:cNvSpPr/>
          <p:nvPr/>
        </p:nvSpPr>
        <p:spPr>
          <a:xfrm flipH="1">
            <a:off x="3929210" y="4853372"/>
            <a:ext cx="1062215" cy="1013529"/>
          </a:xfrm>
          <a:prstGeom prst="borderCallout2">
            <a:avLst>
              <a:gd name="adj1" fmla="val 54137"/>
              <a:gd name="adj2" fmla="val -7154"/>
              <a:gd name="adj3" fmla="val 55279"/>
              <a:gd name="adj4" fmla="val -81554"/>
              <a:gd name="adj5" fmla="val 121480"/>
              <a:gd name="adj6" fmla="val -13503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16969BB-9039-40FF-94FB-C510D8ABC426}"/>
              </a:ext>
            </a:extLst>
          </p:cNvPr>
          <p:cNvSpPr txBox="1"/>
          <p:nvPr/>
        </p:nvSpPr>
        <p:spPr>
          <a:xfrm>
            <a:off x="6476724" y="5515948"/>
            <a:ext cx="2497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경찰</a:t>
            </a:r>
            <a:endParaRPr lang="en-US" altLang="ko-KR" sz="1500" b="1" dirty="0">
              <a:solidFill>
                <a:schemeClr val="tx1">
                  <a:lumMod val="65000"/>
                  <a:lumOff val="35000"/>
                </a:scheme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1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현상수배범이랑</a:t>
            </a: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일치하는 접수자는 경찰버튼을 눌러 경찰로 보내야 함</a:t>
            </a:r>
            <a:endParaRPr lang="en-US" altLang="ko-KR" sz="11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경찰 버튼을 누르면 그 접수자는 사라지는 모션으로 사라짐</a:t>
            </a:r>
            <a:endParaRPr lang="en-US" altLang="ko-KR" sz="13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3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4" name="설명선: 굽은 선 53">
            <a:extLst>
              <a:ext uri="{FF2B5EF4-FFF2-40B4-BE49-F238E27FC236}">
                <a16:creationId xmlns:a16="http://schemas.microsoft.com/office/drawing/2014/main" id="{905775DD-87E3-4CF9-A150-1843CA50A59E}"/>
              </a:ext>
            </a:extLst>
          </p:cNvPr>
          <p:cNvSpPr/>
          <p:nvPr/>
        </p:nvSpPr>
        <p:spPr>
          <a:xfrm flipH="1">
            <a:off x="4625795" y="1339013"/>
            <a:ext cx="1215281" cy="216575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667"/>
              <a:gd name="adj6" fmla="val -40952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7C8414-2A30-4F38-AF5F-E136457DC4ED}"/>
              </a:ext>
            </a:extLst>
          </p:cNvPr>
          <p:cNvSpPr txBox="1"/>
          <p:nvPr/>
        </p:nvSpPr>
        <p:spPr>
          <a:xfrm>
            <a:off x="6466186" y="1636832"/>
            <a:ext cx="2497326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accent6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추가 조건 메모장</a:t>
            </a:r>
            <a:endParaRPr lang="en-US" altLang="ko-KR" sz="1500" b="1" dirty="0">
              <a:solidFill>
                <a:schemeClr val="accent6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STAGE</a:t>
            </a: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마다 추가 되는 꾀병 조건들이 적히는 공간</a:t>
            </a:r>
            <a:endParaRPr lang="en-US" altLang="ko-KR" sz="11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사기꾼을 제외한 추가 조건이 추가될 때마다 밑으로 적힘</a:t>
            </a:r>
            <a:endParaRPr lang="en-US" altLang="ko-KR" sz="11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총 </a:t>
            </a:r>
            <a:r>
              <a:rPr lang="en-US" altLang="ko-KR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10</a:t>
            </a: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가지 조건이 적힐 수 있는 공간</a:t>
            </a:r>
            <a:endParaRPr lang="en-US" altLang="ko-KR" sz="11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한 스테이지에 적용되는 추가</a:t>
            </a:r>
            <a:endParaRPr lang="en-US" altLang="ko-KR" sz="11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조건은 최대 </a:t>
            </a:r>
            <a:r>
              <a:rPr lang="en-US" altLang="ko-KR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10</a:t>
            </a: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가지로 한정되 있다</a:t>
            </a:r>
            <a:r>
              <a:rPr lang="en-US" altLang="ko-KR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7751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175"/>
            <a:ext cx="9144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1520" y="404664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800" b="1" dirty="0">
                <a:latin typeface="+mj-lt"/>
              </a:rPr>
              <a:t># </a:t>
            </a:r>
            <a:r>
              <a:rPr lang="ko-KR" altLang="en-US" sz="2800" b="1" dirty="0">
                <a:latin typeface="+mj-lt"/>
              </a:rPr>
              <a:t>게임 </a:t>
            </a:r>
            <a:r>
              <a:rPr lang="en-US" altLang="ko-KR" sz="2800" b="1" dirty="0">
                <a:latin typeface="+mj-lt"/>
              </a:rPr>
              <a:t>UI</a:t>
            </a:r>
          </a:p>
          <a:p>
            <a:r>
              <a:rPr lang="ko-KR" altLang="en-US" dirty="0"/>
              <a:t>게임</a:t>
            </a:r>
            <a:r>
              <a:rPr lang="en-US" altLang="ko-KR" dirty="0"/>
              <a:t>UI </a:t>
            </a:r>
            <a:r>
              <a:rPr lang="ko-KR" altLang="en-US" dirty="0"/>
              <a:t>터치 범위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672EC2-1546-49F9-9AAF-2244F8E085D4}"/>
              </a:ext>
            </a:extLst>
          </p:cNvPr>
          <p:cNvSpPr/>
          <p:nvPr/>
        </p:nvSpPr>
        <p:spPr>
          <a:xfrm>
            <a:off x="3421560" y="536020"/>
            <a:ext cx="2520280" cy="4464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E115FBFE-BFE7-4C53-B31F-0BAA2D7E21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167" y="1283026"/>
            <a:ext cx="1152331" cy="115233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A07D8A36-C811-4816-B1EC-7F5901892F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512" y="1558735"/>
            <a:ext cx="1159994" cy="115999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8ED97A9-F77D-485A-8874-C0CB0FB675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913" y="1882952"/>
            <a:ext cx="1297629" cy="129762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4177A032-31BA-46FB-80A6-A38DA44BF9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580" y="2164769"/>
            <a:ext cx="1370570" cy="137057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D6A4BAC6-174E-4E9B-8C28-287E8FBBE9A1}"/>
              </a:ext>
            </a:extLst>
          </p:cNvPr>
          <p:cNvSpPr/>
          <p:nvPr/>
        </p:nvSpPr>
        <p:spPr>
          <a:xfrm>
            <a:off x="3421560" y="4807478"/>
            <a:ext cx="2520280" cy="1786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잘린 위쪽 모서리 44">
            <a:extLst>
              <a:ext uri="{FF2B5EF4-FFF2-40B4-BE49-F238E27FC236}">
                <a16:creationId xmlns:a16="http://schemas.microsoft.com/office/drawing/2014/main" id="{15E44216-7004-4ECC-9AFB-096C665158C9}"/>
              </a:ext>
            </a:extLst>
          </p:cNvPr>
          <p:cNvSpPr/>
          <p:nvPr/>
        </p:nvSpPr>
        <p:spPr>
          <a:xfrm>
            <a:off x="3411122" y="4015344"/>
            <a:ext cx="2530718" cy="792353"/>
          </a:xfrm>
          <a:prstGeom prst="snip2Same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895E0EFE-37BF-4A92-8CDC-6404350037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448" y="2430759"/>
            <a:ext cx="1586725" cy="1586725"/>
          </a:xfrm>
          <a:prstGeom prst="rect">
            <a:avLst/>
          </a:prstGeom>
          <a:noFill/>
        </p:spPr>
      </p:pic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0A8A6F1A-606B-4571-85F0-273F941FB1FB}"/>
              </a:ext>
            </a:extLst>
          </p:cNvPr>
          <p:cNvSpPr/>
          <p:nvPr/>
        </p:nvSpPr>
        <p:spPr>
          <a:xfrm rot="16200000">
            <a:off x="3483435" y="3692962"/>
            <a:ext cx="207240" cy="17865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DD193571-9483-41A6-9DF7-700B559C4D89}"/>
              </a:ext>
            </a:extLst>
          </p:cNvPr>
          <p:cNvSpPr/>
          <p:nvPr/>
        </p:nvSpPr>
        <p:spPr>
          <a:xfrm rot="5400000">
            <a:off x="5576676" y="3692962"/>
            <a:ext cx="207240" cy="178655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C08401-3503-4A8D-8EE3-E6D89D395632}"/>
              </a:ext>
            </a:extLst>
          </p:cNvPr>
          <p:cNvSpPr txBox="1"/>
          <p:nvPr/>
        </p:nvSpPr>
        <p:spPr>
          <a:xfrm>
            <a:off x="3618237" y="3601273"/>
            <a:ext cx="14761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C00000"/>
                </a:solidFill>
              </a:rPr>
              <a:t>OUT</a:t>
            </a:r>
            <a:endParaRPr lang="ko-KR" altLang="en-US" sz="1500" b="1" dirty="0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BB98F2-323B-4960-BCDD-68A855A25732}"/>
              </a:ext>
            </a:extLst>
          </p:cNvPr>
          <p:cNvSpPr txBox="1"/>
          <p:nvPr/>
        </p:nvSpPr>
        <p:spPr>
          <a:xfrm>
            <a:off x="5257646" y="3607170"/>
            <a:ext cx="14761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2">
                    <a:lumMod val="50000"/>
                  </a:schemeClr>
                </a:solidFill>
              </a:rPr>
              <a:t>IN</a:t>
            </a:r>
            <a:endParaRPr lang="ko-KR" altLang="en-US" sz="15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8" name="사각형: 모서리가 접힌 도형 57">
            <a:extLst>
              <a:ext uri="{FF2B5EF4-FFF2-40B4-BE49-F238E27FC236}">
                <a16:creationId xmlns:a16="http://schemas.microsoft.com/office/drawing/2014/main" id="{368276BB-410F-4D7D-A0B6-132055BD021F}"/>
              </a:ext>
            </a:extLst>
          </p:cNvPr>
          <p:cNvSpPr/>
          <p:nvPr/>
        </p:nvSpPr>
        <p:spPr>
          <a:xfrm>
            <a:off x="5043288" y="597961"/>
            <a:ext cx="799267" cy="1882056"/>
          </a:xfrm>
          <a:prstGeom prst="foldedCorner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5F30E7E-07B4-42B4-B454-C4ABBA98C2E6}"/>
              </a:ext>
            </a:extLst>
          </p:cNvPr>
          <p:cNvSpPr txBox="1"/>
          <p:nvPr/>
        </p:nvSpPr>
        <p:spPr>
          <a:xfrm>
            <a:off x="5051150" y="634520"/>
            <a:ext cx="697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산B" panose="02030600000101010101" pitchFamily="18" charset="-127"/>
                <a:ea typeface="HY산B" panose="02030600000101010101" pitchFamily="18" charset="-127"/>
              </a:rPr>
              <a:t>- </a:t>
            </a:r>
            <a:r>
              <a:rPr lang="ko-KR" altLang="en-US" sz="1000" dirty="0">
                <a:latin typeface="HY산B" panose="02030600000101010101" pitchFamily="18" charset="-127"/>
                <a:ea typeface="HY산B" panose="02030600000101010101" pitchFamily="18" charset="-127"/>
              </a:rPr>
              <a:t>노래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3A7B7423-FDAC-41E2-B958-A75D5DAB4703}"/>
              </a:ext>
            </a:extLst>
          </p:cNvPr>
          <p:cNvSpPr/>
          <p:nvPr/>
        </p:nvSpPr>
        <p:spPr>
          <a:xfrm>
            <a:off x="3632449" y="623957"/>
            <a:ext cx="1370462" cy="13929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86ABC96-B696-49CA-BA59-6D025A3F4883}"/>
              </a:ext>
            </a:extLst>
          </p:cNvPr>
          <p:cNvSpPr/>
          <p:nvPr/>
        </p:nvSpPr>
        <p:spPr>
          <a:xfrm>
            <a:off x="4336135" y="619165"/>
            <a:ext cx="666776" cy="14957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DD7D1508-6173-4729-83E1-73AC0B0131C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436" y="572742"/>
            <a:ext cx="230314" cy="230314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828E6728-EF23-4D98-A23E-DDE35F9BB7F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594" y="812760"/>
            <a:ext cx="445266" cy="445266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52CAF4DB-8B91-4E1B-81C8-9DE6712F88E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791" y="826791"/>
            <a:ext cx="445266" cy="44526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B83F93BD-A43B-468A-BDA3-5F3F41185CC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903" y="826791"/>
            <a:ext cx="445266" cy="445266"/>
          </a:xfrm>
          <a:prstGeom prst="rect">
            <a:avLst/>
          </a:prstGeom>
        </p:spPr>
      </p:pic>
      <p:sp>
        <p:nvSpPr>
          <p:cNvPr id="80" name="두루마리 모양: 세로로 말림 79">
            <a:extLst>
              <a:ext uri="{FF2B5EF4-FFF2-40B4-BE49-F238E27FC236}">
                <a16:creationId xmlns:a16="http://schemas.microsoft.com/office/drawing/2014/main" id="{2A25AA54-F5B5-4036-A0F1-5157A802D987}"/>
              </a:ext>
            </a:extLst>
          </p:cNvPr>
          <p:cNvSpPr/>
          <p:nvPr/>
        </p:nvSpPr>
        <p:spPr>
          <a:xfrm>
            <a:off x="5151315" y="4074167"/>
            <a:ext cx="697041" cy="677347"/>
          </a:xfrm>
          <a:prstGeom prst="verticalScrol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97B78ED6-9C38-4FFB-91D7-E7E30E5B137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929" y="4192771"/>
            <a:ext cx="518695" cy="518695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B258DDA1-3CDB-4202-A07C-9D740308DEA1}"/>
              </a:ext>
            </a:extLst>
          </p:cNvPr>
          <p:cNvSpPr txBox="1"/>
          <p:nvPr/>
        </p:nvSpPr>
        <p:spPr>
          <a:xfrm>
            <a:off x="3511091" y="4192771"/>
            <a:ext cx="963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09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명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D45B7B56-7AAD-4914-B828-769FF3B6E4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217" y="4046968"/>
            <a:ext cx="709516" cy="709516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A92DD0-9495-41D2-86A7-A74597774FE6}"/>
              </a:ext>
            </a:extLst>
          </p:cNvPr>
          <p:cNvCxnSpPr>
            <a:cxnSpLocks/>
          </p:cNvCxnSpPr>
          <p:nvPr/>
        </p:nvCxnSpPr>
        <p:spPr>
          <a:xfrm>
            <a:off x="4644008" y="2480017"/>
            <a:ext cx="0" cy="15353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CE87FFE-E379-4471-98AE-E684A8C3A53F}"/>
              </a:ext>
            </a:extLst>
          </p:cNvPr>
          <p:cNvCxnSpPr>
            <a:cxnSpLocks/>
          </p:cNvCxnSpPr>
          <p:nvPr/>
        </p:nvCxnSpPr>
        <p:spPr>
          <a:xfrm>
            <a:off x="2758697" y="2480017"/>
            <a:ext cx="377062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C0B053D-3012-455F-A04C-0E48B08C3596}"/>
              </a:ext>
            </a:extLst>
          </p:cNvPr>
          <p:cNvCxnSpPr>
            <a:cxnSpLocks/>
          </p:cNvCxnSpPr>
          <p:nvPr/>
        </p:nvCxnSpPr>
        <p:spPr>
          <a:xfrm>
            <a:off x="4232424" y="4015344"/>
            <a:ext cx="0" cy="12938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EB8D1AA-EF9D-46C7-99E4-484B4F19D0CA}"/>
              </a:ext>
            </a:extLst>
          </p:cNvPr>
          <p:cNvCxnSpPr>
            <a:cxnSpLocks/>
          </p:cNvCxnSpPr>
          <p:nvPr/>
        </p:nvCxnSpPr>
        <p:spPr>
          <a:xfrm>
            <a:off x="5074829" y="4015344"/>
            <a:ext cx="0" cy="12938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C6D42B93-8681-4B6A-9B1B-AD96FB1B0E9A}"/>
              </a:ext>
            </a:extLst>
          </p:cNvPr>
          <p:cNvCxnSpPr>
            <a:cxnSpLocks/>
          </p:cNvCxnSpPr>
          <p:nvPr/>
        </p:nvCxnSpPr>
        <p:spPr>
          <a:xfrm>
            <a:off x="2695195" y="4028986"/>
            <a:ext cx="377062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70AA4E-AD56-4801-9E11-A19C440769B1}"/>
              </a:ext>
            </a:extLst>
          </p:cNvPr>
          <p:cNvSpPr/>
          <p:nvPr/>
        </p:nvSpPr>
        <p:spPr>
          <a:xfrm>
            <a:off x="3433389" y="2502506"/>
            <a:ext cx="1214433" cy="154896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1DD3B67-ADB5-488C-9B57-1EE932FE1565}"/>
              </a:ext>
            </a:extLst>
          </p:cNvPr>
          <p:cNvCxnSpPr/>
          <p:nvPr/>
        </p:nvCxnSpPr>
        <p:spPr>
          <a:xfrm flipH="1">
            <a:off x="2729688" y="3292976"/>
            <a:ext cx="805225" cy="0"/>
          </a:xfrm>
          <a:prstGeom prst="line">
            <a:avLst/>
          </a:prstGeom>
          <a:ln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6BF7EB7-7D21-40FA-A92A-F60EEBB98F24}"/>
              </a:ext>
            </a:extLst>
          </p:cNvPr>
          <p:cNvSpPr txBox="1"/>
          <p:nvPr/>
        </p:nvSpPr>
        <p:spPr>
          <a:xfrm>
            <a:off x="1011390" y="3119258"/>
            <a:ext cx="201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accent2"/>
                </a:solidFill>
              </a:rPr>
              <a:t>OUT </a:t>
            </a:r>
            <a:r>
              <a:rPr lang="ko-KR" altLang="en-US" b="1" dirty="0">
                <a:solidFill>
                  <a:schemeClr val="accent2"/>
                </a:solidFill>
              </a:rPr>
              <a:t>버튼</a:t>
            </a:r>
            <a:r>
              <a:rPr lang="en-US" altLang="ko-KR" b="1" dirty="0">
                <a:solidFill>
                  <a:schemeClr val="accent2"/>
                </a:solidFill>
              </a:rPr>
              <a:t> </a:t>
            </a:r>
            <a:r>
              <a:rPr lang="ko-KR" altLang="en-US" b="1" dirty="0">
                <a:solidFill>
                  <a:schemeClr val="accent2"/>
                </a:solidFill>
              </a:rPr>
              <a:t>범위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593550E-AB90-4A8D-B33A-591FEE1D9AAE}"/>
              </a:ext>
            </a:extLst>
          </p:cNvPr>
          <p:cNvSpPr/>
          <p:nvPr/>
        </p:nvSpPr>
        <p:spPr>
          <a:xfrm>
            <a:off x="4660896" y="2455022"/>
            <a:ext cx="1291382" cy="1548969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3DCF4E6-0B6C-4947-BDDC-6025E2A54129}"/>
              </a:ext>
            </a:extLst>
          </p:cNvPr>
          <p:cNvCxnSpPr/>
          <p:nvPr/>
        </p:nvCxnSpPr>
        <p:spPr>
          <a:xfrm flipH="1">
            <a:off x="5769624" y="3180581"/>
            <a:ext cx="8052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79AB789-E299-4D09-B9D1-C61FA02CA1F8}"/>
              </a:ext>
            </a:extLst>
          </p:cNvPr>
          <p:cNvSpPr txBox="1"/>
          <p:nvPr/>
        </p:nvSpPr>
        <p:spPr>
          <a:xfrm>
            <a:off x="6651948" y="3006863"/>
            <a:ext cx="151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</a:rPr>
              <a:t>IN </a:t>
            </a:r>
            <a:r>
              <a:rPr lang="ko-KR" altLang="en-US" b="1" dirty="0">
                <a:solidFill>
                  <a:schemeClr val="tx2"/>
                </a:solidFill>
              </a:rPr>
              <a:t>버튼 범위</a:t>
            </a:r>
            <a:r>
              <a:rPr lang="en-US" altLang="ko-KR" b="1" dirty="0">
                <a:solidFill>
                  <a:schemeClr val="accent2"/>
                </a:solidFill>
              </a:rPr>
              <a:t> 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D51B123-6242-4C23-B7A2-FDE9C073AA15}"/>
              </a:ext>
            </a:extLst>
          </p:cNvPr>
          <p:cNvSpPr/>
          <p:nvPr/>
        </p:nvSpPr>
        <p:spPr>
          <a:xfrm>
            <a:off x="4252157" y="4039968"/>
            <a:ext cx="820424" cy="93991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E26F182-905D-47DD-A777-39FA8E2101D9}"/>
              </a:ext>
            </a:extLst>
          </p:cNvPr>
          <p:cNvSpPr txBox="1"/>
          <p:nvPr/>
        </p:nvSpPr>
        <p:spPr>
          <a:xfrm>
            <a:off x="3736029" y="545967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POLICE 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</a:rPr>
              <a:t>버튼 범위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7452772-22D7-4B72-A074-C0E01431F5B5}"/>
              </a:ext>
            </a:extLst>
          </p:cNvPr>
          <p:cNvCxnSpPr/>
          <p:nvPr/>
        </p:nvCxnSpPr>
        <p:spPr>
          <a:xfrm>
            <a:off x="4689810" y="4751514"/>
            <a:ext cx="0" cy="55768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FFA5913-81C1-426D-AD34-B3E571D4E5BC}"/>
              </a:ext>
            </a:extLst>
          </p:cNvPr>
          <p:cNvSpPr txBox="1"/>
          <p:nvPr/>
        </p:nvSpPr>
        <p:spPr>
          <a:xfrm>
            <a:off x="2943108" y="5987175"/>
            <a:ext cx="5184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나머지 부분은 상호작용 안됨</a:t>
            </a:r>
          </a:p>
        </p:txBody>
      </p:sp>
    </p:spTree>
    <p:extLst>
      <p:ext uri="{BB962C8B-B14F-4D97-AF65-F5344CB8AC3E}">
        <p14:creationId xmlns:p14="http://schemas.microsoft.com/office/powerpoint/2010/main" val="254474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/>
      <p:bldP spid="67" grpId="0" animBg="1"/>
      <p:bldP spid="69" grpId="0"/>
      <p:bldP spid="72" grpId="0" animBg="1"/>
      <p:bldP spid="74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175"/>
            <a:ext cx="9144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1520" y="404664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800" b="1" dirty="0">
                <a:latin typeface="+mj-lt"/>
              </a:rPr>
              <a:t># </a:t>
            </a:r>
            <a:r>
              <a:rPr lang="ko-KR" altLang="en-US" sz="2800" b="1" dirty="0">
                <a:latin typeface="+mj-lt"/>
              </a:rPr>
              <a:t>게임 </a:t>
            </a:r>
            <a:r>
              <a:rPr lang="en-US" altLang="ko-KR" sz="2800" b="1" dirty="0">
                <a:latin typeface="+mj-lt"/>
              </a:rPr>
              <a:t>UI</a:t>
            </a:r>
          </a:p>
          <a:p>
            <a:r>
              <a:rPr lang="ko-KR" altLang="en-US" dirty="0"/>
              <a:t>게임</a:t>
            </a:r>
            <a:r>
              <a:rPr lang="en-US" altLang="ko-KR" dirty="0"/>
              <a:t>UI </a:t>
            </a:r>
            <a:r>
              <a:rPr lang="ko-KR" altLang="en-US" dirty="0"/>
              <a:t>터치 모션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35AFA-1DA2-481B-9CC6-795F4B3091AF}"/>
              </a:ext>
            </a:extLst>
          </p:cNvPr>
          <p:cNvSpPr txBox="1"/>
          <p:nvPr/>
        </p:nvSpPr>
        <p:spPr>
          <a:xfrm>
            <a:off x="1511660" y="1271414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버튼형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터치 시 작았다 커지는 </a:t>
            </a:r>
            <a:r>
              <a:rPr lang="ko-KR" altLang="en-US" dirty="0">
                <a:solidFill>
                  <a:srgbClr val="FF0000"/>
                </a:solidFill>
              </a:rPr>
              <a:t>누르는 모션 </a:t>
            </a:r>
            <a:r>
              <a:rPr lang="ko-KR" altLang="en-US" dirty="0"/>
              <a:t>통일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AEC6B2D-5B8D-4036-9AC7-1409858E6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1796147"/>
            <a:ext cx="1447800" cy="13906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953C7E2-B36C-4EA4-9A39-EE9F29CEE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5066" y="1893684"/>
            <a:ext cx="1571625" cy="8572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745CA34-E73B-4BE2-B29F-FE2F040419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1574" y="2180409"/>
            <a:ext cx="609600" cy="4667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BC4094-53E6-4F0F-A63E-2385673AD879}"/>
              </a:ext>
            </a:extLst>
          </p:cNvPr>
          <p:cNvSpPr txBox="1"/>
          <p:nvPr/>
        </p:nvSpPr>
        <p:spPr>
          <a:xfrm>
            <a:off x="1511660" y="3186797"/>
            <a:ext cx="144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오프닝 </a:t>
            </a:r>
            <a:r>
              <a:rPr lang="en-US" altLang="ko-KR" sz="1500" dirty="0"/>
              <a:t>UI</a:t>
            </a:r>
            <a:endParaRPr lang="ko-KR" altLang="en-US" sz="15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B4E4742-B7AB-4800-AAE2-877AE29A7EC5}"/>
              </a:ext>
            </a:extLst>
          </p:cNvPr>
          <p:cNvSpPr txBox="1"/>
          <p:nvPr/>
        </p:nvSpPr>
        <p:spPr>
          <a:xfrm>
            <a:off x="3535270" y="2855694"/>
            <a:ext cx="2336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인게임</a:t>
            </a:r>
            <a:r>
              <a:rPr lang="ko-KR" altLang="en-US" sz="1500" dirty="0"/>
              <a:t> </a:t>
            </a:r>
            <a:r>
              <a:rPr lang="en-US" altLang="ko-KR" sz="1500" dirty="0"/>
              <a:t>UI</a:t>
            </a:r>
          </a:p>
          <a:p>
            <a:r>
              <a:rPr lang="en-US" altLang="ko-KR" sz="1500" dirty="0"/>
              <a:t>(OUT, IN, POLICE </a:t>
            </a:r>
            <a:r>
              <a:rPr lang="ko-KR" altLang="en-US" sz="1500" dirty="0"/>
              <a:t>버튼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4781CA-BAD6-4F65-B512-3BEF121D643E}"/>
              </a:ext>
            </a:extLst>
          </p:cNvPr>
          <p:cNvSpPr txBox="1"/>
          <p:nvPr/>
        </p:nvSpPr>
        <p:spPr>
          <a:xfrm>
            <a:off x="5802954" y="2840454"/>
            <a:ext cx="2336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STAGE</a:t>
            </a:r>
            <a:r>
              <a:rPr lang="ko-KR" altLang="en-US" sz="1500" dirty="0"/>
              <a:t> 실패</a:t>
            </a:r>
            <a:r>
              <a:rPr lang="en-US" altLang="ko-KR" sz="1500" dirty="0"/>
              <a:t>(</a:t>
            </a:r>
            <a:r>
              <a:rPr lang="ko-KR" altLang="en-US" sz="1500" dirty="0"/>
              <a:t>엔딩</a:t>
            </a:r>
            <a:r>
              <a:rPr lang="en-US" altLang="ko-KR" sz="1500" dirty="0"/>
              <a:t>)</a:t>
            </a:r>
            <a:r>
              <a:rPr lang="ko-KR" altLang="en-US" sz="1500" dirty="0"/>
              <a:t> </a:t>
            </a:r>
            <a:r>
              <a:rPr lang="en-US" altLang="ko-KR" sz="1500" dirty="0"/>
              <a:t>UI</a:t>
            </a:r>
          </a:p>
          <a:p>
            <a:r>
              <a:rPr lang="en-US" altLang="ko-KR" sz="1500" dirty="0"/>
              <a:t>(</a:t>
            </a:r>
            <a:r>
              <a:rPr lang="ko-KR" altLang="en-US" sz="1500" dirty="0" err="1"/>
              <a:t>메인메뉴</a:t>
            </a:r>
            <a:r>
              <a:rPr lang="ko-KR" altLang="en-US" sz="1500" dirty="0"/>
              <a:t> 버튼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73F4AFD-4271-466A-A1C3-DF11A474BC54}"/>
              </a:ext>
            </a:extLst>
          </p:cNvPr>
          <p:cNvSpPr txBox="1"/>
          <p:nvPr/>
        </p:nvSpPr>
        <p:spPr>
          <a:xfrm>
            <a:off x="1511660" y="4137761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애니메이션형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터치할 시 </a:t>
            </a:r>
            <a:r>
              <a:rPr lang="ko-KR" altLang="en-US" dirty="0">
                <a:solidFill>
                  <a:srgbClr val="FF0000"/>
                </a:solidFill>
              </a:rPr>
              <a:t>애니메이션 효과 </a:t>
            </a:r>
            <a:r>
              <a:rPr lang="ko-KR" altLang="en-US" dirty="0"/>
              <a:t>모션</a:t>
            </a:r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1933554-D644-4555-9F4D-0A088CE034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2371" y="4577447"/>
            <a:ext cx="1083189" cy="19682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9D39FF0-F05F-4A74-B6ED-65CFE35A1D69}"/>
              </a:ext>
            </a:extLst>
          </p:cNvPr>
          <p:cNvSpPr txBox="1"/>
          <p:nvPr/>
        </p:nvSpPr>
        <p:spPr>
          <a:xfrm>
            <a:off x="2235560" y="4732848"/>
            <a:ext cx="6120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단계 화면 터치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500" b="1" dirty="0"/>
              <a:t>STAGE XX </a:t>
            </a:r>
            <a:r>
              <a:rPr lang="en-US" altLang="ko-KR" sz="1500" dirty="0"/>
              <a:t>: </a:t>
            </a:r>
            <a:r>
              <a:rPr lang="ko-KR" altLang="en-US" sz="1500" dirty="0"/>
              <a:t>왼쪽에서 오른쪽으로 </a:t>
            </a:r>
            <a:r>
              <a:rPr lang="ko-KR" altLang="en-US" sz="1500" dirty="0" err="1"/>
              <a:t>슬라이딩하며</a:t>
            </a:r>
            <a:r>
              <a:rPr lang="ko-KR" altLang="en-US" sz="1500" dirty="0"/>
              <a:t> 제거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b="1" dirty="0"/>
              <a:t>메모장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접히는 모션으로 접힌 상태로 작아져 화면 오른쪽 상단에 붙어 다시 펴짐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b="1" dirty="0"/>
              <a:t>바탕</a:t>
            </a:r>
            <a:r>
              <a:rPr lang="ko-KR" altLang="en-US" sz="1500" dirty="0"/>
              <a:t> </a:t>
            </a:r>
            <a:r>
              <a:rPr lang="en-US" altLang="ko-KR" sz="1500" dirty="0"/>
              <a:t>: STAGE XX</a:t>
            </a:r>
            <a:r>
              <a:rPr lang="ko-KR" altLang="en-US" sz="1500" dirty="0"/>
              <a:t>가 제거되고 메모장이 접힌 상태에서 부터 점점 오버레이가 풀리는 애니메이션</a:t>
            </a:r>
            <a:r>
              <a:rPr lang="en-US" altLang="ko-KR" sz="1500" dirty="0"/>
              <a:t>. </a:t>
            </a:r>
            <a:r>
              <a:rPr lang="ko-KR" altLang="en-US" sz="1500" dirty="0"/>
              <a:t>메모장이 오른쪽 상단에 붙어 다시 펴지는 애니메이션이랑 동일하게 애니메이션 끝남</a:t>
            </a:r>
          </a:p>
        </p:txBody>
      </p:sp>
    </p:spTree>
    <p:extLst>
      <p:ext uri="{BB962C8B-B14F-4D97-AF65-F5344CB8AC3E}">
        <p14:creationId xmlns:p14="http://schemas.microsoft.com/office/powerpoint/2010/main" val="2190973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1520" y="404664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800" b="1" dirty="0">
                <a:latin typeface="+mj-lt"/>
              </a:rPr>
              <a:t># </a:t>
            </a:r>
            <a:r>
              <a:rPr lang="ko-KR" altLang="en-US" sz="2800" b="1" dirty="0">
                <a:latin typeface="+mj-lt"/>
              </a:rPr>
              <a:t>게임 오브젝트 정의</a:t>
            </a:r>
            <a:endParaRPr lang="en-US" altLang="ko-KR" sz="2800" b="1" dirty="0">
              <a:latin typeface="+mj-lt"/>
            </a:endParaRPr>
          </a:p>
          <a:p>
            <a:r>
              <a:rPr lang="ko-KR" altLang="en-US" dirty="0"/>
              <a:t>접수자 외형</a:t>
            </a:r>
            <a:endParaRPr lang="en-US" altLang="ko-KR" sz="2800" b="1" dirty="0">
              <a:latin typeface="+mj-l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6156D7E-747A-4265-8527-CC0E7E8BD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306" y="1808820"/>
            <a:ext cx="3240360" cy="3240360"/>
          </a:xfrm>
          <a:prstGeom prst="rect">
            <a:avLst/>
          </a:prstGeom>
        </p:spPr>
      </p:pic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1E35C9A-7F03-41B0-AF6C-FECDEFA11DBC}"/>
              </a:ext>
            </a:extLst>
          </p:cNvPr>
          <p:cNvCxnSpPr>
            <a:cxnSpLocks/>
          </p:cNvCxnSpPr>
          <p:nvPr/>
        </p:nvCxnSpPr>
        <p:spPr>
          <a:xfrm>
            <a:off x="4722642" y="2996952"/>
            <a:ext cx="64807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FD6AB76-6ABE-4745-8904-2141471F82C8}"/>
              </a:ext>
            </a:extLst>
          </p:cNvPr>
          <p:cNvCxnSpPr>
            <a:cxnSpLocks/>
          </p:cNvCxnSpPr>
          <p:nvPr/>
        </p:nvCxnSpPr>
        <p:spPr>
          <a:xfrm>
            <a:off x="5370714" y="1808820"/>
            <a:ext cx="0" cy="118813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2755645-C28B-494A-A04C-1710E4882FC1}"/>
              </a:ext>
            </a:extLst>
          </p:cNvPr>
          <p:cNvCxnSpPr>
            <a:cxnSpLocks/>
          </p:cNvCxnSpPr>
          <p:nvPr/>
        </p:nvCxnSpPr>
        <p:spPr>
          <a:xfrm>
            <a:off x="4722642" y="1808820"/>
            <a:ext cx="64807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52ABD7F-A8FB-45F0-962D-0D10DDA5BC49}"/>
              </a:ext>
            </a:extLst>
          </p:cNvPr>
          <p:cNvCxnSpPr>
            <a:cxnSpLocks/>
          </p:cNvCxnSpPr>
          <p:nvPr/>
        </p:nvCxnSpPr>
        <p:spPr>
          <a:xfrm>
            <a:off x="5370714" y="3139219"/>
            <a:ext cx="0" cy="2897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774F20F-9090-41B5-8DEF-2DE1536FCCAF}"/>
              </a:ext>
            </a:extLst>
          </p:cNvPr>
          <p:cNvCxnSpPr>
            <a:cxnSpLocks/>
          </p:cNvCxnSpPr>
          <p:nvPr/>
        </p:nvCxnSpPr>
        <p:spPr>
          <a:xfrm>
            <a:off x="4722642" y="3139219"/>
            <a:ext cx="64807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610C373-BCFC-4DED-84E3-BFE73FDD0D93}"/>
              </a:ext>
            </a:extLst>
          </p:cNvPr>
          <p:cNvCxnSpPr>
            <a:cxnSpLocks/>
          </p:cNvCxnSpPr>
          <p:nvPr/>
        </p:nvCxnSpPr>
        <p:spPr>
          <a:xfrm>
            <a:off x="4722642" y="3429000"/>
            <a:ext cx="64807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93488DC-AADF-4737-81F3-57059116529B}"/>
              </a:ext>
            </a:extLst>
          </p:cNvPr>
          <p:cNvCxnSpPr>
            <a:cxnSpLocks/>
          </p:cNvCxnSpPr>
          <p:nvPr/>
        </p:nvCxnSpPr>
        <p:spPr>
          <a:xfrm>
            <a:off x="5370714" y="3499259"/>
            <a:ext cx="0" cy="2897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EF7AEEC-E9A4-46A3-A13E-60E43955EF8B}"/>
              </a:ext>
            </a:extLst>
          </p:cNvPr>
          <p:cNvCxnSpPr>
            <a:cxnSpLocks/>
          </p:cNvCxnSpPr>
          <p:nvPr/>
        </p:nvCxnSpPr>
        <p:spPr>
          <a:xfrm>
            <a:off x="4722642" y="3499259"/>
            <a:ext cx="64807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FE3D9AE-9AD8-441E-822F-97930472F536}"/>
              </a:ext>
            </a:extLst>
          </p:cNvPr>
          <p:cNvCxnSpPr>
            <a:cxnSpLocks/>
          </p:cNvCxnSpPr>
          <p:nvPr/>
        </p:nvCxnSpPr>
        <p:spPr>
          <a:xfrm>
            <a:off x="4722642" y="3789040"/>
            <a:ext cx="64807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11B30CB-97F3-48FD-A179-394C6E6B9A1F}"/>
              </a:ext>
            </a:extLst>
          </p:cNvPr>
          <p:cNvCxnSpPr>
            <a:cxnSpLocks/>
          </p:cNvCxnSpPr>
          <p:nvPr/>
        </p:nvCxnSpPr>
        <p:spPr>
          <a:xfrm>
            <a:off x="5370714" y="3859299"/>
            <a:ext cx="0" cy="2897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8078CB5-06D6-43D4-A7C8-8079F1EE08A6}"/>
              </a:ext>
            </a:extLst>
          </p:cNvPr>
          <p:cNvCxnSpPr>
            <a:cxnSpLocks/>
          </p:cNvCxnSpPr>
          <p:nvPr/>
        </p:nvCxnSpPr>
        <p:spPr>
          <a:xfrm>
            <a:off x="4722642" y="3859299"/>
            <a:ext cx="64807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12412712-5420-40B9-ADA8-821206E16919}"/>
              </a:ext>
            </a:extLst>
          </p:cNvPr>
          <p:cNvCxnSpPr>
            <a:cxnSpLocks/>
          </p:cNvCxnSpPr>
          <p:nvPr/>
        </p:nvCxnSpPr>
        <p:spPr>
          <a:xfrm>
            <a:off x="4722642" y="4149080"/>
            <a:ext cx="64807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471EF8F-9F39-4D85-BDAA-8A23128A70A7}"/>
              </a:ext>
            </a:extLst>
          </p:cNvPr>
          <p:cNvCxnSpPr>
            <a:cxnSpLocks/>
          </p:cNvCxnSpPr>
          <p:nvPr/>
        </p:nvCxnSpPr>
        <p:spPr>
          <a:xfrm>
            <a:off x="5370714" y="4219339"/>
            <a:ext cx="0" cy="2897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94ADA9DC-33C8-4796-A208-EC70BB144141}"/>
              </a:ext>
            </a:extLst>
          </p:cNvPr>
          <p:cNvCxnSpPr>
            <a:cxnSpLocks/>
          </p:cNvCxnSpPr>
          <p:nvPr/>
        </p:nvCxnSpPr>
        <p:spPr>
          <a:xfrm>
            <a:off x="4722642" y="4219339"/>
            <a:ext cx="64807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A5ECBE8-B958-4896-8191-32FBF83210EE}"/>
              </a:ext>
            </a:extLst>
          </p:cNvPr>
          <p:cNvCxnSpPr>
            <a:cxnSpLocks/>
          </p:cNvCxnSpPr>
          <p:nvPr/>
        </p:nvCxnSpPr>
        <p:spPr>
          <a:xfrm>
            <a:off x="4722642" y="4509120"/>
            <a:ext cx="64807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5A9C423-8BEF-4C1C-B121-A23087915107}"/>
              </a:ext>
            </a:extLst>
          </p:cNvPr>
          <p:cNvCxnSpPr>
            <a:cxnSpLocks/>
          </p:cNvCxnSpPr>
          <p:nvPr/>
        </p:nvCxnSpPr>
        <p:spPr>
          <a:xfrm>
            <a:off x="5370714" y="4579379"/>
            <a:ext cx="0" cy="46980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F9C4CF3-5D69-460E-95E6-A55EBD055BBD}"/>
              </a:ext>
            </a:extLst>
          </p:cNvPr>
          <p:cNvCxnSpPr>
            <a:cxnSpLocks/>
          </p:cNvCxnSpPr>
          <p:nvPr/>
        </p:nvCxnSpPr>
        <p:spPr>
          <a:xfrm>
            <a:off x="4722642" y="4579379"/>
            <a:ext cx="64807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03E19D7C-0DFE-4FC6-A059-8885C5D433A3}"/>
              </a:ext>
            </a:extLst>
          </p:cNvPr>
          <p:cNvCxnSpPr>
            <a:cxnSpLocks/>
          </p:cNvCxnSpPr>
          <p:nvPr/>
        </p:nvCxnSpPr>
        <p:spPr>
          <a:xfrm>
            <a:off x="4722642" y="5049180"/>
            <a:ext cx="64807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0A192D0-6E05-47C1-AD28-EFC3AB0D67D2}"/>
              </a:ext>
            </a:extLst>
          </p:cNvPr>
          <p:cNvSpPr txBox="1"/>
          <p:nvPr/>
        </p:nvSpPr>
        <p:spPr>
          <a:xfrm>
            <a:off x="5586738" y="1947315"/>
            <a:ext cx="331236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머리 관련 오브젝트</a:t>
            </a:r>
            <a:endParaRPr lang="en-US" altLang="ko-KR" sz="1300" b="1" dirty="0"/>
          </a:p>
          <a:p>
            <a:pPr marL="285750" indent="-285750">
              <a:buFontTx/>
              <a:buChar char="-"/>
            </a:pPr>
            <a:r>
              <a:rPr lang="ko-KR" altLang="en-US" sz="1300" dirty="0">
                <a:solidFill>
                  <a:srgbClr val="FF0000"/>
                </a:solidFill>
              </a:rPr>
              <a:t>헤어</a:t>
            </a:r>
            <a:r>
              <a:rPr lang="ko-KR" altLang="en-US" sz="1300" dirty="0"/>
              <a:t> </a:t>
            </a:r>
            <a:r>
              <a:rPr lang="en-US" altLang="ko-KR" sz="1300" dirty="0"/>
              <a:t>ex) </a:t>
            </a:r>
            <a:r>
              <a:rPr lang="ko-KR" altLang="en-US" sz="1300" dirty="0"/>
              <a:t>곱슬</a:t>
            </a:r>
            <a:r>
              <a:rPr lang="en-US" altLang="ko-KR" sz="1300" dirty="0"/>
              <a:t>, </a:t>
            </a:r>
            <a:r>
              <a:rPr lang="ko-KR" altLang="en-US" sz="1300" dirty="0"/>
              <a:t>단발</a:t>
            </a:r>
            <a:r>
              <a:rPr lang="en-US" altLang="ko-KR" sz="1300" dirty="0"/>
              <a:t>, </a:t>
            </a:r>
            <a:r>
              <a:rPr lang="ko-KR" altLang="en-US" sz="1300" dirty="0"/>
              <a:t>민머리 등</a:t>
            </a:r>
            <a:endParaRPr lang="en-US" altLang="ko-KR" sz="1300" dirty="0"/>
          </a:p>
          <a:p>
            <a:pPr marL="285750" indent="-285750">
              <a:buFontTx/>
              <a:buChar char="-"/>
            </a:pPr>
            <a:r>
              <a:rPr lang="ko-KR" altLang="en-US" sz="1300" dirty="0">
                <a:solidFill>
                  <a:srgbClr val="FF0000"/>
                </a:solidFill>
              </a:rPr>
              <a:t>색깔</a:t>
            </a:r>
            <a:r>
              <a:rPr lang="ko-KR" altLang="en-US" sz="1300" dirty="0"/>
              <a:t> </a:t>
            </a:r>
            <a:r>
              <a:rPr lang="en-US" altLang="ko-KR" sz="1300" dirty="0"/>
              <a:t>ex)</a:t>
            </a:r>
            <a:r>
              <a:rPr lang="ko-KR" altLang="en-US" sz="1300" dirty="0"/>
              <a:t> 검정</a:t>
            </a:r>
            <a:r>
              <a:rPr lang="en-US" altLang="ko-KR" sz="1300" dirty="0"/>
              <a:t>, </a:t>
            </a:r>
            <a:r>
              <a:rPr lang="ko-KR" altLang="en-US" sz="1300" dirty="0"/>
              <a:t>갈색</a:t>
            </a:r>
            <a:r>
              <a:rPr lang="en-US" altLang="ko-KR" sz="1300" dirty="0"/>
              <a:t>, </a:t>
            </a:r>
            <a:r>
              <a:rPr lang="ko-KR" altLang="en-US" sz="1300" dirty="0"/>
              <a:t>노랑 등</a:t>
            </a:r>
            <a:endParaRPr lang="en-US" altLang="ko-KR" sz="1300" dirty="0"/>
          </a:p>
          <a:p>
            <a:pPr marL="285750" indent="-285750">
              <a:buFontTx/>
              <a:buChar char="-"/>
            </a:pPr>
            <a:r>
              <a:rPr lang="ko-KR" altLang="en-US" sz="1300" dirty="0"/>
              <a:t>액세서리 </a:t>
            </a:r>
            <a:r>
              <a:rPr lang="en-US" altLang="ko-KR" sz="1300" dirty="0"/>
              <a:t>ex) </a:t>
            </a:r>
            <a:r>
              <a:rPr lang="ko-KR" altLang="en-US" sz="1300" dirty="0"/>
              <a:t>모자</a:t>
            </a:r>
            <a:r>
              <a:rPr lang="en-US" altLang="ko-KR" sz="1300" dirty="0"/>
              <a:t>, </a:t>
            </a:r>
            <a:r>
              <a:rPr lang="ko-KR" altLang="en-US" sz="1300" dirty="0"/>
              <a:t>헤드셋</a:t>
            </a:r>
            <a:r>
              <a:rPr lang="en-US" altLang="ko-KR" sz="1300" dirty="0"/>
              <a:t>, </a:t>
            </a:r>
            <a:r>
              <a:rPr lang="ko-KR" altLang="en-US" sz="1300" dirty="0"/>
              <a:t>머리띠 등</a:t>
            </a:r>
            <a:endParaRPr lang="en-US" altLang="ko-KR" sz="1300" dirty="0"/>
          </a:p>
          <a:p>
            <a:pPr marL="285750" indent="-285750">
              <a:buFontTx/>
              <a:buChar char="-"/>
            </a:pPr>
            <a:r>
              <a:rPr lang="ko-KR" altLang="en-US" sz="1300" dirty="0"/>
              <a:t>기타 </a:t>
            </a:r>
            <a:r>
              <a:rPr lang="en-US" altLang="ko-KR" sz="1300" dirty="0"/>
              <a:t>ex) </a:t>
            </a:r>
            <a:r>
              <a:rPr lang="ko-KR" altLang="en-US" sz="1300" dirty="0"/>
              <a:t>붕대</a:t>
            </a:r>
            <a:r>
              <a:rPr lang="en-US" altLang="ko-KR" sz="1300" dirty="0"/>
              <a:t>, </a:t>
            </a:r>
            <a:r>
              <a:rPr lang="ko-KR" altLang="en-US" sz="1300" dirty="0"/>
              <a:t>혹 등</a:t>
            </a:r>
            <a:endParaRPr lang="en-US" altLang="ko-KR" sz="13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14D07D9-9952-4AD3-9C79-C0F6F654AD23}"/>
              </a:ext>
            </a:extLst>
          </p:cNvPr>
          <p:cNvSpPr txBox="1"/>
          <p:nvPr/>
        </p:nvSpPr>
        <p:spPr>
          <a:xfrm>
            <a:off x="5586738" y="3139219"/>
            <a:ext cx="33123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눈 관련 오브젝트 </a:t>
            </a:r>
            <a:r>
              <a:rPr lang="en-US" altLang="ko-KR" sz="1300" b="1" dirty="0"/>
              <a:t>: </a:t>
            </a:r>
            <a:r>
              <a:rPr lang="ko-KR" altLang="en-US" sz="1300" dirty="0">
                <a:solidFill>
                  <a:srgbClr val="FF0000"/>
                </a:solidFill>
              </a:rPr>
              <a:t>색깔</a:t>
            </a:r>
            <a:r>
              <a:rPr lang="en-US" altLang="ko-KR" sz="1300" dirty="0"/>
              <a:t>, </a:t>
            </a:r>
            <a:r>
              <a:rPr lang="ko-KR" altLang="en-US" sz="1300" dirty="0"/>
              <a:t>안대 등</a:t>
            </a:r>
            <a:endParaRPr lang="en-US" altLang="ko-KR" sz="13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B79956-FBB6-40B2-995E-AF48CBDF8384}"/>
              </a:ext>
            </a:extLst>
          </p:cNvPr>
          <p:cNvSpPr txBox="1"/>
          <p:nvPr/>
        </p:nvSpPr>
        <p:spPr>
          <a:xfrm>
            <a:off x="5586737" y="3496652"/>
            <a:ext cx="33123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코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귀 관련 오브젝트 </a:t>
            </a:r>
            <a:r>
              <a:rPr lang="en-US" altLang="ko-KR" sz="1300" b="1" dirty="0"/>
              <a:t>: </a:t>
            </a:r>
            <a:r>
              <a:rPr lang="ko-KR" altLang="en-US" sz="1300" dirty="0"/>
              <a:t>색깔</a:t>
            </a:r>
            <a:r>
              <a:rPr lang="en-US" altLang="ko-KR" sz="900" dirty="0"/>
              <a:t>(</a:t>
            </a:r>
            <a:r>
              <a:rPr lang="ko-KR" altLang="en-US" sz="900" dirty="0" err="1"/>
              <a:t>술취함</a:t>
            </a:r>
            <a:r>
              <a:rPr lang="en-US" altLang="ko-KR" sz="900" dirty="0"/>
              <a:t>, </a:t>
            </a:r>
            <a:r>
              <a:rPr lang="ko-KR" altLang="en-US" sz="900" dirty="0"/>
              <a:t>코피 등</a:t>
            </a:r>
            <a:r>
              <a:rPr lang="en-US" altLang="ko-KR" sz="900" dirty="0"/>
              <a:t>)</a:t>
            </a:r>
            <a:r>
              <a:rPr lang="en-US" altLang="ko-KR" sz="1300" dirty="0"/>
              <a:t>, </a:t>
            </a:r>
            <a:r>
              <a:rPr lang="ko-KR" altLang="en-US" sz="1300" dirty="0"/>
              <a:t>악세서리 등</a:t>
            </a:r>
            <a:endParaRPr lang="en-US" altLang="ko-KR" sz="13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2B4B30-29E8-408B-8A00-F13AB8AA3980}"/>
              </a:ext>
            </a:extLst>
          </p:cNvPr>
          <p:cNvSpPr txBox="1"/>
          <p:nvPr/>
        </p:nvSpPr>
        <p:spPr>
          <a:xfrm>
            <a:off x="5586737" y="3908163"/>
            <a:ext cx="33123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입 관련 오브젝트 </a:t>
            </a:r>
            <a:r>
              <a:rPr lang="en-US" altLang="ko-KR" sz="1300" b="1" dirty="0"/>
              <a:t>: </a:t>
            </a:r>
            <a:r>
              <a:rPr lang="ko-KR" altLang="en-US" sz="1300" dirty="0">
                <a:solidFill>
                  <a:srgbClr val="FF0000"/>
                </a:solidFill>
              </a:rPr>
              <a:t>색깔</a:t>
            </a:r>
            <a:r>
              <a:rPr lang="en-US" altLang="ko-KR" sz="1300" dirty="0"/>
              <a:t>, </a:t>
            </a:r>
            <a:r>
              <a:rPr lang="ko-KR" altLang="en-US" sz="1300" dirty="0"/>
              <a:t>마스크 등</a:t>
            </a:r>
            <a:endParaRPr lang="en-US" altLang="ko-KR" sz="13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606BEEE-13FF-48BE-9859-EC53A95C7B1C}"/>
              </a:ext>
            </a:extLst>
          </p:cNvPr>
          <p:cNvSpPr txBox="1"/>
          <p:nvPr/>
        </p:nvSpPr>
        <p:spPr>
          <a:xfrm>
            <a:off x="5586737" y="4237920"/>
            <a:ext cx="33123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목 관련 오브젝트 </a:t>
            </a:r>
            <a:r>
              <a:rPr lang="en-US" altLang="ko-KR" sz="1300" b="1" dirty="0"/>
              <a:t>: </a:t>
            </a:r>
            <a:r>
              <a:rPr lang="ko-KR" altLang="en-US" sz="1300" dirty="0"/>
              <a:t>목도리</a:t>
            </a:r>
            <a:r>
              <a:rPr lang="en-US" altLang="ko-KR" sz="1300" dirty="0"/>
              <a:t>, </a:t>
            </a:r>
            <a:r>
              <a:rPr lang="ko-KR" altLang="en-US" sz="1300" dirty="0"/>
              <a:t>목걸이 등</a:t>
            </a:r>
            <a:endParaRPr lang="en-US" altLang="ko-KR" sz="13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5636B45-0263-4401-B2BE-DC1BD12C518E}"/>
              </a:ext>
            </a:extLst>
          </p:cNvPr>
          <p:cNvSpPr txBox="1"/>
          <p:nvPr/>
        </p:nvSpPr>
        <p:spPr>
          <a:xfrm>
            <a:off x="5586736" y="4608554"/>
            <a:ext cx="388843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옷 관련 오브젝트 </a:t>
            </a:r>
            <a:r>
              <a:rPr lang="en-US" altLang="ko-KR" sz="1300" b="1" dirty="0"/>
              <a:t>: </a:t>
            </a:r>
            <a:r>
              <a:rPr lang="ko-KR" altLang="en-US" sz="1300" dirty="0">
                <a:solidFill>
                  <a:srgbClr val="FF0000"/>
                </a:solidFill>
              </a:rPr>
              <a:t>색깔</a:t>
            </a:r>
            <a:r>
              <a:rPr lang="en-US" altLang="ko-KR" sz="1300" dirty="0"/>
              <a:t>, </a:t>
            </a:r>
            <a:r>
              <a:rPr lang="ko-KR" altLang="en-US" sz="1300" dirty="0">
                <a:solidFill>
                  <a:srgbClr val="FF0000"/>
                </a:solidFill>
              </a:rPr>
              <a:t>종류</a:t>
            </a:r>
            <a:r>
              <a:rPr lang="en-US" altLang="ko-KR" sz="1300" dirty="0"/>
              <a:t>, </a:t>
            </a:r>
            <a:r>
              <a:rPr lang="ko-KR" altLang="en-US" sz="1300" dirty="0"/>
              <a:t>기타 등</a:t>
            </a:r>
            <a:endParaRPr lang="en-US" altLang="ko-KR" sz="1300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3375C0FD-47A6-4EC3-A3B0-0BE5B06BC976}"/>
              </a:ext>
            </a:extLst>
          </p:cNvPr>
          <p:cNvCxnSpPr>
            <a:cxnSpLocks/>
          </p:cNvCxnSpPr>
          <p:nvPr/>
        </p:nvCxnSpPr>
        <p:spPr>
          <a:xfrm>
            <a:off x="1294754" y="4478000"/>
            <a:ext cx="64807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07B20A8-4F3D-43B3-BC46-B566CEAB4C51}"/>
              </a:ext>
            </a:extLst>
          </p:cNvPr>
          <p:cNvCxnSpPr>
            <a:cxnSpLocks/>
          </p:cNvCxnSpPr>
          <p:nvPr/>
        </p:nvCxnSpPr>
        <p:spPr>
          <a:xfrm>
            <a:off x="1294754" y="2600908"/>
            <a:ext cx="0" cy="18770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CA4BD586-BCDB-4AEE-8A20-D86AEE5A4A4D}"/>
              </a:ext>
            </a:extLst>
          </p:cNvPr>
          <p:cNvCxnSpPr>
            <a:cxnSpLocks/>
          </p:cNvCxnSpPr>
          <p:nvPr/>
        </p:nvCxnSpPr>
        <p:spPr>
          <a:xfrm>
            <a:off x="1294754" y="2600908"/>
            <a:ext cx="64807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405BC394-002F-4230-9D34-CCB77725AC3A}"/>
              </a:ext>
            </a:extLst>
          </p:cNvPr>
          <p:cNvSpPr txBox="1"/>
          <p:nvPr/>
        </p:nvSpPr>
        <p:spPr>
          <a:xfrm>
            <a:off x="294160" y="3098411"/>
            <a:ext cx="331236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얼굴 관련</a:t>
            </a:r>
            <a:endParaRPr lang="en-US" altLang="ko-KR" sz="1300" b="1" dirty="0"/>
          </a:p>
          <a:p>
            <a:r>
              <a:rPr lang="ko-KR" altLang="en-US" sz="1300" dirty="0"/>
              <a:t> </a:t>
            </a:r>
            <a:r>
              <a:rPr lang="en-US" altLang="ko-KR" sz="1300" dirty="0"/>
              <a:t>: </a:t>
            </a:r>
            <a:r>
              <a:rPr lang="ko-KR" altLang="en-US" sz="1300" dirty="0">
                <a:solidFill>
                  <a:srgbClr val="FF0000"/>
                </a:solidFill>
              </a:rPr>
              <a:t>색깔</a:t>
            </a:r>
            <a:r>
              <a:rPr lang="en-US" altLang="ko-KR" sz="1300" dirty="0"/>
              <a:t>,</a:t>
            </a:r>
          </a:p>
          <a:p>
            <a:r>
              <a:rPr lang="en-US" altLang="ko-KR" sz="1300" dirty="0"/>
              <a:t>  </a:t>
            </a:r>
            <a:r>
              <a:rPr lang="ko-KR" altLang="en-US" sz="1300" dirty="0"/>
              <a:t>흉터</a:t>
            </a:r>
            <a:r>
              <a:rPr lang="en-US" altLang="ko-KR" sz="1300" dirty="0"/>
              <a:t> </a:t>
            </a:r>
            <a:r>
              <a:rPr lang="ko-KR" altLang="en-US" sz="1300" dirty="0"/>
              <a:t>등</a:t>
            </a:r>
            <a:endParaRPr lang="en-US" altLang="ko-KR" sz="13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55653AF-EE1E-4DAE-BDAD-6746566B6BEA}"/>
              </a:ext>
            </a:extLst>
          </p:cNvPr>
          <p:cNvSpPr txBox="1"/>
          <p:nvPr/>
        </p:nvSpPr>
        <p:spPr>
          <a:xfrm>
            <a:off x="1518286" y="5433161"/>
            <a:ext cx="7704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빨간색 글씨</a:t>
            </a:r>
            <a:r>
              <a:rPr lang="en-US" altLang="ko-KR" dirty="0"/>
              <a:t>(</a:t>
            </a:r>
            <a:r>
              <a:rPr lang="ko-KR" altLang="en-US" dirty="0"/>
              <a:t>기본 설정</a:t>
            </a:r>
            <a:r>
              <a:rPr lang="en-US" altLang="ko-KR" dirty="0"/>
              <a:t>)</a:t>
            </a:r>
            <a:r>
              <a:rPr lang="ko-KR" altLang="en-US" dirty="0"/>
              <a:t>는 무조건 적용되야 하는 사항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그 외 부가적인 요소는 하나 이하 착용 가능</a:t>
            </a:r>
            <a:r>
              <a:rPr lang="en-US" altLang="ko-KR" dirty="0"/>
              <a:t>(</a:t>
            </a:r>
            <a:r>
              <a:rPr lang="ko-KR" altLang="en-US" dirty="0"/>
              <a:t>미착용 가능</a:t>
            </a:r>
            <a:r>
              <a:rPr lang="en-US" altLang="ko-KR" dirty="0"/>
              <a:t>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20DA83F-5C67-49DD-8E3A-2FCE78243B8B}"/>
              </a:ext>
            </a:extLst>
          </p:cNvPr>
          <p:cNvSpPr txBox="1"/>
          <p:nvPr/>
        </p:nvSpPr>
        <p:spPr>
          <a:xfrm>
            <a:off x="2689558" y="883746"/>
            <a:ext cx="257085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rgbClr val="FF0000"/>
                </a:solidFill>
              </a:rPr>
              <a:t>성별</a:t>
            </a:r>
            <a:r>
              <a:rPr lang="ko-KR" altLang="en-US" sz="1300" b="1" dirty="0"/>
              <a:t>은 머리 길이로 구별</a:t>
            </a:r>
            <a:endParaRPr lang="en-US" altLang="ko-KR" sz="1300" b="1" dirty="0"/>
          </a:p>
          <a:p>
            <a:pPr marL="285750" indent="-285750">
              <a:buFontTx/>
              <a:buChar char="-"/>
            </a:pPr>
            <a:r>
              <a:rPr lang="ko-KR" altLang="en-US" sz="1300" dirty="0"/>
              <a:t>여성 </a:t>
            </a:r>
            <a:r>
              <a:rPr lang="en-US" altLang="ko-KR" sz="1300" dirty="0"/>
              <a:t>: </a:t>
            </a:r>
            <a:r>
              <a:rPr lang="ko-KR" altLang="en-US" sz="1300" dirty="0"/>
              <a:t>머리길이가 목 이상</a:t>
            </a:r>
            <a:endParaRPr lang="en-US" altLang="ko-KR" sz="1300" dirty="0"/>
          </a:p>
          <a:p>
            <a:pPr marL="285750" indent="-285750">
              <a:buFontTx/>
              <a:buChar char="-"/>
            </a:pPr>
            <a:r>
              <a:rPr lang="ko-KR" altLang="en-US" sz="1300" dirty="0"/>
              <a:t>남성 </a:t>
            </a:r>
            <a:r>
              <a:rPr lang="en-US" altLang="ko-KR" sz="1300" dirty="0"/>
              <a:t>: </a:t>
            </a:r>
            <a:r>
              <a:rPr lang="ko-KR" altLang="en-US" sz="1300" dirty="0"/>
              <a:t>머리길이가 귀 이하</a:t>
            </a:r>
            <a:endParaRPr lang="en-US" altLang="ko-KR" sz="13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8EFEE16-A060-449E-806A-4E74B7F5983F}"/>
              </a:ext>
            </a:extLst>
          </p:cNvPr>
          <p:cNvSpPr txBox="1"/>
          <p:nvPr/>
        </p:nvSpPr>
        <p:spPr>
          <a:xfrm>
            <a:off x="5282508" y="875909"/>
            <a:ext cx="25708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나이는 구별 </a:t>
            </a:r>
            <a:r>
              <a:rPr lang="en-US" altLang="ko-KR" sz="1300" b="1" dirty="0"/>
              <a:t>X</a:t>
            </a:r>
          </a:p>
          <a:p>
            <a:r>
              <a:rPr lang="en-US" altLang="ko-KR" sz="1300" dirty="0"/>
              <a:t>- </a:t>
            </a:r>
            <a:r>
              <a:rPr lang="ko-KR" altLang="en-US" sz="1300" dirty="0"/>
              <a:t>인식</a:t>
            </a:r>
            <a:r>
              <a:rPr lang="en-US" altLang="ko-KR" sz="1300" dirty="0"/>
              <a:t> </a:t>
            </a:r>
            <a:r>
              <a:rPr lang="ko-KR" altLang="en-US" sz="1300" dirty="0"/>
              <a:t>및 구별이 힘듦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853636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1520" y="40466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800" b="1" dirty="0">
                <a:latin typeface="+mj-lt"/>
              </a:rPr>
              <a:t># </a:t>
            </a:r>
            <a:r>
              <a:rPr lang="ko-KR" altLang="en-US" sz="2800" b="1" dirty="0">
                <a:latin typeface="+mj-lt"/>
              </a:rPr>
              <a:t>스테이지 클리어</a:t>
            </a:r>
            <a:endParaRPr lang="en-US" altLang="ko-KR" sz="2800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336EC9-7790-474B-8246-6AE689BDA827}"/>
              </a:ext>
            </a:extLst>
          </p:cNvPr>
          <p:cNvSpPr txBox="1"/>
          <p:nvPr/>
        </p:nvSpPr>
        <p:spPr>
          <a:xfrm>
            <a:off x="1547664" y="1700808"/>
            <a:ext cx="6264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현상수배범과 일치하면 </a:t>
            </a:r>
            <a:r>
              <a:rPr lang="en-US" altLang="ko-KR" dirty="0"/>
              <a:t>POLICE</a:t>
            </a:r>
            <a:r>
              <a:rPr lang="ko-KR" altLang="en-US" dirty="0"/>
              <a:t> 버튼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조건에 맞지 않으면 </a:t>
            </a:r>
            <a:r>
              <a:rPr lang="en-US" altLang="ko-KR" dirty="0"/>
              <a:t>IN </a:t>
            </a:r>
            <a:r>
              <a:rPr lang="ko-KR" altLang="en-US" dirty="0"/>
              <a:t>버튼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조건에 맞으면 </a:t>
            </a:r>
            <a:r>
              <a:rPr lang="en-US" altLang="ko-KR" dirty="0"/>
              <a:t>OUT </a:t>
            </a:r>
            <a:r>
              <a:rPr lang="ko-KR" altLang="en-US" dirty="0"/>
              <a:t>버튼</a:t>
            </a:r>
            <a:endParaRPr lang="en-US" altLang="ko-KR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20B8445-CC22-437D-9DB7-AAEB0ED2B4CB}"/>
              </a:ext>
            </a:extLst>
          </p:cNvPr>
          <p:cNvCxnSpPr>
            <a:cxnSpLocks/>
          </p:cNvCxnSpPr>
          <p:nvPr/>
        </p:nvCxnSpPr>
        <p:spPr>
          <a:xfrm>
            <a:off x="4499992" y="3293204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CFD4D2B-2271-4D8A-B41E-2EB6BAFE248B}"/>
              </a:ext>
            </a:extLst>
          </p:cNvPr>
          <p:cNvSpPr txBox="1"/>
          <p:nvPr/>
        </p:nvSpPr>
        <p:spPr>
          <a:xfrm>
            <a:off x="1547664" y="4801940"/>
            <a:ext cx="5688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목표 접수자 수가 </a:t>
            </a:r>
            <a:r>
              <a:rPr lang="en-US" altLang="ko-KR" dirty="0"/>
              <a:t>0</a:t>
            </a:r>
            <a:r>
              <a:rPr lang="ko-KR" altLang="en-US" dirty="0"/>
              <a:t>이 될 때 </a:t>
            </a:r>
            <a:r>
              <a:rPr lang="en-US" altLang="ko-KR" dirty="0"/>
              <a:t>CLEAR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시간 초가 다 되면 </a:t>
            </a:r>
            <a:r>
              <a:rPr lang="en-US" altLang="ko-KR" dirty="0"/>
              <a:t>FAIL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생명이 다 없어지면 </a:t>
            </a:r>
            <a:r>
              <a:rPr lang="en-US" altLang="ko-KR" dirty="0"/>
              <a:t>FAIL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4A9D9F-9D60-495B-BF34-0C4FBCFF8DD5}"/>
              </a:ext>
            </a:extLst>
          </p:cNvPr>
          <p:cNvSpPr txBox="1"/>
          <p:nvPr/>
        </p:nvSpPr>
        <p:spPr>
          <a:xfrm>
            <a:off x="1655680" y="3791400"/>
            <a:ext cx="568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버튼을 잘 못 누를 시 생명이 하나씩 깎임</a:t>
            </a:r>
            <a:endParaRPr lang="en-US" altLang="ko-KR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0E1977B-EEF6-4ED6-B8D5-FB29D44E5840}"/>
              </a:ext>
            </a:extLst>
          </p:cNvPr>
          <p:cNvCxnSpPr>
            <a:cxnSpLocks/>
          </p:cNvCxnSpPr>
          <p:nvPr/>
        </p:nvCxnSpPr>
        <p:spPr>
          <a:xfrm>
            <a:off x="4499104" y="430131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557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1520" y="404664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800" b="1" dirty="0">
                <a:latin typeface="+mj-lt"/>
              </a:rPr>
              <a:t># </a:t>
            </a:r>
            <a:r>
              <a:rPr lang="ko-KR" altLang="en-US" sz="2800" b="1" dirty="0">
                <a:latin typeface="+mj-lt"/>
              </a:rPr>
              <a:t>게임 스테이지 정의</a:t>
            </a:r>
            <a:endParaRPr lang="en-US" altLang="ko-KR" sz="2800" b="1" dirty="0">
              <a:latin typeface="+mj-lt"/>
            </a:endParaRPr>
          </a:p>
          <a:p>
            <a:r>
              <a:rPr lang="ko-KR" altLang="en-US" dirty="0"/>
              <a:t>접수자 외형</a:t>
            </a:r>
            <a:endParaRPr lang="en-US" altLang="ko-KR" sz="2800" b="1" dirty="0">
              <a:latin typeface="+mj-lt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40D18E-05EB-49AF-9E60-47F38A719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993774"/>
              </p:ext>
            </p:extLst>
          </p:nvPr>
        </p:nvGraphicFramePr>
        <p:xfrm>
          <a:off x="686779" y="2570624"/>
          <a:ext cx="7770439" cy="1015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78">
                  <a:extLst>
                    <a:ext uri="{9D8B030D-6E8A-4147-A177-3AD203B41FA5}">
                      <a16:colId xmlns:a16="http://schemas.microsoft.com/office/drawing/2014/main" val="3095385804"/>
                    </a:ext>
                  </a:extLst>
                </a:gridCol>
                <a:gridCol w="617209">
                  <a:extLst>
                    <a:ext uri="{9D8B030D-6E8A-4147-A177-3AD203B41FA5}">
                      <a16:colId xmlns:a16="http://schemas.microsoft.com/office/drawing/2014/main" val="237420826"/>
                    </a:ext>
                  </a:extLst>
                </a:gridCol>
                <a:gridCol w="777044">
                  <a:extLst>
                    <a:ext uri="{9D8B030D-6E8A-4147-A177-3AD203B41FA5}">
                      <a16:colId xmlns:a16="http://schemas.microsoft.com/office/drawing/2014/main" val="2349179958"/>
                    </a:ext>
                  </a:extLst>
                </a:gridCol>
                <a:gridCol w="777044">
                  <a:extLst>
                    <a:ext uri="{9D8B030D-6E8A-4147-A177-3AD203B41FA5}">
                      <a16:colId xmlns:a16="http://schemas.microsoft.com/office/drawing/2014/main" val="1783660249"/>
                    </a:ext>
                  </a:extLst>
                </a:gridCol>
                <a:gridCol w="777044">
                  <a:extLst>
                    <a:ext uri="{9D8B030D-6E8A-4147-A177-3AD203B41FA5}">
                      <a16:colId xmlns:a16="http://schemas.microsoft.com/office/drawing/2014/main" val="626544668"/>
                    </a:ext>
                  </a:extLst>
                </a:gridCol>
                <a:gridCol w="777044">
                  <a:extLst>
                    <a:ext uri="{9D8B030D-6E8A-4147-A177-3AD203B41FA5}">
                      <a16:colId xmlns:a16="http://schemas.microsoft.com/office/drawing/2014/main" val="936555818"/>
                    </a:ext>
                  </a:extLst>
                </a:gridCol>
                <a:gridCol w="777044">
                  <a:extLst>
                    <a:ext uri="{9D8B030D-6E8A-4147-A177-3AD203B41FA5}">
                      <a16:colId xmlns:a16="http://schemas.microsoft.com/office/drawing/2014/main" val="3279969101"/>
                    </a:ext>
                  </a:extLst>
                </a:gridCol>
                <a:gridCol w="777044">
                  <a:extLst>
                    <a:ext uri="{9D8B030D-6E8A-4147-A177-3AD203B41FA5}">
                      <a16:colId xmlns:a16="http://schemas.microsoft.com/office/drawing/2014/main" val="875011332"/>
                    </a:ext>
                  </a:extLst>
                </a:gridCol>
                <a:gridCol w="777044">
                  <a:extLst>
                    <a:ext uri="{9D8B030D-6E8A-4147-A177-3AD203B41FA5}">
                      <a16:colId xmlns:a16="http://schemas.microsoft.com/office/drawing/2014/main" val="2663459061"/>
                    </a:ext>
                  </a:extLst>
                </a:gridCol>
                <a:gridCol w="777044">
                  <a:extLst>
                    <a:ext uri="{9D8B030D-6E8A-4147-A177-3AD203B41FA5}">
                      <a16:colId xmlns:a16="http://schemas.microsoft.com/office/drawing/2014/main" val="208377804"/>
                    </a:ext>
                  </a:extLst>
                </a:gridCol>
              </a:tblGrid>
              <a:tr h="5078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STAGE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1~5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6~12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13~20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21~30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31~40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41~50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51~60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61~70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71~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194074"/>
                  </a:ext>
                </a:extLst>
              </a:tr>
              <a:tr h="507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부가 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6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7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8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5896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899181D-B01B-4AE6-9EC0-626AC35F93DB}"/>
              </a:ext>
            </a:extLst>
          </p:cNvPr>
          <p:cNvSpPr txBox="1"/>
          <p:nvPr/>
        </p:nvSpPr>
        <p:spPr>
          <a:xfrm>
            <a:off x="971598" y="1826228"/>
            <a:ext cx="7416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기본 설정은 적용하고 </a:t>
            </a:r>
            <a:r>
              <a:rPr lang="ko-KR" altLang="en-US" b="1" dirty="0"/>
              <a:t>부가적인 사항 관련 스테이지 당 최대 적용 개수</a:t>
            </a:r>
            <a:endParaRPr lang="en-US" altLang="ko-KR" b="1" dirty="0"/>
          </a:p>
          <a:p>
            <a:pPr algn="ctr"/>
            <a:r>
              <a:rPr lang="ko-KR" altLang="en-US" dirty="0"/>
              <a:t>부위는 </a:t>
            </a:r>
            <a:r>
              <a:rPr lang="ko-KR" altLang="en-US" dirty="0" err="1"/>
              <a:t>랜덤식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33172-A5CB-4BDA-86D6-B4F66A1D32DC}"/>
              </a:ext>
            </a:extLst>
          </p:cNvPr>
          <p:cNvSpPr txBox="1"/>
          <p:nvPr/>
        </p:nvSpPr>
        <p:spPr>
          <a:xfrm>
            <a:off x="539550" y="4298816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ex) </a:t>
            </a:r>
            <a:r>
              <a:rPr lang="ko-KR" altLang="en-US" sz="1500" b="1" dirty="0"/>
              <a:t>나올 수 있는 </a:t>
            </a:r>
            <a:r>
              <a:rPr lang="en-US" altLang="ko-KR" sz="1500" b="1" dirty="0"/>
              <a:t>STAGE </a:t>
            </a:r>
            <a:r>
              <a:rPr lang="ko-KR" altLang="en-US" sz="1500" b="1" dirty="0"/>
              <a:t>별 경우의 수</a:t>
            </a:r>
            <a:endParaRPr lang="en-US" altLang="ko-KR" sz="1500" b="1" dirty="0"/>
          </a:p>
          <a:p>
            <a:r>
              <a:rPr lang="en-US" altLang="ko-KR" sz="1500" dirty="0"/>
              <a:t>STAGE 02 : </a:t>
            </a:r>
            <a:r>
              <a:rPr lang="ko-KR" altLang="en-US" sz="1500" dirty="0"/>
              <a:t>기본 설정 접수자</a:t>
            </a:r>
            <a:endParaRPr lang="en-US" altLang="ko-KR" sz="1500" dirty="0"/>
          </a:p>
          <a:p>
            <a:r>
              <a:rPr lang="en-US" altLang="ko-KR" sz="1500" dirty="0"/>
              <a:t>STAGE 06 : </a:t>
            </a:r>
            <a:r>
              <a:rPr lang="ko-KR" altLang="en-US" sz="1500" dirty="0"/>
              <a:t>기본 설정 접수자</a:t>
            </a:r>
            <a:r>
              <a:rPr lang="en-US" altLang="ko-KR" sz="1500" dirty="0"/>
              <a:t>, </a:t>
            </a:r>
            <a:r>
              <a:rPr lang="ko-KR" altLang="en-US" sz="1500" dirty="0"/>
              <a:t>기본설정 </a:t>
            </a:r>
            <a:r>
              <a:rPr lang="en-US" altLang="ko-KR" sz="1500" dirty="0"/>
              <a:t>+ </a:t>
            </a:r>
            <a:r>
              <a:rPr lang="ko-KR" altLang="en-US" sz="1500" dirty="0"/>
              <a:t>머리 액세서리</a:t>
            </a:r>
            <a:r>
              <a:rPr lang="en-US" altLang="ko-KR" sz="1500" dirty="0"/>
              <a:t>(</a:t>
            </a:r>
            <a:r>
              <a:rPr lang="ko-KR" altLang="en-US" sz="1500" dirty="0"/>
              <a:t>머리띠</a:t>
            </a:r>
            <a:r>
              <a:rPr lang="en-US" altLang="ko-KR" sz="1500" dirty="0"/>
              <a:t>) </a:t>
            </a:r>
            <a:r>
              <a:rPr lang="ko-KR" altLang="en-US" sz="1500" dirty="0"/>
              <a:t>접수자</a:t>
            </a:r>
            <a:endParaRPr lang="en-US" altLang="ko-KR" sz="1500" dirty="0"/>
          </a:p>
          <a:p>
            <a:r>
              <a:rPr lang="en-US" altLang="ko-KR" sz="1500" dirty="0"/>
              <a:t>STAGE 14 : </a:t>
            </a:r>
            <a:r>
              <a:rPr lang="ko-KR" altLang="en-US" sz="1500" dirty="0"/>
              <a:t>기본 설정 접수자</a:t>
            </a:r>
            <a:r>
              <a:rPr lang="en-US" altLang="ko-KR" sz="1500" dirty="0"/>
              <a:t>, </a:t>
            </a:r>
            <a:r>
              <a:rPr lang="ko-KR" altLang="en-US" sz="1500" dirty="0"/>
              <a:t>기본설정 </a:t>
            </a:r>
            <a:r>
              <a:rPr lang="en-US" altLang="ko-KR" sz="1500" dirty="0"/>
              <a:t>+ </a:t>
            </a:r>
            <a:r>
              <a:rPr lang="ko-KR" altLang="en-US" sz="1500" dirty="0"/>
              <a:t>눈 안대 접수자</a:t>
            </a:r>
            <a:r>
              <a:rPr lang="en-US" altLang="ko-KR" sz="1500" dirty="0"/>
              <a:t>, </a:t>
            </a:r>
            <a:r>
              <a:rPr lang="ko-KR" altLang="en-US" sz="1500" dirty="0"/>
              <a:t>기본설정 </a:t>
            </a:r>
            <a:r>
              <a:rPr lang="en-US" altLang="ko-KR" sz="1500" dirty="0"/>
              <a:t>+ </a:t>
            </a:r>
            <a:r>
              <a:rPr lang="ko-KR" altLang="en-US" sz="1500" dirty="0"/>
              <a:t>입 마스크 </a:t>
            </a:r>
            <a:r>
              <a:rPr lang="en-US" altLang="ko-KR" sz="1500" dirty="0"/>
              <a:t>+ </a:t>
            </a:r>
            <a:r>
              <a:rPr lang="ko-KR" altLang="en-US" sz="1500" dirty="0"/>
              <a:t>목 목도리</a:t>
            </a:r>
          </a:p>
        </p:txBody>
      </p:sp>
    </p:spTree>
    <p:extLst>
      <p:ext uri="{BB962C8B-B14F-4D97-AF65-F5344CB8AC3E}">
        <p14:creationId xmlns:p14="http://schemas.microsoft.com/office/powerpoint/2010/main" val="3886108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1520" y="404664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800" b="1" dirty="0">
                <a:latin typeface="+mj-lt"/>
              </a:rPr>
              <a:t># </a:t>
            </a:r>
            <a:r>
              <a:rPr lang="ko-KR" altLang="en-US" sz="2800" b="1" dirty="0">
                <a:latin typeface="+mj-lt"/>
              </a:rPr>
              <a:t>게임 스테이지 정의</a:t>
            </a:r>
            <a:endParaRPr lang="en-US" altLang="ko-KR" sz="2800" b="1" dirty="0">
              <a:latin typeface="+mj-lt"/>
            </a:endParaRPr>
          </a:p>
          <a:p>
            <a:r>
              <a:rPr lang="ko-KR" altLang="en-US" dirty="0"/>
              <a:t>목표 접수자 수 및 제한 시간</a:t>
            </a:r>
            <a:endParaRPr lang="en-US" altLang="ko-KR" sz="28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7B16D1-7CFE-4DB4-B646-9B85FFDA6787}"/>
              </a:ext>
            </a:extLst>
          </p:cNvPr>
          <p:cNvSpPr txBox="1"/>
          <p:nvPr/>
        </p:nvSpPr>
        <p:spPr>
          <a:xfrm>
            <a:off x="1043608" y="1745928"/>
            <a:ext cx="7056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목표 접수자 수</a:t>
            </a:r>
            <a:r>
              <a:rPr lang="en-US" altLang="ko-KR" b="1" dirty="0"/>
              <a:t>(</a:t>
            </a:r>
            <a:r>
              <a:rPr lang="ko-KR" altLang="en-US" b="1" dirty="0"/>
              <a:t>그래프 예정</a:t>
            </a:r>
            <a:r>
              <a:rPr lang="en-US" altLang="ko-KR" b="1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500" dirty="0"/>
              <a:t>STAGE 01</a:t>
            </a:r>
            <a:r>
              <a:rPr lang="ko-KR" altLang="en-US" sz="1500" dirty="0"/>
              <a:t>은 </a:t>
            </a:r>
            <a:r>
              <a:rPr lang="en-US" altLang="ko-KR" sz="1500" dirty="0"/>
              <a:t>5</a:t>
            </a:r>
            <a:r>
              <a:rPr lang="ko-KR" altLang="en-US" sz="1500" dirty="0"/>
              <a:t>명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/>
              <a:t>그 이후 </a:t>
            </a:r>
            <a:r>
              <a:rPr lang="en-US" altLang="ko-KR" sz="1500" dirty="0"/>
              <a:t>STAGE</a:t>
            </a:r>
            <a:r>
              <a:rPr lang="ko-KR" altLang="en-US" sz="1500" dirty="0"/>
              <a:t>부터 공식 적용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endParaRPr lang="en-US" altLang="ko-KR" sz="1500" dirty="0"/>
          </a:p>
          <a:p>
            <a:pPr algn="ctr"/>
            <a:r>
              <a:rPr lang="ko-KR" altLang="en-US" sz="1500" dirty="0"/>
              <a:t>그 전 스테이지 목표 명 수 </a:t>
            </a:r>
            <a:r>
              <a:rPr lang="en-US" altLang="ko-KR" sz="1500" dirty="0"/>
              <a:t>= N</a:t>
            </a:r>
          </a:p>
          <a:p>
            <a:pPr algn="ctr"/>
            <a:r>
              <a:rPr lang="ko-KR" altLang="en-US" sz="1500" dirty="0"/>
              <a:t>현재 스테이지 단계 </a:t>
            </a:r>
            <a:r>
              <a:rPr lang="en-US" altLang="ko-KR" sz="1500" dirty="0"/>
              <a:t>= M</a:t>
            </a:r>
          </a:p>
          <a:p>
            <a:pPr algn="ctr"/>
            <a:r>
              <a:rPr lang="ko-KR" altLang="en-US" sz="1500" dirty="0"/>
              <a:t>현재 스테이지 목표 접수자 수 </a:t>
            </a:r>
            <a:r>
              <a:rPr lang="en-US" altLang="ko-KR" sz="1500" dirty="0"/>
              <a:t>= </a:t>
            </a:r>
            <a:r>
              <a:rPr lang="en-US" altLang="ko-KR" sz="1500" b="1" dirty="0">
                <a:solidFill>
                  <a:schemeClr val="accent5">
                    <a:lumMod val="50000"/>
                  </a:schemeClr>
                </a:solidFill>
              </a:rPr>
              <a:t>N + {N</a:t>
            </a:r>
            <a:r>
              <a:rPr lang="ko-KR" altLang="en-US" sz="1500" b="1" dirty="0">
                <a:solidFill>
                  <a:schemeClr val="accent5">
                    <a:lumMod val="50000"/>
                  </a:schemeClr>
                </a:solidFill>
              </a:rPr>
              <a:t>의 </a:t>
            </a:r>
            <a:r>
              <a:rPr lang="en-US" altLang="ko-KR" sz="1500" b="1" dirty="0">
                <a:solidFill>
                  <a:schemeClr val="accent5">
                    <a:lumMod val="50000"/>
                  </a:schemeClr>
                </a:solidFill>
              </a:rPr>
              <a:t>(M * 10)%}</a:t>
            </a:r>
            <a:endParaRPr lang="ko-KR" altLang="en-US" sz="15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F26CFF-BF25-4BEC-B080-7105AB9DB422}"/>
              </a:ext>
            </a:extLst>
          </p:cNvPr>
          <p:cNvSpPr txBox="1"/>
          <p:nvPr/>
        </p:nvSpPr>
        <p:spPr>
          <a:xfrm>
            <a:off x="1043608" y="4020944"/>
            <a:ext cx="7056784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제한 시간</a:t>
            </a:r>
            <a:r>
              <a:rPr lang="en-US" altLang="ko-KR" b="1" dirty="0"/>
              <a:t>(</a:t>
            </a:r>
            <a:r>
              <a:rPr lang="ko-KR" altLang="en-US" b="1" dirty="0"/>
              <a:t>그래프 예정</a:t>
            </a:r>
            <a:r>
              <a:rPr lang="en-US" altLang="ko-KR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/>
              <a:t>현재 </a:t>
            </a:r>
            <a:r>
              <a:rPr lang="en-US" altLang="ko-KR" sz="1500" dirty="0"/>
              <a:t>STAGE </a:t>
            </a:r>
            <a:r>
              <a:rPr lang="ko-KR" altLang="en-US" sz="1500" dirty="0"/>
              <a:t>단계의 목표 </a:t>
            </a:r>
            <a:r>
              <a:rPr lang="ko-KR" altLang="en-US" sz="1500" dirty="0" err="1"/>
              <a:t>접속자</a:t>
            </a:r>
            <a:r>
              <a:rPr lang="ko-KR" altLang="en-US" sz="1500" dirty="0"/>
              <a:t> 수를 기준으로 제한 시간을 정함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en-US" altLang="ko-KR" sz="1500" dirty="0"/>
              <a:t>1</a:t>
            </a:r>
            <a:r>
              <a:rPr lang="ko-KR" altLang="en-US" sz="1500" dirty="0"/>
              <a:t>명당 </a:t>
            </a:r>
            <a:r>
              <a:rPr lang="en-US" altLang="ko-KR" sz="1500" dirty="0"/>
              <a:t>2</a:t>
            </a:r>
            <a:r>
              <a:rPr lang="ko-KR" altLang="en-US" sz="1500" dirty="0"/>
              <a:t>초로 잡는다</a:t>
            </a:r>
            <a:r>
              <a:rPr lang="en-US" altLang="ko-KR" sz="15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500" dirty="0"/>
          </a:p>
          <a:p>
            <a:r>
              <a:rPr lang="ko-KR" altLang="en-US" sz="1500" dirty="0"/>
              <a:t>현재 </a:t>
            </a:r>
            <a:r>
              <a:rPr lang="en-US" altLang="ko-KR" sz="1500" dirty="0"/>
              <a:t>STAGE </a:t>
            </a:r>
            <a:r>
              <a:rPr lang="ko-KR" altLang="en-US" sz="1500" dirty="0"/>
              <a:t>목표 </a:t>
            </a:r>
            <a:r>
              <a:rPr lang="ko-KR" altLang="en-US" sz="1500" dirty="0" err="1"/>
              <a:t>접속자</a:t>
            </a:r>
            <a:r>
              <a:rPr lang="ko-KR" altLang="en-US" sz="1500" dirty="0"/>
              <a:t> 수 </a:t>
            </a:r>
            <a:r>
              <a:rPr lang="en-US" altLang="ko-KR" sz="1500" dirty="0"/>
              <a:t>= N</a:t>
            </a:r>
          </a:p>
          <a:p>
            <a:r>
              <a:rPr lang="ko-KR" altLang="en-US" sz="1500" dirty="0"/>
              <a:t>제한 시간 </a:t>
            </a:r>
            <a:r>
              <a:rPr lang="en-US" altLang="ko-KR" sz="1500" dirty="0"/>
              <a:t>= </a:t>
            </a:r>
            <a:r>
              <a:rPr lang="en-US" altLang="ko-KR" sz="1500" b="1" dirty="0">
                <a:solidFill>
                  <a:schemeClr val="accent5">
                    <a:lumMod val="50000"/>
                  </a:schemeClr>
                </a:solidFill>
              </a:rPr>
              <a:t>N*2(</a:t>
            </a:r>
            <a:r>
              <a:rPr lang="ko-KR" altLang="en-US" sz="1500" b="1" dirty="0">
                <a:solidFill>
                  <a:schemeClr val="accent5">
                    <a:lumMod val="50000"/>
                  </a:schemeClr>
                </a:solidFill>
              </a:rPr>
              <a:t>초</a:t>
            </a:r>
            <a:r>
              <a:rPr lang="en-US" altLang="ko-KR" sz="1500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7235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1520" y="404664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800" b="1" dirty="0">
                <a:latin typeface="+mj-lt"/>
              </a:rPr>
              <a:t># </a:t>
            </a:r>
            <a:r>
              <a:rPr lang="ko-KR" altLang="en-US" sz="2800" b="1" dirty="0">
                <a:latin typeface="+mj-lt"/>
              </a:rPr>
              <a:t>게임 스테이지 정의</a:t>
            </a:r>
            <a:endParaRPr lang="en-US" altLang="ko-KR" sz="2800" b="1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구별 조건</a:t>
            </a:r>
            <a:r>
              <a:rPr lang="en-US" altLang="ko-KR" dirty="0">
                <a:latin typeface="+mj-lt"/>
              </a:rPr>
              <a:t>(</a:t>
            </a:r>
            <a:r>
              <a:rPr lang="ko-KR" altLang="en-US" dirty="0">
                <a:latin typeface="+mj-lt"/>
              </a:rPr>
              <a:t>현상수배범</a:t>
            </a:r>
            <a:r>
              <a:rPr lang="en-US" altLang="ko-KR" dirty="0">
                <a:latin typeface="+mj-lt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162785-18FE-424B-B173-A95EF9BC7869}"/>
              </a:ext>
            </a:extLst>
          </p:cNvPr>
          <p:cNvSpPr txBox="1"/>
          <p:nvPr/>
        </p:nvSpPr>
        <p:spPr>
          <a:xfrm>
            <a:off x="653734" y="1451170"/>
            <a:ext cx="8244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현상수배범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STAGE 15</a:t>
            </a:r>
            <a:r>
              <a:rPr lang="ko-KR" altLang="en-US" dirty="0"/>
              <a:t>부터 현상수배범 조건이 일정비율로 제시됨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STAGE</a:t>
            </a:r>
            <a:r>
              <a:rPr lang="ko-KR" altLang="en-US" dirty="0"/>
              <a:t>가 지날수록 접수자 중 현상수배범 최대 등장 명 수가  늘어나고 그 최대 범위 안에서 랜덤으로 현상수배범이 등장</a:t>
            </a:r>
            <a:endParaRPr lang="en-US" altLang="ko-KR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22AB0FC-A746-4DD6-BD96-8389B727A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257833"/>
              </p:ext>
            </p:extLst>
          </p:nvPr>
        </p:nvGraphicFramePr>
        <p:xfrm>
          <a:off x="1391816" y="3245077"/>
          <a:ext cx="63603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624">
                  <a:extLst>
                    <a:ext uri="{9D8B030D-6E8A-4147-A177-3AD203B41FA5}">
                      <a16:colId xmlns:a16="http://schemas.microsoft.com/office/drawing/2014/main" val="653126899"/>
                    </a:ext>
                  </a:extLst>
                </a:gridCol>
                <a:gridCol w="908624">
                  <a:extLst>
                    <a:ext uri="{9D8B030D-6E8A-4147-A177-3AD203B41FA5}">
                      <a16:colId xmlns:a16="http://schemas.microsoft.com/office/drawing/2014/main" val="1799971383"/>
                    </a:ext>
                  </a:extLst>
                </a:gridCol>
                <a:gridCol w="908624">
                  <a:extLst>
                    <a:ext uri="{9D8B030D-6E8A-4147-A177-3AD203B41FA5}">
                      <a16:colId xmlns:a16="http://schemas.microsoft.com/office/drawing/2014/main" val="3929400994"/>
                    </a:ext>
                  </a:extLst>
                </a:gridCol>
                <a:gridCol w="908624">
                  <a:extLst>
                    <a:ext uri="{9D8B030D-6E8A-4147-A177-3AD203B41FA5}">
                      <a16:colId xmlns:a16="http://schemas.microsoft.com/office/drawing/2014/main" val="1948233263"/>
                    </a:ext>
                  </a:extLst>
                </a:gridCol>
                <a:gridCol w="908624">
                  <a:extLst>
                    <a:ext uri="{9D8B030D-6E8A-4147-A177-3AD203B41FA5}">
                      <a16:colId xmlns:a16="http://schemas.microsoft.com/office/drawing/2014/main" val="291925118"/>
                    </a:ext>
                  </a:extLst>
                </a:gridCol>
                <a:gridCol w="908624">
                  <a:extLst>
                    <a:ext uri="{9D8B030D-6E8A-4147-A177-3AD203B41FA5}">
                      <a16:colId xmlns:a16="http://schemas.microsoft.com/office/drawing/2014/main" val="779201668"/>
                    </a:ext>
                  </a:extLst>
                </a:gridCol>
                <a:gridCol w="908624">
                  <a:extLst>
                    <a:ext uri="{9D8B030D-6E8A-4147-A177-3AD203B41FA5}">
                      <a16:colId xmlns:a16="http://schemas.microsoft.com/office/drawing/2014/main" val="3557697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15~20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21~25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26~30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31~40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41~55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56~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55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47971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26EBB7A-63FA-4170-9F9D-8051C85C4ED5}"/>
              </a:ext>
            </a:extLst>
          </p:cNvPr>
          <p:cNvSpPr txBox="1"/>
          <p:nvPr/>
        </p:nvSpPr>
        <p:spPr>
          <a:xfrm>
            <a:off x="1391816" y="2977101"/>
            <a:ext cx="2664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현상수배범 조건 제시 확률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34BE507-EB09-46FE-A07D-861A897D5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017454"/>
              </p:ext>
            </p:extLst>
          </p:nvPr>
        </p:nvGraphicFramePr>
        <p:xfrm>
          <a:off x="1391816" y="4833209"/>
          <a:ext cx="63603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624">
                  <a:extLst>
                    <a:ext uri="{9D8B030D-6E8A-4147-A177-3AD203B41FA5}">
                      <a16:colId xmlns:a16="http://schemas.microsoft.com/office/drawing/2014/main" val="653126899"/>
                    </a:ext>
                  </a:extLst>
                </a:gridCol>
                <a:gridCol w="908624">
                  <a:extLst>
                    <a:ext uri="{9D8B030D-6E8A-4147-A177-3AD203B41FA5}">
                      <a16:colId xmlns:a16="http://schemas.microsoft.com/office/drawing/2014/main" val="1799971383"/>
                    </a:ext>
                  </a:extLst>
                </a:gridCol>
                <a:gridCol w="908624">
                  <a:extLst>
                    <a:ext uri="{9D8B030D-6E8A-4147-A177-3AD203B41FA5}">
                      <a16:colId xmlns:a16="http://schemas.microsoft.com/office/drawing/2014/main" val="3929400994"/>
                    </a:ext>
                  </a:extLst>
                </a:gridCol>
                <a:gridCol w="908624">
                  <a:extLst>
                    <a:ext uri="{9D8B030D-6E8A-4147-A177-3AD203B41FA5}">
                      <a16:colId xmlns:a16="http://schemas.microsoft.com/office/drawing/2014/main" val="1948233263"/>
                    </a:ext>
                  </a:extLst>
                </a:gridCol>
                <a:gridCol w="908624">
                  <a:extLst>
                    <a:ext uri="{9D8B030D-6E8A-4147-A177-3AD203B41FA5}">
                      <a16:colId xmlns:a16="http://schemas.microsoft.com/office/drawing/2014/main" val="291925118"/>
                    </a:ext>
                  </a:extLst>
                </a:gridCol>
                <a:gridCol w="908624">
                  <a:extLst>
                    <a:ext uri="{9D8B030D-6E8A-4147-A177-3AD203B41FA5}">
                      <a16:colId xmlns:a16="http://schemas.microsoft.com/office/drawing/2014/main" val="779201668"/>
                    </a:ext>
                  </a:extLst>
                </a:gridCol>
                <a:gridCol w="908624">
                  <a:extLst>
                    <a:ext uri="{9D8B030D-6E8A-4147-A177-3AD203B41FA5}">
                      <a16:colId xmlns:a16="http://schemas.microsoft.com/office/drawing/2014/main" val="3557697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15~20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21~25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26~30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31~40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41~55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56~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55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47971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783239C-31D4-44B8-832F-CAB69F18E1BB}"/>
              </a:ext>
            </a:extLst>
          </p:cNvPr>
          <p:cNvSpPr txBox="1"/>
          <p:nvPr/>
        </p:nvSpPr>
        <p:spPr>
          <a:xfrm>
            <a:off x="1391816" y="4565233"/>
            <a:ext cx="3384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현상수배범 최대 등장 명 수 비율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목표 접수자 기준</a:t>
            </a:r>
            <a:r>
              <a:rPr lang="en-US" altLang="ko-KR" sz="1000" b="1" dirty="0"/>
              <a:t>)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046146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1520" y="404664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800" b="1" dirty="0">
                <a:latin typeface="+mj-lt"/>
              </a:rPr>
              <a:t># </a:t>
            </a:r>
            <a:r>
              <a:rPr lang="ko-KR" altLang="en-US" sz="2800" b="1" dirty="0">
                <a:latin typeface="+mj-lt"/>
              </a:rPr>
              <a:t>게임 스테이지 정의</a:t>
            </a:r>
            <a:endParaRPr lang="en-US" altLang="ko-KR" sz="2800" b="1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구별 조건</a:t>
            </a:r>
            <a:r>
              <a:rPr lang="en-US" altLang="ko-KR" dirty="0">
                <a:latin typeface="+mj-lt"/>
              </a:rPr>
              <a:t>(</a:t>
            </a:r>
            <a:r>
              <a:rPr lang="ko-KR" altLang="en-US" dirty="0">
                <a:latin typeface="+mj-lt"/>
              </a:rPr>
              <a:t>꾀병</a:t>
            </a:r>
            <a:r>
              <a:rPr lang="en-US" altLang="ko-KR" dirty="0">
                <a:latin typeface="+mj-lt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162785-18FE-424B-B173-A95EF9BC7869}"/>
              </a:ext>
            </a:extLst>
          </p:cNvPr>
          <p:cNvSpPr txBox="1"/>
          <p:nvPr/>
        </p:nvSpPr>
        <p:spPr>
          <a:xfrm>
            <a:off x="653734" y="1191997"/>
            <a:ext cx="82449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꾀병 조건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꾀병 조건에는 </a:t>
            </a:r>
            <a:r>
              <a:rPr lang="ko-KR" altLang="en-US" dirty="0">
                <a:solidFill>
                  <a:srgbClr val="FF0000"/>
                </a:solidFill>
              </a:rPr>
              <a:t>추가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삭제 </a:t>
            </a:r>
            <a:r>
              <a:rPr lang="ko-KR" altLang="en-US" dirty="0"/>
              <a:t>시스템이 존재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STAGE </a:t>
            </a:r>
            <a:r>
              <a:rPr lang="ko-KR" altLang="en-US" dirty="0"/>
              <a:t>당 총 꾀병 조건이 </a:t>
            </a:r>
            <a:r>
              <a:rPr lang="ko-KR" altLang="en-US" dirty="0">
                <a:solidFill>
                  <a:srgbClr val="FF0000"/>
                </a:solidFill>
              </a:rPr>
              <a:t>하나이상 존재</a:t>
            </a:r>
            <a:r>
              <a:rPr lang="ko-KR" altLang="en-US" dirty="0"/>
              <a:t>해야 하고</a:t>
            </a:r>
            <a:r>
              <a:rPr lang="en-US" altLang="ko-KR" dirty="0"/>
              <a:t>(STAGE 01</a:t>
            </a:r>
            <a:r>
              <a:rPr lang="ko-KR" altLang="en-US" dirty="0"/>
              <a:t>는 무조건 추가 꾀병조건이 제시됨</a:t>
            </a:r>
            <a:r>
              <a:rPr lang="en-US" altLang="ko-KR" dirty="0"/>
              <a:t>), </a:t>
            </a:r>
            <a:r>
              <a:rPr lang="en-US" altLang="ko-KR" dirty="0">
                <a:solidFill>
                  <a:srgbClr val="FF0000"/>
                </a:solidFill>
              </a:rPr>
              <a:t>10</a:t>
            </a:r>
            <a:r>
              <a:rPr lang="ko-KR" altLang="en-US" dirty="0">
                <a:solidFill>
                  <a:srgbClr val="FF0000"/>
                </a:solidFill>
              </a:rPr>
              <a:t>개 이하</a:t>
            </a:r>
            <a:r>
              <a:rPr lang="ko-KR" altLang="en-US" dirty="0"/>
              <a:t>로 존재해야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STAGE</a:t>
            </a:r>
            <a:r>
              <a:rPr lang="ko-KR" altLang="en-US" dirty="0"/>
              <a:t> 당 추가 및 삭제 꾀병 조건이 </a:t>
            </a:r>
            <a:r>
              <a:rPr lang="ko-KR" altLang="en-US" dirty="0">
                <a:solidFill>
                  <a:srgbClr val="FF0000"/>
                </a:solidFill>
              </a:rPr>
              <a:t>일정 확률로 제시</a:t>
            </a:r>
            <a:r>
              <a:rPr lang="ko-KR" altLang="en-US" dirty="0"/>
              <a:t>되고 상대적으로 삭제보다 추가 조건이 나올 확률이 높음</a:t>
            </a:r>
            <a:endParaRPr lang="en-US" altLang="ko-KR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34BE507-EB09-46FE-A07D-861A897D5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568343"/>
              </p:ext>
            </p:extLst>
          </p:nvPr>
        </p:nvGraphicFramePr>
        <p:xfrm>
          <a:off x="1391816" y="3405768"/>
          <a:ext cx="63603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624">
                  <a:extLst>
                    <a:ext uri="{9D8B030D-6E8A-4147-A177-3AD203B41FA5}">
                      <a16:colId xmlns:a16="http://schemas.microsoft.com/office/drawing/2014/main" val="653126899"/>
                    </a:ext>
                  </a:extLst>
                </a:gridCol>
                <a:gridCol w="908624">
                  <a:extLst>
                    <a:ext uri="{9D8B030D-6E8A-4147-A177-3AD203B41FA5}">
                      <a16:colId xmlns:a16="http://schemas.microsoft.com/office/drawing/2014/main" val="1799971383"/>
                    </a:ext>
                  </a:extLst>
                </a:gridCol>
                <a:gridCol w="908624">
                  <a:extLst>
                    <a:ext uri="{9D8B030D-6E8A-4147-A177-3AD203B41FA5}">
                      <a16:colId xmlns:a16="http://schemas.microsoft.com/office/drawing/2014/main" val="3929400994"/>
                    </a:ext>
                  </a:extLst>
                </a:gridCol>
                <a:gridCol w="908624">
                  <a:extLst>
                    <a:ext uri="{9D8B030D-6E8A-4147-A177-3AD203B41FA5}">
                      <a16:colId xmlns:a16="http://schemas.microsoft.com/office/drawing/2014/main" val="1948233263"/>
                    </a:ext>
                  </a:extLst>
                </a:gridCol>
                <a:gridCol w="908624">
                  <a:extLst>
                    <a:ext uri="{9D8B030D-6E8A-4147-A177-3AD203B41FA5}">
                      <a16:colId xmlns:a16="http://schemas.microsoft.com/office/drawing/2014/main" val="291925118"/>
                    </a:ext>
                  </a:extLst>
                </a:gridCol>
                <a:gridCol w="908624">
                  <a:extLst>
                    <a:ext uri="{9D8B030D-6E8A-4147-A177-3AD203B41FA5}">
                      <a16:colId xmlns:a16="http://schemas.microsoft.com/office/drawing/2014/main" val="779201668"/>
                    </a:ext>
                  </a:extLst>
                </a:gridCol>
                <a:gridCol w="908624">
                  <a:extLst>
                    <a:ext uri="{9D8B030D-6E8A-4147-A177-3AD203B41FA5}">
                      <a16:colId xmlns:a16="http://schemas.microsoft.com/office/drawing/2014/main" val="3557697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3~5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6~15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16~30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31~50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51~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55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37%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47971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783239C-31D4-44B8-832F-CAB69F18E1BB}"/>
              </a:ext>
            </a:extLst>
          </p:cNvPr>
          <p:cNvSpPr txBox="1"/>
          <p:nvPr/>
        </p:nvSpPr>
        <p:spPr>
          <a:xfrm>
            <a:off x="1391816" y="3137792"/>
            <a:ext cx="3384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꾀병 조건 제시 확률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9BC5035-FB9D-4918-98D5-BB7AE47FD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013607"/>
              </p:ext>
            </p:extLst>
          </p:nvPr>
        </p:nvGraphicFramePr>
        <p:xfrm>
          <a:off x="1453768" y="4667897"/>
          <a:ext cx="2725872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624">
                  <a:extLst>
                    <a:ext uri="{9D8B030D-6E8A-4147-A177-3AD203B41FA5}">
                      <a16:colId xmlns:a16="http://schemas.microsoft.com/office/drawing/2014/main" val="653126899"/>
                    </a:ext>
                  </a:extLst>
                </a:gridCol>
                <a:gridCol w="908624">
                  <a:extLst>
                    <a:ext uri="{9D8B030D-6E8A-4147-A177-3AD203B41FA5}">
                      <a16:colId xmlns:a16="http://schemas.microsoft.com/office/drawing/2014/main" val="1799971383"/>
                    </a:ext>
                  </a:extLst>
                </a:gridCol>
                <a:gridCol w="908624">
                  <a:extLst>
                    <a:ext uri="{9D8B030D-6E8A-4147-A177-3AD203B41FA5}">
                      <a16:colId xmlns:a16="http://schemas.microsoft.com/office/drawing/2014/main" val="3929400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5516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75%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4797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36985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AFF3D6F-2141-4CCC-BCEB-7A2597C24FEC}"/>
              </a:ext>
            </a:extLst>
          </p:cNvPr>
          <p:cNvSpPr txBox="1"/>
          <p:nvPr/>
        </p:nvSpPr>
        <p:spPr>
          <a:xfrm>
            <a:off x="1391816" y="4436294"/>
            <a:ext cx="3384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추가 및 삭제 조건 제시 확률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75AAAE-ED57-4D8A-88E0-79E37FBBA10C}"/>
              </a:ext>
            </a:extLst>
          </p:cNvPr>
          <p:cNvSpPr txBox="1"/>
          <p:nvPr/>
        </p:nvSpPr>
        <p:spPr>
          <a:xfrm>
            <a:off x="4572000" y="4559404"/>
            <a:ext cx="432665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꾀병 조건이 </a:t>
            </a:r>
            <a:r>
              <a:rPr lang="en-US" altLang="ko-KR" dirty="0"/>
              <a:t>1~10</a:t>
            </a:r>
            <a:r>
              <a:rPr lang="ko-KR" altLang="en-US" dirty="0"/>
              <a:t>개 사이로 존재필수</a:t>
            </a:r>
            <a:endParaRPr lang="en-US" altLang="ko-KR" dirty="0"/>
          </a:p>
          <a:p>
            <a:r>
              <a:rPr lang="en-US" altLang="ko-KR" sz="1300" dirty="0"/>
              <a:t>ex) STAGE 02 : </a:t>
            </a:r>
            <a:r>
              <a:rPr lang="ko-KR" altLang="en-US" sz="1300" dirty="0"/>
              <a:t>추가 조건 </a:t>
            </a:r>
            <a:r>
              <a:rPr lang="en-US" altLang="ko-KR" sz="1300" dirty="0"/>
              <a:t>-&gt; </a:t>
            </a:r>
            <a:r>
              <a:rPr lang="ko-KR" altLang="en-US" sz="1300" dirty="0"/>
              <a:t>총 꾀병 조건 </a:t>
            </a:r>
            <a:r>
              <a:rPr lang="en-US" altLang="ko-KR" sz="1300" dirty="0"/>
              <a:t>2</a:t>
            </a:r>
            <a:r>
              <a:rPr lang="ko-KR" altLang="en-US" sz="1300" dirty="0"/>
              <a:t>개</a:t>
            </a:r>
            <a:endParaRPr lang="en-US" altLang="ko-KR" sz="1300" dirty="0"/>
          </a:p>
          <a:p>
            <a:r>
              <a:rPr lang="en-US" altLang="ko-KR" sz="1300" dirty="0"/>
              <a:t>     STAGE 03 : </a:t>
            </a:r>
            <a:r>
              <a:rPr lang="ko-KR" altLang="en-US" sz="1300" dirty="0"/>
              <a:t>삭제 조건 </a:t>
            </a:r>
            <a:r>
              <a:rPr lang="en-US" altLang="ko-KR" sz="1300" dirty="0"/>
              <a:t>-&gt; </a:t>
            </a:r>
            <a:r>
              <a:rPr lang="ko-KR" altLang="en-US" sz="1300" dirty="0"/>
              <a:t>총 꾀병 조건 </a:t>
            </a:r>
            <a:r>
              <a:rPr lang="en-US" altLang="ko-KR" sz="1300" dirty="0"/>
              <a:t>1</a:t>
            </a:r>
            <a:r>
              <a:rPr lang="ko-KR" altLang="en-US" sz="1300" dirty="0"/>
              <a:t>개</a:t>
            </a:r>
            <a:endParaRPr lang="en-US" altLang="ko-KR" sz="1300" dirty="0"/>
          </a:p>
          <a:p>
            <a:r>
              <a:rPr lang="en-US" altLang="ko-KR" sz="1300" dirty="0"/>
              <a:t>     STAGE 04 : </a:t>
            </a:r>
            <a:r>
              <a:rPr lang="ko-KR" altLang="en-US" sz="1300" dirty="0"/>
              <a:t>삭제 조건 제시 안됨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en-US" altLang="ko-KR" sz="1300" dirty="0"/>
              <a:t>ex) STAGE 35 : </a:t>
            </a:r>
            <a:r>
              <a:rPr lang="ko-KR" altLang="en-US" sz="1300" dirty="0"/>
              <a:t>추가 조건 </a:t>
            </a:r>
            <a:r>
              <a:rPr lang="en-US" altLang="ko-KR" sz="1300" dirty="0"/>
              <a:t>-&gt; </a:t>
            </a:r>
            <a:r>
              <a:rPr lang="ko-KR" altLang="en-US" sz="1300" dirty="0"/>
              <a:t>총 꾀병 조건 </a:t>
            </a:r>
            <a:r>
              <a:rPr lang="en-US" altLang="ko-KR" sz="1300" dirty="0"/>
              <a:t>10</a:t>
            </a:r>
            <a:r>
              <a:rPr lang="ko-KR" altLang="en-US" sz="1300" dirty="0"/>
              <a:t>개</a:t>
            </a:r>
            <a:endParaRPr lang="en-US" altLang="ko-KR" sz="1300" dirty="0"/>
          </a:p>
          <a:p>
            <a:r>
              <a:rPr lang="en-US" altLang="ko-KR" sz="1300" dirty="0"/>
              <a:t>     STAGE 36 : </a:t>
            </a:r>
            <a:r>
              <a:rPr lang="ko-KR" altLang="en-US" sz="1300" dirty="0"/>
              <a:t>추가 조건 제시 안됨</a:t>
            </a:r>
            <a:endParaRPr lang="en-US" altLang="ko-KR" sz="13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592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1520" y="40466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800" b="1" dirty="0">
                <a:latin typeface="+mj-lt"/>
              </a:rPr>
              <a:t># </a:t>
            </a:r>
            <a:r>
              <a:rPr lang="ko-KR" altLang="en-US" sz="2800" b="1" dirty="0">
                <a:latin typeface="+mj-lt"/>
              </a:rPr>
              <a:t>게임 점수</a:t>
            </a:r>
            <a:r>
              <a:rPr lang="en-US" altLang="ko-KR" sz="2800" b="1" dirty="0">
                <a:latin typeface="+mj-lt"/>
              </a:rPr>
              <a:t>(</a:t>
            </a:r>
            <a:r>
              <a:rPr lang="ko-KR" altLang="en-US" sz="2800" b="1" dirty="0">
                <a:latin typeface="+mj-lt"/>
              </a:rPr>
              <a:t>수정 예정</a:t>
            </a:r>
            <a:r>
              <a:rPr lang="en-US" altLang="ko-KR" sz="2800" b="1" dirty="0">
                <a:latin typeface="+mj-lt"/>
              </a:rPr>
              <a:t>)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C260C15-356B-44A3-9F04-EBEE96B6B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534730"/>
              </p:ext>
            </p:extLst>
          </p:nvPr>
        </p:nvGraphicFramePr>
        <p:xfrm>
          <a:off x="2540000" y="2009926"/>
          <a:ext cx="406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156558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986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곱하기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517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STAGE </a:t>
                      </a:r>
                      <a:r>
                        <a:rPr lang="ko-KR" altLang="en-US" dirty="0"/>
                        <a:t>단계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75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 접수자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678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 환자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7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 꾀병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77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 현상수배범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55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 사용 시간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66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 남은 생명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413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C9DDA5B-09A7-44F0-8257-90737653B67B}"/>
              </a:ext>
            </a:extLst>
          </p:cNvPr>
          <p:cNvSpPr txBox="1"/>
          <p:nvPr/>
        </p:nvSpPr>
        <p:spPr>
          <a:xfrm>
            <a:off x="2663280" y="1357864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요소 별 중요도에 따라 점수 배정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873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347864" y="141277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800" b="1" dirty="0">
                <a:solidFill>
                  <a:schemeClr val="bg2"/>
                </a:solidFill>
              </a:rPr>
              <a:t>진찰해 주세요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347864" y="234888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>
                <a:solidFill>
                  <a:schemeClr val="bg2"/>
                </a:solidFill>
                <a:latin typeface="+mj-lt"/>
              </a:rPr>
              <a:t># </a:t>
            </a:r>
            <a:r>
              <a:rPr lang="ko-KR" altLang="en-US" sz="2400" dirty="0">
                <a:solidFill>
                  <a:schemeClr val="bg2"/>
                </a:solidFill>
                <a:latin typeface="+mj-lt"/>
              </a:rPr>
              <a:t>게임 소개와 특징</a:t>
            </a:r>
            <a:endParaRPr lang="ko-KR" altLang="en-US" sz="1600" dirty="0">
              <a:solidFill>
                <a:schemeClr val="bg2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47864" y="296733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>
                <a:solidFill>
                  <a:schemeClr val="bg2"/>
                </a:solidFill>
                <a:latin typeface="+mj-lt"/>
              </a:rPr>
              <a:t># </a:t>
            </a:r>
            <a:r>
              <a:rPr lang="ko-KR" altLang="en-US" sz="2400" dirty="0">
                <a:solidFill>
                  <a:schemeClr val="bg2"/>
                </a:solidFill>
                <a:latin typeface="+mj-lt"/>
              </a:rPr>
              <a:t>게임 흐름도</a:t>
            </a:r>
            <a:endParaRPr lang="ko-KR" altLang="en-US" sz="1600" dirty="0">
              <a:solidFill>
                <a:schemeClr val="bg2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47864" y="3567733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>
                <a:solidFill>
                  <a:schemeClr val="bg2"/>
                </a:solidFill>
                <a:latin typeface="+mj-lt"/>
              </a:rPr>
              <a:t># </a:t>
            </a:r>
            <a:r>
              <a:rPr lang="ko-KR" altLang="en-US" sz="2400" dirty="0">
                <a:solidFill>
                  <a:schemeClr val="bg2"/>
                </a:solidFill>
                <a:latin typeface="+mj-lt"/>
              </a:rPr>
              <a:t>게임 </a:t>
            </a:r>
            <a:r>
              <a:rPr lang="en-US" altLang="ko-KR" sz="2400" dirty="0">
                <a:solidFill>
                  <a:schemeClr val="bg2"/>
                </a:solidFill>
                <a:latin typeface="+mj-lt"/>
              </a:rPr>
              <a:t>UI</a:t>
            </a:r>
            <a:endParaRPr lang="ko-KR" altLang="en-US" sz="1600" dirty="0">
              <a:solidFill>
                <a:schemeClr val="bg2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47864" y="414379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>
                <a:solidFill>
                  <a:schemeClr val="bg2"/>
                </a:solidFill>
                <a:latin typeface="+mj-lt"/>
              </a:rPr>
              <a:t># </a:t>
            </a:r>
            <a:r>
              <a:rPr lang="ko-KR" altLang="en-US" sz="2400" dirty="0">
                <a:solidFill>
                  <a:schemeClr val="bg2"/>
                </a:solidFill>
                <a:latin typeface="+mj-lt"/>
              </a:rPr>
              <a:t>게임 오브젝트 정의</a:t>
            </a:r>
            <a:endParaRPr lang="ko-KR" altLang="en-US" sz="1600" dirty="0">
              <a:solidFill>
                <a:schemeClr val="bg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47864" y="471986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>
                <a:solidFill>
                  <a:schemeClr val="bg2"/>
                </a:solidFill>
                <a:latin typeface="+mj-lt"/>
              </a:rPr>
              <a:t># </a:t>
            </a:r>
            <a:r>
              <a:rPr lang="ko-KR" altLang="en-US" sz="2400" dirty="0">
                <a:solidFill>
                  <a:schemeClr val="bg2"/>
                </a:solidFill>
                <a:latin typeface="+mj-lt"/>
              </a:rPr>
              <a:t>게임 클리어</a:t>
            </a:r>
            <a:endParaRPr lang="ko-KR" altLang="en-US" sz="1600" dirty="0">
              <a:solidFill>
                <a:schemeClr val="bg2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CECFC8-6B01-4B4A-997C-988C3800C83B}"/>
              </a:ext>
            </a:extLst>
          </p:cNvPr>
          <p:cNvSpPr/>
          <p:nvPr/>
        </p:nvSpPr>
        <p:spPr>
          <a:xfrm>
            <a:off x="3347864" y="5304853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>
                <a:solidFill>
                  <a:schemeClr val="bg2"/>
                </a:solidFill>
                <a:latin typeface="+mj-lt"/>
              </a:rPr>
              <a:t># </a:t>
            </a:r>
            <a:r>
              <a:rPr lang="ko-KR" altLang="en-US" sz="2400" dirty="0">
                <a:solidFill>
                  <a:schemeClr val="bg2"/>
                </a:solidFill>
                <a:latin typeface="+mj-lt"/>
              </a:rPr>
              <a:t>게임 스테이지 정의</a:t>
            </a:r>
            <a:endParaRPr lang="ko-KR" altLang="en-US" sz="1600" dirty="0">
              <a:solidFill>
                <a:schemeClr val="bg2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F1AC85-3BDF-4F62-9DD7-1FC17E508F0B}"/>
              </a:ext>
            </a:extLst>
          </p:cNvPr>
          <p:cNvSpPr/>
          <p:nvPr/>
        </p:nvSpPr>
        <p:spPr>
          <a:xfrm>
            <a:off x="3323208" y="5850593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>
                <a:solidFill>
                  <a:schemeClr val="bg2"/>
                </a:solidFill>
                <a:latin typeface="+mj-lt"/>
              </a:rPr>
              <a:t># </a:t>
            </a:r>
            <a:r>
              <a:rPr lang="ko-KR" altLang="en-US" sz="2400" dirty="0">
                <a:solidFill>
                  <a:schemeClr val="bg2"/>
                </a:solidFill>
                <a:latin typeface="+mj-lt"/>
              </a:rPr>
              <a:t>게임 점수</a:t>
            </a:r>
            <a:endParaRPr lang="ko-KR" alt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1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11760" y="2793013"/>
            <a:ext cx="4156364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3600" b="1" dirty="0"/>
              <a:t>THANK </a:t>
            </a:r>
          </a:p>
          <a:p>
            <a:pPr algn="ctr"/>
            <a:r>
              <a:rPr lang="en-US" altLang="ko-KR" sz="3600" b="1" dirty="0"/>
              <a:t>YOU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4310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1520" y="404664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800" b="1" dirty="0">
                <a:latin typeface="+mj-lt"/>
              </a:rPr>
              <a:t># </a:t>
            </a:r>
            <a:r>
              <a:rPr lang="ko-KR" altLang="en-US" sz="2800" b="1" dirty="0">
                <a:latin typeface="+mj-lt"/>
              </a:rPr>
              <a:t>게임 소개와 특징</a:t>
            </a:r>
            <a:endParaRPr lang="en-US" altLang="ko-KR" sz="2800" b="1" dirty="0">
              <a:latin typeface="+mj-lt"/>
            </a:endParaRPr>
          </a:p>
          <a:p>
            <a:r>
              <a:rPr lang="ko-KR" altLang="en-US" dirty="0"/>
              <a:t>게임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59EE42-8F5E-459B-97D7-4851F9365D6D}"/>
              </a:ext>
            </a:extLst>
          </p:cNvPr>
          <p:cNvSpPr txBox="1"/>
          <p:nvPr/>
        </p:nvSpPr>
        <p:spPr>
          <a:xfrm>
            <a:off x="971600" y="1860067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게임 배경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09C88A-9FBF-4057-9FC1-7388CE36DC4C}"/>
              </a:ext>
            </a:extLst>
          </p:cNvPr>
          <p:cNvSpPr txBox="1"/>
          <p:nvPr/>
        </p:nvSpPr>
        <p:spPr>
          <a:xfrm>
            <a:off x="2771800" y="1860067"/>
            <a:ext cx="5544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먼 훗날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의료보험의 강화</a:t>
            </a:r>
            <a:r>
              <a:rPr lang="ko-KR" altLang="en-US" dirty="0">
                <a:latin typeface="+mn-ea"/>
              </a:rPr>
              <a:t>와 국가에서 적극적인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의료혜택과 지원</a:t>
            </a:r>
            <a:r>
              <a:rPr lang="ko-KR" altLang="en-US" dirty="0">
                <a:latin typeface="+mn-ea"/>
              </a:rPr>
              <a:t>으로 사람들은 병원에 거의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무료를 넘어 돈을 받으면서 </a:t>
            </a:r>
            <a:r>
              <a:rPr lang="ko-KR" altLang="en-US" dirty="0">
                <a:latin typeface="+mn-ea"/>
              </a:rPr>
              <a:t>병원에 다니는 시대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그 이점을 악하게 이용해 꾀병으로 병원에 수시로 방문하는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악질세력의 등장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B79ED5-5A7F-4610-923A-23211A16B0FB}"/>
              </a:ext>
            </a:extLst>
          </p:cNvPr>
          <p:cNvSpPr txBox="1"/>
          <p:nvPr/>
        </p:nvSpPr>
        <p:spPr>
          <a:xfrm>
            <a:off x="693412" y="3631331"/>
            <a:ext cx="1574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게임 스토리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3D36A3-0F71-4E1B-AA7E-98D6AE23AD4A}"/>
              </a:ext>
            </a:extLst>
          </p:cNvPr>
          <p:cNvSpPr txBox="1"/>
          <p:nvPr/>
        </p:nvSpPr>
        <p:spPr>
          <a:xfrm>
            <a:off x="2771800" y="3631331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간호사가 환자 접수를 받을 때 꾀병으로 오는 환자인지 질병으로 오는 환자인지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구별</a:t>
            </a:r>
            <a:r>
              <a:rPr lang="ko-KR" altLang="en-US" dirty="0">
                <a:latin typeface="+mn-ea"/>
              </a:rPr>
              <a:t>을 하여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의사에게 도달하지 못하게 막는 게임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F7C0CE-D9C9-4FEF-89A5-ABB6935BDFA5}"/>
              </a:ext>
            </a:extLst>
          </p:cNvPr>
          <p:cNvSpPr txBox="1"/>
          <p:nvPr/>
        </p:nvSpPr>
        <p:spPr>
          <a:xfrm>
            <a:off x="904514" y="4686625"/>
            <a:ext cx="1430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게임 방법</a:t>
            </a:r>
            <a:endParaRPr lang="ko-KR" alt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F9C4C1-F478-4C1F-B238-B4D49172000A}"/>
              </a:ext>
            </a:extLst>
          </p:cNvPr>
          <p:cNvSpPr txBox="1"/>
          <p:nvPr/>
        </p:nvSpPr>
        <p:spPr>
          <a:xfrm>
            <a:off x="2773245" y="4686625"/>
            <a:ext cx="55446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일렬로 접수자가 서 있고 꾀병인 사람들의 조건을 보며 조건에 충족하면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꾀병이면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밖으로 내보내고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OUT</a:t>
            </a:r>
            <a:r>
              <a:rPr lang="en-US" altLang="ko-KR" dirty="0">
                <a:latin typeface="+mn-ea"/>
              </a:rPr>
              <a:t>), </a:t>
            </a:r>
            <a:r>
              <a:rPr lang="ko-KR" altLang="en-US" dirty="0">
                <a:latin typeface="+mn-ea"/>
              </a:rPr>
              <a:t>조건에 충족하지 않으면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질병이면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진찰실로 이동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IN</a:t>
            </a:r>
            <a:r>
              <a:rPr lang="en-US" altLang="ko-KR" dirty="0">
                <a:latin typeface="+mn-ea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현상수배범인 사람으로 지목된 사람은 경찰로 인수한다</a:t>
            </a:r>
            <a:r>
              <a:rPr lang="en-US" altLang="ko-KR" dirty="0">
                <a:latin typeface="+mn-ea"/>
              </a:rPr>
              <a:t>.(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POLICE</a:t>
            </a:r>
            <a:r>
              <a:rPr lang="en-US" altLang="ko-KR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310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1520" y="404664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800" b="1" dirty="0">
                <a:latin typeface="+mj-lt"/>
              </a:rPr>
              <a:t># </a:t>
            </a:r>
            <a:r>
              <a:rPr lang="ko-KR" altLang="en-US" sz="2800" b="1" dirty="0">
                <a:latin typeface="+mj-lt"/>
              </a:rPr>
              <a:t>게임 소개와 특징</a:t>
            </a:r>
            <a:endParaRPr lang="en-US" altLang="ko-KR" sz="2800" b="1" dirty="0">
              <a:latin typeface="+mj-lt"/>
            </a:endParaRPr>
          </a:p>
          <a:p>
            <a:r>
              <a:rPr lang="ko-KR" altLang="en-US" dirty="0"/>
              <a:t>게임 특징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59EE42-8F5E-459B-97D7-4851F9365D6D}"/>
              </a:ext>
            </a:extLst>
          </p:cNvPr>
          <p:cNvSpPr txBox="1"/>
          <p:nvPr/>
        </p:nvSpPr>
        <p:spPr>
          <a:xfrm>
            <a:off x="1043608" y="146722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진입 장벽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09C88A-9FBF-4057-9FC1-7388CE36DC4C}"/>
              </a:ext>
            </a:extLst>
          </p:cNvPr>
          <p:cNvSpPr txBox="1"/>
          <p:nvPr/>
        </p:nvSpPr>
        <p:spPr>
          <a:xfrm>
            <a:off x="2843808" y="1467228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스테이지를 천천히 난이도를 올려 나가는 식으로 </a:t>
            </a:r>
            <a:r>
              <a:rPr lang="ko-KR" altLang="en-US" dirty="0" err="1">
                <a:latin typeface="+mn-ea"/>
              </a:rPr>
              <a:t>처음할</a:t>
            </a:r>
            <a:r>
              <a:rPr lang="ko-KR" altLang="en-US" dirty="0">
                <a:latin typeface="+mn-ea"/>
              </a:rPr>
              <a:t> 때 부담감없이 즐길 수 있는 게임</a:t>
            </a:r>
            <a:endParaRPr lang="en-US" altLang="ko-KR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B79ED5-5A7F-4610-923A-23211A16B0FB}"/>
              </a:ext>
            </a:extLst>
          </p:cNvPr>
          <p:cNvSpPr txBox="1"/>
          <p:nvPr/>
        </p:nvSpPr>
        <p:spPr>
          <a:xfrm>
            <a:off x="1301424" y="2258081"/>
            <a:ext cx="1574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조작법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3D36A3-0F71-4E1B-AA7E-98D6AE23AD4A}"/>
              </a:ext>
            </a:extLst>
          </p:cNvPr>
          <p:cNvSpPr txBox="1"/>
          <p:nvPr/>
        </p:nvSpPr>
        <p:spPr>
          <a:xfrm>
            <a:off x="2843808" y="2319974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기본 조작법은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왼쪽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오른쪽 방향키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어느 정도의 스테이지에서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스페이스 키</a:t>
            </a:r>
            <a:r>
              <a:rPr lang="ko-KR" altLang="en-US" dirty="0">
                <a:latin typeface="+mn-ea"/>
              </a:rPr>
              <a:t> 추가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스마트폰은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왼쪽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오른쪽 화면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어느 정도의 스테이지에서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가운데 화면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29810-5F53-4FAE-B083-3529FF27A99E}"/>
              </a:ext>
            </a:extLst>
          </p:cNvPr>
          <p:cNvSpPr txBox="1"/>
          <p:nvPr/>
        </p:nvSpPr>
        <p:spPr>
          <a:xfrm>
            <a:off x="1035196" y="3545912"/>
            <a:ext cx="1574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의지 결정</a:t>
            </a:r>
            <a:endParaRPr lang="ko-KR" alt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0A11EA-D281-4364-B3E5-A60ED45E860E}"/>
              </a:ext>
            </a:extLst>
          </p:cNvPr>
          <p:cNvSpPr txBox="1"/>
          <p:nvPr/>
        </p:nvSpPr>
        <p:spPr>
          <a:xfrm>
            <a:off x="2843808" y="3632287"/>
            <a:ext cx="5688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주어진 조건과 함정을 생각해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유저들 스스로 결정</a:t>
            </a:r>
            <a:r>
              <a:rPr lang="ko-KR" altLang="en-US" dirty="0">
                <a:latin typeface="+mn-ea"/>
              </a:rPr>
              <a:t>을 내려 게임을 진행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유저가 결정을 내리는데 시간이 걸리는 시스템이므로 속도감은 볼 수 없다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하지만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시간 제한</a:t>
            </a:r>
            <a:r>
              <a:rPr lang="ko-KR" altLang="en-US" dirty="0">
                <a:latin typeface="+mn-ea"/>
              </a:rPr>
              <a:t>을 두어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긴장감을 조성</a:t>
            </a:r>
            <a:r>
              <a:rPr lang="ko-KR" altLang="en-US" dirty="0">
                <a:latin typeface="+mn-ea"/>
              </a:rPr>
              <a:t>시킨다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25E6F6-1FB6-4E81-9BD1-6A0E8A4D961E}"/>
              </a:ext>
            </a:extLst>
          </p:cNvPr>
          <p:cNvSpPr txBox="1"/>
          <p:nvPr/>
        </p:nvSpPr>
        <p:spPr>
          <a:xfrm>
            <a:off x="809730" y="5146000"/>
            <a:ext cx="1574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플레이 시간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ED9995-B830-4F05-8F45-E656B79FA590}"/>
              </a:ext>
            </a:extLst>
          </p:cNvPr>
          <p:cNvSpPr txBox="1"/>
          <p:nvPr/>
        </p:nvSpPr>
        <p:spPr>
          <a:xfrm>
            <a:off x="2843808" y="5221599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무한 스테이지 구성으로 총 플레이 시간은 짧지 않다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하지만 이어하기 시스템을 이용해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간단하게 플레이 </a:t>
            </a:r>
            <a:r>
              <a:rPr lang="ko-KR" altLang="en-US" dirty="0">
                <a:latin typeface="+mn-ea"/>
              </a:rPr>
              <a:t>할 수 있도록 하였다</a:t>
            </a:r>
            <a:r>
              <a:rPr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204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1520" y="404664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800" b="1" dirty="0">
                <a:latin typeface="+mj-lt"/>
              </a:rPr>
              <a:t># </a:t>
            </a:r>
            <a:r>
              <a:rPr lang="ko-KR" altLang="en-US" sz="2800" b="1" dirty="0">
                <a:latin typeface="+mj-lt"/>
              </a:rPr>
              <a:t>게임 흐름도</a:t>
            </a:r>
            <a:endParaRPr lang="en-US" altLang="ko-KR" sz="2800" b="1" dirty="0">
              <a:latin typeface="+mj-lt"/>
            </a:endParaRPr>
          </a:p>
          <a:p>
            <a:r>
              <a:rPr lang="ko-KR" altLang="en-US" dirty="0"/>
              <a:t>전반적인 흐름도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AA3CB3-F93C-4934-83B5-4EF18EEA0084}"/>
              </a:ext>
            </a:extLst>
          </p:cNvPr>
          <p:cNvSpPr/>
          <p:nvPr/>
        </p:nvSpPr>
        <p:spPr>
          <a:xfrm>
            <a:off x="1115616" y="1844824"/>
            <a:ext cx="1872208" cy="93610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메인 메뉴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BFEB1D8-4ECF-41F1-A5B6-1F075760525E}"/>
              </a:ext>
            </a:extLst>
          </p:cNvPr>
          <p:cNvCxnSpPr/>
          <p:nvPr/>
        </p:nvCxnSpPr>
        <p:spPr>
          <a:xfrm>
            <a:off x="3491880" y="2312876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CFBC01B-A4A1-4E66-9179-FC39A8F8EA01}"/>
              </a:ext>
            </a:extLst>
          </p:cNvPr>
          <p:cNvSpPr/>
          <p:nvPr/>
        </p:nvSpPr>
        <p:spPr>
          <a:xfrm>
            <a:off x="4572000" y="1844824"/>
            <a:ext cx="1872208" cy="93610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인게임</a:t>
            </a:r>
            <a:endParaRPr lang="ko-KR" altLang="en-US" dirty="0">
              <a:solidFill>
                <a:schemeClr val="tx1"/>
              </a:solidFill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B283FD9-15C4-4357-AE76-A78F058F9D2C}"/>
              </a:ext>
            </a:extLst>
          </p:cNvPr>
          <p:cNvSpPr/>
          <p:nvPr/>
        </p:nvSpPr>
        <p:spPr>
          <a:xfrm>
            <a:off x="3354760" y="4157700"/>
            <a:ext cx="1872208" cy="93610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성공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40F7F77-92B2-4A2D-9C03-4F1E34E5DE45}"/>
              </a:ext>
            </a:extLst>
          </p:cNvPr>
          <p:cNvSpPr/>
          <p:nvPr/>
        </p:nvSpPr>
        <p:spPr>
          <a:xfrm>
            <a:off x="5868144" y="4157700"/>
            <a:ext cx="1872208" cy="93610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실패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B8FFF54-BD75-48BD-A149-7B2412E23A12}"/>
              </a:ext>
            </a:extLst>
          </p:cNvPr>
          <p:cNvCxnSpPr>
            <a:cxnSpLocks/>
          </p:cNvCxnSpPr>
          <p:nvPr/>
        </p:nvCxnSpPr>
        <p:spPr>
          <a:xfrm flipH="1">
            <a:off x="4488632" y="2952813"/>
            <a:ext cx="669776" cy="856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088EB43-0E56-43CB-AE44-BCF4D7583212}"/>
              </a:ext>
            </a:extLst>
          </p:cNvPr>
          <p:cNvCxnSpPr>
            <a:cxnSpLocks/>
          </p:cNvCxnSpPr>
          <p:nvPr/>
        </p:nvCxnSpPr>
        <p:spPr>
          <a:xfrm>
            <a:off x="5868144" y="2939131"/>
            <a:ext cx="711677" cy="856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8556031-1526-4810-82ED-2E2D4E621FCC}"/>
              </a:ext>
            </a:extLst>
          </p:cNvPr>
          <p:cNvCxnSpPr>
            <a:cxnSpLocks/>
          </p:cNvCxnSpPr>
          <p:nvPr/>
        </p:nvCxnSpPr>
        <p:spPr>
          <a:xfrm flipV="1">
            <a:off x="4028719" y="2859219"/>
            <a:ext cx="794801" cy="1016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256CC688-0ACF-41F2-B3F4-01D5906D45B9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95202" y="4067975"/>
            <a:ext cx="2554075" cy="943138"/>
          </a:xfrm>
          <a:prstGeom prst="bentConnector3">
            <a:avLst>
              <a:gd name="adj1" fmla="val 60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2E7958B-8832-4A6D-8C86-2CAD2B60D132}"/>
              </a:ext>
            </a:extLst>
          </p:cNvPr>
          <p:cNvSpPr/>
          <p:nvPr/>
        </p:nvSpPr>
        <p:spPr>
          <a:xfrm>
            <a:off x="3330077" y="5442495"/>
            <a:ext cx="1872208" cy="93610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엔딩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2BB2A2DC-372C-43DC-8E39-BA2F4E2A64C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19927" y="5345470"/>
            <a:ext cx="1008109" cy="544380"/>
          </a:xfrm>
          <a:prstGeom prst="bentConnector3">
            <a:avLst>
              <a:gd name="adj1" fmla="val -166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481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175"/>
            <a:ext cx="9144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1520" y="404664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800" b="1" dirty="0">
                <a:latin typeface="+mj-lt"/>
              </a:rPr>
              <a:t># </a:t>
            </a:r>
            <a:r>
              <a:rPr lang="ko-KR" altLang="en-US" sz="2800" b="1" dirty="0">
                <a:latin typeface="+mj-lt"/>
              </a:rPr>
              <a:t>게임 흐름도</a:t>
            </a:r>
            <a:endParaRPr lang="en-US" altLang="ko-KR" sz="2800" b="1" dirty="0">
              <a:latin typeface="+mj-lt"/>
            </a:endParaRPr>
          </a:p>
          <a:p>
            <a:r>
              <a:rPr lang="ko-KR" altLang="en-US" dirty="0"/>
              <a:t>오프닝</a:t>
            </a:r>
            <a:r>
              <a:rPr lang="en-US" altLang="ko-KR" dirty="0"/>
              <a:t>~</a:t>
            </a:r>
            <a:r>
              <a:rPr lang="ko-KR" altLang="en-US" dirty="0"/>
              <a:t>무한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D93737-E7B4-43F6-A936-BE2638A3BE79}"/>
              </a:ext>
            </a:extLst>
          </p:cNvPr>
          <p:cNvSpPr/>
          <p:nvPr/>
        </p:nvSpPr>
        <p:spPr>
          <a:xfrm>
            <a:off x="467544" y="1231116"/>
            <a:ext cx="2520280" cy="4464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60879-BC23-4809-ABE1-8534CB71A7E4}"/>
              </a:ext>
            </a:extLst>
          </p:cNvPr>
          <p:cNvSpPr txBox="1"/>
          <p:nvPr/>
        </p:nvSpPr>
        <p:spPr>
          <a:xfrm>
            <a:off x="613310" y="1549542"/>
            <a:ext cx="25202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chemeClr val="accent5">
                    <a:lumMod val="50000"/>
                  </a:schemeClr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진</a:t>
            </a:r>
            <a:r>
              <a:rPr lang="ko-KR" altLang="en-US" sz="2500" dirty="0">
                <a:solidFill>
                  <a:schemeClr val="accent5">
                    <a:lumMod val="75000"/>
                  </a:schemeClr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찰</a:t>
            </a:r>
            <a:r>
              <a:rPr lang="ko-KR" altLang="en-US" sz="2500" dirty="0">
                <a:solidFill>
                  <a:schemeClr val="accent5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해</a:t>
            </a:r>
            <a:r>
              <a:rPr lang="ko-KR" altLang="en-US" sz="2500" dirty="0">
                <a:latin typeface="HY산B" panose="02030600000101010101" pitchFamily="18" charset="-127"/>
                <a:ea typeface="HY산B" panose="02030600000101010101" pitchFamily="18" charset="-127"/>
              </a:rPr>
              <a:t> </a:t>
            </a:r>
            <a:r>
              <a:rPr lang="ko-KR" altLang="en-US" sz="2500" dirty="0">
                <a:solidFill>
                  <a:schemeClr val="accent5">
                    <a:lumMod val="60000"/>
                    <a:lumOff val="40000"/>
                  </a:schemeClr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주</a:t>
            </a:r>
            <a:r>
              <a:rPr lang="ko-KR" altLang="en-US" sz="2500" dirty="0">
                <a:solidFill>
                  <a:schemeClr val="accent5">
                    <a:lumMod val="40000"/>
                    <a:lumOff val="60000"/>
                  </a:schemeClr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세요</a:t>
            </a:r>
            <a:r>
              <a:rPr lang="en-US" altLang="ko-KR" sz="2500" dirty="0">
                <a:solidFill>
                  <a:schemeClr val="accent5">
                    <a:lumMod val="20000"/>
                    <a:lumOff val="80000"/>
                  </a:schemeClr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!</a:t>
            </a:r>
            <a:endParaRPr lang="ko-KR" altLang="en-US" sz="2500" dirty="0">
              <a:solidFill>
                <a:schemeClr val="accent5">
                  <a:lumMod val="20000"/>
                  <a:lumOff val="80000"/>
                </a:schemeClr>
              </a:solidFill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FA2D2BC-027C-4A78-964E-C27D04680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921618" y="2899699"/>
            <a:ext cx="1612133" cy="161213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6739EDB-25E6-4129-982F-9F8523546A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1041808" y="3978138"/>
            <a:ext cx="1612133" cy="16121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374AFAB-C914-42C3-AE84-CD4ED7DFD2C6}"/>
              </a:ext>
            </a:extLst>
          </p:cNvPr>
          <p:cNvSpPr txBox="1"/>
          <p:nvPr/>
        </p:nvSpPr>
        <p:spPr>
          <a:xfrm>
            <a:off x="1203298" y="348464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처음부터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B31967-55C2-476C-A0BF-631EE354F210}"/>
              </a:ext>
            </a:extLst>
          </p:cNvPr>
          <p:cNvSpPr txBox="1"/>
          <p:nvPr/>
        </p:nvSpPr>
        <p:spPr>
          <a:xfrm>
            <a:off x="1192860" y="458901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이어하기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672EC2-1546-49F9-9AAF-2244F8E085D4}"/>
              </a:ext>
            </a:extLst>
          </p:cNvPr>
          <p:cNvSpPr/>
          <p:nvPr/>
        </p:nvSpPr>
        <p:spPr>
          <a:xfrm>
            <a:off x="6189651" y="1231116"/>
            <a:ext cx="2520280" cy="4464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E115FBFE-BFE7-4C53-B31F-0BAA2D7E21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258" y="1978122"/>
            <a:ext cx="1152331" cy="115233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A07D8A36-C811-4816-B1EC-7F5901892F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603" y="2253831"/>
            <a:ext cx="1159994" cy="115999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8ED97A9-F77D-485A-8874-C0CB0FB675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004" y="2578048"/>
            <a:ext cx="1297629" cy="129762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4177A032-31BA-46FB-80A6-A38DA44BF9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671" y="2859865"/>
            <a:ext cx="1370570" cy="137057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D6A4BAC6-174E-4E9B-8C28-287E8FBBE9A1}"/>
              </a:ext>
            </a:extLst>
          </p:cNvPr>
          <p:cNvSpPr/>
          <p:nvPr/>
        </p:nvSpPr>
        <p:spPr>
          <a:xfrm>
            <a:off x="6189651" y="5502574"/>
            <a:ext cx="2520280" cy="1786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잘린 위쪽 모서리 44">
            <a:extLst>
              <a:ext uri="{FF2B5EF4-FFF2-40B4-BE49-F238E27FC236}">
                <a16:creationId xmlns:a16="http://schemas.microsoft.com/office/drawing/2014/main" id="{15E44216-7004-4ECC-9AFB-096C665158C9}"/>
              </a:ext>
            </a:extLst>
          </p:cNvPr>
          <p:cNvSpPr/>
          <p:nvPr/>
        </p:nvSpPr>
        <p:spPr>
          <a:xfrm>
            <a:off x="6179213" y="4710440"/>
            <a:ext cx="2530718" cy="792353"/>
          </a:xfrm>
          <a:prstGeom prst="snip2Same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895E0EFE-37BF-4A92-8CDC-6404350037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539" y="3125855"/>
            <a:ext cx="1586725" cy="1586725"/>
          </a:xfrm>
          <a:prstGeom prst="rect">
            <a:avLst/>
          </a:prstGeom>
        </p:spPr>
      </p:pic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0A8A6F1A-606B-4571-85F0-273F941FB1FB}"/>
              </a:ext>
            </a:extLst>
          </p:cNvPr>
          <p:cNvSpPr/>
          <p:nvPr/>
        </p:nvSpPr>
        <p:spPr>
          <a:xfrm rot="16200000">
            <a:off x="6251526" y="4388058"/>
            <a:ext cx="207240" cy="17865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DD193571-9483-41A6-9DF7-700B559C4D89}"/>
              </a:ext>
            </a:extLst>
          </p:cNvPr>
          <p:cNvSpPr/>
          <p:nvPr/>
        </p:nvSpPr>
        <p:spPr>
          <a:xfrm rot="5400000">
            <a:off x="8344767" y="4388058"/>
            <a:ext cx="207240" cy="178655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C08401-3503-4A8D-8EE3-E6D89D395632}"/>
              </a:ext>
            </a:extLst>
          </p:cNvPr>
          <p:cNvSpPr txBox="1"/>
          <p:nvPr/>
        </p:nvSpPr>
        <p:spPr>
          <a:xfrm>
            <a:off x="6386328" y="4296369"/>
            <a:ext cx="14761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C00000"/>
                </a:solidFill>
              </a:rPr>
              <a:t>OUT</a:t>
            </a:r>
            <a:endParaRPr lang="ko-KR" altLang="en-US" sz="1500" b="1" dirty="0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BB98F2-323B-4960-BCDD-68A855A25732}"/>
              </a:ext>
            </a:extLst>
          </p:cNvPr>
          <p:cNvSpPr txBox="1"/>
          <p:nvPr/>
        </p:nvSpPr>
        <p:spPr>
          <a:xfrm>
            <a:off x="8025737" y="4302266"/>
            <a:ext cx="4413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2">
                    <a:lumMod val="50000"/>
                  </a:schemeClr>
                </a:solidFill>
              </a:rPr>
              <a:t>IN</a:t>
            </a:r>
            <a:endParaRPr lang="ko-KR" altLang="en-US" sz="15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B2ECAA55-DA53-4DCC-8ED9-73FD5FB77C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5613" y="1217973"/>
            <a:ext cx="2514286" cy="4533333"/>
          </a:xfrm>
          <a:prstGeom prst="rect">
            <a:avLst/>
          </a:prstGeom>
        </p:spPr>
      </p:pic>
      <p:sp>
        <p:nvSpPr>
          <p:cNvPr id="54" name="사각형: 모서리가 접힌 도형 53">
            <a:extLst>
              <a:ext uri="{FF2B5EF4-FFF2-40B4-BE49-F238E27FC236}">
                <a16:creationId xmlns:a16="http://schemas.microsoft.com/office/drawing/2014/main" id="{3A76A6BC-F724-481B-B3B3-C5E237DE0D57}"/>
              </a:ext>
            </a:extLst>
          </p:cNvPr>
          <p:cNvSpPr/>
          <p:nvPr/>
        </p:nvSpPr>
        <p:spPr>
          <a:xfrm>
            <a:off x="3765999" y="2490227"/>
            <a:ext cx="1894285" cy="2709277"/>
          </a:xfrm>
          <a:prstGeom prst="foldedCorner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12C11ED-C6AC-41BF-9B4B-4E37BDF7C68C}"/>
              </a:ext>
            </a:extLst>
          </p:cNvPr>
          <p:cNvSpPr txBox="1"/>
          <p:nvPr/>
        </p:nvSpPr>
        <p:spPr>
          <a:xfrm>
            <a:off x="3765999" y="1616502"/>
            <a:ext cx="22608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STAGE 01</a:t>
            </a:r>
            <a:endParaRPr lang="ko-KR" altLang="en-US" sz="3000" dirty="0">
              <a:solidFill>
                <a:schemeClr val="bg1"/>
              </a:solidFill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8C80A3-5571-4482-A8C5-D1C09ACE3D6C}"/>
              </a:ext>
            </a:extLst>
          </p:cNvPr>
          <p:cNvSpPr txBox="1"/>
          <p:nvPr/>
        </p:nvSpPr>
        <p:spPr>
          <a:xfrm>
            <a:off x="3846913" y="2554287"/>
            <a:ext cx="21600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꾀병을 찾아라</a:t>
            </a:r>
            <a:r>
              <a:rPr lang="en-US" altLang="ko-KR" dirty="0">
                <a:latin typeface="HY산B" panose="02030600000101010101" pitchFamily="18" charset="-127"/>
                <a:ea typeface="HY산B" panose="02030600000101010101" pitchFamily="18" charset="-127"/>
              </a:rPr>
              <a:t>!</a:t>
            </a:r>
          </a:p>
          <a:p>
            <a:r>
              <a:rPr lang="ko-KR" altLang="en-US" sz="1500" dirty="0">
                <a:latin typeface="HY산B" panose="02030600000101010101" pitchFamily="18" charset="-127"/>
                <a:ea typeface="HY산B" panose="02030600000101010101" pitchFamily="18" charset="-127"/>
              </a:rPr>
              <a:t>     추가 조건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574F29E-D50C-4FFD-828B-4BC81396CF64}"/>
              </a:ext>
            </a:extLst>
          </p:cNvPr>
          <p:cNvSpPr txBox="1"/>
          <p:nvPr/>
        </p:nvSpPr>
        <p:spPr>
          <a:xfrm>
            <a:off x="3923103" y="3175113"/>
            <a:ext cx="230706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CC3300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노래 듣는 사람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이</a:t>
            </a:r>
            <a:endParaRPr lang="en-US" altLang="ko-KR" sz="1300" dirty="0">
              <a:solidFill>
                <a:schemeClr val="bg2">
                  <a:lumMod val="50000"/>
                </a:schemeClr>
              </a:solidFill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의심된다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!</a:t>
            </a:r>
          </a:p>
          <a:p>
            <a:endParaRPr lang="en-US" altLang="ko-KR" sz="1300" dirty="0">
              <a:solidFill>
                <a:schemeClr val="bg2">
                  <a:lumMod val="50000"/>
                </a:schemeClr>
              </a:solidFill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만병통치약 노래로 </a:t>
            </a:r>
            <a:endParaRPr lang="en-US" altLang="ko-KR" sz="1300" dirty="0">
              <a:solidFill>
                <a:schemeClr val="bg2">
                  <a:lumMod val="50000"/>
                </a:schemeClr>
              </a:solidFill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완쾌하세요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~</a:t>
            </a:r>
          </a:p>
          <a:p>
            <a:endParaRPr lang="en-US" altLang="ko-KR" sz="1300" dirty="0">
              <a:solidFill>
                <a:schemeClr val="bg2">
                  <a:lumMod val="50000"/>
                </a:schemeClr>
              </a:solidFill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이어폰이나 헤드셋을</a:t>
            </a:r>
            <a:endParaRPr lang="en-US" altLang="ko-KR" sz="1300" dirty="0">
              <a:solidFill>
                <a:schemeClr val="bg2">
                  <a:lumMod val="50000"/>
                </a:schemeClr>
              </a:solidFill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착용한 사람을</a:t>
            </a:r>
            <a:endParaRPr lang="en-US" altLang="ko-KR" sz="1300" dirty="0">
              <a:solidFill>
                <a:schemeClr val="bg2">
                  <a:lumMod val="50000"/>
                </a:schemeClr>
              </a:solidFill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왼쪽으로 보내자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!</a:t>
            </a:r>
          </a:p>
        </p:txBody>
      </p:sp>
      <p:sp>
        <p:nvSpPr>
          <p:cNvPr id="58" name="사각형: 모서리가 접힌 도형 57">
            <a:extLst>
              <a:ext uri="{FF2B5EF4-FFF2-40B4-BE49-F238E27FC236}">
                <a16:creationId xmlns:a16="http://schemas.microsoft.com/office/drawing/2014/main" id="{368276BB-410F-4D7D-A0B6-132055BD021F}"/>
              </a:ext>
            </a:extLst>
          </p:cNvPr>
          <p:cNvSpPr/>
          <p:nvPr/>
        </p:nvSpPr>
        <p:spPr>
          <a:xfrm>
            <a:off x="7811379" y="1293057"/>
            <a:ext cx="799267" cy="1882056"/>
          </a:xfrm>
          <a:prstGeom prst="foldedCorner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5F30E7E-07B4-42B4-B454-C4ABBA98C2E6}"/>
              </a:ext>
            </a:extLst>
          </p:cNvPr>
          <p:cNvSpPr txBox="1"/>
          <p:nvPr/>
        </p:nvSpPr>
        <p:spPr>
          <a:xfrm>
            <a:off x="7819241" y="1329616"/>
            <a:ext cx="697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산B" panose="02030600000101010101" pitchFamily="18" charset="-127"/>
                <a:ea typeface="HY산B" panose="02030600000101010101" pitchFamily="18" charset="-127"/>
              </a:rPr>
              <a:t>- </a:t>
            </a:r>
            <a:r>
              <a:rPr lang="ko-KR" altLang="en-US" sz="1000" dirty="0">
                <a:latin typeface="HY산B" panose="02030600000101010101" pitchFamily="18" charset="-127"/>
                <a:ea typeface="HY산B" panose="02030600000101010101" pitchFamily="18" charset="-127"/>
              </a:rPr>
              <a:t>노래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3A7B7423-FDAC-41E2-B958-A75D5DAB4703}"/>
              </a:ext>
            </a:extLst>
          </p:cNvPr>
          <p:cNvSpPr/>
          <p:nvPr/>
        </p:nvSpPr>
        <p:spPr>
          <a:xfrm>
            <a:off x="6400540" y="1319053"/>
            <a:ext cx="1370462" cy="13929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86ABC96-B696-49CA-BA59-6D025A3F4883}"/>
              </a:ext>
            </a:extLst>
          </p:cNvPr>
          <p:cNvSpPr/>
          <p:nvPr/>
        </p:nvSpPr>
        <p:spPr>
          <a:xfrm>
            <a:off x="7104226" y="1314261"/>
            <a:ext cx="666776" cy="14957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DD7D1508-6173-4729-83E1-73AC0B0131C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527" y="1267838"/>
            <a:ext cx="230314" cy="230314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828E6728-EF23-4D98-A23E-DDE35F9BB7F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685" y="1507856"/>
            <a:ext cx="445266" cy="445266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52CAF4DB-8B91-4E1B-81C8-9DE6712F88E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882" y="1521887"/>
            <a:ext cx="445266" cy="44526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B83F93BD-A43B-468A-BDA3-5F3F41185CC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994" y="1521887"/>
            <a:ext cx="445266" cy="445266"/>
          </a:xfrm>
          <a:prstGeom prst="rect">
            <a:avLst/>
          </a:prstGeom>
        </p:spPr>
      </p:pic>
      <p:sp>
        <p:nvSpPr>
          <p:cNvPr id="80" name="두루마리 모양: 세로로 말림 79">
            <a:extLst>
              <a:ext uri="{FF2B5EF4-FFF2-40B4-BE49-F238E27FC236}">
                <a16:creationId xmlns:a16="http://schemas.microsoft.com/office/drawing/2014/main" id="{2A25AA54-F5B5-4036-A0F1-5157A802D987}"/>
              </a:ext>
            </a:extLst>
          </p:cNvPr>
          <p:cNvSpPr/>
          <p:nvPr/>
        </p:nvSpPr>
        <p:spPr>
          <a:xfrm>
            <a:off x="7919406" y="4769263"/>
            <a:ext cx="697041" cy="677347"/>
          </a:xfrm>
          <a:prstGeom prst="verticalScrol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97B78ED6-9C38-4FFB-91D7-E7E30E5B137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020" y="4887867"/>
            <a:ext cx="518695" cy="518695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B258DDA1-3CDB-4202-A07C-9D740308DEA1}"/>
              </a:ext>
            </a:extLst>
          </p:cNvPr>
          <p:cNvSpPr txBox="1"/>
          <p:nvPr/>
        </p:nvSpPr>
        <p:spPr>
          <a:xfrm>
            <a:off x="6279182" y="4887867"/>
            <a:ext cx="963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09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명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114039D-7906-49B6-B07C-2A62AD0E7729}"/>
              </a:ext>
            </a:extLst>
          </p:cNvPr>
          <p:cNvSpPr txBox="1"/>
          <p:nvPr/>
        </p:nvSpPr>
        <p:spPr>
          <a:xfrm>
            <a:off x="297041" y="5751306"/>
            <a:ext cx="32261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/>
              <a:t>[</a:t>
            </a:r>
            <a:r>
              <a:rPr lang="ko-KR" altLang="en-US" sz="1100" dirty="0"/>
              <a:t>처음부터</a:t>
            </a:r>
            <a:r>
              <a:rPr lang="en-US" altLang="ko-KR" sz="1100" dirty="0"/>
              <a:t>] : STAGE 01 </a:t>
            </a:r>
            <a:r>
              <a:rPr lang="ko-KR" altLang="en-US" sz="1100" dirty="0"/>
              <a:t>부터 시작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en-US" altLang="ko-KR" sz="1100" dirty="0"/>
              <a:t>[</a:t>
            </a:r>
            <a:r>
              <a:rPr lang="ko-KR" altLang="en-US" sz="1100" dirty="0"/>
              <a:t>이어하기</a:t>
            </a:r>
            <a:r>
              <a:rPr lang="en-US" altLang="ko-KR" sz="1100" dirty="0"/>
              <a:t>] : </a:t>
            </a:r>
            <a:r>
              <a:rPr lang="ko-KR" altLang="en-US" sz="1100" dirty="0"/>
              <a:t>마지막 </a:t>
            </a:r>
            <a:r>
              <a:rPr lang="en-US" altLang="ko-KR" sz="1100" dirty="0"/>
              <a:t>STAGE</a:t>
            </a:r>
            <a:r>
              <a:rPr lang="ko-KR" altLang="en-US" sz="1100" dirty="0"/>
              <a:t>부터 시작</a:t>
            </a:r>
            <a:r>
              <a:rPr lang="en-US" altLang="ko-KR" sz="1100" dirty="0"/>
              <a:t>(</a:t>
            </a:r>
            <a:r>
              <a:rPr lang="ko-KR" altLang="en-US" sz="1100" dirty="0"/>
              <a:t>게임 </a:t>
            </a:r>
            <a:r>
              <a:rPr lang="ko-KR" altLang="en-US" sz="1100" dirty="0" err="1"/>
              <a:t>오버시</a:t>
            </a:r>
            <a:r>
              <a:rPr lang="ko-KR" altLang="en-US" sz="1100" dirty="0"/>
              <a:t> 이어하기는 </a:t>
            </a:r>
            <a:r>
              <a:rPr lang="en-US" altLang="ko-KR" sz="1100" dirty="0"/>
              <a:t>STAGE01 </a:t>
            </a:r>
            <a:r>
              <a:rPr lang="ko-KR" altLang="en-US" sz="1100" dirty="0"/>
              <a:t>부터</a:t>
            </a:r>
            <a:r>
              <a:rPr lang="en-US" altLang="ko-KR" sz="1100" dirty="0"/>
              <a:t>)</a:t>
            </a:r>
          </a:p>
          <a:p>
            <a:pPr marL="285750" indent="-285750">
              <a:buFontTx/>
              <a:buChar char="-"/>
            </a:pPr>
            <a:endParaRPr lang="ko-KR" altLang="en-US" sz="11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38F248D-AFD9-465A-B10E-2F4497E7C744}"/>
              </a:ext>
            </a:extLst>
          </p:cNvPr>
          <p:cNvSpPr txBox="1"/>
          <p:nvPr/>
        </p:nvSpPr>
        <p:spPr>
          <a:xfrm>
            <a:off x="3183932" y="5762275"/>
            <a:ext cx="297224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100" dirty="0"/>
              <a:t>STAGE </a:t>
            </a:r>
            <a:r>
              <a:rPr lang="ko-KR" altLang="en-US" sz="1100" dirty="0"/>
              <a:t>단계를 알려주며 </a:t>
            </a:r>
            <a:r>
              <a:rPr lang="ko-KR" altLang="en-US" sz="1100" dirty="0" err="1"/>
              <a:t>화면터치시</a:t>
            </a:r>
            <a:r>
              <a:rPr lang="ko-KR" altLang="en-US" sz="1100" dirty="0"/>
              <a:t> 왼쪽에서 오른쪽으로 </a:t>
            </a:r>
            <a:r>
              <a:rPr lang="ko-KR" altLang="en-US" sz="1100" dirty="0" err="1"/>
              <a:t>슬라이딩하며</a:t>
            </a:r>
            <a:r>
              <a:rPr lang="ko-KR" altLang="en-US" sz="1100" dirty="0"/>
              <a:t> 제거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그 스테이지 추가조건이 설명되어 있고</a:t>
            </a:r>
            <a:r>
              <a:rPr lang="en-US" altLang="ko-KR" sz="1100" dirty="0"/>
              <a:t>, </a:t>
            </a:r>
            <a:r>
              <a:rPr lang="ko-KR" altLang="en-US" sz="1100" dirty="0"/>
              <a:t>접히는 모션으로 접힌 상태로 작아져 화면 오른쪽 상단에 붙어 다시 펴짐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5187F1C-1DA1-4CEC-B9A7-FF5E04851D31}"/>
              </a:ext>
            </a:extLst>
          </p:cNvPr>
          <p:cNvSpPr txBox="1"/>
          <p:nvPr/>
        </p:nvSpPr>
        <p:spPr>
          <a:xfrm>
            <a:off x="6055504" y="5753102"/>
            <a:ext cx="29722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/>
              <a:t>왼쪽 하단의 접수자 목표 명 수를 다 채우면 다시 어둡게 </a:t>
            </a:r>
            <a:r>
              <a:rPr lang="ko-KR" altLang="en-US" sz="1100" dirty="0" err="1"/>
              <a:t>오버레이되며</a:t>
            </a:r>
            <a:r>
              <a:rPr lang="ko-KR" altLang="en-US" sz="1100" dirty="0"/>
              <a:t> </a:t>
            </a:r>
            <a:r>
              <a:rPr lang="en-US" altLang="ko-KR" sz="1100" dirty="0"/>
              <a:t>STAGE </a:t>
            </a:r>
            <a:r>
              <a:rPr lang="ko-KR" altLang="en-US" sz="1100" dirty="0"/>
              <a:t>단계 화면이 됨</a:t>
            </a:r>
            <a:endParaRPr lang="en-US" altLang="ko-KR" sz="1100" dirty="0"/>
          </a:p>
          <a:p>
            <a:r>
              <a:rPr lang="en-US" altLang="ko-KR" sz="1100" dirty="0"/>
              <a:t>=&gt; </a:t>
            </a:r>
            <a:r>
              <a:rPr lang="ko-KR" altLang="en-US" sz="1100" dirty="0"/>
              <a:t>무한 스테이지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00EF2B37-9AB1-4DC5-B7EC-0F9CDA6A1A1B}"/>
              </a:ext>
            </a:extLst>
          </p:cNvPr>
          <p:cNvSpPr/>
          <p:nvPr/>
        </p:nvSpPr>
        <p:spPr>
          <a:xfrm>
            <a:off x="1149187" y="2630198"/>
            <a:ext cx="1345065" cy="396991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산B" panose="02030600000101010101" pitchFamily="18" charset="-127"/>
                <a:ea typeface="HY산B" panose="02030600000101010101" pitchFamily="18" charset="-127"/>
              </a:rPr>
              <a:t>1530</a:t>
            </a:r>
            <a:endParaRPr lang="ko-KR" altLang="en-US" dirty="0"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  <p:sp>
        <p:nvSpPr>
          <p:cNvPr id="108" name="이등변 삼각형 107">
            <a:extLst>
              <a:ext uri="{FF2B5EF4-FFF2-40B4-BE49-F238E27FC236}">
                <a16:creationId xmlns:a16="http://schemas.microsoft.com/office/drawing/2014/main" id="{368E6F6F-A0E5-4FF1-B8FB-C2D79E6722AE}"/>
              </a:ext>
            </a:extLst>
          </p:cNvPr>
          <p:cNvSpPr/>
          <p:nvPr/>
        </p:nvSpPr>
        <p:spPr>
          <a:xfrm rot="5400000">
            <a:off x="1562308" y="2421214"/>
            <a:ext cx="155065" cy="133677"/>
          </a:xfrm>
          <a:prstGeom prst="triangle">
            <a:avLst/>
          </a:prstGeom>
          <a:solidFill>
            <a:srgbClr val="F40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이등변 삼각형 108">
            <a:extLst>
              <a:ext uri="{FF2B5EF4-FFF2-40B4-BE49-F238E27FC236}">
                <a16:creationId xmlns:a16="http://schemas.microsoft.com/office/drawing/2014/main" id="{BCED2DAB-51D2-42D1-A7FB-BA3B50EE2FA8}"/>
              </a:ext>
            </a:extLst>
          </p:cNvPr>
          <p:cNvSpPr/>
          <p:nvPr/>
        </p:nvSpPr>
        <p:spPr>
          <a:xfrm rot="16200000">
            <a:off x="2186529" y="2413720"/>
            <a:ext cx="155065" cy="133677"/>
          </a:xfrm>
          <a:prstGeom prst="triangle">
            <a:avLst/>
          </a:prstGeom>
          <a:solidFill>
            <a:srgbClr val="F40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11B58DA-9B73-4801-87E8-DB276DEF6491}"/>
              </a:ext>
            </a:extLst>
          </p:cNvPr>
          <p:cNvSpPr txBox="1"/>
          <p:nvPr/>
        </p:nvSpPr>
        <p:spPr>
          <a:xfrm>
            <a:off x="1650956" y="2382457"/>
            <a:ext cx="628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HY산B" panose="02030600000101010101" pitchFamily="18" charset="-127"/>
                <a:ea typeface="HY산B" panose="02030600000101010101" pitchFamily="18" charset="-127"/>
              </a:rPr>
              <a:t>최고 점수</a:t>
            </a: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id="{CA710233-1514-490E-B956-BF3518EECAB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10182">
            <a:off x="846255" y="2205836"/>
            <a:ext cx="629467" cy="6294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B8BDF6B-7502-4B7A-A8E7-ECC41F3296D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281" y="4699411"/>
            <a:ext cx="709516" cy="70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20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175"/>
            <a:ext cx="9144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1520" y="404664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800" b="1" dirty="0">
                <a:latin typeface="+mj-lt"/>
              </a:rPr>
              <a:t># </a:t>
            </a:r>
            <a:r>
              <a:rPr lang="ko-KR" altLang="en-US" sz="2800" b="1" dirty="0">
                <a:latin typeface="+mj-lt"/>
              </a:rPr>
              <a:t>게임 흐름도</a:t>
            </a:r>
            <a:endParaRPr lang="en-US" altLang="ko-KR" sz="2800" b="1" dirty="0">
              <a:latin typeface="+mj-lt"/>
            </a:endParaRPr>
          </a:p>
          <a:p>
            <a:r>
              <a:rPr lang="ko-KR" altLang="en-US" dirty="0"/>
              <a:t>게임 오버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B2ECAA55-DA53-4DCC-8ED9-73FD5FB77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813" y="1629453"/>
            <a:ext cx="2514286" cy="4533333"/>
          </a:xfrm>
          <a:prstGeom prst="rect">
            <a:avLst/>
          </a:prstGeom>
        </p:spPr>
      </p:pic>
      <p:sp>
        <p:nvSpPr>
          <p:cNvPr id="54" name="사각형: 모서리가 접힌 도형 53">
            <a:extLst>
              <a:ext uri="{FF2B5EF4-FFF2-40B4-BE49-F238E27FC236}">
                <a16:creationId xmlns:a16="http://schemas.microsoft.com/office/drawing/2014/main" id="{3A76A6BC-F724-481B-B3B3-C5E237DE0D57}"/>
              </a:ext>
            </a:extLst>
          </p:cNvPr>
          <p:cNvSpPr/>
          <p:nvPr/>
        </p:nvSpPr>
        <p:spPr>
          <a:xfrm>
            <a:off x="1175199" y="2901707"/>
            <a:ext cx="1894285" cy="2709277"/>
          </a:xfrm>
          <a:prstGeom prst="foldedCorner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12C11ED-C6AC-41BF-9B4B-4E37BDF7C68C}"/>
              </a:ext>
            </a:extLst>
          </p:cNvPr>
          <p:cNvSpPr txBox="1"/>
          <p:nvPr/>
        </p:nvSpPr>
        <p:spPr>
          <a:xfrm>
            <a:off x="1175199" y="2027982"/>
            <a:ext cx="22608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STAGE 15</a:t>
            </a:r>
            <a:endParaRPr lang="ko-KR" altLang="en-US" sz="3000" dirty="0">
              <a:solidFill>
                <a:schemeClr val="bg1"/>
              </a:solidFill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8C80A3-5571-4482-A8C5-D1C09ACE3D6C}"/>
              </a:ext>
            </a:extLst>
          </p:cNvPr>
          <p:cNvSpPr txBox="1"/>
          <p:nvPr/>
        </p:nvSpPr>
        <p:spPr>
          <a:xfrm>
            <a:off x="1155351" y="3162043"/>
            <a:ext cx="226085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HY산B" panose="02030600000101010101" pitchFamily="18" charset="-127"/>
                <a:ea typeface="HY산B" panose="02030600000101010101" pitchFamily="18" charset="-127"/>
              </a:rPr>
              <a:t>총 접수자 수 </a:t>
            </a:r>
            <a:r>
              <a:rPr lang="en-US" altLang="ko-KR" sz="1500" dirty="0">
                <a:latin typeface="HY산B" panose="02030600000101010101" pitchFamily="18" charset="-127"/>
                <a:ea typeface="HY산B" panose="02030600000101010101" pitchFamily="18" charset="-127"/>
              </a:rPr>
              <a:t>: 75</a:t>
            </a:r>
          </a:p>
          <a:p>
            <a:r>
              <a:rPr lang="ko-KR" altLang="en-US" sz="1500" dirty="0">
                <a:latin typeface="HY산B" panose="02030600000101010101" pitchFamily="18" charset="-127"/>
                <a:ea typeface="HY산B" panose="02030600000101010101" pitchFamily="18" charset="-127"/>
              </a:rPr>
              <a:t>총 환자 수 </a:t>
            </a:r>
            <a:r>
              <a:rPr lang="en-US" altLang="ko-KR" sz="1500" dirty="0">
                <a:latin typeface="HY산B" panose="02030600000101010101" pitchFamily="18" charset="-127"/>
                <a:ea typeface="HY산B" panose="02030600000101010101" pitchFamily="18" charset="-127"/>
              </a:rPr>
              <a:t>: 50</a:t>
            </a:r>
          </a:p>
          <a:p>
            <a:r>
              <a:rPr lang="ko-KR" altLang="en-US" sz="1500" dirty="0">
                <a:latin typeface="HY산B" panose="02030600000101010101" pitchFamily="18" charset="-127"/>
                <a:ea typeface="HY산B" panose="02030600000101010101" pitchFamily="18" charset="-127"/>
              </a:rPr>
              <a:t>총 꾀병 수 </a:t>
            </a:r>
            <a:r>
              <a:rPr lang="en-US" altLang="ko-KR" sz="1500" dirty="0">
                <a:latin typeface="HY산B" panose="02030600000101010101" pitchFamily="18" charset="-127"/>
                <a:ea typeface="HY산B" panose="02030600000101010101" pitchFamily="18" charset="-127"/>
              </a:rPr>
              <a:t>: 20</a:t>
            </a:r>
          </a:p>
          <a:p>
            <a:r>
              <a:rPr lang="ko-KR" altLang="en-US" sz="1500" dirty="0">
                <a:latin typeface="HY산B" panose="02030600000101010101" pitchFamily="18" charset="-127"/>
                <a:ea typeface="HY산B" panose="02030600000101010101" pitchFamily="18" charset="-127"/>
              </a:rPr>
              <a:t>총 현상수배범 수 </a:t>
            </a:r>
            <a:r>
              <a:rPr lang="en-US" altLang="ko-KR" sz="1500" dirty="0">
                <a:latin typeface="HY산B" panose="02030600000101010101" pitchFamily="18" charset="-127"/>
                <a:ea typeface="HY산B" panose="02030600000101010101" pitchFamily="18" charset="-127"/>
              </a:rPr>
              <a:t>: 5</a:t>
            </a:r>
          </a:p>
          <a:p>
            <a:r>
              <a:rPr lang="ko-KR" altLang="en-US" sz="1500" dirty="0">
                <a:latin typeface="HY산B" panose="02030600000101010101" pitchFamily="18" charset="-127"/>
                <a:ea typeface="HY산B" panose="02030600000101010101" pitchFamily="18" charset="-127"/>
              </a:rPr>
              <a:t>총 사용 시간 </a:t>
            </a:r>
            <a:r>
              <a:rPr lang="en-US" altLang="ko-KR" sz="1500" dirty="0">
                <a:latin typeface="HY산B" panose="02030600000101010101" pitchFamily="18" charset="-127"/>
                <a:ea typeface="HY산B" panose="02030600000101010101" pitchFamily="18" charset="-127"/>
              </a:rPr>
              <a:t>: 502</a:t>
            </a:r>
            <a:r>
              <a:rPr lang="ko-KR" altLang="en-US" sz="1500" dirty="0">
                <a:latin typeface="HY산B" panose="02030600000101010101" pitchFamily="18" charset="-127"/>
                <a:ea typeface="HY산B" panose="02030600000101010101" pitchFamily="18" charset="-127"/>
              </a:rPr>
              <a:t>초</a:t>
            </a:r>
            <a:endParaRPr lang="en-US" altLang="ko-KR" sz="15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r>
              <a:rPr lang="ko-KR" altLang="en-US" sz="1500" dirty="0">
                <a:latin typeface="HY산B" panose="02030600000101010101" pitchFamily="18" charset="-127"/>
                <a:ea typeface="HY산B" panose="02030600000101010101" pitchFamily="18" charset="-127"/>
              </a:rPr>
              <a:t>총 남은 생명 </a:t>
            </a:r>
            <a:r>
              <a:rPr lang="en-US" altLang="ko-KR" sz="1500" dirty="0">
                <a:latin typeface="HY산B" panose="02030600000101010101" pitchFamily="18" charset="-127"/>
                <a:ea typeface="HY산B" panose="02030600000101010101" pitchFamily="18" charset="-127"/>
              </a:rPr>
              <a:t>: 0</a:t>
            </a:r>
            <a:r>
              <a:rPr lang="ko-KR" altLang="en-US" sz="1500" dirty="0">
                <a:latin typeface="HY산B" panose="02030600000101010101" pitchFamily="18" charset="-127"/>
                <a:ea typeface="HY산B" panose="02030600000101010101" pitchFamily="18" charset="-127"/>
              </a:rPr>
              <a:t>개</a:t>
            </a:r>
            <a:endParaRPr lang="en-US" altLang="ko-KR" sz="15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r>
              <a:rPr lang="en-US" altLang="ko-KR" sz="1500" dirty="0">
                <a:latin typeface="HY산B" panose="02030600000101010101" pitchFamily="18" charset="-127"/>
                <a:ea typeface="HY산B" panose="02030600000101010101" pitchFamily="18" charset="-127"/>
              </a:rPr>
              <a:t>.</a:t>
            </a:r>
          </a:p>
          <a:p>
            <a:r>
              <a:rPr lang="en-US" altLang="ko-KR" sz="1500" dirty="0">
                <a:latin typeface="HY산B" panose="02030600000101010101" pitchFamily="18" charset="-127"/>
                <a:ea typeface="HY산B" panose="02030600000101010101" pitchFamily="18" charset="-127"/>
              </a:rPr>
              <a:t>---------------</a:t>
            </a:r>
          </a:p>
          <a:p>
            <a:r>
              <a:rPr lang="ko-KR" altLang="en-US" sz="1500" dirty="0">
                <a:solidFill>
                  <a:srgbClr val="FF0000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총 점수 </a:t>
            </a:r>
            <a:r>
              <a:rPr lang="en-US" altLang="ko-KR" sz="1500" dirty="0">
                <a:solidFill>
                  <a:srgbClr val="FF0000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: 1356</a:t>
            </a:r>
            <a:endParaRPr lang="ko-KR" altLang="en-US" sz="1500" dirty="0">
              <a:solidFill>
                <a:srgbClr val="FF0000"/>
              </a:solidFill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10D24-4FE7-485F-941D-20F36023D7D2}"/>
              </a:ext>
            </a:extLst>
          </p:cNvPr>
          <p:cNvSpPr txBox="1"/>
          <p:nvPr/>
        </p:nvSpPr>
        <p:spPr>
          <a:xfrm rot="20078630">
            <a:off x="750770" y="1757380"/>
            <a:ext cx="11630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신기록</a:t>
            </a:r>
            <a:r>
              <a:rPr lang="en-US" altLang="ko-KR" b="1" dirty="0">
                <a:solidFill>
                  <a:srgbClr val="FF0000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F384D272-6300-475D-B46E-79CAA3CFD5D0}"/>
              </a:ext>
            </a:extLst>
          </p:cNvPr>
          <p:cNvSpPr/>
          <p:nvPr/>
        </p:nvSpPr>
        <p:spPr>
          <a:xfrm>
            <a:off x="2748093" y="5604250"/>
            <a:ext cx="432048" cy="416036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96035F-2446-430D-AC72-A9428D52413B}"/>
              </a:ext>
            </a:extLst>
          </p:cNvPr>
          <p:cNvSpPr txBox="1"/>
          <p:nvPr/>
        </p:nvSpPr>
        <p:spPr>
          <a:xfrm>
            <a:off x="3946383" y="1240272"/>
            <a:ext cx="4572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생명이 다 없어지거나</a:t>
            </a:r>
            <a:r>
              <a:rPr lang="en-US" altLang="ko-KR" dirty="0">
                <a:solidFill>
                  <a:srgbClr val="FF0000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시간 초가 다 되었을 때 </a:t>
            </a: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게임 오버창이 뜸</a:t>
            </a:r>
            <a:endParaRPr lang="en-US" altLang="ko-KR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HY산B" panose="02030600000101010101" pitchFamily="18" charset="-127"/>
                <a:ea typeface="HY산B" panose="02030600000101010101" pitchFamily="18" charset="-127"/>
              </a:rPr>
              <a:t>인게임</a:t>
            </a: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 화면이 </a:t>
            </a:r>
            <a:r>
              <a:rPr lang="ko-KR" altLang="en-US" dirty="0">
                <a:solidFill>
                  <a:srgbClr val="FF0000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어둡게 점차 오버레이 </a:t>
            </a: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되고 </a:t>
            </a:r>
            <a:r>
              <a:rPr lang="en-US" altLang="ko-KR" dirty="0">
                <a:latin typeface="HY산B" panose="02030600000101010101" pitchFamily="18" charset="-127"/>
                <a:ea typeface="HY산B" panose="02030600000101010101" pitchFamily="18" charset="-127"/>
              </a:rPr>
              <a:t>“STAGE XX</a:t>
            </a: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＂ 문구가 </a:t>
            </a:r>
            <a:r>
              <a:rPr lang="ko-KR" altLang="en-US" dirty="0">
                <a:solidFill>
                  <a:srgbClr val="FF0000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위에서 아래</a:t>
            </a: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로 떨어지는 모션</a:t>
            </a:r>
            <a:endParaRPr lang="en-US" altLang="ko-KR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HY산B" panose="02030600000101010101" pitchFamily="18" charset="-127"/>
                <a:ea typeface="HY산B" panose="02030600000101010101" pitchFamily="18" charset="-127"/>
              </a:rPr>
              <a:t>인게임</a:t>
            </a: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 메모장이 </a:t>
            </a:r>
            <a:r>
              <a:rPr lang="ko-KR" altLang="en-US" dirty="0">
                <a:solidFill>
                  <a:srgbClr val="FF0000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접히는 모션</a:t>
            </a: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이 발생하고 가운데로 와 점점 커져 일정크기가 되면 </a:t>
            </a:r>
            <a:r>
              <a:rPr lang="ko-KR" altLang="en-US" dirty="0">
                <a:solidFill>
                  <a:srgbClr val="FF0000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펼쳐지는 모션</a:t>
            </a:r>
            <a:endParaRPr lang="en-US" altLang="ko-KR" dirty="0">
              <a:solidFill>
                <a:srgbClr val="FF0000"/>
              </a:solidFill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HY산B" panose="02030600000101010101" pitchFamily="18" charset="-127"/>
                <a:ea typeface="HY산B" panose="02030600000101010101" pitchFamily="18" charset="-127"/>
              </a:rPr>
              <a:t>“STAGE XX”, </a:t>
            </a: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메모장 모션 끝나는 시간은 </a:t>
            </a:r>
            <a:r>
              <a:rPr lang="ko-KR" altLang="en-US" dirty="0">
                <a:solidFill>
                  <a:srgbClr val="FF0000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동일</a:t>
            </a: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해야 함</a:t>
            </a:r>
            <a:endParaRPr lang="en-US" altLang="ko-KR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endParaRPr lang="en-US" altLang="ko-KR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그 후 메모장 안에 있는 글씨가 </a:t>
            </a:r>
            <a:r>
              <a:rPr lang="en-US" altLang="ko-KR" dirty="0">
                <a:solidFill>
                  <a:srgbClr val="FF0000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0.1~0.2</a:t>
            </a:r>
            <a:r>
              <a:rPr lang="ko-KR" altLang="en-US" dirty="0">
                <a:solidFill>
                  <a:srgbClr val="FF0000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초 간격</a:t>
            </a: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으로 </a:t>
            </a:r>
            <a:r>
              <a:rPr lang="ko-KR" altLang="en-US" dirty="0">
                <a:solidFill>
                  <a:srgbClr val="FF0000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위에서 아래</a:t>
            </a: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로 </a:t>
            </a:r>
            <a:r>
              <a:rPr lang="ko-KR" altLang="en-US" dirty="0" err="1">
                <a:latin typeface="HY산B" panose="02030600000101010101" pitchFamily="18" charset="-127"/>
                <a:ea typeface="HY산B" panose="02030600000101010101" pitchFamily="18" charset="-127"/>
              </a:rPr>
              <a:t>써내려져</a:t>
            </a: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 가며 ＂총 점수</a:t>
            </a:r>
            <a:r>
              <a:rPr lang="en-US" altLang="ko-KR" dirty="0">
                <a:latin typeface="HY산B" panose="02030600000101010101" pitchFamily="18" charset="-127"/>
                <a:ea typeface="HY산B" panose="02030600000101010101" pitchFamily="18" charset="-127"/>
              </a:rPr>
              <a:t>”</a:t>
            </a: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문구는 도장을 찍듯이 글자 크기가 커진 상태에서 점차 작아져 </a:t>
            </a:r>
            <a:r>
              <a:rPr lang="ko-KR" altLang="en-US" dirty="0">
                <a:solidFill>
                  <a:srgbClr val="FF0000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찍는 듯한 모션</a:t>
            </a:r>
            <a:endParaRPr lang="en-US" altLang="ko-KR" dirty="0">
              <a:solidFill>
                <a:srgbClr val="FF0000"/>
              </a:solidFill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HY산B" panose="02030600000101010101" pitchFamily="18" charset="-127"/>
                <a:ea typeface="HY산B" panose="02030600000101010101" pitchFamily="18" charset="-127"/>
              </a:rPr>
              <a:t>“</a:t>
            </a: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신기록</a:t>
            </a:r>
            <a:r>
              <a:rPr lang="en-US" altLang="ko-KR" dirty="0">
                <a:latin typeface="HY산B" panose="02030600000101010101" pitchFamily="18" charset="-127"/>
                <a:ea typeface="HY산B" panose="02030600000101010101" pitchFamily="18" charset="-127"/>
              </a:rPr>
              <a:t>!”</a:t>
            </a: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문구는 </a:t>
            </a:r>
            <a:r>
              <a:rPr lang="en-US" altLang="ko-KR" dirty="0">
                <a:latin typeface="HY산B" panose="02030600000101010101" pitchFamily="18" charset="-127"/>
                <a:ea typeface="HY산B" panose="02030600000101010101" pitchFamily="18" charset="-127"/>
              </a:rPr>
              <a:t>“</a:t>
            </a: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총 </a:t>
            </a:r>
            <a:r>
              <a:rPr lang="ko-KR" altLang="en-US" dirty="0" err="1">
                <a:latin typeface="HY산B" panose="02030600000101010101" pitchFamily="18" charset="-127"/>
                <a:ea typeface="HY산B" panose="02030600000101010101" pitchFamily="18" charset="-127"/>
              </a:rPr>
              <a:t>점수＂문구</a:t>
            </a: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 모션이 완료될 때 </a:t>
            </a:r>
            <a:r>
              <a:rPr lang="ko-KR" altLang="en-US" dirty="0">
                <a:solidFill>
                  <a:srgbClr val="FF0000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도장 모션</a:t>
            </a: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으로 생성한다</a:t>
            </a:r>
            <a:r>
              <a:rPr lang="en-US" altLang="ko-KR" dirty="0">
                <a:latin typeface="HY산B" panose="02030600000101010101" pitchFamily="18" charset="-127"/>
                <a:ea typeface="HY산B" panose="02030600000101010101" pitchFamily="18" charset="-127"/>
              </a:rPr>
              <a:t>.</a:t>
            </a:r>
            <a:endParaRPr lang="ko-KR" altLang="en-US" dirty="0"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383254-DE26-425E-9A4E-614F7434F82F}"/>
              </a:ext>
            </a:extLst>
          </p:cNvPr>
          <p:cNvSpPr txBox="1"/>
          <p:nvPr/>
        </p:nvSpPr>
        <p:spPr>
          <a:xfrm>
            <a:off x="1403648" y="2492405"/>
            <a:ext cx="166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GAME OVER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12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175"/>
            <a:ext cx="9144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1520" y="40466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800" b="1" dirty="0">
                <a:latin typeface="+mj-lt"/>
              </a:rPr>
              <a:t># </a:t>
            </a:r>
            <a:r>
              <a:rPr lang="ko-KR" altLang="en-US" sz="2800" b="1" dirty="0">
                <a:latin typeface="+mj-lt"/>
              </a:rPr>
              <a:t>게임 </a:t>
            </a:r>
            <a:r>
              <a:rPr lang="en-US" altLang="ko-KR" sz="2800" b="1" dirty="0">
                <a:latin typeface="+mj-lt"/>
              </a:rPr>
              <a:t>UI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672EC2-1546-49F9-9AAF-2244F8E085D4}"/>
              </a:ext>
            </a:extLst>
          </p:cNvPr>
          <p:cNvSpPr/>
          <p:nvPr/>
        </p:nvSpPr>
        <p:spPr>
          <a:xfrm>
            <a:off x="3198055" y="1068393"/>
            <a:ext cx="2520280" cy="4464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E115FBFE-BFE7-4C53-B31F-0BAA2D7E21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662" y="1815399"/>
            <a:ext cx="1152331" cy="115233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A07D8A36-C811-4816-B1EC-7F5901892F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007" y="2091108"/>
            <a:ext cx="1159994" cy="115999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8ED97A9-F77D-485A-8874-C0CB0FB675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408" y="2415325"/>
            <a:ext cx="1297629" cy="129762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4177A032-31BA-46FB-80A6-A38DA44BF9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075" y="2697142"/>
            <a:ext cx="1370570" cy="1370570"/>
          </a:xfrm>
          <a:prstGeom prst="rect">
            <a:avLst/>
          </a:prstGeom>
        </p:spPr>
      </p:pic>
      <p:sp>
        <p:nvSpPr>
          <p:cNvPr id="45" name="사각형: 잘린 위쪽 모서리 44">
            <a:extLst>
              <a:ext uri="{FF2B5EF4-FFF2-40B4-BE49-F238E27FC236}">
                <a16:creationId xmlns:a16="http://schemas.microsoft.com/office/drawing/2014/main" id="{15E44216-7004-4ECC-9AFB-096C665158C9}"/>
              </a:ext>
            </a:extLst>
          </p:cNvPr>
          <p:cNvSpPr/>
          <p:nvPr/>
        </p:nvSpPr>
        <p:spPr>
          <a:xfrm>
            <a:off x="3187617" y="4547717"/>
            <a:ext cx="2530718" cy="792353"/>
          </a:xfrm>
          <a:prstGeom prst="snip2Same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93F244EA-D169-4670-AC0D-84B44B3B7A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339" y="4546698"/>
            <a:ext cx="709516" cy="709516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895E0EFE-37BF-4A92-8CDC-6404350037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943" y="2963132"/>
            <a:ext cx="1586725" cy="1586725"/>
          </a:xfrm>
          <a:prstGeom prst="rect">
            <a:avLst/>
          </a:prstGeom>
        </p:spPr>
      </p:pic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0A8A6F1A-606B-4571-85F0-273F941FB1FB}"/>
              </a:ext>
            </a:extLst>
          </p:cNvPr>
          <p:cNvSpPr/>
          <p:nvPr/>
        </p:nvSpPr>
        <p:spPr>
          <a:xfrm rot="16200000">
            <a:off x="3259930" y="4225335"/>
            <a:ext cx="207240" cy="17865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DD193571-9483-41A6-9DF7-700B559C4D89}"/>
              </a:ext>
            </a:extLst>
          </p:cNvPr>
          <p:cNvSpPr/>
          <p:nvPr/>
        </p:nvSpPr>
        <p:spPr>
          <a:xfrm rot="5400000">
            <a:off x="5353171" y="4225335"/>
            <a:ext cx="207240" cy="178655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C08401-3503-4A8D-8EE3-E6D89D395632}"/>
              </a:ext>
            </a:extLst>
          </p:cNvPr>
          <p:cNvSpPr txBox="1"/>
          <p:nvPr/>
        </p:nvSpPr>
        <p:spPr>
          <a:xfrm>
            <a:off x="3394732" y="4133646"/>
            <a:ext cx="14761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C00000"/>
                </a:solidFill>
              </a:rPr>
              <a:t>OUT</a:t>
            </a:r>
            <a:endParaRPr lang="ko-KR" altLang="en-US" sz="1500" b="1" dirty="0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BB98F2-323B-4960-BCDD-68A855A25732}"/>
              </a:ext>
            </a:extLst>
          </p:cNvPr>
          <p:cNvSpPr txBox="1"/>
          <p:nvPr/>
        </p:nvSpPr>
        <p:spPr>
          <a:xfrm>
            <a:off x="5034141" y="4139543"/>
            <a:ext cx="14761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2">
                    <a:lumMod val="50000"/>
                  </a:schemeClr>
                </a:solidFill>
              </a:rPr>
              <a:t>IN</a:t>
            </a:r>
            <a:endParaRPr lang="ko-KR" altLang="en-US" sz="15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8" name="사각형: 모서리가 접힌 도형 57">
            <a:extLst>
              <a:ext uri="{FF2B5EF4-FFF2-40B4-BE49-F238E27FC236}">
                <a16:creationId xmlns:a16="http://schemas.microsoft.com/office/drawing/2014/main" id="{368276BB-410F-4D7D-A0B6-132055BD021F}"/>
              </a:ext>
            </a:extLst>
          </p:cNvPr>
          <p:cNvSpPr/>
          <p:nvPr/>
        </p:nvSpPr>
        <p:spPr>
          <a:xfrm>
            <a:off x="4819783" y="1130334"/>
            <a:ext cx="799267" cy="1707098"/>
          </a:xfrm>
          <a:prstGeom prst="foldedCorner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5F30E7E-07B4-42B4-B454-C4ABBA98C2E6}"/>
              </a:ext>
            </a:extLst>
          </p:cNvPr>
          <p:cNvSpPr txBox="1"/>
          <p:nvPr/>
        </p:nvSpPr>
        <p:spPr>
          <a:xfrm>
            <a:off x="4827645" y="1166893"/>
            <a:ext cx="6970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latin typeface="HY산B" panose="02030600000101010101" pitchFamily="18" charset="-127"/>
                <a:ea typeface="HY산B" panose="02030600000101010101" pitchFamily="18" charset="-127"/>
              </a:rPr>
              <a:t>노래</a:t>
            </a:r>
            <a:endParaRPr lang="en-US" altLang="ko-KR" sz="10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171450" indent="-171450">
              <a:buFontTx/>
              <a:buChar char="-"/>
            </a:pPr>
            <a:endParaRPr lang="ko-KR" altLang="en-US" sz="1000" dirty="0"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3A7B7423-FDAC-41E2-B958-A75D5DAB4703}"/>
              </a:ext>
            </a:extLst>
          </p:cNvPr>
          <p:cNvSpPr/>
          <p:nvPr/>
        </p:nvSpPr>
        <p:spPr>
          <a:xfrm>
            <a:off x="3408944" y="1156330"/>
            <a:ext cx="1370462" cy="13929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86ABC96-B696-49CA-BA59-6D025A3F4883}"/>
              </a:ext>
            </a:extLst>
          </p:cNvPr>
          <p:cNvSpPr/>
          <p:nvPr/>
        </p:nvSpPr>
        <p:spPr>
          <a:xfrm>
            <a:off x="4112630" y="1151538"/>
            <a:ext cx="666776" cy="14957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DD7D1508-6173-4729-83E1-73AC0B0131C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931" y="1105115"/>
            <a:ext cx="230314" cy="230314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828E6728-EF23-4D98-A23E-DDE35F9BB7F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089" y="1345133"/>
            <a:ext cx="445266" cy="445266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52CAF4DB-8B91-4E1B-81C8-9DE6712F88E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286" y="1359164"/>
            <a:ext cx="445266" cy="44526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B83F93BD-A43B-468A-BDA3-5F3F41185CC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398" y="1359164"/>
            <a:ext cx="445266" cy="445266"/>
          </a:xfrm>
          <a:prstGeom prst="rect">
            <a:avLst/>
          </a:prstGeom>
        </p:spPr>
      </p:pic>
      <p:sp>
        <p:nvSpPr>
          <p:cNvPr id="80" name="두루마리 모양: 세로로 말림 79">
            <a:extLst>
              <a:ext uri="{FF2B5EF4-FFF2-40B4-BE49-F238E27FC236}">
                <a16:creationId xmlns:a16="http://schemas.microsoft.com/office/drawing/2014/main" id="{2A25AA54-F5B5-4036-A0F1-5157A802D987}"/>
              </a:ext>
            </a:extLst>
          </p:cNvPr>
          <p:cNvSpPr/>
          <p:nvPr/>
        </p:nvSpPr>
        <p:spPr>
          <a:xfrm>
            <a:off x="4927810" y="4606540"/>
            <a:ext cx="697041" cy="677347"/>
          </a:xfrm>
          <a:prstGeom prst="verticalScrol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97B78ED6-9C38-4FFB-91D7-E7E30E5B137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424" y="4725144"/>
            <a:ext cx="518695" cy="518695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B258DDA1-3CDB-4202-A07C-9D740308DEA1}"/>
              </a:ext>
            </a:extLst>
          </p:cNvPr>
          <p:cNvSpPr txBox="1"/>
          <p:nvPr/>
        </p:nvSpPr>
        <p:spPr>
          <a:xfrm>
            <a:off x="3287586" y="4725144"/>
            <a:ext cx="963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09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명</a:t>
            </a:r>
          </a:p>
        </p:txBody>
      </p:sp>
      <p:sp>
        <p:nvSpPr>
          <p:cNvPr id="52" name="설명선: 굽은 선 51">
            <a:extLst>
              <a:ext uri="{FF2B5EF4-FFF2-40B4-BE49-F238E27FC236}">
                <a16:creationId xmlns:a16="http://schemas.microsoft.com/office/drawing/2014/main" id="{A297C75C-EE11-49C2-BD00-9904003C0287}"/>
              </a:ext>
            </a:extLst>
          </p:cNvPr>
          <p:cNvSpPr/>
          <p:nvPr/>
        </p:nvSpPr>
        <p:spPr>
          <a:xfrm>
            <a:off x="3187616" y="993818"/>
            <a:ext cx="1718901" cy="40178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0516"/>
              <a:gd name="adj6" fmla="val -2897"/>
            </a:avLst>
          </a:prstGeom>
          <a:noFill/>
          <a:ln>
            <a:solidFill>
              <a:srgbClr val="F404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C6024-7DE0-422A-BACB-86E4C397BA52}"/>
              </a:ext>
            </a:extLst>
          </p:cNvPr>
          <p:cNvSpPr txBox="1"/>
          <p:nvPr/>
        </p:nvSpPr>
        <p:spPr>
          <a:xfrm>
            <a:off x="3179459" y="89230"/>
            <a:ext cx="4820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FF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시간 초</a:t>
            </a:r>
            <a:endParaRPr lang="en-US" altLang="ko-KR" sz="1500" b="1" dirty="0">
              <a:solidFill>
                <a:srgbClr val="FF0000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3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짙은 색은 남은 시간</a:t>
            </a:r>
            <a:endParaRPr lang="en-US" altLang="ko-KR" sz="13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3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옅은 색은 사용 시간</a:t>
            </a:r>
            <a:endParaRPr lang="en-US" altLang="ko-KR" sz="13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3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새로운 스테이지가 시작될 때 남은 시간이 채워진다</a:t>
            </a:r>
            <a:r>
              <a:rPr lang="en-US" altLang="ko-KR" sz="13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  <a:endParaRPr lang="ko-KR" altLang="en-US" sz="13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9" name="설명선: 굽은 선 58">
            <a:extLst>
              <a:ext uri="{FF2B5EF4-FFF2-40B4-BE49-F238E27FC236}">
                <a16:creationId xmlns:a16="http://schemas.microsoft.com/office/drawing/2014/main" id="{7886C127-7059-4053-B190-2A3750C93B24}"/>
              </a:ext>
            </a:extLst>
          </p:cNvPr>
          <p:cNvSpPr/>
          <p:nvPr/>
        </p:nvSpPr>
        <p:spPr>
          <a:xfrm flipH="1">
            <a:off x="4625795" y="922453"/>
            <a:ext cx="1215281" cy="216575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667"/>
              <a:gd name="adj6" fmla="val -40952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6AA2746-39E7-42C3-AAC2-6214B1B84919}"/>
              </a:ext>
            </a:extLst>
          </p:cNvPr>
          <p:cNvSpPr txBox="1"/>
          <p:nvPr/>
        </p:nvSpPr>
        <p:spPr>
          <a:xfrm>
            <a:off x="405566" y="1323114"/>
            <a:ext cx="249732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666633"/>
                </a:solidFill>
                <a:ea typeface="한컴 윤고딕 240" panose="02020603020101020101" pitchFamily="18" charset="-127"/>
              </a:rPr>
              <a:t>생명</a:t>
            </a:r>
            <a:endParaRPr lang="en-US" altLang="ko-KR" sz="1500" b="1" dirty="0">
              <a:solidFill>
                <a:srgbClr val="666633"/>
              </a:solidFill>
              <a:ea typeface="한컴 윤고딕 24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100" dirty="0">
                <a:ea typeface="한컴 윤고딕 240" panose="02020603020101020101" pitchFamily="18" charset="-127"/>
              </a:rPr>
              <a:t>접수자를 구별을 실패할 시 한번 당 생명 하나가 깎임</a:t>
            </a:r>
            <a:endParaRPr lang="en-US" altLang="ko-KR" sz="1100" dirty="0">
              <a:ea typeface="한컴 윤고딕 24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100" dirty="0">
                <a:ea typeface="한컴 윤고딕 240" panose="02020603020101020101" pitchFamily="18" charset="-127"/>
              </a:rPr>
              <a:t>생명은 오른쪽 생명부터 사라진다</a:t>
            </a:r>
            <a:r>
              <a:rPr lang="en-US" altLang="ko-KR" sz="1100" dirty="0">
                <a:ea typeface="한컴 윤고딕 240" panose="020206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100" dirty="0">
                <a:ea typeface="한컴 윤고딕 240" panose="02020603020101020101" pitchFamily="18" charset="-127"/>
              </a:rPr>
              <a:t>STAGE</a:t>
            </a:r>
            <a:r>
              <a:rPr lang="ko-KR" altLang="en-US" sz="1100" dirty="0">
                <a:ea typeface="한컴 윤고딕 240" panose="02020603020101020101" pitchFamily="18" charset="-127"/>
              </a:rPr>
              <a:t>가 넘어가도 생명의 개수는 그 전 </a:t>
            </a:r>
            <a:r>
              <a:rPr lang="en-US" altLang="ko-KR" sz="1100" dirty="0">
                <a:ea typeface="한컴 윤고딕 240" panose="02020603020101020101" pitchFamily="18" charset="-127"/>
              </a:rPr>
              <a:t>STAGE </a:t>
            </a:r>
            <a:r>
              <a:rPr lang="ko-KR" altLang="en-US" sz="1100" dirty="0">
                <a:ea typeface="한컴 윤고딕 240" panose="02020603020101020101" pitchFamily="18" charset="-127"/>
              </a:rPr>
              <a:t>생명을 기준</a:t>
            </a:r>
            <a:endParaRPr lang="en-US" altLang="ko-KR" sz="1100" dirty="0">
              <a:ea typeface="한컴 윤고딕 24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100" dirty="0">
                <a:ea typeface="한컴 윤고딕 240" panose="02020603020101020101" pitchFamily="18" charset="-127"/>
              </a:rPr>
              <a:t>마지막 하나가 사라지는 동시에 게임 오버</a:t>
            </a:r>
            <a:endParaRPr lang="en-US" altLang="ko-KR" sz="1100" dirty="0">
              <a:ea typeface="한컴 윤고딕 240" panose="02020603020101020101" pitchFamily="18" charset="-127"/>
            </a:endParaRPr>
          </a:p>
          <a:p>
            <a:endParaRPr lang="ko-KR" altLang="en-US" sz="1300" dirty="0">
              <a:ea typeface="한컴 윤고딕 240" panose="02020603020101020101" pitchFamily="18" charset="-127"/>
            </a:endParaRPr>
          </a:p>
        </p:txBody>
      </p:sp>
      <p:sp>
        <p:nvSpPr>
          <p:cNvPr id="63" name="설명선: 굽은 선 62">
            <a:extLst>
              <a:ext uri="{FF2B5EF4-FFF2-40B4-BE49-F238E27FC236}">
                <a16:creationId xmlns:a16="http://schemas.microsoft.com/office/drawing/2014/main" id="{79A9A44B-63D0-48FB-B114-5D138DEA4707}"/>
              </a:ext>
            </a:extLst>
          </p:cNvPr>
          <p:cNvSpPr/>
          <p:nvPr/>
        </p:nvSpPr>
        <p:spPr>
          <a:xfrm>
            <a:off x="3149435" y="1297992"/>
            <a:ext cx="721806" cy="52322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4983"/>
              <a:gd name="adj6" fmla="val -64307"/>
            </a:avLst>
          </a:prstGeom>
          <a:noFill/>
          <a:ln>
            <a:solidFill>
              <a:srgbClr val="66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8F059FD-B38D-4512-86F8-BD30A888DA00}"/>
              </a:ext>
            </a:extLst>
          </p:cNvPr>
          <p:cNvSpPr txBox="1"/>
          <p:nvPr/>
        </p:nvSpPr>
        <p:spPr>
          <a:xfrm>
            <a:off x="6466186" y="1220272"/>
            <a:ext cx="2497326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accent6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추가 조건 메모장</a:t>
            </a:r>
            <a:endParaRPr lang="en-US" altLang="ko-KR" sz="1500" b="1" dirty="0">
              <a:solidFill>
                <a:schemeClr val="accent6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STAGE</a:t>
            </a: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마다 추가 되는 꾀병 조건들이 적히는 공간</a:t>
            </a:r>
            <a:endParaRPr lang="en-US" altLang="ko-KR" sz="11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사기꾼을 제외한 추가 조건이 추가될 때마다 밑으로 적힘</a:t>
            </a:r>
            <a:endParaRPr lang="en-US" altLang="ko-KR" sz="11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총 </a:t>
            </a:r>
            <a:r>
              <a:rPr lang="en-US" altLang="ko-KR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10</a:t>
            </a: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가지 조건이 적힐 수 있는 공간</a:t>
            </a:r>
            <a:endParaRPr lang="en-US" altLang="ko-KR" sz="11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한 스테이지에 적용되는 추가</a:t>
            </a:r>
            <a:endParaRPr lang="en-US" altLang="ko-KR" sz="11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조건은 최대 </a:t>
            </a:r>
            <a:r>
              <a:rPr lang="en-US" altLang="ko-KR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10</a:t>
            </a: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가지로 한정되 있다</a:t>
            </a:r>
            <a:r>
              <a:rPr lang="en-US" altLang="ko-KR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</a:p>
        </p:txBody>
      </p:sp>
      <p:sp>
        <p:nvSpPr>
          <p:cNvPr id="82" name="설명선: 굽은 선 81">
            <a:extLst>
              <a:ext uri="{FF2B5EF4-FFF2-40B4-BE49-F238E27FC236}">
                <a16:creationId xmlns:a16="http://schemas.microsoft.com/office/drawing/2014/main" id="{B28B836C-B85D-449F-B2AE-CDFA3B742C4C}"/>
              </a:ext>
            </a:extLst>
          </p:cNvPr>
          <p:cNvSpPr/>
          <p:nvPr/>
        </p:nvSpPr>
        <p:spPr>
          <a:xfrm>
            <a:off x="3654423" y="2886426"/>
            <a:ext cx="1531798" cy="1823764"/>
          </a:xfrm>
          <a:prstGeom prst="borderCallout2">
            <a:avLst>
              <a:gd name="adj1" fmla="val 42867"/>
              <a:gd name="adj2" fmla="val -8333"/>
              <a:gd name="adj3" fmla="val 71427"/>
              <a:gd name="adj4" fmla="val -35558"/>
              <a:gd name="adj5" fmla="val 70613"/>
              <a:gd name="adj6" fmla="val -61023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13917E-79C4-472F-B2D2-47F6FEF82020}"/>
              </a:ext>
            </a:extLst>
          </p:cNvPr>
          <p:cNvSpPr txBox="1"/>
          <p:nvPr/>
        </p:nvSpPr>
        <p:spPr>
          <a:xfrm>
            <a:off x="332935" y="2837432"/>
            <a:ext cx="249732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accent3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접수자 외형</a:t>
            </a:r>
            <a:endParaRPr lang="en-US" altLang="ko-KR" sz="1500" b="1" dirty="0">
              <a:solidFill>
                <a:schemeClr val="accent3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접수자의 외형을 나타냄</a:t>
            </a:r>
            <a:endParaRPr lang="en-US" altLang="ko-KR" sz="11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접수자의 외형을 나타내는 도구들은 다양하게 착용됨</a:t>
            </a:r>
            <a:endParaRPr lang="en-US" altLang="ko-KR" sz="11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모자</a:t>
            </a:r>
            <a:r>
              <a:rPr lang="en-US" altLang="ko-KR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액세서리</a:t>
            </a:r>
            <a:r>
              <a:rPr lang="en-US" altLang="ko-KR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옷</a:t>
            </a:r>
            <a:r>
              <a:rPr lang="en-US" altLang="ko-KR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기타 등 여러가지 물품이 되지만 쉽게 인식 및 구별 되야 함</a:t>
            </a:r>
            <a:endParaRPr lang="en-US" altLang="ko-KR" sz="11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줄은 최대 </a:t>
            </a:r>
            <a:r>
              <a:rPr lang="en-US" altLang="ko-KR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</a:t>
            </a: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명까지 가능하지만 </a:t>
            </a:r>
            <a:r>
              <a:rPr lang="en-US" altLang="ko-KR" sz="1100" dirty="0">
                <a:solidFill>
                  <a:schemeClr val="accent5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[</a:t>
            </a:r>
            <a:r>
              <a:rPr lang="ko-KR" altLang="en-US" sz="1100" dirty="0">
                <a:solidFill>
                  <a:schemeClr val="accent5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목표 접수자 수</a:t>
            </a:r>
            <a:r>
              <a:rPr lang="en-US" altLang="ko-KR" sz="1100" dirty="0">
                <a:solidFill>
                  <a:schemeClr val="accent5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]</a:t>
            </a: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 </a:t>
            </a:r>
            <a:r>
              <a:rPr lang="en-US" altLang="ko-KR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6</a:t>
            </a: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명 이상일 경우 맨 앞에 한 명이 빠질 때 왼쪽에서 오른쪽으로 </a:t>
            </a:r>
            <a:r>
              <a:rPr lang="ko-KR" altLang="en-US" sz="11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슬라이딩하여</a:t>
            </a: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새로운 맨 뒤부터 줄을 슨다</a:t>
            </a:r>
            <a:r>
              <a:rPr lang="en-US" altLang="ko-KR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C604AFC-9A11-4B18-B0FB-A1727D01EA22}"/>
              </a:ext>
            </a:extLst>
          </p:cNvPr>
          <p:cNvSpPr/>
          <p:nvPr/>
        </p:nvSpPr>
        <p:spPr>
          <a:xfrm>
            <a:off x="3192836" y="5340499"/>
            <a:ext cx="2520280" cy="1786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설명선: 굽은 선 83">
            <a:extLst>
              <a:ext uri="{FF2B5EF4-FFF2-40B4-BE49-F238E27FC236}">
                <a16:creationId xmlns:a16="http://schemas.microsoft.com/office/drawing/2014/main" id="{73A02580-97D9-44C9-9038-B37569EFA625}"/>
              </a:ext>
            </a:extLst>
          </p:cNvPr>
          <p:cNvSpPr/>
          <p:nvPr/>
        </p:nvSpPr>
        <p:spPr>
          <a:xfrm>
            <a:off x="3179459" y="4576578"/>
            <a:ext cx="856767" cy="774505"/>
          </a:xfrm>
          <a:prstGeom prst="borderCallout2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33EECE8-6EC0-4DE5-B67B-6E52930CF1C5}"/>
              </a:ext>
            </a:extLst>
          </p:cNvPr>
          <p:cNvSpPr txBox="1"/>
          <p:nvPr/>
        </p:nvSpPr>
        <p:spPr>
          <a:xfrm>
            <a:off x="351608" y="5099388"/>
            <a:ext cx="24973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accent5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목표 접수자 수</a:t>
            </a:r>
            <a:endParaRPr lang="en-US" altLang="ko-KR" sz="1500" b="1" dirty="0">
              <a:solidFill>
                <a:schemeClr val="accent5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STAGE</a:t>
            </a: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클리어 할 수 있는 </a:t>
            </a:r>
            <a:r>
              <a:rPr lang="en-US" altLang="ko-KR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STAGE </a:t>
            </a: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클리어 조건</a:t>
            </a:r>
            <a:endParaRPr lang="en-US" altLang="ko-KR" sz="11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접수자 명 수</a:t>
            </a:r>
            <a:r>
              <a:rPr lang="en-US" altLang="ko-KR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</a:t>
            </a: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꾀병 </a:t>
            </a:r>
            <a:r>
              <a:rPr lang="en-US" altLang="ko-KR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+ </a:t>
            </a: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진찰환자</a:t>
            </a:r>
            <a:r>
              <a:rPr lang="en-US" altLang="ko-KR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유저가 접수자를 구별 할 때마다 </a:t>
            </a:r>
            <a:r>
              <a:rPr lang="en-US" altLang="ko-KR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</a:t>
            </a: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명씩 줄어듦</a:t>
            </a:r>
            <a:endParaRPr lang="en-US" altLang="ko-KR" sz="11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87" name="설명선: 굽은 선 86">
            <a:extLst>
              <a:ext uri="{FF2B5EF4-FFF2-40B4-BE49-F238E27FC236}">
                <a16:creationId xmlns:a16="http://schemas.microsoft.com/office/drawing/2014/main" id="{D1D6B314-2766-4847-9EF9-14EC376C8E28}"/>
              </a:ext>
            </a:extLst>
          </p:cNvPr>
          <p:cNvSpPr/>
          <p:nvPr/>
        </p:nvSpPr>
        <p:spPr>
          <a:xfrm flipH="1">
            <a:off x="4765464" y="4436812"/>
            <a:ext cx="1062215" cy="1013529"/>
          </a:xfrm>
          <a:prstGeom prst="borderCallout2">
            <a:avLst>
              <a:gd name="adj1" fmla="val 39306"/>
              <a:gd name="adj2" fmla="val -8333"/>
              <a:gd name="adj3" fmla="val 40448"/>
              <a:gd name="adj4" fmla="val -44998"/>
              <a:gd name="adj5" fmla="val -72554"/>
              <a:gd name="adj6" fmla="val -67818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A99E6-BE5A-45AC-B795-1B775C7E8D91}"/>
              </a:ext>
            </a:extLst>
          </p:cNvPr>
          <p:cNvSpPr txBox="1"/>
          <p:nvPr/>
        </p:nvSpPr>
        <p:spPr>
          <a:xfrm>
            <a:off x="6464587" y="2925078"/>
            <a:ext cx="2497326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tx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현상수배범 명단</a:t>
            </a:r>
            <a:endParaRPr lang="en-US" altLang="ko-KR" sz="1500" b="1" dirty="0">
              <a:solidFill>
                <a:schemeClr val="tx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STAGE</a:t>
            </a: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 시작될 때 추가 조건 중 하나로 현상수배범 명단이 하나가 제시 될 때 </a:t>
            </a:r>
            <a:r>
              <a:rPr lang="en-US" altLang="ko-KR" sz="1100" dirty="0">
                <a:solidFill>
                  <a:schemeClr val="accent6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[</a:t>
            </a:r>
            <a:r>
              <a:rPr lang="ko-KR" altLang="en-US" sz="1100" dirty="0">
                <a:solidFill>
                  <a:schemeClr val="accent6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추가 조건 메모장</a:t>
            </a:r>
            <a:r>
              <a:rPr lang="en-US" altLang="ko-KR" sz="1100" dirty="0">
                <a:solidFill>
                  <a:schemeClr val="accent6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]</a:t>
            </a: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이 아니라 테이블에 표시됨</a:t>
            </a:r>
            <a:endParaRPr lang="en-US" altLang="ko-KR" sz="11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유저는 그림과 같은 외형을 가진 사람을 구별해야 함</a:t>
            </a:r>
            <a:endParaRPr lang="en-US" altLang="ko-KR" sz="11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STAGE</a:t>
            </a: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마다 나올 수 있는 현상수배범의 개수는 하나이다</a:t>
            </a:r>
            <a:r>
              <a:rPr lang="en-US" altLang="ko-KR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STAGE</a:t>
            </a: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 끝나면 현상수배범 효과는 사라지고 전단지도 없어진다</a:t>
            </a:r>
            <a:r>
              <a:rPr lang="en-US" altLang="ko-KR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3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3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89" name="설명선: 굽은 선 88">
            <a:extLst>
              <a:ext uri="{FF2B5EF4-FFF2-40B4-BE49-F238E27FC236}">
                <a16:creationId xmlns:a16="http://schemas.microsoft.com/office/drawing/2014/main" id="{80BD6BFC-C5AE-4488-B42E-A599E3E3F27B}"/>
              </a:ext>
            </a:extLst>
          </p:cNvPr>
          <p:cNvSpPr/>
          <p:nvPr/>
        </p:nvSpPr>
        <p:spPr>
          <a:xfrm flipH="1">
            <a:off x="3075313" y="4125483"/>
            <a:ext cx="1007505" cy="413642"/>
          </a:xfrm>
          <a:prstGeom prst="borderCallout2">
            <a:avLst>
              <a:gd name="adj1" fmla="val 18750"/>
              <a:gd name="adj2" fmla="val -8333"/>
              <a:gd name="adj3" fmla="val 374126"/>
              <a:gd name="adj4" fmla="val -21252"/>
              <a:gd name="adj5" fmla="val 375534"/>
              <a:gd name="adj6" fmla="val 16204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설명선: 굽은 선 97">
            <a:extLst>
              <a:ext uri="{FF2B5EF4-FFF2-40B4-BE49-F238E27FC236}">
                <a16:creationId xmlns:a16="http://schemas.microsoft.com/office/drawing/2014/main" id="{64015DF3-A143-4B59-AA34-F12F62ED7D3D}"/>
              </a:ext>
            </a:extLst>
          </p:cNvPr>
          <p:cNvSpPr/>
          <p:nvPr/>
        </p:nvSpPr>
        <p:spPr>
          <a:xfrm>
            <a:off x="4751747" y="4103088"/>
            <a:ext cx="1185903" cy="413642"/>
          </a:xfrm>
          <a:prstGeom prst="borderCallout2">
            <a:avLst>
              <a:gd name="adj1" fmla="val 18750"/>
              <a:gd name="adj2" fmla="val -8333"/>
              <a:gd name="adj3" fmla="val 94303"/>
              <a:gd name="adj4" fmla="val -15508"/>
              <a:gd name="adj5" fmla="val 383929"/>
              <a:gd name="adj6" fmla="val -37395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0D193B7-362C-46CA-9A5F-51669D39F88F}"/>
              </a:ext>
            </a:extLst>
          </p:cNvPr>
          <p:cNvSpPr txBox="1"/>
          <p:nvPr/>
        </p:nvSpPr>
        <p:spPr>
          <a:xfrm>
            <a:off x="3323337" y="5515307"/>
            <a:ext cx="249732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accent4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구별</a:t>
            </a:r>
            <a:endParaRPr lang="en-US" altLang="ko-KR" sz="1500" b="1" dirty="0">
              <a:solidFill>
                <a:schemeClr val="accent4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유저가 환자 외형을 보고 꾀병이면 </a:t>
            </a:r>
            <a:r>
              <a:rPr lang="en-US" altLang="ko-KR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[OUT], </a:t>
            </a: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진찰 대상이면 </a:t>
            </a:r>
            <a:r>
              <a:rPr lang="en-US" altLang="ko-KR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[IN] UI</a:t>
            </a: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터치한다</a:t>
            </a:r>
            <a:r>
              <a:rPr lang="en-US" altLang="ko-KR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UI</a:t>
            </a: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터치 범위는 다음장에 설명</a:t>
            </a:r>
            <a:endParaRPr lang="en-US" altLang="ko-KR" sz="11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05" name="설명선: 굽은 선 104">
            <a:extLst>
              <a:ext uri="{FF2B5EF4-FFF2-40B4-BE49-F238E27FC236}">
                <a16:creationId xmlns:a16="http://schemas.microsoft.com/office/drawing/2014/main" id="{CA89D2C1-7A3D-4A19-ACA2-9AA4A33FA51C}"/>
              </a:ext>
            </a:extLst>
          </p:cNvPr>
          <p:cNvSpPr/>
          <p:nvPr/>
        </p:nvSpPr>
        <p:spPr>
          <a:xfrm flipH="1">
            <a:off x="3929210" y="4436812"/>
            <a:ext cx="1062215" cy="1013529"/>
          </a:xfrm>
          <a:prstGeom prst="borderCallout2">
            <a:avLst>
              <a:gd name="adj1" fmla="val 54137"/>
              <a:gd name="adj2" fmla="val -7154"/>
              <a:gd name="adj3" fmla="val 55279"/>
              <a:gd name="adj4" fmla="val -81554"/>
              <a:gd name="adj5" fmla="val 121480"/>
              <a:gd name="adj6" fmla="val -13503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16969BB-9039-40FF-94FB-C510D8ABC426}"/>
              </a:ext>
            </a:extLst>
          </p:cNvPr>
          <p:cNvSpPr txBox="1"/>
          <p:nvPr/>
        </p:nvSpPr>
        <p:spPr>
          <a:xfrm>
            <a:off x="6476724" y="5099388"/>
            <a:ext cx="2497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경찰</a:t>
            </a:r>
            <a:endParaRPr lang="en-US" altLang="ko-KR" sz="1500" b="1" dirty="0">
              <a:solidFill>
                <a:schemeClr val="tx1">
                  <a:lumMod val="65000"/>
                  <a:lumOff val="35000"/>
                </a:scheme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1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현상수배범이랑</a:t>
            </a: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일치하는 접수자는 경찰버튼을 눌러 경찰로 보내야 함</a:t>
            </a:r>
            <a:endParaRPr lang="en-US" altLang="ko-KR" sz="11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경찰 버튼을 누르면 그 접수자는 사라지는 모션으로 사라짐</a:t>
            </a:r>
            <a:endParaRPr lang="en-US" altLang="ko-KR" sz="13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3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538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7" grpId="0"/>
      <p:bldP spid="59" grpId="0" animBg="1"/>
      <p:bldP spid="61" grpId="0"/>
      <p:bldP spid="63" grpId="0" animBg="1"/>
      <p:bldP spid="69" grpId="0"/>
      <p:bldP spid="82" grpId="0" animBg="1"/>
      <p:bldP spid="83" grpId="0"/>
      <p:bldP spid="84" grpId="0" animBg="1"/>
      <p:bldP spid="86" grpId="0"/>
      <p:bldP spid="87" grpId="0" animBg="1"/>
      <p:bldP spid="88" grpId="0"/>
      <p:bldP spid="89" grpId="0" animBg="1"/>
      <p:bldP spid="98" grpId="0" animBg="1"/>
      <p:bldP spid="102" grpId="0"/>
      <p:bldP spid="105" grpId="0" animBg="1"/>
      <p:bldP spid="1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175"/>
            <a:ext cx="9144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1520" y="40466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800" b="1" dirty="0">
                <a:latin typeface="+mj-lt"/>
              </a:rPr>
              <a:t># </a:t>
            </a:r>
            <a:r>
              <a:rPr lang="ko-KR" altLang="en-US" sz="2800" b="1" dirty="0">
                <a:latin typeface="+mj-lt"/>
              </a:rPr>
              <a:t>게임 </a:t>
            </a:r>
            <a:r>
              <a:rPr lang="en-US" altLang="ko-KR" sz="2800" b="1" dirty="0">
                <a:latin typeface="+mj-lt"/>
              </a:rPr>
              <a:t>UI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672EC2-1546-49F9-9AAF-2244F8E085D4}"/>
              </a:ext>
            </a:extLst>
          </p:cNvPr>
          <p:cNvSpPr/>
          <p:nvPr/>
        </p:nvSpPr>
        <p:spPr>
          <a:xfrm>
            <a:off x="3198055" y="1644589"/>
            <a:ext cx="2520280" cy="4464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E115FBFE-BFE7-4C53-B31F-0BAA2D7E21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662" y="2391595"/>
            <a:ext cx="1152331" cy="115233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A07D8A36-C811-4816-B1EC-7F5901892F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007" y="2667304"/>
            <a:ext cx="1159994" cy="115999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8ED97A9-F77D-485A-8874-C0CB0FB675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408" y="2991521"/>
            <a:ext cx="1297629" cy="129762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4177A032-31BA-46FB-80A6-A38DA44BF9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075" y="3273338"/>
            <a:ext cx="1370570" cy="1370570"/>
          </a:xfrm>
          <a:prstGeom prst="rect">
            <a:avLst/>
          </a:prstGeom>
        </p:spPr>
      </p:pic>
      <p:sp>
        <p:nvSpPr>
          <p:cNvPr id="45" name="사각형: 잘린 위쪽 모서리 44">
            <a:extLst>
              <a:ext uri="{FF2B5EF4-FFF2-40B4-BE49-F238E27FC236}">
                <a16:creationId xmlns:a16="http://schemas.microsoft.com/office/drawing/2014/main" id="{15E44216-7004-4ECC-9AFB-096C665158C9}"/>
              </a:ext>
            </a:extLst>
          </p:cNvPr>
          <p:cNvSpPr/>
          <p:nvPr/>
        </p:nvSpPr>
        <p:spPr>
          <a:xfrm>
            <a:off x="3187617" y="5123913"/>
            <a:ext cx="2530718" cy="792353"/>
          </a:xfrm>
          <a:prstGeom prst="snip2Same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93F244EA-D169-4670-AC0D-84B44B3B7A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339" y="5122894"/>
            <a:ext cx="709516" cy="709516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895E0EFE-37BF-4A92-8CDC-6404350037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943" y="3539328"/>
            <a:ext cx="1586725" cy="1586725"/>
          </a:xfrm>
          <a:prstGeom prst="rect">
            <a:avLst/>
          </a:prstGeom>
        </p:spPr>
      </p:pic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0A8A6F1A-606B-4571-85F0-273F941FB1FB}"/>
              </a:ext>
            </a:extLst>
          </p:cNvPr>
          <p:cNvSpPr/>
          <p:nvPr/>
        </p:nvSpPr>
        <p:spPr>
          <a:xfrm rot="16200000">
            <a:off x="3259930" y="4801531"/>
            <a:ext cx="207240" cy="17865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DD193571-9483-41A6-9DF7-700B559C4D89}"/>
              </a:ext>
            </a:extLst>
          </p:cNvPr>
          <p:cNvSpPr/>
          <p:nvPr/>
        </p:nvSpPr>
        <p:spPr>
          <a:xfrm rot="5400000">
            <a:off x="5353171" y="4801531"/>
            <a:ext cx="207240" cy="178655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C08401-3503-4A8D-8EE3-E6D89D395632}"/>
              </a:ext>
            </a:extLst>
          </p:cNvPr>
          <p:cNvSpPr txBox="1"/>
          <p:nvPr/>
        </p:nvSpPr>
        <p:spPr>
          <a:xfrm>
            <a:off x="3394732" y="4709842"/>
            <a:ext cx="14761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C00000"/>
                </a:solidFill>
              </a:rPr>
              <a:t>OUT</a:t>
            </a:r>
            <a:endParaRPr lang="ko-KR" altLang="en-US" sz="1500" b="1" dirty="0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BB98F2-323B-4960-BCDD-68A855A25732}"/>
              </a:ext>
            </a:extLst>
          </p:cNvPr>
          <p:cNvSpPr txBox="1"/>
          <p:nvPr/>
        </p:nvSpPr>
        <p:spPr>
          <a:xfrm>
            <a:off x="5034141" y="4715739"/>
            <a:ext cx="14761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2">
                    <a:lumMod val="50000"/>
                  </a:schemeClr>
                </a:solidFill>
              </a:rPr>
              <a:t>IN</a:t>
            </a:r>
            <a:endParaRPr lang="ko-KR" altLang="en-US" sz="15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8" name="사각형: 모서리가 접힌 도형 57">
            <a:extLst>
              <a:ext uri="{FF2B5EF4-FFF2-40B4-BE49-F238E27FC236}">
                <a16:creationId xmlns:a16="http://schemas.microsoft.com/office/drawing/2014/main" id="{368276BB-410F-4D7D-A0B6-132055BD021F}"/>
              </a:ext>
            </a:extLst>
          </p:cNvPr>
          <p:cNvSpPr/>
          <p:nvPr/>
        </p:nvSpPr>
        <p:spPr>
          <a:xfrm>
            <a:off x="4819783" y="1706530"/>
            <a:ext cx="799267" cy="1707098"/>
          </a:xfrm>
          <a:prstGeom prst="foldedCorner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5F30E7E-07B4-42B4-B454-C4ABBA98C2E6}"/>
              </a:ext>
            </a:extLst>
          </p:cNvPr>
          <p:cNvSpPr txBox="1"/>
          <p:nvPr/>
        </p:nvSpPr>
        <p:spPr>
          <a:xfrm>
            <a:off x="4827645" y="1743089"/>
            <a:ext cx="6970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latin typeface="HY산B" panose="02030600000101010101" pitchFamily="18" charset="-127"/>
                <a:ea typeface="HY산B" panose="02030600000101010101" pitchFamily="18" charset="-127"/>
              </a:rPr>
              <a:t>노래</a:t>
            </a:r>
            <a:endParaRPr lang="en-US" altLang="ko-KR" sz="10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171450" indent="-171450">
              <a:buFontTx/>
              <a:buChar char="-"/>
            </a:pPr>
            <a:endParaRPr lang="ko-KR" altLang="en-US" sz="1000" dirty="0"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3A7B7423-FDAC-41E2-B958-A75D5DAB4703}"/>
              </a:ext>
            </a:extLst>
          </p:cNvPr>
          <p:cNvSpPr/>
          <p:nvPr/>
        </p:nvSpPr>
        <p:spPr>
          <a:xfrm>
            <a:off x="3408944" y="1732526"/>
            <a:ext cx="1370462" cy="13929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86ABC96-B696-49CA-BA59-6D025A3F4883}"/>
              </a:ext>
            </a:extLst>
          </p:cNvPr>
          <p:cNvSpPr/>
          <p:nvPr/>
        </p:nvSpPr>
        <p:spPr>
          <a:xfrm>
            <a:off x="4112630" y="1727734"/>
            <a:ext cx="666776" cy="14957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DD7D1508-6173-4729-83E1-73AC0B0131C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931" y="1681311"/>
            <a:ext cx="230314" cy="230314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828E6728-EF23-4D98-A23E-DDE35F9BB7F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089" y="1921329"/>
            <a:ext cx="445266" cy="445266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52CAF4DB-8B91-4E1B-81C8-9DE6712F88E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286" y="1935360"/>
            <a:ext cx="445266" cy="44526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B83F93BD-A43B-468A-BDA3-5F3F41185CC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398" y="1935360"/>
            <a:ext cx="445266" cy="445266"/>
          </a:xfrm>
          <a:prstGeom prst="rect">
            <a:avLst/>
          </a:prstGeom>
        </p:spPr>
      </p:pic>
      <p:sp>
        <p:nvSpPr>
          <p:cNvPr id="80" name="두루마리 모양: 세로로 말림 79">
            <a:extLst>
              <a:ext uri="{FF2B5EF4-FFF2-40B4-BE49-F238E27FC236}">
                <a16:creationId xmlns:a16="http://schemas.microsoft.com/office/drawing/2014/main" id="{2A25AA54-F5B5-4036-A0F1-5157A802D987}"/>
              </a:ext>
            </a:extLst>
          </p:cNvPr>
          <p:cNvSpPr/>
          <p:nvPr/>
        </p:nvSpPr>
        <p:spPr>
          <a:xfrm>
            <a:off x="4927810" y="5182736"/>
            <a:ext cx="697041" cy="677347"/>
          </a:xfrm>
          <a:prstGeom prst="verticalScrol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97B78ED6-9C38-4FFB-91D7-E7E30E5B137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424" y="5301340"/>
            <a:ext cx="518695" cy="518695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B258DDA1-3CDB-4202-A07C-9D740308DEA1}"/>
              </a:ext>
            </a:extLst>
          </p:cNvPr>
          <p:cNvSpPr txBox="1"/>
          <p:nvPr/>
        </p:nvSpPr>
        <p:spPr>
          <a:xfrm>
            <a:off x="3287586" y="5301340"/>
            <a:ext cx="963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09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명</a:t>
            </a:r>
          </a:p>
        </p:txBody>
      </p:sp>
      <p:sp>
        <p:nvSpPr>
          <p:cNvPr id="52" name="설명선: 굽은 선 51">
            <a:extLst>
              <a:ext uri="{FF2B5EF4-FFF2-40B4-BE49-F238E27FC236}">
                <a16:creationId xmlns:a16="http://schemas.microsoft.com/office/drawing/2014/main" id="{A297C75C-EE11-49C2-BD00-9904003C0287}"/>
              </a:ext>
            </a:extLst>
          </p:cNvPr>
          <p:cNvSpPr/>
          <p:nvPr/>
        </p:nvSpPr>
        <p:spPr>
          <a:xfrm>
            <a:off x="3187616" y="1570014"/>
            <a:ext cx="1718901" cy="40178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0516"/>
              <a:gd name="adj6" fmla="val -2897"/>
            </a:avLst>
          </a:prstGeom>
          <a:noFill/>
          <a:ln>
            <a:solidFill>
              <a:srgbClr val="F404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C6024-7DE0-422A-BACB-86E4C397BA52}"/>
              </a:ext>
            </a:extLst>
          </p:cNvPr>
          <p:cNvSpPr txBox="1"/>
          <p:nvPr/>
        </p:nvSpPr>
        <p:spPr>
          <a:xfrm>
            <a:off x="3179459" y="665426"/>
            <a:ext cx="4820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FF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시간 초</a:t>
            </a:r>
            <a:endParaRPr lang="en-US" altLang="ko-KR" sz="1500" b="1" dirty="0">
              <a:solidFill>
                <a:srgbClr val="FF0000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3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짙은 색은 남은 시간</a:t>
            </a:r>
            <a:endParaRPr lang="en-US" altLang="ko-KR" sz="13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3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옅은 색은 사용 시간</a:t>
            </a:r>
            <a:endParaRPr lang="en-US" altLang="ko-KR" sz="13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3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새로운 스테이지가 시작될 때 남은 시간이 채워진다</a:t>
            </a:r>
            <a:r>
              <a:rPr lang="en-US" altLang="ko-KR" sz="13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  <a:endParaRPr lang="ko-KR" altLang="en-US" sz="13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6AA2746-39E7-42C3-AAC2-6214B1B84919}"/>
              </a:ext>
            </a:extLst>
          </p:cNvPr>
          <p:cNvSpPr txBox="1"/>
          <p:nvPr/>
        </p:nvSpPr>
        <p:spPr>
          <a:xfrm>
            <a:off x="405566" y="1899310"/>
            <a:ext cx="249732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666633"/>
                </a:solidFill>
                <a:ea typeface="한컴 윤고딕 240" panose="02020603020101020101" pitchFamily="18" charset="-127"/>
              </a:rPr>
              <a:t>생명</a:t>
            </a:r>
            <a:endParaRPr lang="en-US" altLang="ko-KR" sz="1500" b="1" dirty="0">
              <a:solidFill>
                <a:srgbClr val="666633"/>
              </a:solidFill>
              <a:ea typeface="한컴 윤고딕 24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100" dirty="0">
                <a:ea typeface="한컴 윤고딕 240" panose="02020603020101020101" pitchFamily="18" charset="-127"/>
              </a:rPr>
              <a:t>접수자를 구별을 실패할 시 한번 당 생명 하나가 깎임</a:t>
            </a:r>
            <a:endParaRPr lang="en-US" altLang="ko-KR" sz="1100" dirty="0">
              <a:ea typeface="한컴 윤고딕 24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100" dirty="0">
                <a:ea typeface="한컴 윤고딕 240" panose="02020603020101020101" pitchFamily="18" charset="-127"/>
              </a:rPr>
              <a:t>생명은 오른쪽 생명부터 사라진다</a:t>
            </a:r>
            <a:r>
              <a:rPr lang="en-US" altLang="ko-KR" sz="1100" dirty="0">
                <a:ea typeface="한컴 윤고딕 240" panose="020206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100" dirty="0">
                <a:ea typeface="한컴 윤고딕 240" panose="02020603020101020101" pitchFamily="18" charset="-127"/>
              </a:rPr>
              <a:t>STAGE</a:t>
            </a:r>
            <a:r>
              <a:rPr lang="ko-KR" altLang="en-US" sz="1100" dirty="0">
                <a:ea typeface="한컴 윤고딕 240" panose="02020603020101020101" pitchFamily="18" charset="-127"/>
              </a:rPr>
              <a:t>가 넘어가도 생명의 개수는 그 전 </a:t>
            </a:r>
            <a:r>
              <a:rPr lang="en-US" altLang="ko-KR" sz="1100" dirty="0">
                <a:ea typeface="한컴 윤고딕 240" panose="02020603020101020101" pitchFamily="18" charset="-127"/>
              </a:rPr>
              <a:t>STAGE </a:t>
            </a:r>
            <a:r>
              <a:rPr lang="ko-KR" altLang="en-US" sz="1100" dirty="0">
                <a:ea typeface="한컴 윤고딕 240" panose="02020603020101020101" pitchFamily="18" charset="-127"/>
              </a:rPr>
              <a:t>생명을 기준</a:t>
            </a:r>
            <a:endParaRPr lang="en-US" altLang="ko-KR" sz="1100" dirty="0">
              <a:ea typeface="한컴 윤고딕 24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100" dirty="0">
                <a:ea typeface="한컴 윤고딕 240" panose="02020603020101020101" pitchFamily="18" charset="-127"/>
              </a:rPr>
              <a:t>마지막 하나가 사라지는 동시에 게임 오버</a:t>
            </a:r>
            <a:endParaRPr lang="en-US" altLang="ko-KR" sz="1100" dirty="0">
              <a:ea typeface="한컴 윤고딕 240" panose="02020603020101020101" pitchFamily="18" charset="-127"/>
            </a:endParaRPr>
          </a:p>
          <a:p>
            <a:endParaRPr lang="ko-KR" altLang="en-US" sz="1300" dirty="0">
              <a:ea typeface="한컴 윤고딕 240" panose="02020603020101020101" pitchFamily="18" charset="-127"/>
            </a:endParaRPr>
          </a:p>
        </p:txBody>
      </p:sp>
      <p:sp>
        <p:nvSpPr>
          <p:cNvPr id="63" name="설명선: 굽은 선 62">
            <a:extLst>
              <a:ext uri="{FF2B5EF4-FFF2-40B4-BE49-F238E27FC236}">
                <a16:creationId xmlns:a16="http://schemas.microsoft.com/office/drawing/2014/main" id="{79A9A44B-63D0-48FB-B114-5D138DEA4707}"/>
              </a:ext>
            </a:extLst>
          </p:cNvPr>
          <p:cNvSpPr/>
          <p:nvPr/>
        </p:nvSpPr>
        <p:spPr>
          <a:xfrm>
            <a:off x="3149435" y="1874188"/>
            <a:ext cx="721806" cy="52322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4983"/>
              <a:gd name="adj6" fmla="val -64307"/>
            </a:avLst>
          </a:prstGeom>
          <a:noFill/>
          <a:ln>
            <a:solidFill>
              <a:srgbClr val="66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설명선: 굽은 선 81">
            <a:extLst>
              <a:ext uri="{FF2B5EF4-FFF2-40B4-BE49-F238E27FC236}">
                <a16:creationId xmlns:a16="http://schemas.microsoft.com/office/drawing/2014/main" id="{B28B836C-B85D-449F-B2AE-CDFA3B742C4C}"/>
              </a:ext>
            </a:extLst>
          </p:cNvPr>
          <p:cNvSpPr/>
          <p:nvPr/>
        </p:nvSpPr>
        <p:spPr>
          <a:xfrm>
            <a:off x="3654423" y="3462622"/>
            <a:ext cx="1531798" cy="1823764"/>
          </a:xfrm>
          <a:prstGeom prst="borderCallout2">
            <a:avLst>
              <a:gd name="adj1" fmla="val 42867"/>
              <a:gd name="adj2" fmla="val -8333"/>
              <a:gd name="adj3" fmla="val 71427"/>
              <a:gd name="adj4" fmla="val -35558"/>
              <a:gd name="adj5" fmla="val 70613"/>
              <a:gd name="adj6" fmla="val -61023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13917E-79C4-472F-B2D2-47F6FEF82020}"/>
              </a:ext>
            </a:extLst>
          </p:cNvPr>
          <p:cNvSpPr txBox="1"/>
          <p:nvPr/>
        </p:nvSpPr>
        <p:spPr>
          <a:xfrm>
            <a:off x="332935" y="3413628"/>
            <a:ext cx="249732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accent3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접수자 외형</a:t>
            </a:r>
            <a:endParaRPr lang="en-US" altLang="ko-KR" sz="1500" b="1" dirty="0">
              <a:solidFill>
                <a:schemeClr val="accent3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접수자의 외형을 나타냄</a:t>
            </a:r>
            <a:endParaRPr lang="en-US" altLang="ko-KR" sz="11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접수자의 외형을 나타내는 도구들은 다양하게 착용됨</a:t>
            </a:r>
            <a:endParaRPr lang="en-US" altLang="ko-KR" sz="11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모자</a:t>
            </a:r>
            <a:r>
              <a:rPr lang="en-US" altLang="ko-KR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액세서리</a:t>
            </a:r>
            <a:r>
              <a:rPr lang="en-US" altLang="ko-KR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옷</a:t>
            </a:r>
            <a:r>
              <a:rPr lang="en-US" altLang="ko-KR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기타 등 여러가지 물품이 되지만 쉽게 인식 및 구별 되야 함</a:t>
            </a:r>
            <a:endParaRPr lang="en-US" altLang="ko-KR" sz="11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줄은 최대 </a:t>
            </a:r>
            <a:r>
              <a:rPr lang="en-US" altLang="ko-KR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</a:t>
            </a: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명까지 가능하지만 </a:t>
            </a:r>
            <a:r>
              <a:rPr lang="en-US" altLang="ko-KR" sz="1100" dirty="0">
                <a:solidFill>
                  <a:schemeClr val="accent5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[</a:t>
            </a:r>
            <a:r>
              <a:rPr lang="ko-KR" altLang="en-US" sz="1100" dirty="0">
                <a:solidFill>
                  <a:schemeClr val="accent5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목표 접수자 수</a:t>
            </a:r>
            <a:r>
              <a:rPr lang="en-US" altLang="ko-KR" sz="1100" dirty="0">
                <a:solidFill>
                  <a:schemeClr val="accent5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]</a:t>
            </a: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 </a:t>
            </a:r>
            <a:r>
              <a:rPr lang="en-US" altLang="ko-KR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6</a:t>
            </a: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명 이상일 경우 맨 앞에 한 명이 빠질 때 왼쪽에서 오른쪽으로 </a:t>
            </a:r>
            <a:r>
              <a:rPr lang="ko-KR" altLang="en-US" sz="11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슬라이딩하여</a:t>
            </a: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새로운 맨 뒤부터 줄을 슨다</a:t>
            </a:r>
            <a:r>
              <a:rPr lang="en-US" altLang="ko-KR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C604AFC-9A11-4B18-B0FB-A1727D01EA22}"/>
              </a:ext>
            </a:extLst>
          </p:cNvPr>
          <p:cNvSpPr/>
          <p:nvPr/>
        </p:nvSpPr>
        <p:spPr>
          <a:xfrm>
            <a:off x="3192836" y="5916695"/>
            <a:ext cx="2520280" cy="1786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설명선: 굽은 선 45">
            <a:extLst>
              <a:ext uri="{FF2B5EF4-FFF2-40B4-BE49-F238E27FC236}">
                <a16:creationId xmlns:a16="http://schemas.microsoft.com/office/drawing/2014/main" id="{E1905AA6-2EF9-41F3-A03D-3BB845B00756}"/>
              </a:ext>
            </a:extLst>
          </p:cNvPr>
          <p:cNvSpPr/>
          <p:nvPr/>
        </p:nvSpPr>
        <p:spPr>
          <a:xfrm flipH="1">
            <a:off x="4759205" y="5027565"/>
            <a:ext cx="1062215" cy="1013529"/>
          </a:xfrm>
          <a:prstGeom prst="borderCallout2">
            <a:avLst>
              <a:gd name="adj1" fmla="val 39306"/>
              <a:gd name="adj2" fmla="val -8333"/>
              <a:gd name="adj3" fmla="val 40448"/>
              <a:gd name="adj4" fmla="val -44998"/>
              <a:gd name="adj5" fmla="val -72554"/>
              <a:gd name="adj6" fmla="val -67818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4A8DCA-9181-40D8-9DED-497D008E5660}"/>
              </a:ext>
            </a:extLst>
          </p:cNvPr>
          <p:cNvSpPr txBox="1"/>
          <p:nvPr/>
        </p:nvSpPr>
        <p:spPr>
          <a:xfrm>
            <a:off x="6458328" y="3515831"/>
            <a:ext cx="2497326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tx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현상수배범 명단</a:t>
            </a:r>
            <a:endParaRPr lang="en-US" altLang="ko-KR" sz="1500" b="1" dirty="0">
              <a:solidFill>
                <a:schemeClr val="tx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STAGE</a:t>
            </a: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 시작될 때 추가 조건 중 하나로 현상수배범 명단이 하나가 제시 될 때 </a:t>
            </a:r>
            <a:r>
              <a:rPr lang="en-US" altLang="ko-KR" sz="1100" dirty="0">
                <a:solidFill>
                  <a:schemeClr val="accent6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[</a:t>
            </a:r>
            <a:r>
              <a:rPr lang="ko-KR" altLang="en-US" sz="1100" dirty="0">
                <a:solidFill>
                  <a:schemeClr val="accent6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추가 조건 메모장</a:t>
            </a:r>
            <a:r>
              <a:rPr lang="en-US" altLang="ko-KR" sz="1100" dirty="0">
                <a:solidFill>
                  <a:schemeClr val="accent6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]</a:t>
            </a: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이 아니라 테이블에 표시됨</a:t>
            </a:r>
            <a:endParaRPr lang="en-US" altLang="ko-KR" sz="11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유저는 그림과 같은 외형을 가진 사람을 구별해야 함</a:t>
            </a:r>
            <a:endParaRPr lang="en-US" altLang="ko-KR" sz="11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STAGE</a:t>
            </a: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마다 나올 수 있는 현상수배범의 개수는 하나이다</a:t>
            </a:r>
            <a:r>
              <a:rPr lang="en-US" altLang="ko-KR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STAGE</a:t>
            </a:r>
            <a:r>
              <a:rPr lang="ko-KR" altLang="en-US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 끝나면 현상수배범 효과는 사라지고 전단지도 없어진다</a:t>
            </a:r>
            <a:r>
              <a:rPr lang="en-US" altLang="ko-KR" sz="11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3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3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4672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1844</Words>
  <Application>Microsoft Office PowerPoint</Application>
  <PresentationFormat>화면 슬라이드 쇼(4:3)</PresentationFormat>
  <Paragraphs>406</Paragraphs>
  <Slides>20</Slides>
  <Notes>8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한컴 윤고딕 240</vt:lpstr>
      <vt:lpstr>HY산B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JOHAN</dc:creator>
  <cp:lastModifiedBy>가현 박</cp:lastModifiedBy>
  <cp:revision>93</cp:revision>
  <dcterms:created xsi:type="dcterms:W3CDTF">2016-09-03T10:16:43Z</dcterms:created>
  <dcterms:modified xsi:type="dcterms:W3CDTF">2019-01-06T15:12:43Z</dcterms:modified>
</cp:coreProperties>
</file>