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2" r:id="rId7"/>
    <p:sldId id="265" r:id="rId8"/>
    <p:sldId id="261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6F33"/>
    <a:srgbClr val="AC7108"/>
    <a:srgbClr val="FABE00"/>
    <a:srgbClr val="BE8B0A"/>
    <a:srgbClr val="377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1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6" y="2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6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71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36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84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531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3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64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76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7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93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4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3B2DA-AB31-49D7-A132-8DB3C6D9AC1A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28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6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956878-ABEC-AF9A-D2CE-3CA826B6E387}"/>
              </a:ext>
            </a:extLst>
          </p:cNvPr>
          <p:cNvSpPr txBox="1"/>
          <p:nvPr/>
        </p:nvSpPr>
        <p:spPr>
          <a:xfrm>
            <a:off x="465220" y="1035836"/>
            <a:ext cx="73452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2D </a:t>
            </a:r>
            <a:r>
              <a:rPr lang="ko-KR" altLang="en-US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게임 프로그래밍</a:t>
            </a:r>
            <a:endParaRPr lang="en-US" altLang="ko-KR" sz="6600" b="1" spc="-15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ko-KR" altLang="en-US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차 발표</a:t>
            </a:r>
            <a:endParaRPr lang="ko-KR" altLang="en-US" sz="6000" spc="-1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1BEB93D-E860-DD72-63D2-BA2ACD126D65}"/>
              </a:ext>
            </a:extLst>
          </p:cNvPr>
          <p:cNvSpPr txBox="1"/>
          <p:nvPr/>
        </p:nvSpPr>
        <p:spPr>
          <a:xfrm rot="19658532">
            <a:off x="4495863" y="5843348"/>
            <a:ext cx="2454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2020184015 </a:t>
            </a:r>
            <a:r>
              <a:rPr lang="ko-KR" altLang="en-US" sz="2000" dirty="0" smtClean="0">
                <a:solidFill>
                  <a:schemeClr val="bg1"/>
                </a:solidFill>
              </a:rPr>
              <a:t>박가현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AA083F78-7EAC-088E-92A6-2CCA7C19FAAA}"/>
              </a:ext>
            </a:extLst>
          </p:cNvPr>
          <p:cNvCxnSpPr>
            <a:cxnSpLocks/>
          </p:cNvCxnSpPr>
          <p:nvPr/>
        </p:nvCxnSpPr>
        <p:spPr>
          <a:xfrm flipV="1">
            <a:off x="4137861" y="2097665"/>
            <a:ext cx="8412480" cy="5303519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각 삼각형 10"/>
          <p:cNvSpPr/>
          <p:nvPr/>
        </p:nvSpPr>
        <p:spPr>
          <a:xfrm flipH="1">
            <a:off x="5509260" y="2640850"/>
            <a:ext cx="6682740" cy="4217150"/>
          </a:xfrm>
          <a:prstGeom prst="rtTriangle">
            <a:avLst/>
          </a:prstGeom>
          <a:solidFill>
            <a:srgbClr val="AC7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87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6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956878-ABEC-AF9A-D2CE-3CA826B6E387}"/>
              </a:ext>
            </a:extLst>
          </p:cNvPr>
          <p:cNvSpPr txBox="1"/>
          <p:nvPr/>
        </p:nvSpPr>
        <p:spPr>
          <a:xfrm>
            <a:off x="259480" y="190016"/>
            <a:ext cx="67858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 smtClean="0">
                <a:solidFill>
                  <a:schemeClr val="bg1"/>
                </a:solidFill>
                <a:latin typeface="+mj-ea"/>
              </a:rPr>
              <a:t>게임 기획서</a:t>
            </a:r>
            <a:r>
              <a:rPr lang="ko-KR" altLang="en-US" sz="2800" b="1" spc="-150" dirty="0" smtClean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sz="2800" b="1" spc="-150" dirty="0" smtClean="0">
                <a:solidFill>
                  <a:schemeClr val="bg1"/>
                </a:solidFill>
                <a:latin typeface="+mj-ea"/>
              </a:rPr>
              <a:t>– </a:t>
            </a:r>
            <a:r>
              <a:rPr lang="ko-KR" altLang="en-US" sz="2800" b="1" spc="-150" dirty="0" smtClean="0">
                <a:solidFill>
                  <a:schemeClr val="bg1"/>
                </a:solidFill>
                <a:latin typeface="+mj-ea"/>
              </a:rPr>
              <a:t>플레이 장면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AA083F78-7EAC-088E-92A6-2CCA7C19FAAA}"/>
              </a:ext>
            </a:extLst>
          </p:cNvPr>
          <p:cNvCxnSpPr>
            <a:cxnSpLocks/>
          </p:cNvCxnSpPr>
          <p:nvPr/>
        </p:nvCxnSpPr>
        <p:spPr>
          <a:xfrm flipV="1">
            <a:off x="-540819" y="1508760"/>
            <a:ext cx="12732819" cy="12494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259480" y="2011680"/>
            <a:ext cx="11604860" cy="4389120"/>
          </a:xfrm>
          <a:prstGeom prst="roundRect">
            <a:avLst/>
          </a:prstGeom>
          <a:solidFill>
            <a:srgbClr val="4D6F33"/>
          </a:solidFill>
          <a:ln w="381000" cmpd="sng">
            <a:solidFill>
              <a:srgbClr val="AC7108">
                <a:alpha val="78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ko-KR" altLang="en-US" sz="4400" b="1" dirty="0">
              <a:latin typeface="+mj-ea"/>
              <a:ea typeface="+mj-ea"/>
              <a:cs typeface="둥근모꼴" panose="020B0500000000000000" pitchFamily="50" charset="-127"/>
            </a:endParaRPr>
          </a:p>
        </p:txBody>
      </p:sp>
      <p:sp>
        <p:nvSpPr>
          <p:cNvPr id="7" name="순서도: 페이지 연결자 6"/>
          <p:cNvSpPr/>
          <p:nvPr/>
        </p:nvSpPr>
        <p:spPr>
          <a:xfrm rot="8309291">
            <a:off x="10720465" y="5644302"/>
            <a:ext cx="1293031" cy="1028700"/>
          </a:xfrm>
          <a:prstGeom prst="flowChartOffpageConnector">
            <a:avLst/>
          </a:prstGeom>
          <a:solidFill>
            <a:schemeClr val="bg1">
              <a:alpha val="85000"/>
            </a:schemeClr>
          </a:solidFill>
          <a:ln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719777" y="2457680"/>
            <a:ext cx="432745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err="1" smtClean="0">
                <a:solidFill>
                  <a:schemeClr val="bg1"/>
                </a:solidFill>
              </a:rPr>
              <a:t>쿼터뷰로</a:t>
            </a:r>
            <a:r>
              <a:rPr lang="ko-KR" altLang="en-US" b="1" dirty="0" smtClean="0">
                <a:solidFill>
                  <a:schemeClr val="bg1"/>
                </a:solidFill>
              </a:rPr>
              <a:t> 진행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solidFill>
                  <a:schemeClr val="bg1"/>
                </a:solidFill>
              </a:rPr>
              <a:t>(</a:t>
            </a:r>
            <a:r>
              <a:rPr lang="ko-KR" altLang="en-US" b="1" dirty="0" smtClean="0">
                <a:solidFill>
                  <a:schemeClr val="bg1"/>
                </a:solidFill>
              </a:rPr>
              <a:t>공격</a:t>
            </a:r>
            <a:r>
              <a:rPr lang="en-US" altLang="ko-KR" b="1" dirty="0" smtClean="0">
                <a:solidFill>
                  <a:schemeClr val="bg1"/>
                </a:solidFill>
              </a:rPr>
              <a:t>) </a:t>
            </a:r>
            <a:r>
              <a:rPr lang="ko-KR" altLang="en-US" b="1" dirty="0" err="1" smtClean="0">
                <a:solidFill>
                  <a:schemeClr val="bg1"/>
                </a:solidFill>
              </a:rPr>
              <a:t>미니맵과</a:t>
            </a:r>
            <a:r>
              <a:rPr lang="ko-KR" altLang="en-US" b="1" dirty="0" smtClean="0">
                <a:solidFill>
                  <a:schemeClr val="bg1"/>
                </a:solidFill>
              </a:rPr>
              <a:t> 히트 게이지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달리기 버튼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진루 조작법 등 화면에 구현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solidFill>
                  <a:schemeClr val="bg1"/>
                </a:solidFill>
              </a:rPr>
              <a:t>(</a:t>
            </a:r>
            <a:r>
              <a:rPr lang="ko-KR" altLang="en-US" b="1" dirty="0" smtClean="0">
                <a:solidFill>
                  <a:schemeClr val="bg1"/>
                </a:solidFill>
              </a:rPr>
              <a:t>수비</a:t>
            </a:r>
            <a:r>
              <a:rPr lang="en-US" altLang="ko-KR" b="1" dirty="0" smtClean="0">
                <a:solidFill>
                  <a:schemeClr val="bg1"/>
                </a:solidFill>
              </a:rPr>
              <a:t>) </a:t>
            </a:r>
            <a:r>
              <a:rPr lang="ko-KR" altLang="en-US" b="1" dirty="0" err="1" smtClean="0">
                <a:solidFill>
                  <a:schemeClr val="bg1"/>
                </a:solidFill>
              </a:rPr>
              <a:t>미니맵과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err="1" smtClean="0">
                <a:solidFill>
                  <a:schemeClr val="bg1"/>
                </a:solidFill>
              </a:rPr>
              <a:t>투구법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달리기 버튼 등 화면에 구현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42" y="2319604"/>
            <a:ext cx="6030167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9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6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956878-ABEC-AF9A-D2CE-3CA826B6E387}"/>
              </a:ext>
            </a:extLst>
          </p:cNvPr>
          <p:cNvSpPr txBox="1"/>
          <p:nvPr/>
        </p:nvSpPr>
        <p:spPr>
          <a:xfrm>
            <a:off x="259480" y="190016"/>
            <a:ext cx="68964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 smtClean="0">
                <a:solidFill>
                  <a:schemeClr val="bg1"/>
                </a:solidFill>
                <a:latin typeface="+mj-ea"/>
              </a:rPr>
              <a:t>게임 기획서</a:t>
            </a:r>
            <a:r>
              <a:rPr lang="ko-KR" altLang="en-US" sz="2800" b="1" spc="-150" dirty="0" smtClean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sz="2800" b="1" spc="-150" dirty="0" smtClean="0">
                <a:solidFill>
                  <a:schemeClr val="bg1"/>
                </a:solidFill>
                <a:latin typeface="+mj-ea"/>
              </a:rPr>
              <a:t>– </a:t>
            </a:r>
            <a:r>
              <a:rPr lang="ko-KR" altLang="en-US" sz="2800" b="1" spc="-150" dirty="0" smtClean="0">
                <a:solidFill>
                  <a:schemeClr val="bg1"/>
                </a:solidFill>
                <a:latin typeface="+mj-ea"/>
              </a:rPr>
              <a:t>캐릭터</a:t>
            </a:r>
            <a:r>
              <a:rPr lang="en-US" altLang="ko-KR" sz="2800" b="1" spc="-150" dirty="0" smtClean="0">
                <a:solidFill>
                  <a:schemeClr val="bg1"/>
                </a:solidFill>
                <a:latin typeface="+mj-ea"/>
              </a:rPr>
              <a:t>(</a:t>
            </a:r>
            <a:r>
              <a:rPr lang="ko-KR" altLang="en-US" sz="2800" b="1" spc="-150" dirty="0" smtClean="0">
                <a:solidFill>
                  <a:schemeClr val="bg1"/>
                </a:solidFill>
                <a:latin typeface="+mj-ea"/>
              </a:rPr>
              <a:t>투수</a:t>
            </a:r>
            <a:r>
              <a:rPr lang="en-US" altLang="ko-KR" sz="2800" b="1" spc="-150" dirty="0" smtClean="0">
                <a:solidFill>
                  <a:schemeClr val="bg1"/>
                </a:solidFill>
                <a:latin typeface="+mj-ea"/>
              </a:rPr>
              <a:t>)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AA083F78-7EAC-088E-92A6-2CCA7C19FAAA}"/>
              </a:ext>
            </a:extLst>
          </p:cNvPr>
          <p:cNvCxnSpPr>
            <a:cxnSpLocks/>
          </p:cNvCxnSpPr>
          <p:nvPr/>
        </p:nvCxnSpPr>
        <p:spPr>
          <a:xfrm flipV="1">
            <a:off x="-540819" y="1508760"/>
            <a:ext cx="12732819" cy="12494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259480" y="2011680"/>
            <a:ext cx="11604860" cy="4389120"/>
          </a:xfrm>
          <a:prstGeom prst="roundRect">
            <a:avLst/>
          </a:prstGeom>
          <a:solidFill>
            <a:srgbClr val="4D6F33"/>
          </a:solidFill>
          <a:ln w="381000" cmpd="sng">
            <a:solidFill>
              <a:srgbClr val="AC7108">
                <a:alpha val="78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ko-KR" altLang="en-US" sz="4400" b="1" dirty="0">
              <a:latin typeface="+mj-ea"/>
              <a:ea typeface="+mj-ea"/>
              <a:cs typeface="둥근모꼴" panose="020B0500000000000000" pitchFamily="50" charset="-127"/>
            </a:endParaRPr>
          </a:p>
        </p:txBody>
      </p:sp>
      <p:sp>
        <p:nvSpPr>
          <p:cNvPr id="7" name="순서도: 페이지 연결자 6"/>
          <p:cNvSpPr/>
          <p:nvPr/>
        </p:nvSpPr>
        <p:spPr>
          <a:xfrm rot="8309291">
            <a:off x="10720465" y="5644302"/>
            <a:ext cx="1293031" cy="1028700"/>
          </a:xfrm>
          <a:prstGeom prst="flowChartOffpageConnector">
            <a:avLst/>
          </a:prstGeom>
          <a:solidFill>
            <a:schemeClr val="bg1">
              <a:alpha val="85000"/>
            </a:schemeClr>
          </a:solidFill>
          <a:ln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719777" y="2457680"/>
            <a:ext cx="4327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355" y="2604976"/>
            <a:ext cx="4058216" cy="6287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19777" y="2457680"/>
            <a:ext cx="432745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solidFill>
                  <a:schemeClr val="bg1"/>
                </a:solidFill>
              </a:rPr>
              <a:t>미리 각 투수의 중점 </a:t>
            </a:r>
            <a:r>
              <a:rPr lang="ko-KR" altLang="en-US" b="1" dirty="0" err="1" smtClean="0">
                <a:solidFill>
                  <a:schemeClr val="bg1"/>
                </a:solidFill>
              </a:rPr>
              <a:t>투구법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r>
              <a:rPr lang="ko-KR" altLang="en-US" b="1" dirty="0" smtClean="0">
                <a:solidFill>
                  <a:schemeClr val="bg1"/>
                </a:solidFill>
              </a:rPr>
              <a:t>개 데</a:t>
            </a:r>
            <a:r>
              <a:rPr lang="ko-KR" altLang="en-US" b="1" dirty="0" smtClean="0">
                <a:solidFill>
                  <a:schemeClr val="bg1"/>
                </a:solidFill>
              </a:rPr>
              <a:t>이터로 저장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solidFill>
                  <a:schemeClr val="bg1"/>
                </a:solidFill>
              </a:rPr>
              <a:t>투수마다 수비 시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사용 가능한 </a:t>
            </a:r>
            <a:r>
              <a:rPr lang="ko-KR" altLang="en-US" b="1" dirty="0" err="1" smtClean="0">
                <a:solidFill>
                  <a:schemeClr val="bg1"/>
                </a:solidFill>
              </a:rPr>
              <a:t>투구법이</a:t>
            </a:r>
            <a:r>
              <a:rPr lang="ko-KR" altLang="en-US" b="1" dirty="0" smtClean="0">
                <a:solidFill>
                  <a:schemeClr val="bg1"/>
                </a:solidFill>
              </a:rPr>
              <a:t> 다름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solidFill>
                  <a:schemeClr val="bg1"/>
                </a:solidFill>
              </a:rPr>
              <a:t>선수의 삼진 비율이나 평균 자책점 데이터 저장해 선수의 </a:t>
            </a:r>
            <a:r>
              <a:rPr lang="ko-KR" altLang="en-US" b="1" dirty="0" err="1" smtClean="0">
                <a:solidFill>
                  <a:schemeClr val="bg1"/>
                </a:solidFill>
              </a:rPr>
              <a:t>능력치로</a:t>
            </a:r>
            <a:r>
              <a:rPr lang="ko-KR" altLang="en-US" b="1" dirty="0" smtClean="0">
                <a:solidFill>
                  <a:schemeClr val="bg1"/>
                </a:solidFill>
              </a:rPr>
              <a:t> 활용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solidFill>
                  <a:schemeClr val="bg1"/>
                </a:solidFill>
              </a:rPr>
              <a:t>선수의 </a:t>
            </a:r>
            <a:r>
              <a:rPr lang="ko-KR" altLang="en-US" b="1" dirty="0" err="1" smtClean="0">
                <a:solidFill>
                  <a:schemeClr val="bg1"/>
                </a:solidFill>
              </a:rPr>
              <a:t>능력치와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err="1" smtClean="0">
                <a:solidFill>
                  <a:schemeClr val="bg1"/>
                </a:solidFill>
              </a:rPr>
              <a:t>랜덤값을</a:t>
            </a:r>
            <a:r>
              <a:rPr lang="ko-KR" altLang="en-US" b="1" dirty="0" smtClean="0">
                <a:solidFill>
                  <a:schemeClr val="bg1"/>
                </a:solidFill>
              </a:rPr>
              <a:t> 더해 스트라이크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볼 결정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69133" y="3485584"/>
            <a:ext cx="4956457" cy="25168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ysClr val="windowText" lastClr="000000"/>
                </a:solidFill>
              </a:rPr>
              <a:t>선수 데이터 파일 예시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.txt</a:t>
            </a:r>
          </a:p>
          <a:p>
            <a:r>
              <a:rPr lang="ko-KR" altLang="en-US" sz="1200" dirty="0" smtClean="0">
                <a:solidFill>
                  <a:sysClr val="windowText" lastClr="000000"/>
                </a:solidFill>
              </a:rPr>
              <a:t>이름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    </a:t>
            </a:r>
            <a:r>
              <a:rPr lang="ko-KR" altLang="en-US" sz="1200" dirty="0" err="1" smtClean="0">
                <a:solidFill>
                  <a:sysClr val="windowText" lastClr="000000"/>
                </a:solidFill>
              </a:rPr>
              <a:t>투구법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    </a:t>
            </a:r>
            <a:r>
              <a:rPr lang="ko-KR" altLang="en-US" sz="1200" dirty="0" err="1" smtClean="0">
                <a:solidFill>
                  <a:sysClr val="windowText" lastClr="000000"/>
                </a:solidFill>
              </a:rPr>
              <a:t>탈삼진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   </a:t>
            </a:r>
            <a:r>
              <a:rPr lang="ko-KR" altLang="en-US" sz="1200" dirty="0" err="1" smtClean="0">
                <a:solidFill>
                  <a:sysClr val="windowText" lastClr="000000"/>
                </a:solidFill>
              </a:rPr>
              <a:t>볼넷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   평균자책점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r>
              <a:rPr lang="ko-KR" altLang="en-US" sz="1200" dirty="0" smtClean="0">
                <a:solidFill>
                  <a:sysClr val="windowText" lastClr="000000"/>
                </a:solidFill>
              </a:rPr>
              <a:t>김철수 커브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직구    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48        3        2.15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 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59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6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956878-ABEC-AF9A-D2CE-3CA826B6E387}"/>
              </a:ext>
            </a:extLst>
          </p:cNvPr>
          <p:cNvSpPr txBox="1"/>
          <p:nvPr/>
        </p:nvSpPr>
        <p:spPr>
          <a:xfrm>
            <a:off x="259480" y="190016"/>
            <a:ext cx="68964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 smtClean="0">
                <a:solidFill>
                  <a:schemeClr val="bg1"/>
                </a:solidFill>
                <a:latin typeface="+mj-ea"/>
              </a:rPr>
              <a:t>게임 기획서</a:t>
            </a:r>
            <a:r>
              <a:rPr lang="ko-KR" altLang="en-US" sz="2800" b="1" spc="-150" dirty="0" smtClean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sz="2800" b="1" spc="-150" dirty="0" smtClean="0">
                <a:solidFill>
                  <a:schemeClr val="bg1"/>
                </a:solidFill>
                <a:latin typeface="+mj-ea"/>
              </a:rPr>
              <a:t>– </a:t>
            </a:r>
            <a:r>
              <a:rPr lang="ko-KR" altLang="en-US" sz="2800" b="1" spc="-150" dirty="0" smtClean="0">
                <a:solidFill>
                  <a:schemeClr val="bg1"/>
                </a:solidFill>
                <a:latin typeface="+mj-ea"/>
              </a:rPr>
              <a:t>캐릭터</a:t>
            </a:r>
            <a:r>
              <a:rPr lang="en-US" altLang="ko-KR" sz="2800" b="1" spc="-150" dirty="0" smtClean="0">
                <a:solidFill>
                  <a:schemeClr val="bg1"/>
                </a:solidFill>
                <a:latin typeface="+mj-ea"/>
              </a:rPr>
              <a:t>(</a:t>
            </a:r>
            <a:r>
              <a:rPr lang="ko-KR" altLang="en-US" sz="2800" b="1" spc="-150" dirty="0" smtClean="0">
                <a:solidFill>
                  <a:schemeClr val="bg1"/>
                </a:solidFill>
                <a:latin typeface="+mj-ea"/>
              </a:rPr>
              <a:t>타자</a:t>
            </a:r>
            <a:r>
              <a:rPr lang="en-US" altLang="ko-KR" sz="2800" b="1" spc="-150" dirty="0" smtClean="0">
                <a:solidFill>
                  <a:schemeClr val="bg1"/>
                </a:solidFill>
                <a:latin typeface="+mj-ea"/>
              </a:rPr>
              <a:t>)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AA083F78-7EAC-088E-92A6-2CCA7C19FAAA}"/>
              </a:ext>
            </a:extLst>
          </p:cNvPr>
          <p:cNvCxnSpPr>
            <a:cxnSpLocks/>
          </p:cNvCxnSpPr>
          <p:nvPr/>
        </p:nvCxnSpPr>
        <p:spPr>
          <a:xfrm flipV="1">
            <a:off x="-540819" y="1508760"/>
            <a:ext cx="12732819" cy="12494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259480" y="2011680"/>
            <a:ext cx="11604860" cy="4389120"/>
          </a:xfrm>
          <a:prstGeom prst="roundRect">
            <a:avLst/>
          </a:prstGeom>
          <a:solidFill>
            <a:srgbClr val="4D6F33"/>
          </a:solidFill>
          <a:ln w="381000" cmpd="sng">
            <a:solidFill>
              <a:srgbClr val="AC7108">
                <a:alpha val="78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ko-KR" altLang="en-US" sz="4400" b="1" dirty="0">
              <a:latin typeface="+mj-ea"/>
              <a:ea typeface="+mj-ea"/>
              <a:cs typeface="둥근모꼴" panose="020B0500000000000000" pitchFamily="50" charset="-127"/>
            </a:endParaRPr>
          </a:p>
        </p:txBody>
      </p:sp>
      <p:sp>
        <p:nvSpPr>
          <p:cNvPr id="7" name="순서도: 페이지 연결자 6"/>
          <p:cNvSpPr/>
          <p:nvPr/>
        </p:nvSpPr>
        <p:spPr>
          <a:xfrm rot="8309291">
            <a:off x="10720465" y="5644302"/>
            <a:ext cx="1293031" cy="1028700"/>
          </a:xfrm>
          <a:prstGeom prst="flowChartOffpageConnector">
            <a:avLst/>
          </a:prstGeom>
          <a:solidFill>
            <a:schemeClr val="bg1">
              <a:alpha val="85000"/>
            </a:schemeClr>
          </a:solidFill>
          <a:ln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719777" y="2457680"/>
            <a:ext cx="4327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19776" y="2862596"/>
            <a:ext cx="432745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solidFill>
                  <a:schemeClr val="bg1"/>
                </a:solidFill>
              </a:rPr>
              <a:t>미리 각 타자의 타율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err="1" smtClean="0">
                <a:solidFill>
                  <a:schemeClr val="bg1"/>
                </a:solidFill>
              </a:rPr>
              <a:t>출루율</a:t>
            </a:r>
            <a:r>
              <a:rPr lang="ko-KR" altLang="en-US" b="1" dirty="0" smtClean="0">
                <a:solidFill>
                  <a:schemeClr val="bg1"/>
                </a:solidFill>
              </a:rPr>
              <a:t> 등 데이터로 저장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solidFill>
                  <a:schemeClr val="bg1"/>
                </a:solidFill>
              </a:rPr>
              <a:t>타율과 </a:t>
            </a:r>
            <a:r>
              <a:rPr lang="ko-KR" altLang="en-US" b="1" dirty="0" err="1" smtClean="0">
                <a:solidFill>
                  <a:schemeClr val="bg1"/>
                </a:solidFill>
              </a:rPr>
              <a:t>랜덤값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히트 게이</a:t>
            </a:r>
            <a:r>
              <a:rPr lang="ko-KR" altLang="en-US" b="1" dirty="0" smtClean="0">
                <a:solidFill>
                  <a:schemeClr val="bg1"/>
                </a:solidFill>
              </a:rPr>
              <a:t>지의 히트 타이밍을 더해 타자의 히트 확률 계산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solidFill>
                  <a:schemeClr val="bg1"/>
                </a:solidFill>
              </a:rPr>
              <a:t>타자의 </a:t>
            </a: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r>
              <a:rPr lang="ko-KR" altLang="en-US" b="1" dirty="0" err="1" smtClean="0">
                <a:solidFill>
                  <a:schemeClr val="bg1"/>
                </a:solidFill>
              </a:rPr>
              <a:t>루타</a:t>
            </a:r>
            <a:r>
              <a:rPr lang="en-US" altLang="ko-KR" b="1" dirty="0" smtClean="0">
                <a:solidFill>
                  <a:schemeClr val="bg1"/>
                </a:solidFill>
              </a:rPr>
              <a:t>, 3</a:t>
            </a:r>
            <a:r>
              <a:rPr lang="ko-KR" altLang="en-US" b="1" dirty="0" err="1" smtClean="0">
                <a:solidFill>
                  <a:schemeClr val="bg1"/>
                </a:solidFill>
              </a:rPr>
              <a:t>루타</a:t>
            </a:r>
            <a:r>
              <a:rPr lang="ko-KR" altLang="en-US" b="1" dirty="0" smtClean="0">
                <a:solidFill>
                  <a:schemeClr val="bg1"/>
                </a:solidFill>
              </a:rPr>
              <a:t> 비율을 계산해 타자의 안타의 정도 계산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69133" y="3485584"/>
            <a:ext cx="4956457" cy="25168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ysClr val="windowText" lastClr="000000"/>
                </a:solidFill>
              </a:rPr>
              <a:t>선수 데이터 파일 예시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.txt</a:t>
            </a:r>
          </a:p>
          <a:p>
            <a:r>
              <a:rPr lang="ko-KR" altLang="en-US" sz="1200" dirty="0" smtClean="0">
                <a:solidFill>
                  <a:sysClr val="windowText" lastClr="000000"/>
                </a:solidFill>
              </a:rPr>
              <a:t>이름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   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안타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 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홈런  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2</a:t>
            </a:r>
            <a:r>
              <a:rPr lang="ko-KR" altLang="en-US" sz="1200" dirty="0" err="1" smtClean="0">
                <a:solidFill>
                  <a:sysClr val="windowText" lastClr="000000"/>
                </a:solidFill>
              </a:rPr>
              <a:t>루타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   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3</a:t>
            </a:r>
            <a:r>
              <a:rPr lang="ko-KR" altLang="en-US" sz="1200" dirty="0" err="1" smtClean="0">
                <a:solidFill>
                  <a:sysClr val="windowText" lastClr="000000"/>
                </a:solidFill>
              </a:rPr>
              <a:t>루타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   도루  타율    </a:t>
            </a:r>
            <a:r>
              <a:rPr lang="ko-KR" altLang="en-US" sz="1200" dirty="0" err="1" smtClean="0">
                <a:solidFill>
                  <a:sysClr val="windowText" lastClr="000000"/>
                </a:solidFill>
              </a:rPr>
              <a:t>출루율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r>
              <a:rPr lang="ko-KR" altLang="en-US" sz="1200" dirty="0" smtClean="0">
                <a:solidFill>
                  <a:sysClr val="windowText" lastClr="000000"/>
                </a:solidFill>
              </a:rPr>
              <a:t>김철수   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11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    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 0       2        0         1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     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.344     .421</a:t>
            </a:r>
          </a:p>
          <a:p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414" y="2623631"/>
            <a:ext cx="3482014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3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6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956878-ABEC-AF9A-D2CE-3CA826B6E387}"/>
              </a:ext>
            </a:extLst>
          </p:cNvPr>
          <p:cNvSpPr txBox="1"/>
          <p:nvPr/>
        </p:nvSpPr>
        <p:spPr>
          <a:xfrm>
            <a:off x="259480" y="190016"/>
            <a:ext cx="26822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INDEX</a:t>
            </a:r>
            <a:endParaRPr lang="ko-KR" altLang="en-US" sz="6000" spc="-15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AA083F78-7EAC-088E-92A6-2CCA7C19FAAA}"/>
              </a:ext>
            </a:extLst>
          </p:cNvPr>
          <p:cNvCxnSpPr>
            <a:cxnSpLocks/>
          </p:cNvCxnSpPr>
          <p:nvPr/>
        </p:nvCxnSpPr>
        <p:spPr>
          <a:xfrm flipV="1">
            <a:off x="-540819" y="1508760"/>
            <a:ext cx="12732819" cy="12494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259480" y="2011680"/>
            <a:ext cx="11604860" cy="4389120"/>
          </a:xfrm>
          <a:prstGeom prst="roundRect">
            <a:avLst/>
          </a:prstGeom>
          <a:solidFill>
            <a:srgbClr val="4D6F33"/>
          </a:solidFill>
          <a:ln w="254000" cmpd="sng">
            <a:solidFill>
              <a:srgbClr val="AC7108">
                <a:alpha val="78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b="1" dirty="0" smtClean="0">
                <a:latin typeface="+mj-ea"/>
                <a:ea typeface="+mj-ea"/>
                <a:cs typeface="둥근모꼴" panose="020B0500000000000000" pitchFamily="50" charset="-127"/>
              </a:rPr>
              <a:t> </a:t>
            </a:r>
            <a:r>
              <a:rPr lang="en-US" altLang="ko-KR" sz="4800" b="1" dirty="0" smtClean="0">
                <a:latin typeface="+mj-ea"/>
                <a:ea typeface="+mj-ea"/>
                <a:cs typeface="둥근모꼴" panose="020B0500000000000000" pitchFamily="50" charset="-127"/>
              </a:rPr>
              <a:t>1. </a:t>
            </a:r>
            <a:r>
              <a:rPr lang="ko-KR" altLang="en-US" sz="4800" b="1" dirty="0" smtClean="0">
                <a:latin typeface="+mj-ea"/>
                <a:ea typeface="+mj-ea"/>
                <a:cs typeface="둥근모꼴" panose="020B0500000000000000" pitchFamily="50" charset="-127"/>
              </a:rPr>
              <a:t>게임 </a:t>
            </a:r>
            <a:r>
              <a:rPr lang="ko-KR" altLang="en-US" sz="4800" b="1" dirty="0" err="1" smtClean="0">
                <a:latin typeface="+mj-ea"/>
                <a:ea typeface="+mj-ea"/>
                <a:cs typeface="둥근모꼴" panose="020B0500000000000000" pitchFamily="50" charset="-127"/>
              </a:rPr>
              <a:t>컨셉</a:t>
            </a:r>
            <a:endParaRPr lang="en-US" altLang="ko-KR" sz="4800" b="1" dirty="0" smtClean="0">
              <a:latin typeface="+mj-ea"/>
              <a:ea typeface="+mj-ea"/>
              <a:cs typeface="둥근모꼴" panose="020B0500000000000000" pitchFamily="50" charset="-127"/>
            </a:endParaRPr>
          </a:p>
          <a:p>
            <a:r>
              <a:rPr lang="ko-KR" altLang="en-US" sz="4800" b="1" dirty="0" smtClean="0">
                <a:latin typeface="+mj-ea"/>
                <a:ea typeface="+mj-ea"/>
                <a:cs typeface="둥근모꼴" panose="020B0500000000000000" pitchFamily="50" charset="-127"/>
              </a:rPr>
              <a:t> </a:t>
            </a:r>
            <a:r>
              <a:rPr lang="en-US" altLang="ko-KR" sz="4800" b="1" dirty="0" smtClean="0">
                <a:latin typeface="+mj-ea"/>
                <a:ea typeface="+mj-ea"/>
                <a:cs typeface="둥근모꼴" panose="020B0500000000000000" pitchFamily="50" charset="-127"/>
              </a:rPr>
              <a:t>2. </a:t>
            </a:r>
            <a:r>
              <a:rPr lang="ko-KR" altLang="en-US" sz="4800" b="1" dirty="0" smtClean="0">
                <a:latin typeface="+mj-ea"/>
                <a:ea typeface="+mj-ea"/>
                <a:cs typeface="둥근모꼴" panose="020B0500000000000000" pitchFamily="50" charset="-127"/>
              </a:rPr>
              <a:t>예상 게임 진행 흐름</a:t>
            </a:r>
            <a:endParaRPr lang="en-US" altLang="ko-KR" sz="4800" b="1" dirty="0" smtClean="0">
              <a:latin typeface="+mj-ea"/>
              <a:ea typeface="+mj-ea"/>
              <a:cs typeface="둥근모꼴" panose="020B0500000000000000" pitchFamily="50" charset="-127"/>
            </a:endParaRPr>
          </a:p>
          <a:p>
            <a:r>
              <a:rPr lang="ko-KR" altLang="en-US" sz="4800" b="1" dirty="0" smtClean="0">
                <a:latin typeface="+mj-ea"/>
                <a:ea typeface="+mj-ea"/>
                <a:cs typeface="둥근모꼴" panose="020B0500000000000000" pitchFamily="50" charset="-127"/>
              </a:rPr>
              <a:t> </a:t>
            </a:r>
            <a:r>
              <a:rPr lang="en-US" altLang="ko-KR" sz="4800" b="1" dirty="0" smtClean="0">
                <a:latin typeface="+mj-ea"/>
                <a:ea typeface="+mj-ea"/>
                <a:cs typeface="둥근모꼴" panose="020B0500000000000000" pitchFamily="50" charset="-127"/>
              </a:rPr>
              <a:t>3. </a:t>
            </a:r>
            <a:r>
              <a:rPr lang="ko-KR" altLang="en-US" sz="4800" b="1" dirty="0" smtClean="0">
                <a:latin typeface="+mj-ea"/>
                <a:ea typeface="+mj-ea"/>
                <a:cs typeface="둥근모꼴" panose="020B0500000000000000" pitchFamily="50" charset="-127"/>
              </a:rPr>
              <a:t>개발 일정</a:t>
            </a:r>
            <a:endParaRPr lang="en-US" altLang="ko-KR" sz="4800" b="1" dirty="0" smtClean="0">
              <a:latin typeface="+mj-ea"/>
              <a:ea typeface="+mj-ea"/>
              <a:cs typeface="둥근모꼴" panose="020B0500000000000000" pitchFamily="50" charset="-127"/>
            </a:endParaRPr>
          </a:p>
        </p:txBody>
      </p:sp>
      <p:sp>
        <p:nvSpPr>
          <p:cNvPr id="7" name="순서도: 페이지 연결자 6"/>
          <p:cNvSpPr/>
          <p:nvPr/>
        </p:nvSpPr>
        <p:spPr>
          <a:xfrm rot="8309291">
            <a:off x="10720465" y="5644302"/>
            <a:ext cx="1293031" cy="1028700"/>
          </a:xfrm>
          <a:prstGeom prst="flowChartOffpageConnector">
            <a:avLst/>
          </a:prstGeom>
          <a:solidFill>
            <a:schemeClr val="bg1">
              <a:alpha val="85000"/>
            </a:schemeClr>
          </a:solidFill>
          <a:ln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28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6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956878-ABEC-AF9A-D2CE-3CA826B6E387}"/>
              </a:ext>
            </a:extLst>
          </p:cNvPr>
          <p:cNvSpPr txBox="1"/>
          <p:nvPr/>
        </p:nvSpPr>
        <p:spPr>
          <a:xfrm>
            <a:off x="259480" y="190016"/>
            <a:ext cx="37721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게임 </a:t>
            </a:r>
            <a:r>
              <a:rPr lang="ko-KR" altLang="en-US" sz="6600" b="1" spc="-150" dirty="0" err="1" smtClean="0">
                <a:solidFill>
                  <a:schemeClr val="bg1"/>
                </a:solidFill>
                <a:latin typeface="+mj-ea"/>
                <a:ea typeface="+mj-ea"/>
              </a:rPr>
              <a:t>컨셉</a:t>
            </a:r>
            <a:endParaRPr lang="ko-KR" altLang="en-US" sz="6000" spc="-15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AA083F78-7EAC-088E-92A6-2CCA7C19FAAA}"/>
              </a:ext>
            </a:extLst>
          </p:cNvPr>
          <p:cNvCxnSpPr>
            <a:cxnSpLocks/>
          </p:cNvCxnSpPr>
          <p:nvPr/>
        </p:nvCxnSpPr>
        <p:spPr>
          <a:xfrm flipV="1">
            <a:off x="-540819" y="1508760"/>
            <a:ext cx="12732819" cy="12494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7193280" y="2011680"/>
            <a:ext cx="4671060" cy="4389120"/>
          </a:xfrm>
          <a:prstGeom prst="roundRect">
            <a:avLst/>
          </a:prstGeom>
          <a:solidFill>
            <a:srgbClr val="4D6F33"/>
          </a:solidFill>
          <a:ln w="381000" cmpd="sng">
            <a:solidFill>
              <a:srgbClr val="AC7108">
                <a:alpha val="78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4800" b="1" dirty="0">
              <a:latin typeface="+mj-ea"/>
              <a:ea typeface="+mj-ea"/>
              <a:cs typeface="둥근모꼴" panose="020B0500000000000000" pitchFamily="50" charset="-127"/>
            </a:endParaRPr>
          </a:p>
        </p:txBody>
      </p:sp>
      <p:sp>
        <p:nvSpPr>
          <p:cNvPr id="7" name="순서도: 페이지 연결자 6"/>
          <p:cNvSpPr/>
          <p:nvPr/>
        </p:nvSpPr>
        <p:spPr>
          <a:xfrm rot="8309291">
            <a:off x="11118367" y="5886918"/>
            <a:ext cx="942294" cy="753443"/>
          </a:xfrm>
          <a:prstGeom prst="flowChartOffpageConnector">
            <a:avLst/>
          </a:prstGeom>
          <a:solidFill>
            <a:schemeClr val="bg1">
              <a:alpha val="85000"/>
            </a:schemeClr>
          </a:solidFill>
          <a:ln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89280" y="2011680"/>
            <a:ext cx="63804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+mj-ea"/>
                <a:ea typeface="+mj-ea"/>
              </a:rPr>
              <a:t># 2D </a:t>
            </a:r>
            <a:r>
              <a:rPr lang="ko-KR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스포츠</a:t>
            </a:r>
            <a:r>
              <a:rPr lang="en-US" altLang="ko-KR" sz="32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야구 게임</a:t>
            </a:r>
            <a:endParaRPr lang="en-US" altLang="ko-KR" sz="3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3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+mj-ea"/>
                <a:ea typeface="+mj-ea"/>
              </a:rPr>
              <a:t># </a:t>
            </a:r>
            <a:r>
              <a:rPr lang="ko-KR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선수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j-ea"/>
                <a:ea typeface="+mj-ea"/>
              </a:rPr>
              <a:t>능력치를</a:t>
            </a:r>
            <a:r>
              <a:rPr lang="ko-KR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 고려한 팀 구성</a:t>
            </a:r>
            <a:endParaRPr lang="en-US" altLang="ko-KR" sz="3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3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+mj-ea"/>
                <a:ea typeface="+mj-ea"/>
              </a:rPr>
              <a:t># </a:t>
            </a:r>
            <a:r>
              <a:rPr lang="ko-KR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공격과 수비 직접 조작</a:t>
            </a:r>
            <a:endParaRPr lang="en-US" altLang="ko-KR" sz="3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3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+mj-ea"/>
                <a:ea typeface="+mj-ea"/>
              </a:rPr>
              <a:t># </a:t>
            </a:r>
            <a:r>
              <a:rPr lang="ko-KR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시간 절약을 위한 자동 플레이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786" y="2307722"/>
            <a:ext cx="3274047" cy="379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1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6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956878-ABEC-AF9A-D2CE-3CA826B6E387}"/>
              </a:ext>
            </a:extLst>
          </p:cNvPr>
          <p:cNvSpPr txBox="1"/>
          <p:nvPr/>
        </p:nvSpPr>
        <p:spPr>
          <a:xfrm>
            <a:off x="259480" y="190016"/>
            <a:ext cx="76386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>
                <a:solidFill>
                  <a:schemeClr val="bg1"/>
                </a:solidFill>
                <a:latin typeface="+mj-ea"/>
              </a:rPr>
              <a:t>예상 게임 진행 흐름</a:t>
            </a:r>
            <a:endParaRPr lang="ko-KR" altLang="en-US" sz="6000" spc="-15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AA083F78-7EAC-088E-92A6-2CCA7C19FAAA}"/>
              </a:ext>
            </a:extLst>
          </p:cNvPr>
          <p:cNvCxnSpPr>
            <a:cxnSpLocks/>
          </p:cNvCxnSpPr>
          <p:nvPr/>
        </p:nvCxnSpPr>
        <p:spPr>
          <a:xfrm flipV="1">
            <a:off x="-540819" y="1508760"/>
            <a:ext cx="12732819" cy="12494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259480" y="2011680"/>
            <a:ext cx="11604860" cy="4389120"/>
          </a:xfrm>
          <a:prstGeom prst="roundRect">
            <a:avLst/>
          </a:prstGeom>
          <a:solidFill>
            <a:srgbClr val="4D6F33"/>
          </a:solidFill>
          <a:ln w="381000" cmpd="sng">
            <a:solidFill>
              <a:srgbClr val="AC7108">
                <a:alpha val="78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ko-KR" altLang="en-US" sz="4400" b="1" dirty="0">
              <a:latin typeface="+mj-ea"/>
              <a:ea typeface="+mj-ea"/>
              <a:cs typeface="둥근모꼴" panose="020B0500000000000000" pitchFamily="50" charset="-127"/>
            </a:endParaRPr>
          </a:p>
        </p:txBody>
      </p:sp>
      <p:sp>
        <p:nvSpPr>
          <p:cNvPr id="7" name="순서도: 페이지 연결자 6"/>
          <p:cNvSpPr/>
          <p:nvPr/>
        </p:nvSpPr>
        <p:spPr>
          <a:xfrm rot="8309291">
            <a:off x="10720465" y="5644302"/>
            <a:ext cx="1293031" cy="1028700"/>
          </a:xfrm>
          <a:prstGeom prst="flowChartOffpageConnector">
            <a:avLst/>
          </a:prstGeom>
          <a:solidFill>
            <a:schemeClr val="bg1">
              <a:alpha val="85000"/>
            </a:schemeClr>
          </a:solidFill>
          <a:ln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47" y="2457680"/>
            <a:ext cx="5764160" cy="358161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19777" y="2457680"/>
            <a:ext cx="43274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팀 설정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solidFill>
                  <a:schemeClr val="bg1"/>
                </a:solidFill>
              </a:rPr>
              <a:t>투수의 대표 </a:t>
            </a:r>
            <a:r>
              <a:rPr lang="ko-KR" altLang="en-US" b="1" dirty="0" err="1" smtClean="0">
                <a:solidFill>
                  <a:schemeClr val="bg1"/>
                </a:solidFill>
              </a:rPr>
              <a:t>투구법</a:t>
            </a:r>
            <a:r>
              <a:rPr lang="ko-KR" altLang="en-US" b="1" dirty="0" smtClean="0">
                <a:solidFill>
                  <a:schemeClr val="bg1"/>
                </a:solidFill>
              </a:rPr>
              <a:t> 정보 제공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solidFill>
                  <a:schemeClr val="bg1"/>
                </a:solidFill>
              </a:rPr>
              <a:t>타자와 투수의 </a:t>
            </a:r>
            <a:r>
              <a:rPr lang="ko-KR" altLang="en-US" b="1" dirty="0" err="1" smtClean="0">
                <a:solidFill>
                  <a:schemeClr val="bg1"/>
                </a:solidFill>
              </a:rPr>
              <a:t>능력치</a:t>
            </a:r>
            <a:r>
              <a:rPr lang="ko-KR" altLang="en-US" b="1" dirty="0" smtClean="0">
                <a:solidFill>
                  <a:schemeClr val="bg1"/>
                </a:solidFill>
              </a:rPr>
              <a:t> 정보 제공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solidFill>
                  <a:schemeClr val="bg1"/>
                </a:solidFill>
              </a:rPr>
              <a:t>원하는 방식으로 팀 설정 가능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solidFill>
                  <a:schemeClr val="bg1"/>
                </a:solidFill>
              </a:rPr>
              <a:t>플레이 중간에는 불가능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83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6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956878-ABEC-AF9A-D2CE-3CA826B6E387}"/>
              </a:ext>
            </a:extLst>
          </p:cNvPr>
          <p:cNvSpPr txBox="1"/>
          <p:nvPr/>
        </p:nvSpPr>
        <p:spPr>
          <a:xfrm>
            <a:off x="259480" y="190016"/>
            <a:ext cx="76386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>
                <a:solidFill>
                  <a:schemeClr val="bg1"/>
                </a:solidFill>
                <a:latin typeface="+mj-ea"/>
              </a:rPr>
              <a:t>예상 게임 진행 흐름</a:t>
            </a:r>
            <a:endParaRPr lang="ko-KR" altLang="en-US" sz="6000" spc="-15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AA083F78-7EAC-088E-92A6-2CCA7C19FAAA}"/>
              </a:ext>
            </a:extLst>
          </p:cNvPr>
          <p:cNvCxnSpPr>
            <a:cxnSpLocks/>
          </p:cNvCxnSpPr>
          <p:nvPr/>
        </p:nvCxnSpPr>
        <p:spPr>
          <a:xfrm flipV="1">
            <a:off x="-540819" y="1508760"/>
            <a:ext cx="12732819" cy="12494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259480" y="2011680"/>
            <a:ext cx="11604860" cy="4389120"/>
          </a:xfrm>
          <a:prstGeom prst="roundRect">
            <a:avLst/>
          </a:prstGeom>
          <a:solidFill>
            <a:srgbClr val="4D6F33"/>
          </a:solidFill>
          <a:ln w="381000" cmpd="sng">
            <a:solidFill>
              <a:srgbClr val="AC7108">
                <a:alpha val="78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ko-KR" altLang="en-US" sz="4400" b="1" dirty="0">
              <a:latin typeface="+mj-ea"/>
              <a:ea typeface="+mj-ea"/>
              <a:cs typeface="둥근모꼴" panose="020B0500000000000000" pitchFamily="50" charset="-127"/>
            </a:endParaRPr>
          </a:p>
        </p:txBody>
      </p:sp>
      <p:sp>
        <p:nvSpPr>
          <p:cNvPr id="7" name="순서도: 페이지 연결자 6"/>
          <p:cNvSpPr/>
          <p:nvPr/>
        </p:nvSpPr>
        <p:spPr>
          <a:xfrm rot="8309291">
            <a:off x="10720465" y="5644302"/>
            <a:ext cx="1293031" cy="1028700"/>
          </a:xfrm>
          <a:prstGeom prst="flowChartOffpageConnector">
            <a:avLst/>
          </a:prstGeom>
          <a:solidFill>
            <a:schemeClr val="bg1">
              <a:alpha val="85000"/>
            </a:schemeClr>
          </a:solidFill>
          <a:ln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42" y="2319604"/>
            <a:ext cx="6030167" cy="35533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27123" y="2232454"/>
            <a:ext cx="81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공격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1945" y="3020211"/>
            <a:ext cx="856770" cy="8258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556951" y="2856396"/>
            <a:ext cx="5351439" cy="3234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30562" y="2537427"/>
            <a:ext cx="4407243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solidFill>
                  <a:schemeClr val="bg1"/>
                </a:solidFill>
              </a:rPr>
              <a:t>한 눈에 보기 쉬운 경기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solidFill>
                  <a:schemeClr val="bg1"/>
                </a:solidFill>
              </a:rPr>
              <a:t>히트 게이지 사용해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타격감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경험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solidFill>
                  <a:schemeClr val="bg1"/>
                </a:solidFill>
              </a:rPr>
              <a:t>달리는 속도를 사용자가 직접 높일 수 있게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solidFill>
                  <a:schemeClr val="bg1"/>
                </a:solidFill>
              </a:rPr>
              <a:t>각 베이스에 있는 선수들의 진루 조작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야구 규칙과 같게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3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아웃 시 해당 이닝 종료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02658" y="5461685"/>
            <a:ext cx="1775287" cy="2962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4795207" y="3299662"/>
            <a:ext cx="2130445" cy="24113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072714" y="5527589"/>
            <a:ext cx="1614616" cy="17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32670" y="5515759"/>
            <a:ext cx="0" cy="187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96594" y="5486339"/>
            <a:ext cx="469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Hit!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5802728" y="5140803"/>
            <a:ext cx="745635" cy="6910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849841" y="5241068"/>
            <a:ext cx="651407" cy="549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Run!!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6521895" y="3830861"/>
            <a:ext cx="520118" cy="13365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803557" y="2885170"/>
            <a:ext cx="856770" cy="8258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6656209" y="3349398"/>
            <a:ext cx="385804" cy="13632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51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2" grpId="1" animBg="1"/>
      <p:bldP spid="23" grpId="0" animBg="1"/>
      <p:bldP spid="23" grpId="1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6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956878-ABEC-AF9A-D2CE-3CA826B6E387}"/>
              </a:ext>
            </a:extLst>
          </p:cNvPr>
          <p:cNvSpPr txBox="1"/>
          <p:nvPr/>
        </p:nvSpPr>
        <p:spPr>
          <a:xfrm>
            <a:off x="259480" y="190016"/>
            <a:ext cx="76386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>
                <a:solidFill>
                  <a:schemeClr val="bg1"/>
                </a:solidFill>
                <a:latin typeface="+mj-ea"/>
              </a:rPr>
              <a:t>예상 게임 진행 흐름</a:t>
            </a:r>
            <a:endParaRPr lang="ko-KR" altLang="en-US" sz="6000" spc="-15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AA083F78-7EAC-088E-92A6-2CCA7C19FAAA}"/>
              </a:ext>
            </a:extLst>
          </p:cNvPr>
          <p:cNvCxnSpPr>
            <a:cxnSpLocks/>
          </p:cNvCxnSpPr>
          <p:nvPr/>
        </p:nvCxnSpPr>
        <p:spPr>
          <a:xfrm flipV="1">
            <a:off x="-540819" y="1508760"/>
            <a:ext cx="12732819" cy="12494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259480" y="2011680"/>
            <a:ext cx="11604860" cy="4389120"/>
          </a:xfrm>
          <a:prstGeom prst="roundRect">
            <a:avLst/>
          </a:prstGeom>
          <a:solidFill>
            <a:srgbClr val="4D6F33"/>
          </a:solidFill>
          <a:ln w="381000" cmpd="sng">
            <a:solidFill>
              <a:srgbClr val="AC7108">
                <a:alpha val="78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ko-KR" altLang="en-US" sz="4400" b="1" dirty="0">
              <a:latin typeface="+mj-ea"/>
              <a:ea typeface="+mj-ea"/>
              <a:cs typeface="둥근모꼴" panose="020B0500000000000000" pitchFamily="50" charset="-127"/>
            </a:endParaRPr>
          </a:p>
        </p:txBody>
      </p:sp>
      <p:sp>
        <p:nvSpPr>
          <p:cNvPr id="7" name="순서도: 페이지 연결자 6"/>
          <p:cNvSpPr/>
          <p:nvPr/>
        </p:nvSpPr>
        <p:spPr>
          <a:xfrm rot="8309291">
            <a:off x="10720465" y="5644302"/>
            <a:ext cx="1293031" cy="1028700"/>
          </a:xfrm>
          <a:prstGeom prst="flowChartOffpageConnector">
            <a:avLst/>
          </a:prstGeom>
          <a:solidFill>
            <a:schemeClr val="bg1">
              <a:alpha val="85000"/>
            </a:schemeClr>
          </a:solidFill>
          <a:ln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42" y="2319604"/>
            <a:ext cx="6030167" cy="35533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27123" y="2232454"/>
            <a:ext cx="81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수비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1945" y="3020211"/>
            <a:ext cx="856770" cy="8258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556951" y="2856396"/>
            <a:ext cx="5351439" cy="3234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30562" y="2537427"/>
            <a:ext cx="440724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solidFill>
                  <a:schemeClr val="bg1"/>
                </a:solidFill>
              </a:rPr>
              <a:t>한 눈에 보기 쉬운 경기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solidFill>
                  <a:schemeClr val="bg1"/>
                </a:solidFill>
              </a:rPr>
              <a:t>투수의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투구법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결정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상대 팀 히트 시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야수들의 달리기 속도 조작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야구 규칙과 같게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3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아웃 시 해당 이닝 종료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36146" y="5140803"/>
            <a:ext cx="2141800" cy="6171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4795207" y="3299662"/>
            <a:ext cx="2130445" cy="24113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802728" y="5140803"/>
            <a:ext cx="745635" cy="6910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849841" y="5241068"/>
            <a:ext cx="651407" cy="549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Run!!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6521895" y="3830861"/>
            <a:ext cx="520118" cy="13365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53174" y="5214366"/>
            <a:ext cx="765545" cy="469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패스트볼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3846381" y="5219651"/>
            <a:ext cx="765545" cy="45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변화구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395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2" grpId="1" animBg="1"/>
      <p:bldP spid="23" grpId="0" animBg="1"/>
      <p:bldP spid="2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6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956878-ABEC-AF9A-D2CE-3CA826B6E387}"/>
              </a:ext>
            </a:extLst>
          </p:cNvPr>
          <p:cNvSpPr txBox="1"/>
          <p:nvPr/>
        </p:nvSpPr>
        <p:spPr>
          <a:xfrm>
            <a:off x="259480" y="190016"/>
            <a:ext cx="76386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>
                <a:solidFill>
                  <a:schemeClr val="bg1"/>
                </a:solidFill>
                <a:latin typeface="+mj-ea"/>
              </a:rPr>
              <a:t>예상 게임 진행 흐름</a:t>
            </a:r>
            <a:endParaRPr lang="ko-KR" altLang="en-US" sz="6000" spc="-15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AA083F78-7EAC-088E-92A6-2CCA7C19FAAA}"/>
              </a:ext>
            </a:extLst>
          </p:cNvPr>
          <p:cNvCxnSpPr>
            <a:cxnSpLocks/>
          </p:cNvCxnSpPr>
          <p:nvPr/>
        </p:nvCxnSpPr>
        <p:spPr>
          <a:xfrm flipV="1">
            <a:off x="-540819" y="1508760"/>
            <a:ext cx="12732819" cy="12494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259480" y="2011680"/>
            <a:ext cx="11604860" cy="4389120"/>
          </a:xfrm>
          <a:prstGeom prst="roundRect">
            <a:avLst/>
          </a:prstGeom>
          <a:solidFill>
            <a:srgbClr val="4D6F33"/>
          </a:solidFill>
          <a:ln w="381000" cmpd="sng">
            <a:solidFill>
              <a:srgbClr val="AC7108">
                <a:alpha val="78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ko-KR" altLang="en-US" sz="4400" b="1" dirty="0">
              <a:latin typeface="+mj-ea"/>
              <a:ea typeface="+mj-ea"/>
              <a:cs typeface="둥근모꼴" panose="020B0500000000000000" pitchFamily="50" charset="-127"/>
            </a:endParaRPr>
          </a:p>
        </p:txBody>
      </p:sp>
      <p:sp>
        <p:nvSpPr>
          <p:cNvPr id="7" name="순서도: 페이지 연결자 6"/>
          <p:cNvSpPr/>
          <p:nvPr/>
        </p:nvSpPr>
        <p:spPr>
          <a:xfrm rot="8309291">
            <a:off x="10720465" y="5644302"/>
            <a:ext cx="1293031" cy="1028700"/>
          </a:xfrm>
          <a:prstGeom prst="flowChartOffpageConnector">
            <a:avLst/>
          </a:prstGeom>
          <a:solidFill>
            <a:schemeClr val="bg1">
              <a:alpha val="85000"/>
            </a:schemeClr>
          </a:solidFill>
          <a:ln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727123" y="2232454"/>
            <a:ext cx="81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결과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30562" y="2537427"/>
            <a:ext cx="44072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solidFill>
                  <a:schemeClr val="bg1"/>
                </a:solidFill>
              </a:rPr>
              <a:t>각 이닝 별 획득 점수 및 총 점수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발표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다시 하기 버튼 클릭 시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팀 설정으로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재시작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56359" y="4014754"/>
            <a:ext cx="2715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VICTORY!!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281678"/>
              </p:ext>
            </p:extLst>
          </p:nvPr>
        </p:nvGraphicFramePr>
        <p:xfrm>
          <a:off x="918472" y="4618414"/>
          <a:ext cx="5191175" cy="108088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71925"/>
                <a:gridCol w="471925"/>
                <a:gridCol w="471925"/>
                <a:gridCol w="471925"/>
                <a:gridCol w="471925"/>
                <a:gridCol w="471925"/>
                <a:gridCol w="471925"/>
                <a:gridCol w="471925"/>
                <a:gridCol w="471925"/>
                <a:gridCol w="471925"/>
                <a:gridCol w="471925"/>
              </a:tblGrid>
              <a:tr h="36029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총</a:t>
                      </a:r>
                      <a:endParaRPr lang="ko-KR" altLang="en-US" sz="1200" dirty="0"/>
                    </a:p>
                  </a:txBody>
                  <a:tcPr/>
                </a:tc>
              </a:tr>
              <a:tr h="360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Me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60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you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직각 삼각형 26"/>
          <p:cNvSpPr/>
          <p:nvPr/>
        </p:nvSpPr>
        <p:spPr>
          <a:xfrm rot="10800000" flipH="1">
            <a:off x="839971" y="2689101"/>
            <a:ext cx="2943622" cy="1424763"/>
          </a:xfrm>
          <a:prstGeom prst="rtTriangle">
            <a:avLst/>
          </a:prstGeom>
          <a:solidFill>
            <a:srgbClr val="AC7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AA083F78-7EAC-088E-92A6-2CCA7C19FAAA}"/>
              </a:ext>
            </a:extLst>
          </p:cNvPr>
          <p:cNvCxnSpPr>
            <a:cxnSpLocks/>
          </p:cNvCxnSpPr>
          <p:nvPr/>
        </p:nvCxnSpPr>
        <p:spPr>
          <a:xfrm flipV="1">
            <a:off x="839970" y="2689102"/>
            <a:ext cx="3370523" cy="1650207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39972" y="2694119"/>
            <a:ext cx="5348177" cy="30261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/>
          <p:cNvSpPr/>
          <p:nvPr/>
        </p:nvSpPr>
        <p:spPr>
          <a:xfrm rot="8627210">
            <a:off x="2399924" y="3641899"/>
            <a:ext cx="300174" cy="465744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/>
          <p:cNvSpPr/>
          <p:nvPr/>
        </p:nvSpPr>
        <p:spPr>
          <a:xfrm rot="4750130">
            <a:off x="2379656" y="4019315"/>
            <a:ext cx="176257" cy="39301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/>
          <p:cNvSpPr/>
          <p:nvPr/>
        </p:nvSpPr>
        <p:spPr>
          <a:xfrm rot="6628756">
            <a:off x="2407965" y="3916561"/>
            <a:ext cx="147874" cy="28590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/>
          <p:cNvSpPr/>
          <p:nvPr/>
        </p:nvSpPr>
        <p:spPr>
          <a:xfrm rot="15183886">
            <a:off x="4364037" y="4111565"/>
            <a:ext cx="172119" cy="2271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/>
          <p:cNvSpPr/>
          <p:nvPr/>
        </p:nvSpPr>
        <p:spPr>
          <a:xfrm rot="17474545">
            <a:off x="4413848" y="4192916"/>
            <a:ext cx="218665" cy="458782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 rot="14288190">
            <a:off x="4377909" y="3687752"/>
            <a:ext cx="290542" cy="621386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5205428" y="2754265"/>
            <a:ext cx="880652" cy="3037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/>
              <a:t>다시 하기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7036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6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956878-ABEC-AF9A-D2CE-3CA826B6E387}"/>
              </a:ext>
            </a:extLst>
          </p:cNvPr>
          <p:cNvSpPr txBox="1"/>
          <p:nvPr/>
        </p:nvSpPr>
        <p:spPr>
          <a:xfrm>
            <a:off x="259480" y="190016"/>
            <a:ext cx="37721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개발 일정</a:t>
            </a:r>
            <a:endParaRPr lang="ko-KR" altLang="en-US" sz="6000" spc="-15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AA083F78-7EAC-088E-92A6-2CCA7C19FAAA}"/>
              </a:ext>
            </a:extLst>
          </p:cNvPr>
          <p:cNvCxnSpPr>
            <a:cxnSpLocks/>
          </p:cNvCxnSpPr>
          <p:nvPr/>
        </p:nvCxnSpPr>
        <p:spPr>
          <a:xfrm flipV="1">
            <a:off x="-540819" y="1508760"/>
            <a:ext cx="12732819" cy="12494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765321"/>
              </p:ext>
            </p:extLst>
          </p:nvPr>
        </p:nvGraphicFramePr>
        <p:xfrm>
          <a:off x="259480" y="1828799"/>
          <a:ext cx="11688680" cy="486116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81046"/>
                <a:gridCol w="1071154"/>
                <a:gridCol w="1332411"/>
                <a:gridCol w="8604069"/>
              </a:tblGrid>
              <a:tr h="647784">
                <a:tc>
                  <a:txBody>
                    <a:bodyPr/>
                    <a:lstStyle/>
                    <a:p>
                      <a:pPr algn="dist" latinLnBrk="1">
                        <a:lnSpc>
                          <a:spcPct val="2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주차</a:t>
                      </a:r>
                      <a:endParaRPr lang="en-US" altLang="ko-KR" sz="1400" b="1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10/16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~10/22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리소스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수집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선수 데이터 정리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게임 제작에 필요한 리소스 수집 및 편집</a:t>
                      </a:r>
                      <a:endParaRPr lang="en-US" altLang="ko-KR" sz="1200" b="0" baseline="0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선수 개인의 </a:t>
                      </a:r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능력치를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지정해 저장된 데이터 파일 생성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</a:tr>
              <a:tr h="601912">
                <a:tc>
                  <a:txBody>
                    <a:bodyPr/>
                    <a:lstStyle/>
                    <a:p>
                      <a:pPr algn="dist" latinLnBrk="1">
                        <a:lnSpc>
                          <a:spcPct val="2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2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10/23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~10/29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선수 오브젝트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선수 오브젝트 생성</a:t>
                      </a: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투수</a:t>
                      </a: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타자 포지션 설정</a:t>
                      </a:r>
                      <a:endParaRPr lang="en-US" altLang="ko-KR" sz="1200" b="0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데이터 파일을 기반으로 각 선수 객체의 속성 정보 설정</a:t>
                      </a: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</a:tr>
              <a:tr h="601912">
                <a:tc>
                  <a:txBody>
                    <a:bodyPr/>
                    <a:lstStyle/>
                    <a:p>
                      <a:pPr algn="dist" latinLnBrk="1">
                        <a:lnSpc>
                          <a:spcPct val="2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3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10/30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~11/5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공격 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Scene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2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2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- </a:t>
                      </a:r>
                      <a:r>
                        <a:rPr lang="ko-KR" altLang="en-US" sz="12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수비</a:t>
                      </a:r>
                      <a:r>
                        <a:rPr lang="en-US" altLang="ko-KR" sz="12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2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상대</a:t>
                      </a:r>
                      <a:r>
                        <a:rPr lang="en-US" altLang="ko-KR" sz="12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)</a:t>
                      </a:r>
                      <a:r>
                        <a:rPr lang="ko-KR" altLang="en-US" sz="12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팀의 배치 및 </a:t>
                      </a:r>
                      <a:r>
                        <a:rPr lang="ko-KR" altLang="en-US" sz="1200" b="0" baseline="0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능력치를</a:t>
                      </a:r>
                      <a:r>
                        <a:rPr lang="ko-KR" altLang="en-US" sz="12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반영해 수비의 정도 랜덤 조작</a:t>
                      </a:r>
                      <a:endParaRPr lang="en-US" altLang="ko-KR" sz="1200" b="0" baseline="0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공격 </a:t>
                      </a:r>
                      <a:r>
                        <a:rPr lang="en-US" altLang="ko-KR" sz="12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scene</a:t>
                      </a:r>
                      <a:r>
                        <a:rPr lang="ko-KR" altLang="en-US" sz="12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관련 조작 구현 </a:t>
                      </a:r>
                      <a:r>
                        <a:rPr lang="en-US" altLang="ko-KR" sz="12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2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타자의 스윙</a:t>
                      </a:r>
                      <a:r>
                        <a:rPr lang="en-US" altLang="ko-KR" sz="12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달리기 등</a:t>
                      </a:r>
                      <a:r>
                        <a:rPr lang="en-US" altLang="ko-KR" sz="12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)</a:t>
                      </a:r>
                      <a:endParaRPr lang="en-US" altLang="ko-KR" sz="1200" b="0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</a:tr>
              <a:tr h="601912">
                <a:tc>
                  <a:txBody>
                    <a:bodyPr/>
                    <a:lstStyle/>
                    <a:p>
                      <a:pPr algn="dist" latinLnBrk="1">
                        <a:lnSpc>
                          <a:spcPct val="2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4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11/5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~11/11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수비 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Scene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수비 </a:t>
                      </a: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scene 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관련 조작 구현 </a:t>
                      </a: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투수의 공 결정</a:t>
                      </a: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세기 결정</a:t>
                      </a: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공격</a:t>
                      </a: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상대</a:t>
                      </a: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) 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팀의 배치 및 </a:t>
                      </a:r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능력치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반영해 공격의 정도 랜덤 조작</a:t>
                      </a: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</a:tr>
              <a:tr h="601912">
                <a:tc>
                  <a:txBody>
                    <a:bodyPr/>
                    <a:lstStyle/>
                    <a:p>
                      <a:pPr algn="dist" latinLnBrk="1">
                        <a:lnSpc>
                          <a:spcPct val="2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5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11/12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~11/18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자동 플레이 및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경기 결과 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Scene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자동 플레이 버튼 구현</a:t>
                      </a:r>
                      <a:endParaRPr lang="en-US" altLang="ko-KR" sz="1200" b="0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점수에 따른 경기 결과 알려 주는 </a:t>
                      </a: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scene 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구현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</a:tr>
              <a:tr h="601912">
                <a:tc>
                  <a:txBody>
                    <a:bodyPr/>
                    <a:lstStyle/>
                    <a:p>
                      <a:pPr algn="dist" latinLnBrk="1">
                        <a:lnSpc>
                          <a:spcPct val="2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6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11/19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~11/25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로비 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Scene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각 선수의 </a:t>
                      </a:r>
                      <a:r>
                        <a:rPr lang="ko-KR" altLang="en-US" sz="1200" b="0" baseline="0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능력치</a:t>
                      </a:r>
                      <a:r>
                        <a:rPr lang="ko-KR" altLang="en-US" sz="12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확인 후 선수 명단 조작 가능</a:t>
                      </a:r>
                      <a:endParaRPr lang="en-US" altLang="ko-KR" sz="1200" b="0" baseline="0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</a:tr>
              <a:tr h="601912">
                <a:tc>
                  <a:txBody>
                    <a:bodyPr/>
                    <a:lstStyle/>
                    <a:p>
                      <a:pPr algn="dist" latinLnBrk="1">
                        <a:lnSpc>
                          <a:spcPct val="2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7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11/26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~12/3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사운드 및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추가 구현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사운드 추가</a:t>
                      </a:r>
                      <a:endParaRPr lang="en-US" altLang="ko-KR" sz="1200" b="0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추가 구현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</a:tr>
              <a:tr h="601912">
                <a:tc>
                  <a:txBody>
                    <a:bodyPr/>
                    <a:lstStyle/>
                    <a:p>
                      <a:pPr algn="dist" latinLnBrk="1">
                        <a:lnSpc>
                          <a:spcPct val="2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8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12/3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~12/9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마무리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- 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최종 점검 및 </a:t>
                      </a:r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릴리즈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</a:tr>
            </a:tbl>
          </a:graphicData>
        </a:graphic>
      </p:graphicFrame>
      <p:sp>
        <p:nvSpPr>
          <p:cNvPr id="7" name="순서도: 페이지 연결자 6"/>
          <p:cNvSpPr/>
          <p:nvPr/>
        </p:nvSpPr>
        <p:spPr>
          <a:xfrm rot="8309291">
            <a:off x="11118367" y="5886918"/>
            <a:ext cx="942294" cy="753443"/>
          </a:xfrm>
          <a:prstGeom prst="flowChartOffpageConnector">
            <a:avLst/>
          </a:prstGeom>
          <a:solidFill>
            <a:schemeClr val="bg1">
              <a:alpha val="85000"/>
            </a:schemeClr>
          </a:solidFill>
          <a:ln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73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6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956878-ABEC-AF9A-D2CE-3CA826B6E387}"/>
              </a:ext>
            </a:extLst>
          </p:cNvPr>
          <p:cNvSpPr txBox="1"/>
          <p:nvPr/>
        </p:nvSpPr>
        <p:spPr>
          <a:xfrm>
            <a:off x="3923133" y="2640850"/>
            <a:ext cx="43204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  <a:endParaRPr lang="ko-KR" altLang="en-US" sz="6000" spc="-15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AA083F78-7EAC-088E-92A6-2CCA7C19FAAA}"/>
              </a:ext>
            </a:extLst>
          </p:cNvPr>
          <p:cNvCxnSpPr>
            <a:cxnSpLocks/>
          </p:cNvCxnSpPr>
          <p:nvPr/>
        </p:nvCxnSpPr>
        <p:spPr>
          <a:xfrm flipV="1">
            <a:off x="4137861" y="2097665"/>
            <a:ext cx="8412480" cy="5303519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각 삼각형 10"/>
          <p:cNvSpPr/>
          <p:nvPr/>
        </p:nvSpPr>
        <p:spPr>
          <a:xfrm flipH="1">
            <a:off x="5509260" y="2640850"/>
            <a:ext cx="6682740" cy="4217150"/>
          </a:xfrm>
          <a:prstGeom prst="rtTriangle">
            <a:avLst/>
          </a:prstGeom>
          <a:solidFill>
            <a:srgbClr val="AC7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78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552</Words>
  <Application>Microsoft Office PowerPoint</Application>
  <PresentationFormat>와이드스크린</PresentationFormat>
  <Paragraphs>149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둥근모꼴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18</cp:revision>
  <dcterms:created xsi:type="dcterms:W3CDTF">2023-10-06T04:40:37Z</dcterms:created>
  <dcterms:modified xsi:type="dcterms:W3CDTF">2023-10-09T01:13:53Z</dcterms:modified>
</cp:coreProperties>
</file>