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A64"/>
    <a:srgbClr val="6A7BA2"/>
    <a:srgbClr val="FFD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3FD59-6BEB-1677-CAD2-518C79A92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A6DAA6-D264-A2D4-BB17-E956874ED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33A098-FB15-D9C2-6E87-F2D3C7F7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8F01-830D-419A-AA91-0629FE093D4D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62F5A-E443-0E0A-A258-EEC53D51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7723C-0706-97B3-2F5A-589AF022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EB70-9368-4CB6-8DCF-D82EC5426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42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89365-5490-1470-4E18-C7D80805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D530A-9B2E-1821-945E-C50917C82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E7BE3-359F-D4FF-FE2B-3B9EAF35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8F01-830D-419A-AA91-0629FE093D4D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50C8B-17A0-124B-95DF-33123694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ED50F-438E-20D9-C210-B8304F70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EB70-9368-4CB6-8DCF-D82EC5426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24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E842F8-42BD-25BB-C47E-9067EC36E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5CCED-C45A-707A-2B08-E744B5537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5A165-6A15-80C6-F957-708E9D09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8F01-830D-419A-AA91-0629FE093D4D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F2F97-E39A-3D69-DB04-58313DC9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A9D96-6AAB-00BC-DB9D-EDC8B43C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EB70-9368-4CB6-8DCF-D82EC5426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02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F3062-C008-8EEE-0D66-45370747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AF19E-D968-9793-CCD2-7E5E7CB86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EAC7D8-C84D-E03A-AF12-E6C8E5ED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8F01-830D-419A-AA91-0629FE093D4D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CEEB3-4C51-79A5-E715-3AB271B1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5179D8-C385-3351-2339-DC7B836C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EB70-9368-4CB6-8DCF-D82EC5426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1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44CEF-28F1-7C3B-C2BC-B375152C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07232-A87B-815E-35C0-C6D3B8451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01537-1B6A-17FE-C8BE-1FF5F3BE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8F01-830D-419A-AA91-0629FE093D4D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7B829-44E7-85F7-3BA8-3F4DA675D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EB3E1-6108-E701-44ED-7B9C6C0D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EB70-9368-4CB6-8DCF-D82EC5426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31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18C3A-267A-46DF-89BB-33DE8E67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27C76-6B24-30AC-1F57-7F0F766A1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D65A0-1D88-921E-41AA-FEF4D8622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10581-9D81-6493-0C4F-1BB2262C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8F01-830D-419A-AA91-0629FE093D4D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E289B9-2338-4B6E-006D-69A92D1D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834A69-F5F1-7F4E-6C4C-C2BB74F3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EB70-9368-4CB6-8DCF-D82EC5426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71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66BFB-7CFA-C78B-0A63-3B95684A6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58282E-4201-4FF0-6621-FB42D4570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DB2601-EA1C-EA5D-841E-E0D2BA709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356CF9-4A15-CDFC-978D-5C2D6DFD5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000455-E00C-2FFB-349D-3DCF4574C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9BA07A-CBB0-F639-47C0-3004D221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8F01-830D-419A-AA91-0629FE093D4D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4BE9FD-B580-0E81-69F2-EEBC2874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215348-5B00-E58A-4FA7-B23E44C3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EB70-9368-4CB6-8DCF-D82EC5426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57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7D59B-7B6C-5782-7FB8-B72A84E8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7D977C-C39D-0F6B-7DA6-631F885A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8F01-830D-419A-AA91-0629FE093D4D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6A79BD-5ADB-C0F6-0AC1-49691529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7EE8-3B41-48CF-33D3-7BF01AFE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EB70-9368-4CB6-8DCF-D82EC5426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3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92F7F7-04E8-3DC3-2830-A8C40FE7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8F01-830D-419A-AA91-0629FE093D4D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0CED9B-1C7E-BD97-402C-798F2794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59E38D-6C94-FC68-EFD4-C760259C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EB70-9368-4CB6-8DCF-D82EC5426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71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B6DFE-DE88-214F-01B6-3D7D4B0B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1B68F-292A-3315-1B40-B26757F47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563043-EB94-26B7-2BA5-D0BFEE3C0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3303DA-DA2C-D586-0D33-F6575EF0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8F01-830D-419A-AA91-0629FE093D4D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BB51DE-D2E1-0A80-4E1C-5E9A1457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3DE252-6ED7-108B-BD19-74442E7E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EB70-9368-4CB6-8DCF-D82EC5426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2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99A6F-8BF6-DF9D-E28D-87B32ED6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5A946D-D380-B5E3-72E7-4EC4B27D2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6C4722-81DA-DC51-6527-058AECD1F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3D117-A3FB-3E89-593F-40044AA2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8F01-830D-419A-AA91-0629FE093D4D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B064DD-75F4-2A76-7B25-80720212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812C38-31C0-7C4F-79E5-8EF709F1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EB70-9368-4CB6-8DCF-D82EC5426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1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2EE55-47A4-65DA-1E1A-918713FC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95A79-4262-87D5-CD33-5B4A12010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7090F-DF43-AA4E-B5E2-3370D033A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F8F01-830D-419A-AA91-0629FE093D4D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C9E49-01AD-FDF7-EE12-B1D15FE5E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8499F-2988-0535-1AD0-09E485090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DEB70-9368-4CB6-8DCF-D82EC5426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0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FF51FF-4F67-C701-5CA2-90F8831B0D50}"/>
              </a:ext>
            </a:extLst>
          </p:cNvPr>
          <p:cNvSpPr txBox="1"/>
          <p:nvPr/>
        </p:nvSpPr>
        <p:spPr>
          <a:xfrm>
            <a:off x="2475614" y="510983"/>
            <a:ext cx="72407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Heavy" panose="020B0903020102020204" pitchFamily="34" charset="0"/>
              </a:rPr>
              <a:t>Chapter1</a:t>
            </a:r>
          </a:p>
          <a:p>
            <a:pPr algn="ctr"/>
            <a:endParaRPr lang="en-US" altLang="ko-KR" sz="6000" dirty="0">
              <a:solidFill>
                <a:schemeClr val="tx1">
                  <a:lumMod val="65000"/>
                  <a:lumOff val="35000"/>
                </a:schemeClr>
              </a:solidFill>
              <a:latin typeface="Franklin Gothic Heavy" panose="020B0903020102020204" pitchFamily="34" charset="0"/>
            </a:endParaRPr>
          </a:p>
          <a:p>
            <a:pPr algn="ctr"/>
            <a:r>
              <a:rPr lang="en-US" altLang="ko-K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Heavy" panose="020B0903020102020204" pitchFamily="34" charset="0"/>
              </a:rPr>
              <a:t>Data Communications – An Introduction </a:t>
            </a:r>
            <a:endParaRPr lang="ko-KR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10CA3E-D242-E062-0C04-D840760F600B}"/>
              </a:ext>
            </a:extLst>
          </p:cNvPr>
          <p:cNvSpPr/>
          <p:nvPr/>
        </p:nvSpPr>
        <p:spPr>
          <a:xfrm>
            <a:off x="354418" y="1638036"/>
            <a:ext cx="11483163" cy="605281"/>
          </a:xfrm>
          <a:prstGeom prst="rect">
            <a:avLst/>
          </a:prstGeom>
          <a:solidFill>
            <a:srgbClr val="6A7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342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D04FCA-62C3-58F1-D548-F54DCDF95141}"/>
              </a:ext>
            </a:extLst>
          </p:cNvPr>
          <p:cNvSpPr txBox="1"/>
          <p:nvPr/>
        </p:nvSpPr>
        <p:spPr>
          <a:xfrm>
            <a:off x="1571156" y="32265"/>
            <a:ext cx="90496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Franklin Gothic Heavy" panose="020B0903020102020204" pitchFamily="34" charset="0"/>
              </a:rPr>
              <a:t>Analog Transmission of Analog Data versus Analog Transmission of Digital Data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9E11BD-6A62-68D4-11E5-1131DC20E379}"/>
              </a:ext>
            </a:extLst>
          </p:cNvPr>
          <p:cNvSpPr/>
          <p:nvPr/>
        </p:nvSpPr>
        <p:spPr>
          <a:xfrm>
            <a:off x="354418" y="1109483"/>
            <a:ext cx="11483163" cy="312917"/>
          </a:xfrm>
          <a:prstGeom prst="rect">
            <a:avLst/>
          </a:prstGeom>
          <a:solidFill>
            <a:srgbClr val="6A7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B20941-774D-B092-37A6-474D1ED78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70" y="1766228"/>
            <a:ext cx="9698859" cy="443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57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3C8A1-32AC-1B54-122A-88BBBC065F52}"/>
              </a:ext>
            </a:extLst>
          </p:cNvPr>
          <p:cNvSpPr txBox="1"/>
          <p:nvPr/>
        </p:nvSpPr>
        <p:spPr>
          <a:xfrm>
            <a:off x="2521526" y="218114"/>
            <a:ext cx="714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Franklin Gothic Heavy" panose="020B0903020102020204" pitchFamily="34" charset="0"/>
              </a:rPr>
              <a:t>Parallel Transmission 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7FFCCE-7BC7-EFBB-B462-E4DEB1AF788B}"/>
              </a:ext>
            </a:extLst>
          </p:cNvPr>
          <p:cNvSpPr/>
          <p:nvPr/>
        </p:nvSpPr>
        <p:spPr>
          <a:xfrm>
            <a:off x="354418" y="1109483"/>
            <a:ext cx="11483163" cy="312917"/>
          </a:xfrm>
          <a:prstGeom prst="rect">
            <a:avLst/>
          </a:prstGeom>
          <a:solidFill>
            <a:srgbClr val="6A7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A44F44-06EF-E3E5-0B5B-0ED86C9E6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403" y="2064953"/>
            <a:ext cx="10111194" cy="362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69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C30F24-FD65-3249-C055-A693963DD1D5}"/>
              </a:ext>
            </a:extLst>
          </p:cNvPr>
          <p:cNvSpPr txBox="1"/>
          <p:nvPr/>
        </p:nvSpPr>
        <p:spPr>
          <a:xfrm>
            <a:off x="2521526" y="218114"/>
            <a:ext cx="714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Franklin Gothic Heavy" panose="020B0903020102020204" pitchFamily="34" charset="0"/>
              </a:rPr>
              <a:t>Serial Transmission 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A8DDD6-EA5C-D836-ADAE-C7635DBF6693}"/>
              </a:ext>
            </a:extLst>
          </p:cNvPr>
          <p:cNvSpPr/>
          <p:nvPr/>
        </p:nvSpPr>
        <p:spPr>
          <a:xfrm>
            <a:off x="354418" y="1109483"/>
            <a:ext cx="11483163" cy="312917"/>
          </a:xfrm>
          <a:prstGeom prst="rect">
            <a:avLst/>
          </a:prstGeom>
          <a:solidFill>
            <a:srgbClr val="6A7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062DF6-C33B-D7B7-4266-57BFB77BF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363" y="2478000"/>
            <a:ext cx="10165270" cy="236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91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3C6069-4242-3529-68FC-9BEA97F736B4}"/>
              </a:ext>
            </a:extLst>
          </p:cNvPr>
          <p:cNvSpPr txBox="1"/>
          <p:nvPr/>
        </p:nvSpPr>
        <p:spPr>
          <a:xfrm>
            <a:off x="2521526" y="218114"/>
            <a:ext cx="714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Franklin Gothic Heavy" panose="020B0903020102020204" pitchFamily="34" charset="0"/>
              </a:rPr>
              <a:t>Asynchronous Transmission 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CE0ACE-74EB-84CF-B231-D9818A3EB1D7}"/>
              </a:ext>
            </a:extLst>
          </p:cNvPr>
          <p:cNvSpPr/>
          <p:nvPr/>
        </p:nvSpPr>
        <p:spPr>
          <a:xfrm>
            <a:off x="354418" y="1109483"/>
            <a:ext cx="11483163" cy="312917"/>
          </a:xfrm>
          <a:prstGeom prst="rect">
            <a:avLst/>
          </a:prstGeom>
          <a:solidFill>
            <a:srgbClr val="6A7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F3EB32-50E4-3CA3-678D-569E40662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35" y="2368516"/>
            <a:ext cx="10410930" cy="240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40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484AA-C939-8551-0F86-E924A854B70C}"/>
              </a:ext>
            </a:extLst>
          </p:cNvPr>
          <p:cNvSpPr txBox="1"/>
          <p:nvPr/>
        </p:nvSpPr>
        <p:spPr>
          <a:xfrm>
            <a:off x="2521526" y="218114"/>
            <a:ext cx="714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Franklin Gothic Heavy" panose="020B0903020102020204" pitchFamily="34" charset="0"/>
              </a:rPr>
              <a:t>Synchronous Transmission 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793F6E-DDFD-7B5C-114A-D424A79AD4FB}"/>
              </a:ext>
            </a:extLst>
          </p:cNvPr>
          <p:cNvSpPr/>
          <p:nvPr/>
        </p:nvSpPr>
        <p:spPr>
          <a:xfrm>
            <a:off x="354418" y="1109483"/>
            <a:ext cx="11483163" cy="312917"/>
          </a:xfrm>
          <a:prstGeom prst="rect">
            <a:avLst/>
          </a:prstGeom>
          <a:solidFill>
            <a:srgbClr val="6A7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ADC950-70F2-0B34-CC5F-D89F2EEAC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42" y="2394156"/>
            <a:ext cx="10432915" cy="20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23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118E09-3813-94B1-D7FE-D9CD58BA0EF9}"/>
              </a:ext>
            </a:extLst>
          </p:cNvPr>
          <p:cNvSpPr txBox="1"/>
          <p:nvPr/>
        </p:nvSpPr>
        <p:spPr>
          <a:xfrm>
            <a:off x="2521526" y="0"/>
            <a:ext cx="7148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Franklin Gothic Heavy" panose="020B0903020102020204" pitchFamily="34" charset="0"/>
              </a:rPr>
              <a:t>Simplex, Half-Duplex, and Full-Duplex Transmission 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48071A-BB74-C81C-D0C3-AF57266ACB66}"/>
              </a:ext>
            </a:extLst>
          </p:cNvPr>
          <p:cNvSpPr/>
          <p:nvPr/>
        </p:nvSpPr>
        <p:spPr>
          <a:xfrm>
            <a:off x="354418" y="1109483"/>
            <a:ext cx="11483163" cy="312917"/>
          </a:xfrm>
          <a:prstGeom prst="rect">
            <a:avLst/>
          </a:prstGeom>
          <a:solidFill>
            <a:srgbClr val="6A7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CEC1E5-F956-1DFE-338B-512D615B6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660" y="1625684"/>
            <a:ext cx="7074680" cy="504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39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F67131-692E-58B1-5457-51EFE3815ED2}"/>
              </a:ext>
            </a:extLst>
          </p:cNvPr>
          <p:cNvSpPr txBox="1"/>
          <p:nvPr/>
        </p:nvSpPr>
        <p:spPr>
          <a:xfrm>
            <a:off x="2355272" y="-8389"/>
            <a:ext cx="7148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Franklin Gothic Heavy" panose="020B0903020102020204" pitchFamily="34" charset="0"/>
              </a:rPr>
              <a:t>DATA COMMUNICATIONS STANDARDS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6797B7-EB42-1937-6D5F-B4B2E04FAB22}"/>
              </a:ext>
            </a:extLst>
          </p:cNvPr>
          <p:cNvSpPr/>
          <p:nvPr/>
        </p:nvSpPr>
        <p:spPr>
          <a:xfrm>
            <a:off x="354418" y="1109483"/>
            <a:ext cx="11483163" cy="312917"/>
          </a:xfrm>
          <a:prstGeom prst="rect">
            <a:avLst/>
          </a:prstGeom>
          <a:solidFill>
            <a:srgbClr val="6A7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81C15-D1E8-42FB-6136-9445E884C750}"/>
              </a:ext>
            </a:extLst>
          </p:cNvPr>
          <p:cNvSpPr txBox="1"/>
          <p:nvPr/>
        </p:nvSpPr>
        <p:spPr>
          <a:xfrm>
            <a:off x="683491" y="1422400"/>
            <a:ext cx="10492509" cy="297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•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표준은 허용되는 모델 또는 패턴입니다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•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표준은 데이터 통신 및 네트워크에서 광범위하게 사용됩니다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•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표준은 장치 간의 기본적인 호환성 및 상호운용성 수준을 제공합니다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•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모스 코드와 벨 전화는 표준의 역사적인 예입니다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endParaRPr lang="en-US" altLang="ko-KR" sz="3200" dirty="0">
              <a:solidFill>
                <a:srgbClr val="000000"/>
              </a:solidFill>
              <a:latin typeface="온글잎 수진이라녜" panose="02000503000000000000" pitchFamily="2" charset="-127"/>
              <a:ea typeface="온글잎 수진이라녜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717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11D0DF-404B-1A21-4A27-245F091565F5}"/>
              </a:ext>
            </a:extLst>
          </p:cNvPr>
          <p:cNvSpPr txBox="1"/>
          <p:nvPr/>
        </p:nvSpPr>
        <p:spPr>
          <a:xfrm>
            <a:off x="2355272" y="-8389"/>
            <a:ext cx="7148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Franklin Gothic Heavy" panose="020B0903020102020204" pitchFamily="34" charset="0"/>
              </a:rPr>
              <a:t>DATA COMMUNICATIONS STANDARDS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E9B979-F216-B202-EFB3-AC9D0EF9DE24}"/>
              </a:ext>
            </a:extLst>
          </p:cNvPr>
          <p:cNvSpPr/>
          <p:nvPr/>
        </p:nvSpPr>
        <p:spPr>
          <a:xfrm>
            <a:off x="354418" y="1109483"/>
            <a:ext cx="11483163" cy="312917"/>
          </a:xfrm>
          <a:prstGeom prst="rect">
            <a:avLst/>
          </a:prstGeom>
          <a:solidFill>
            <a:srgbClr val="6A7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7AC0A-1AE2-3C03-FB54-1ABEA021F061}"/>
              </a:ext>
            </a:extLst>
          </p:cNvPr>
          <p:cNvSpPr txBox="1"/>
          <p:nvPr/>
        </p:nvSpPr>
        <p:spPr>
          <a:xfrm>
            <a:off x="683491" y="1422400"/>
            <a:ext cx="10492509" cy="518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•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많은 표준 기관이 데이터 통신 표준을 개발하고 게시합니다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endParaRPr lang="en-US" altLang="ko-KR" sz="3200" dirty="0">
              <a:latin typeface="온글잎 수진이라녜" panose="02000503000000000000" pitchFamily="2" charset="-127"/>
              <a:ea typeface="온글잎 수진이라녜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0" i="0" dirty="0">
                <a:solidFill>
                  <a:srgbClr val="3E4A64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ANSI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 –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국가 표준을 추구하는 회원사를 대표합니다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3E4A64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IEEE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 –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전기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,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컴퓨터 및 제어 표준의 개발 및 출판을 촉진합니다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3200" b="0" i="0" dirty="0">
                <a:solidFill>
                  <a:srgbClr val="3E4A64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ITU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 –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다양한 데이터 통신 표준의 표준화를 지원합니다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3E4A64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ISO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 –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데이터 통신 기술에 대한 표준과 </a:t>
            </a:r>
            <a:r>
              <a:rPr lang="ko-KR" altLang="en-US" sz="3200" b="0" i="0" dirty="0" err="1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비기술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 제품 및 서비스에 대한 표준을 개발하고 게시합니다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endParaRPr lang="en-US" altLang="ko-KR" sz="3200" dirty="0">
              <a:solidFill>
                <a:srgbClr val="000000"/>
              </a:solidFill>
              <a:latin typeface="온글잎 수진이라녜" panose="02000503000000000000" pitchFamily="2" charset="-127"/>
              <a:ea typeface="온글잎 수진이라녜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86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091777-150A-00D9-F7F6-DB456E51A1B2}"/>
              </a:ext>
            </a:extLst>
          </p:cNvPr>
          <p:cNvSpPr txBox="1"/>
          <p:nvPr/>
        </p:nvSpPr>
        <p:spPr>
          <a:xfrm>
            <a:off x="2355272" y="-8389"/>
            <a:ext cx="7148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Franklin Gothic Heavy" panose="020B0903020102020204" pitchFamily="34" charset="0"/>
              </a:rPr>
              <a:t>DATA COMMUNICATIONS MODELS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83CEF7-F938-98A9-DB58-E4F6D66CBA95}"/>
              </a:ext>
            </a:extLst>
          </p:cNvPr>
          <p:cNvSpPr/>
          <p:nvPr/>
        </p:nvSpPr>
        <p:spPr>
          <a:xfrm>
            <a:off x="354418" y="1109483"/>
            <a:ext cx="11483163" cy="312917"/>
          </a:xfrm>
          <a:prstGeom prst="rect">
            <a:avLst/>
          </a:prstGeom>
          <a:solidFill>
            <a:srgbClr val="6A7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A5073-959F-257F-A64A-C0C8DF0C7433}"/>
              </a:ext>
            </a:extLst>
          </p:cNvPr>
          <p:cNvSpPr txBox="1"/>
          <p:nvPr/>
        </p:nvSpPr>
        <p:spPr>
          <a:xfrm>
            <a:off x="683491" y="1422400"/>
            <a:ext cx="10492509" cy="3708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• </a:t>
            </a:r>
            <a:r>
              <a:rPr lang="ko-KR" altLang="en-US" sz="3200" b="0" i="0" dirty="0" err="1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계층화된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 아키텍처와 프로토콜은 두 가지 중요한 데이터 통신 모델의 프레임워크를 제공합니다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•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이러한 모델은 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OSI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모델과 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TCP/IP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모델입니다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•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이러한 모델은 공급업체가 호환성과 상호운용성을 갖춘 제품을 개발할 수 있는 프레임워크를 제공합니다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endParaRPr lang="en-US" altLang="ko-KR" sz="3200" dirty="0">
              <a:solidFill>
                <a:srgbClr val="000000"/>
              </a:solidFill>
              <a:latin typeface="온글잎 수진이라녜" panose="02000503000000000000" pitchFamily="2" charset="-127"/>
              <a:ea typeface="온글잎 수진이라녜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7695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2AF2E5-CA77-F807-65DB-872D063CBB8E}"/>
              </a:ext>
            </a:extLst>
          </p:cNvPr>
          <p:cNvSpPr txBox="1"/>
          <p:nvPr/>
        </p:nvSpPr>
        <p:spPr>
          <a:xfrm>
            <a:off x="2355272" y="-8389"/>
            <a:ext cx="7148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Franklin Gothic Heavy" panose="020B0903020102020204" pitchFamily="34" charset="0"/>
              </a:rPr>
              <a:t>DATA COMMUNICATIONS MODELS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E68342-40CB-89DF-4009-8525F91831FA}"/>
              </a:ext>
            </a:extLst>
          </p:cNvPr>
          <p:cNvSpPr/>
          <p:nvPr/>
        </p:nvSpPr>
        <p:spPr>
          <a:xfrm>
            <a:off x="354418" y="1109483"/>
            <a:ext cx="11483163" cy="312917"/>
          </a:xfrm>
          <a:prstGeom prst="rect">
            <a:avLst/>
          </a:prstGeom>
          <a:solidFill>
            <a:srgbClr val="6A7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06A4F-5B35-7E48-FE84-C42BC25B5CEF}"/>
              </a:ext>
            </a:extLst>
          </p:cNvPr>
          <p:cNvSpPr txBox="1"/>
          <p:nvPr/>
        </p:nvSpPr>
        <p:spPr>
          <a:xfrm>
            <a:off x="683491" y="1422400"/>
            <a:ext cx="10492509" cy="4451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OSI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1970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년대 후반으로 거슬러 올라갑니다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7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계층 프레임워크를 사용하여 장치 또는 시스템 간의 호환 통신을 보장하는 통신 기능을 정의합니다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</a:t>
            </a:r>
            <a:r>
              <a:rPr lang="ko-KR" altLang="en-US" sz="3200" b="0" i="0" dirty="0" err="1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계층화된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 아키텍처는 시스템 개발자에게 모듈화를 제공합니다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각 계층은 일련의 규칙 또는 프로토콜을 제공합니다</a:t>
            </a:r>
            <a:endParaRPr lang="en-US" altLang="ko-KR" sz="3200" dirty="0">
              <a:solidFill>
                <a:srgbClr val="000000"/>
              </a:solidFill>
              <a:latin typeface="온글잎 수진이라녜" panose="02000503000000000000" pitchFamily="2" charset="-127"/>
              <a:ea typeface="온글잎 수진이라녜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950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B6D872-2CED-1B7A-AD47-1D4D4B299D2D}"/>
              </a:ext>
            </a:extLst>
          </p:cNvPr>
          <p:cNvSpPr txBox="1"/>
          <p:nvPr/>
        </p:nvSpPr>
        <p:spPr>
          <a:xfrm>
            <a:off x="683491" y="380471"/>
            <a:ext cx="714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Heavy" panose="020B0903020102020204" pitchFamily="34" charset="0"/>
              </a:rPr>
              <a:t>CHAPTER OBJECTIVES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F13852-31A3-D923-ABDF-B74EE757C528}"/>
              </a:ext>
            </a:extLst>
          </p:cNvPr>
          <p:cNvSpPr txBox="1"/>
          <p:nvPr/>
        </p:nvSpPr>
        <p:spPr>
          <a:xfrm>
            <a:off x="683491" y="1422400"/>
            <a:ext cx="1049250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- </a:t>
            </a:r>
            <a:r>
              <a:rPr kumimoji="0" lang="ko-KR" altLang="ko-KR" sz="320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데이터 통신 및 구성 요소를 정의합니다.</a:t>
            </a:r>
            <a:r>
              <a:rPr kumimoji="0" lang="ko-KR" altLang="ko-KR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 </a:t>
            </a:r>
            <a:endParaRPr kumimoji="0" lang="ko-KR" altLang="ko-KR" sz="2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온글잎 수진이라녜" panose="02000503000000000000" pitchFamily="2" charset="-127"/>
              <a:ea typeface="온글잎 수진이라녜" panose="02000503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세 가지 유형의 데이터 인코딩을 식별하고 설명합니다</a:t>
            </a:r>
            <a:r>
              <a:rPr lang="en-US" altLang="ko-KR" sz="320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아날로그 데이터와 디지털 데이터의 차이점을 설명합니다</a:t>
            </a:r>
            <a:r>
              <a:rPr lang="en-US" altLang="ko-KR" sz="320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아날로그 </a:t>
            </a:r>
            <a:r>
              <a:rPr lang="ko-KR" altLang="en-US" sz="3200" dirty="0">
                <a:solidFill>
                  <a:srgbClr val="000000"/>
                </a:solidFill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전송과</a:t>
            </a:r>
            <a:r>
              <a:rPr lang="ko-KR" altLang="en-US" sz="320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 디지털 전송의 차이점을 설명합니다</a:t>
            </a:r>
            <a:r>
              <a:rPr lang="en-US" altLang="ko-KR" sz="320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solidFill>
                  <a:srgbClr val="000000"/>
                </a:solidFill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병렬 전송과 직렬 전송의 차이를 인식합니다</a:t>
            </a:r>
            <a:r>
              <a:rPr lang="en-US" altLang="ko-KR" sz="3200" dirty="0">
                <a:solidFill>
                  <a:srgbClr val="000000"/>
                </a:solidFill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solidFill>
                  <a:srgbClr val="000000"/>
                </a:solidFill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비동기식 전송과 동기식 전송을 식별하고 설명합니다</a:t>
            </a:r>
            <a:r>
              <a:rPr lang="en-US" altLang="ko-KR" sz="3200" dirty="0">
                <a:solidFill>
                  <a:srgbClr val="000000"/>
                </a:solidFill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solidFill>
                  <a:srgbClr val="000000"/>
                </a:solidFill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단방향 통신</a:t>
            </a:r>
            <a:r>
              <a:rPr lang="en-US" altLang="ko-KR" sz="3200" dirty="0">
                <a:solidFill>
                  <a:srgbClr val="000000"/>
                </a:solidFill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, </a:t>
            </a:r>
            <a:r>
              <a:rPr lang="ko-KR" altLang="en-US" sz="3200" dirty="0" err="1">
                <a:solidFill>
                  <a:srgbClr val="000000"/>
                </a:solidFill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반이중</a:t>
            </a:r>
            <a:r>
              <a:rPr lang="ko-KR" altLang="en-US" sz="3200" dirty="0">
                <a:solidFill>
                  <a:srgbClr val="000000"/>
                </a:solidFill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 통신</a:t>
            </a:r>
            <a:r>
              <a:rPr lang="en-US" altLang="ko-KR" sz="3200" dirty="0">
                <a:solidFill>
                  <a:srgbClr val="000000"/>
                </a:solidFill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, </a:t>
            </a:r>
            <a:r>
              <a:rPr lang="ko-KR" altLang="en-US" sz="3200" dirty="0" err="1">
                <a:solidFill>
                  <a:srgbClr val="000000"/>
                </a:solidFill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전이중</a:t>
            </a:r>
            <a:r>
              <a:rPr lang="ko-KR" altLang="en-US" sz="3200" dirty="0">
                <a:solidFill>
                  <a:srgbClr val="000000"/>
                </a:solidFill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 통신을 정의합니다</a:t>
            </a:r>
            <a:r>
              <a:rPr lang="en-US" altLang="ko-KR" sz="3200" dirty="0">
                <a:solidFill>
                  <a:srgbClr val="000000"/>
                </a:solidFill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ko-KR" altLang="en-US" sz="3200" dirty="0">
              <a:latin typeface="온글잎 수진이라녜" panose="02000503000000000000" pitchFamily="2" charset="-127"/>
              <a:ea typeface="온글잎 수진이라녜" panose="020005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8C41CA-56AE-9866-B51E-018041C0D864}"/>
              </a:ext>
            </a:extLst>
          </p:cNvPr>
          <p:cNvSpPr/>
          <p:nvPr/>
        </p:nvSpPr>
        <p:spPr>
          <a:xfrm>
            <a:off x="354418" y="1109483"/>
            <a:ext cx="11483163" cy="312917"/>
          </a:xfrm>
          <a:prstGeom prst="rect">
            <a:avLst/>
          </a:prstGeom>
          <a:solidFill>
            <a:srgbClr val="6A7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955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297F2-FA80-B58D-89BF-6A37D4AB236B}"/>
              </a:ext>
            </a:extLst>
          </p:cNvPr>
          <p:cNvSpPr txBox="1"/>
          <p:nvPr/>
        </p:nvSpPr>
        <p:spPr>
          <a:xfrm>
            <a:off x="2521526" y="209725"/>
            <a:ext cx="714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Franklin Gothic Heavy" panose="020B0903020102020204" pitchFamily="34" charset="0"/>
              </a:rPr>
              <a:t>The OSI Reference Model 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DEBF-9740-004F-FCD3-F4AEBA572C32}"/>
              </a:ext>
            </a:extLst>
          </p:cNvPr>
          <p:cNvSpPr/>
          <p:nvPr/>
        </p:nvSpPr>
        <p:spPr>
          <a:xfrm>
            <a:off x="354418" y="1109483"/>
            <a:ext cx="11483163" cy="312917"/>
          </a:xfrm>
          <a:prstGeom prst="rect">
            <a:avLst/>
          </a:prstGeom>
          <a:solidFill>
            <a:srgbClr val="6A7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7DB1C2-55AE-E3D0-AF0A-D8711A6DF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944" y="1595421"/>
            <a:ext cx="5182112" cy="505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10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9B7955-F5E1-1D30-75C2-2F22A30A8FEC}"/>
              </a:ext>
            </a:extLst>
          </p:cNvPr>
          <p:cNvSpPr txBox="1"/>
          <p:nvPr/>
        </p:nvSpPr>
        <p:spPr>
          <a:xfrm>
            <a:off x="2355272" y="279667"/>
            <a:ext cx="714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Franklin Gothic Heavy" panose="020B0903020102020204" pitchFamily="34" charset="0"/>
              </a:rPr>
              <a:t>LAYERS OF THE OSI MODEL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B5EAC1-5E34-BE7D-DFC5-C9F23A145482}"/>
              </a:ext>
            </a:extLst>
          </p:cNvPr>
          <p:cNvSpPr/>
          <p:nvPr/>
        </p:nvSpPr>
        <p:spPr>
          <a:xfrm>
            <a:off x="354418" y="1109483"/>
            <a:ext cx="11483163" cy="312917"/>
          </a:xfrm>
          <a:prstGeom prst="rect">
            <a:avLst/>
          </a:prstGeom>
          <a:solidFill>
            <a:srgbClr val="6A7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BDAD0-9E5B-9347-9381-29CDD758C591}"/>
              </a:ext>
            </a:extLst>
          </p:cNvPr>
          <p:cNvSpPr txBox="1"/>
          <p:nvPr/>
        </p:nvSpPr>
        <p:spPr>
          <a:xfrm>
            <a:off x="683491" y="1422400"/>
            <a:ext cx="10492509" cy="4451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000000"/>
                </a:solidFill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물리 계층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OSI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모델의 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layer 1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이라고도 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장치 간 비트의 물리적 연결 및 전송을 제어하는 프로토콜을 정의합니다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디지털 또는 아날로그와 같은 신호 방식을 정의합니다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비동기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,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동기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,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단방향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, </a:t>
            </a:r>
            <a:r>
              <a:rPr lang="ko-KR" altLang="en-US" sz="3200" b="0" i="0" dirty="0" err="1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반이중</a:t>
            </a:r>
            <a:r>
              <a:rPr lang="en-US" altLang="ko-KR" sz="3200" dirty="0">
                <a:solidFill>
                  <a:srgbClr val="000000"/>
                </a:solidFill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,</a:t>
            </a:r>
            <a:r>
              <a:rPr lang="ko-KR" altLang="en-US" sz="3200" dirty="0">
                <a:solidFill>
                  <a:srgbClr val="000000"/>
                </a:solidFill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 </a:t>
            </a:r>
            <a:r>
              <a:rPr lang="ko-KR" altLang="en-US" sz="3200" dirty="0" err="1">
                <a:solidFill>
                  <a:srgbClr val="000000"/>
                </a:solidFill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전이중</a:t>
            </a:r>
            <a:r>
              <a:rPr lang="ko-KR" altLang="en-US" sz="3200" dirty="0">
                <a:solidFill>
                  <a:srgbClr val="000000"/>
                </a:solidFill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등의 전송 특성을 지정합니다</a:t>
            </a:r>
            <a:r>
              <a:rPr lang="en-US" altLang="ko-KR" sz="3200" dirty="0">
                <a:solidFill>
                  <a:srgbClr val="000000"/>
                </a:solidFill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10Mbps, 100Mbps, 1000Mbps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등의 데이터 속도를 정의합니다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endParaRPr lang="en-US" altLang="ko-KR" sz="3200" dirty="0">
              <a:solidFill>
                <a:srgbClr val="000000"/>
              </a:solidFill>
              <a:latin typeface="온글잎 수진이라녜" panose="02000503000000000000" pitchFamily="2" charset="-127"/>
              <a:ea typeface="온글잎 수진이라녜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194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04D5B2-EE6B-EF6A-61CF-DC25225B16F9}"/>
              </a:ext>
            </a:extLst>
          </p:cNvPr>
          <p:cNvSpPr txBox="1"/>
          <p:nvPr/>
        </p:nvSpPr>
        <p:spPr>
          <a:xfrm>
            <a:off x="2355272" y="279667"/>
            <a:ext cx="714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Franklin Gothic Heavy" panose="020B0903020102020204" pitchFamily="34" charset="0"/>
              </a:rPr>
              <a:t>LAYERS OF THE OSI MODEL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F53E21-EA09-0845-0B7C-0D65A3126B24}"/>
              </a:ext>
            </a:extLst>
          </p:cNvPr>
          <p:cNvSpPr/>
          <p:nvPr/>
        </p:nvSpPr>
        <p:spPr>
          <a:xfrm>
            <a:off x="354418" y="1109483"/>
            <a:ext cx="11483163" cy="312917"/>
          </a:xfrm>
          <a:prstGeom prst="rect">
            <a:avLst/>
          </a:prstGeom>
          <a:solidFill>
            <a:srgbClr val="6A7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A3870-EFCE-CCA6-1555-9F151C9E7F87}"/>
              </a:ext>
            </a:extLst>
          </p:cNvPr>
          <p:cNvSpPr txBox="1"/>
          <p:nvPr/>
        </p:nvSpPr>
        <p:spPr>
          <a:xfrm>
            <a:off x="683491" y="1422400"/>
            <a:ext cx="10492509" cy="519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000000"/>
                </a:solidFill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데이터 링크 계층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물리적 계층에 대한 데이터를 준비하고 그 위에 있는 네트워크 계층에 서비스를 제공합니다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데이터 비트를 프레임으로 구성합니다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노드 주소를 정의합니다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또한 데이터 비트가 전송 매체에 액세스하는 방법을 정의합니다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오류 탐지 및 수정 프로토콜을 포함합니다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endParaRPr lang="en-US" altLang="ko-KR" sz="3200" dirty="0">
              <a:solidFill>
                <a:srgbClr val="000000"/>
              </a:solidFill>
              <a:latin typeface="온글잎 수진이라녜" panose="02000503000000000000" pitchFamily="2" charset="-127"/>
              <a:ea typeface="온글잎 수진이라녜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093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B07A5E-1594-09BD-F4BB-39C55AE5BB4B}"/>
              </a:ext>
            </a:extLst>
          </p:cNvPr>
          <p:cNvSpPr txBox="1"/>
          <p:nvPr/>
        </p:nvSpPr>
        <p:spPr>
          <a:xfrm>
            <a:off x="2355272" y="279667"/>
            <a:ext cx="714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Franklin Gothic Heavy" panose="020B0903020102020204" pitchFamily="34" charset="0"/>
              </a:rPr>
              <a:t>LAYERS OF THE OSI MODEL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330F4A-0981-D0F1-25E7-88B2622AE81A}"/>
              </a:ext>
            </a:extLst>
          </p:cNvPr>
          <p:cNvSpPr/>
          <p:nvPr/>
        </p:nvSpPr>
        <p:spPr>
          <a:xfrm>
            <a:off x="354418" y="1109483"/>
            <a:ext cx="11483163" cy="312917"/>
          </a:xfrm>
          <a:prstGeom prst="rect">
            <a:avLst/>
          </a:prstGeom>
          <a:solidFill>
            <a:srgbClr val="6A7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8549C-533B-0D7E-D989-CFCC264FAC00}"/>
              </a:ext>
            </a:extLst>
          </p:cNvPr>
          <p:cNvSpPr txBox="1"/>
          <p:nvPr/>
        </p:nvSpPr>
        <p:spPr>
          <a:xfrm>
            <a:off x="683491" y="1422400"/>
            <a:ext cx="10492509" cy="4451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000000"/>
                </a:solidFill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네트워크 계층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논리적 네트워크 및 노드 주소 지정을 정의합니다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패킷 생성 및 패킷 순서를 지정합니다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데이터 링크 계층에 대한 데이터를 준비하고 전송 계층에 대한 지원 서비스를 제공합니다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별도의 네트워크 간에 최적의 경로를 검색하고 결정하는 경로 검색합니다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endParaRPr lang="en-US" altLang="ko-KR" sz="3200" dirty="0">
              <a:solidFill>
                <a:srgbClr val="000000"/>
              </a:solidFill>
              <a:latin typeface="온글잎 수진이라녜" panose="02000503000000000000" pitchFamily="2" charset="-127"/>
              <a:ea typeface="온글잎 수진이라녜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771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5C9D65-B3B0-3B3C-F9DC-E0250B75328C}"/>
              </a:ext>
            </a:extLst>
          </p:cNvPr>
          <p:cNvSpPr txBox="1"/>
          <p:nvPr/>
        </p:nvSpPr>
        <p:spPr>
          <a:xfrm>
            <a:off x="2355272" y="279667"/>
            <a:ext cx="714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Franklin Gothic Heavy" panose="020B0903020102020204" pitchFamily="34" charset="0"/>
              </a:rPr>
              <a:t>LAYERS OF THE OSI MODEL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E13889-77A9-89C0-7857-485D012C2706}"/>
              </a:ext>
            </a:extLst>
          </p:cNvPr>
          <p:cNvSpPr/>
          <p:nvPr/>
        </p:nvSpPr>
        <p:spPr>
          <a:xfrm>
            <a:off x="354418" y="1109483"/>
            <a:ext cx="11483163" cy="312917"/>
          </a:xfrm>
          <a:prstGeom prst="rect">
            <a:avLst/>
          </a:prstGeom>
          <a:solidFill>
            <a:srgbClr val="6A7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142D6-2E35-5BF9-4AD0-876B196D01F1}"/>
              </a:ext>
            </a:extLst>
          </p:cNvPr>
          <p:cNvSpPr txBox="1"/>
          <p:nvPr/>
        </p:nvSpPr>
        <p:spPr>
          <a:xfrm>
            <a:off x="683491" y="1422400"/>
            <a:ext cx="10492509" cy="3713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000000"/>
                </a:solidFill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전송 계층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상위 계층에서 메시지를 수신하고 해당 메시지를 더 작은 </a:t>
            </a:r>
            <a:r>
              <a:rPr lang="ko-KR" altLang="en-US" sz="3200" b="0" i="0" dirty="0" err="1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청크로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 분할합니다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연결 지향 데이터 서비스를 제공합니다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</a:t>
            </a:r>
            <a:r>
              <a:rPr lang="en-US" altLang="ko-KR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end-to-end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 흐름 제어를 제공합니다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서비스 주소 또는 포트 번호를 식별합니다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endParaRPr lang="en-US" altLang="ko-KR" sz="3200" dirty="0">
              <a:solidFill>
                <a:srgbClr val="000000"/>
              </a:solidFill>
              <a:latin typeface="온글잎 수진이라녜" panose="02000503000000000000" pitchFamily="2" charset="-127"/>
              <a:ea typeface="온글잎 수진이라녜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959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F26616-465D-1454-3962-EAFB9A2D1E37}"/>
              </a:ext>
            </a:extLst>
          </p:cNvPr>
          <p:cNvSpPr txBox="1"/>
          <p:nvPr/>
        </p:nvSpPr>
        <p:spPr>
          <a:xfrm>
            <a:off x="2355272" y="279667"/>
            <a:ext cx="714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Franklin Gothic Heavy" panose="020B0903020102020204" pitchFamily="34" charset="0"/>
              </a:rPr>
              <a:t>LAYERS OF THE OSI MODEL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6955CD-4B5E-91EB-9560-291D6EC4285E}"/>
              </a:ext>
            </a:extLst>
          </p:cNvPr>
          <p:cNvSpPr/>
          <p:nvPr/>
        </p:nvSpPr>
        <p:spPr>
          <a:xfrm>
            <a:off x="354418" y="1109483"/>
            <a:ext cx="11483163" cy="312917"/>
          </a:xfrm>
          <a:prstGeom prst="rect">
            <a:avLst/>
          </a:prstGeom>
          <a:solidFill>
            <a:srgbClr val="6A7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77C7E-3F1F-ABA2-E3FE-27752853C373}"/>
              </a:ext>
            </a:extLst>
          </p:cNvPr>
          <p:cNvSpPr txBox="1"/>
          <p:nvPr/>
        </p:nvSpPr>
        <p:spPr>
          <a:xfrm>
            <a:off x="683491" y="1422400"/>
            <a:ext cx="10492509" cy="1497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000000"/>
                </a:solidFill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세션 계층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두 장치 간의 통신 설정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,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유지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,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동기화 및 종료를 담당합니다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endParaRPr lang="en-US" altLang="ko-KR" sz="3200" dirty="0">
              <a:solidFill>
                <a:srgbClr val="000000"/>
              </a:solidFill>
              <a:latin typeface="온글잎 수진이라녜" panose="02000503000000000000" pitchFamily="2" charset="-127"/>
              <a:ea typeface="온글잎 수진이라녜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291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C79AAD-89E7-FB31-0F4A-DC4F7D23A260}"/>
              </a:ext>
            </a:extLst>
          </p:cNvPr>
          <p:cNvSpPr txBox="1"/>
          <p:nvPr/>
        </p:nvSpPr>
        <p:spPr>
          <a:xfrm>
            <a:off x="2355272" y="279667"/>
            <a:ext cx="714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Franklin Gothic Heavy" panose="020B0903020102020204" pitchFamily="34" charset="0"/>
              </a:rPr>
              <a:t>LAYERS OF THE OSI MODEL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B6E095-C5C5-B112-443F-A5CC2A780E2D}"/>
              </a:ext>
            </a:extLst>
          </p:cNvPr>
          <p:cNvSpPr/>
          <p:nvPr/>
        </p:nvSpPr>
        <p:spPr>
          <a:xfrm>
            <a:off x="354418" y="1109483"/>
            <a:ext cx="11483163" cy="312917"/>
          </a:xfrm>
          <a:prstGeom prst="rect">
            <a:avLst/>
          </a:prstGeom>
          <a:solidFill>
            <a:srgbClr val="6A7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13269-C3EF-2E11-0BA5-282A0F82AD37}"/>
              </a:ext>
            </a:extLst>
          </p:cNvPr>
          <p:cNvSpPr txBox="1"/>
          <p:nvPr/>
        </p:nvSpPr>
        <p:spPr>
          <a:xfrm>
            <a:off x="683491" y="1422400"/>
            <a:ext cx="10492509" cy="2235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000000"/>
                </a:solidFill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표현 계층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ASCII, EBCDIC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또는 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Unicode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와 같은 데이터 변환 서비스를 제공합니다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데이터 전송 내에서 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end-to-end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 암호화 서비스를 제공할 수 있습니다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endParaRPr lang="en-US" altLang="ko-KR" sz="3200" dirty="0">
              <a:solidFill>
                <a:srgbClr val="000000"/>
              </a:solidFill>
              <a:latin typeface="온글잎 수진이라녜" panose="02000503000000000000" pitchFamily="2" charset="-127"/>
              <a:ea typeface="온글잎 수진이라녜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2358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0C8406-2206-54B7-5E48-1FC0D553DB4D}"/>
              </a:ext>
            </a:extLst>
          </p:cNvPr>
          <p:cNvSpPr txBox="1"/>
          <p:nvPr/>
        </p:nvSpPr>
        <p:spPr>
          <a:xfrm>
            <a:off x="2355272" y="279667"/>
            <a:ext cx="714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Franklin Gothic Heavy" panose="020B0903020102020204" pitchFamily="34" charset="0"/>
              </a:rPr>
              <a:t>LAYERS OF THE OSI MODEL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3B57CF-BB55-7963-83FE-F1EEBC153EB3}"/>
              </a:ext>
            </a:extLst>
          </p:cNvPr>
          <p:cNvSpPr/>
          <p:nvPr/>
        </p:nvSpPr>
        <p:spPr>
          <a:xfrm>
            <a:off x="354418" y="1109483"/>
            <a:ext cx="11483163" cy="312917"/>
          </a:xfrm>
          <a:prstGeom prst="rect">
            <a:avLst/>
          </a:prstGeom>
          <a:solidFill>
            <a:srgbClr val="6A7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BEACA-B082-4488-6B63-CCAB1A23F7C4}"/>
              </a:ext>
            </a:extLst>
          </p:cNvPr>
          <p:cNvSpPr txBox="1"/>
          <p:nvPr/>
        </p:nvSpPr>
        <p:spPr>
          <a:xfrm>
            <a:off x="683491" y="1422400"/>
            <a:ext cx="10492509" cy="3713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000000"/>
                </a:solidFill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응용 계층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사용자 응용 프로그램을 지원하는 파일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,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인쇄 및 전자 메일 서비스와 같은 서비스를 제공합니다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원격 액세스 서비스가 이 계층에 있습니다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협업 컴퓨팅 서비스와 서비스 광고 메커니즘이 여기에 존재합니다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endParaRPr lang="en-US" altLang="ko-KR" sz="3200" dirty="0">
              <a:solidFill>
                <a:srgbClr val="000000"/>
              </a:solidFill>
              <a:latin typeface="온글잎 수진이라녜" panose="02000503000000000000" pitchFamily="2" charset="-127"/>
              <a:ea typeface="온글잎 수진이라녜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140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EF5CD9-3C96-1807-FB1E-76613B50CB52}"/>
              </a:ext>
            </a:extLst>
          </p:cNvPr>
          <p:cNvSpPr txBox="1"/>
          <p:nvPr/>
        </p:nvSpPr>
        <p:spPr>
          <a:xfrm>
            <a:off x="2355272" y="0"/>
            <a:ext cx="7148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Franklin Gothic Heavy" panose="020B0903020102020204" pitchFamily="34" charset="0"/>
              </a:rPr>
              <a:t>DATA ENCAPSULATION IN A LAYERED ARCHITECTURE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3F75F7-6948-F644-CDD5-26CBEBD4116A}"/>
              </a:ext>
            </a:extLst>
          </p:cNvPr>
          <p:cNvSpPr/>
          <p:nvPr/>
        </p:nvSpPr>
        <p:spPr>
          <a:xfrm>
            <a:off x="354418" y="1109483"/>
            <a:ext cx="11483163" cy="312917"/>
          </a:xfrm>
          <a:prstGeom prst="rect">
            <a:avLst/>
          </a:prstGeom>
          <a:solidFill>
            <a:srgbClr val="6A7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2D3ED-149B-3F8D-8607-60959985C183}"/>
              </a:ext>
            </a:extLst>
          </p:cNvPr>
          <p:cNvSpPr txBox="1"/>
          <p:nvPr/>
        </p:nvSpPr>
        <p:spPr>
          <a:xfrm>
            <a:off x="683491" y="1422400"/>
            <a:ext cx="10492509" cy="519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•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데이터 캡슐화는 계층 구조의 각 계층에 대한 데이터 비트 집합에 헤더로 알려진 프로토콜 정보 집합을 추가하는 프로세스입니다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•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각 계층의 프로토콜은 데이터를 교환하는 두 개 이상의 장치에서 실행되는 유사한 프로세스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,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서비스 또는 기능 간에 데이터 통신이 어떻게 이루어져야 하는지 설명하는 프레임워크를 제공합니다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•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각 계층을 설명하는 규칙에 따라 작동하는 프로토콜은 통신 장치 간의 데이터 교환을 용이하게 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endParaRPr lang="en-US" altLang="ko-KR" sz="3200" dirty="0">
              <a:solidFill>
                <a:srgbClr val="000000"/>
              </a:solidFill>
              <a:latin typeface="온글잎 수진이라녜" panose="02000503000000000000" pitchFamily="2" charset="-127"/>
              <a:ea typeface="온글잎 수진이라녜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33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E107A-A4F8-2533-D841-F439ABBBDCE2}"/>
              </a:ext>
            </a:extLst>
          </p:cNvPr>
          <p:cNvSpPr txBox="1"/>
          <p:nvPr/>
        </p:nvSpPr>
        <p:spPr>
          <a:xfrm>
            <a:off x="2521526" y="0"/>
            <a:ext cx="7148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Franklin Gothic Heavy" panose="020B0903020102020204" pitchFamily="34" charset="0"/>
              </a:rPr>
              <a:t>Layered Approach to Data Encapsulation 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0ADA25-24F2-110F-2844-ED2504E48BF8}"/>
              </a:ext>
            </a:extLst>
          </p:cNvPr>
          <p:cNvSpPr/>
          <p:nvPr/>
        </p:nvSpPr>
        <p:spPr>
          <a:xfrm>
            <a:off x="354418" y="1109483"/>
            <a:ext cx="11483163" cy="312917"/>
          </a:xfrm>
          <a:prstGeom prst="rect">
            <a:avLst/>
          </a:prstGeom>
          <a:solidFill>
            <a:srgbClr val="6A7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A2CD95-B766-28F9-90B7-D8349BAEA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822" y="1552886"/>
            <a:ext cx="4728355" cy="514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51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9BC003-533C-4951-9B49-CA0BD25190AE}"/>
              </a:ext>
            </a:extLst>
          </p:cNvPr>
          <p:cNvSpPr txBox="1"/>
          <p:nvPr/>
        </p:nvSpPr>
        <p:spPr>
          <a:xfrm>
            <a:off x="683491" y="380471"/>
            <a:ext cx="714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Heavy" panose="020B0903020102020204" pitchFamily="34" charset="0"/>
              </a:rPr>
              <a:t>CHAPTER OBJECTIVES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63CEB-0F2E-9AF6-7365-378FAA803843}"/>
              </a:ext>
            </a:extLst>
          </p:cNvPr>
          <p:cNvSpPr txBox="1"/>
          <p:nvPr/>
        </p:nvSpPr>
        <p:spPr>
          <a:xfrm>
            <a:off x="683491" y="1422400"/>
            <a:ext cx="10492509" cy="2235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-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일반적인 데이터 통신 미디어 옵션을 검사합니다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endParaRPr lang="en-US" altLang="ko-KR" sz="3200" dirty="0">
              <a:solidFill>
                <a:srgbClr val="000000"/>
              </a:solidFill>
              <a:effectLst/>
              <a:latin typeface="온글잎 수진이라녜" panose="02000503000000000000" pitchFamily="2" charset="-127"/>
              <a:ea typeface="온글잎 수진이라녜" panose="02000503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 주요 데이터 통신 표준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,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표준 조직 및 표준 작성 프로세스 설명합니다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r>
              <a:rPr lang="ko-KR" altLang="en-US" sz="3200" dirty="0">
                <a:solidFill>
                  <a:srgbClr val="000000"/>
                </a:solidFill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 </a:t>
            </a:r>
            <a:endParaRPr lang="en-US" altLang="ko-KR" sz="3200" dirty="0">
              <a:solidFill>
                <a:srgbClr val="000000"/>
              </a:solidFill>
              <a:latin typeface="온글잎 수진이라녜" panose="02000503000000000000" pitchFamily="2" charset="-127"/>
              <a:ea typeface="온글잎 수진이라녜" panose="02000503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 OSI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및 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TCP/IP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모델의 계층을 식별하고 </a:t>
            </a:r>
            <a:r>
              <a:rPr lang="ko-KR" altLang="en-US" sz="3200" b="0" i="0" dirty="0" err="1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계층화된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 아키텍처를 설명합니다</a:t>
            </a:r>
            <a:endParaRPr lang="en-US" altLang="ko-KR" sz="3200" dirty="0">
              <a:solidFill>
                <a:srgbClr val="000000"/>
              </a:solidFill>
              <a:latin typeface="온글잎 수진이라녜" panose="02000503000000000000" pitchFamily="2" charset="-127"/>
              <a:ea typeface="온글잎 수진이라녜" panose="02000503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9CAE4C-C8B4-F76A-A5C1-865DDE13D695}"/>
              </a:ext>
            </a:extLst>
          </p:cNvPr>
          <p:cNvSpPr/>
          <p:nvPr/>
        </p:nvSpPr>
        <p:spPr>
          <a:xfrm>
            <a:off x="354418" y="1109483"/>
            <a:ext cx="11483163" cy="312917"/>
          </a:xfrm>
          <a:prstGeom prst="rect">
            <a:avLst/>
          </a:prstGeom>
          <a:solidFill>
            <a:srgbClr val="6A7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701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E77D07-22D3-DC78-908F-8CE3AFAE61FF}"/>
              </a:ext>
            </a:extLst>
          </p:cNvPr>
          <p:cNvSpPr txBox="1"/>
          <p:nvPr/>
        </p:nvSpPr>
        <p:spPr>
          <a:xfrm>
            <a:off x="2355272" y="226503"/>
            <a:ext cx="714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Franklin Gothic Heavy" panose="020B0903020102020204" pitchFamily="34" charset="0"/>
              </a:rPr>
              <a:t>THE TCP/IP MODEL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176222-FFB7-E3A4-BEB4-0D8C90B7DBA9}"/>
              </a:ext>
            </a:extLst>
          </p:cNvPr>
          <p:cNvSpPr/>
          <p:nvPr/>
        </p:nvSpPr>
        <p:spPr>
          <a:xfrm>
            <a:off x="354418" y="1109483"/>
            <a:ext cx="11483163" cy="312917"/>
          </a:xfrm>
          <a:prstGeom prst="rect">
            <a:avLst/>
          </a:prstGeom>
          <a:solidFill>
            <a:srgbClr val="6A7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B46C71-3A4F-DE5E-D0D8-D4B59A99A1A6}"/>
              </a:ext>
            </a:extLst>
          </p:cNvPr>
          <p:cNvSpPr txBox="1"/>
          <p:nvPr/>
        </p:nvSpPr>
        <p:spPr>
          <a:xfrm>
            <a:off x="683491" y="1422400"/>
            <a:ext cx="10492509" cy="297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• 1970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년대 초로 거슬러 올라갑니다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•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장치 간 통신 기능을 정의하기 위해 </a:t>
            </a:r>
            <a:r>
              <a:rPr lang="ko-KR" altLang="en-US" sz="3200" b="0" i="0" dirty="0" err="1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계층화된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 아키텍처를 사용합니다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•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그것은 공식적인 기준이 아닙니다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• 4-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레이어 또는 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5-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레이어 모델로 나타낼 수 있습니다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endParaRPr lang="en-US" altLang="ko-KR" sz="3200" dirty="0">
              <a:solidFill>
                <a:srgbClr val="000000"/>
              </a:solidFill>
              <a:latin typeface="온글잎 수진이라녜" panose="02000503000000000000" pitchFamily="2" charset="-127"/>
              <a:ea typeface="온글잎 수진이라녜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0675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95B8A0-FC80-F5F9-C8C7-46BC8BDE86C9}"/>
              </a:ext>
            </a:extLst>
          </p:cNvPr>
          <p:cNvSpPr txBox="1"/>
          <p:nvPr/>
        </p:nvSpPr>
        <p:spPr>
          <a:xfrm>
            <a:off x="2355272" y="0"/>
            <a:ext cx="7148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Franklin Gothic Heavy" panose="020B0903020102020204" pitchFamily="34" charset="0"/>
              </a:rPr>
              <a:t>The TCP/IP Model and the OSI Reference Model Compared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B73942-AA4B-339E-5904-14E657C97017}"/>
              </a:ext>
            </a:extLst>
          </p:cNvPr>
          <p:cNvSpPr/>
          <p:nvPr/>
        </p:nvSpPr>
        <p:spPr>
          <a:xfrm>
            <a:off x="354418" y="1109483"/>
            <a:ext cx="11483163" cy="312917"/>
          </a:xfrm>
          <a:prstGeom prst="rect">
            <a:avLst/>
          </a:prstGeom>
          <a:solidFill>
            <a:srgbClr val="6A7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130E82-4981-BB02-DA1C-49FCB4D36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256" y="1775609"/>
            <a:ext cx="8107488" cy="480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76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9BC003-533C-4951-9B49-CA0BD25190AE}"/>
              </a:ext>
            </a:extLst>
          </p:cNvPr>
          <p:cNvSpPr txBox="1"/>
          <p:nvPr/>
        </p:nvSpPr>
        <p:spPr>
          <a:xfrm>
            <a:off x="2355272" y="-8389"/>
            <a:ext cx="7148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Franklin Gothic Heavy" panose="020B0903020102020204" pitchFamily="34" charset="0"/>
              </a:rPr>
              <a:t>DATA COMMUNICATIONS DEFINED</a:t>
            </a:r>
            <a:endParaRPr lang="ko-KR" altLang="en-US" sz="3600" dirty="0">
              <a:latin typeface="Franklin Gothic Heavy" panose="020B0903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63CEB-0F2E-9AF6-7365-378FAA803843}"/>
              </a:ext>
            </a:extLst>
          </p:cNvPr>
          <p:cNvSpPr txBox="1"/>
          <p:nvPr/>
        </p:nvSpPr>
        <p:spPr>
          <a:xfrm>
            <a:off x="683491" y="1422400"/>
            <a:ext cx="10492509" cy="4451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• A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지점에서 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B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지점으로 데이터를 이동합니다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•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적어도 하나의 통신 매체가 필요합니다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•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매체를 통해 전송할 수 있도록 데이터를 포맷해야 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•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첨단 하드웨어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,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소프트웨어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,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서비스가 사용됩니다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•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두 개 이상의 노드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,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사람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,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기업 또는 엔티티 간에 중간 특정 형식으로 </a:t>
            </a:r>
            <a:r>
              <a:rPr lang="ko-KR" altLang="en-US" sz="3200" b="0" i="0" dirty="0" err="1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인코딩된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 데이터 및 정보를 전송하는 것입니다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endParaRPr lang="en-US" altLang="ko-KR" sz="3200" dirty="0">
              <a:solidFill>
                <a:srgbClr val="000000"/>
              </a:solidFill>
              <a:latin typeface="온글잎 수진이라녜" panose="02000503000000000000" pitchFamily="2" charset="-127"/>
              <a:ea typeface="온글잎 수진이라녜" panose="02000503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9CAE4C-C8B4-F76A-A5C1-865DDE13D695}"/>
              </a:ext>
            </a:extLst>
          </p:cNvPr>
          <p:cNvSpPr/>
          <p:nvPr/>
        </p:nvSpPr>
        <p:spPr>
          <a:xfrm>
            <a:off x="354418" y="1109483"/>
            <a:ext cx="11483163" cy="312917"/>
          </a:xfrm>
          <a:prstGeom prst="rect">
            <a:avLst/>
          </a:prstGeom>
          <a:solidFill>
            <a:srgbClr val="6A7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020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5FD33B-B7C8-5193-2627-0D37199DF914}"/>
              </a:ext>
            </a:extLst>
          </p:cNvPr>
          <p:cNvSpPr txBox="1"/>
          <p:nvPr/>
        </p:nvSpPr>
        <p:spPr>
          <a:xfrm>
            <a:off x="2355272" y="-8389"/>
            <a:ext cx="7148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Franklin Gothic Heavy" panose="020B0903020102020204" pitchFamily="34" charset="0"/>
              </a:rPr>
              <a:t>BITS, BYTES, and DATA ENCODING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04981-CE00-C9B4-1730-36E77ECD6D8A}"/>
              </a:ext>
            </a:extLst>
          </p:cNvPr>
          <p:cNvSpPr txBox="1"/>
          <p:nvPr/>
        </p:nvSpPr>
        <p:spPr>
          <a:xfrm>
            <a:off x="683491" y="1422400"/>
            <a:ext cx="10492509" cy="4451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•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인간이 읽을 수 있는 데이터를 전송하려면 데이터가 기계가 이해할 수 있는 형식으로 전송되어야 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이를 위해 우리는 비트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,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바이트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,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데이터 인코딩을 사용합니다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3200" dirty="0">
              <a:solidFill>
                <a:srgbClr val="000000"/>
              </a:solidFill>
              <a:latin typeface="온글잎 수진이라녜" panose="02000503000000000000" pitchFamily="2" charset="-127"/>
              <a:ea typeface="온글잎 수진이라녜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i="0" dirty="0">
                <a:solidFill>
                  <a:srgbClr val="3E4A64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비트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 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이진수 시스템에서 가장 작은 인코딩 단위입니다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ko-KR" altLang="en-US" sz="3200" b="1" i="0" dirty="0">
                <a:solidFill>
                  <a:srgbClr val="3E4A64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바이트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 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8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비트입니다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ko-KR" altLang="en-US" sz="3200" b="1" i="0" dirty="0">
                <a:solidFill>
                  <a:srgbClr val="3E4A64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데이터 인코딩 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데이터를 디지털 또는 이진 형식으로 표시하는 방법입니다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endParaRPr lang="en-US" altLang="ko-KR" sz="3200" dirty="0">
              <a:solidFill>
                <a:srgbClr val="000000"/>
              </a:solidFill>
              <a:latin typeface="온글잎 수진이라녜" panose="02000503000000000000" pitchFamily="2" charset="-127"/>
              <a:ea typeface="온글잎 수진이라녜" panose="02000503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1BB052-811A-B2FC-CACE-F6D09F05BA0C}"/>
              </a:ext>
            </a:extLst>
          </p:cNvPr>
          <p:cNvSpPr/>
          <p:nvPr/>
        </p:nvSpPr>
        <p:spPr>
          <a:xfrm>
            <a:off x="354418" y="1109483"/>
            <a:ext cx="11483163" cy="312917"/>
          </a:xfrm>
          <a:prstGeom prst="rect">
            <a:avLst/>
          </a:prstGeom>
          <a:solidFill>
            <a:srgbClr val="6A7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162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FFBAA5-85EA-7EAF-53BD-F36B6A1598A4}"/>
              </a:ext>
            </a:extLst>
          </p:cNvPr>
          <p:cNvSpPr txBox="1"/>
          <p:nvPr/>
        </p:nvSpPr>
        <p:spPr>
          <a:xfrm>
            <a:off x="2355272" y="-8389"/>
            <a:ext cx="7148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Franklin Gothic Heavy" panose="020B0903020102020204" pitchFamily="34" charset="0"/>
              </a:rPr>
              <a:t>BITS, BYTES, and DATA ENCODING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D0890-F607-AF81-ECB7-04976093824B}"/>
              </a:ext>
            </a:extLst>
          </p:cNvPr>
          <p:cNvSpPr txBox="1"/>
          <p:nvPr/>
        </p:nvSpPr>
        <p:spPr>
          <a:xfrm>
            <a:off x="683491" y="1422400"/>
            <a:ext cx="10492509" cy="297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데이터 인코딩의 예는 다음과 같습니다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: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EBCDIC –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확장 이진 코드화 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10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진수 교환 코드입니다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ASCII –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미국 정보 교환 표준 코드입니다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유니코드 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더 많은 비트를 사용하여 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ASCII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의 한계를 뛰어넘습니다</a:t>
            </a:r>
            <a:endParaRPr lang="en-US" altLang="ko-KR" sz="3200" dirty="0">
              <a:solidFill>
                <a:srgbClr val="000000"/>
              </a:solidFill>
              <a:latin typeface="온글잎 수진이라녜" panose="02000503000000000000" pitchFamily="2" charset="-127"/>
              <a:ea typeface="온글잎 수진이라녜" panose="02000503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38FB31-DED6-209D-9F56-79F9B1A4F6A4}"/>
              </a:ext>
            </a:extLst>
          </p:cNvPr>
          <p:cNvSpPr/>
          <p:nvPr/>
        </p:nvSpPr>
        <p:spPr>
          <a:xfrm>
            <a:off x="354418" y="1109483"/>
            <a:ext cx="11483163" cy="312917"/>
          </a:xfrm>
          <a:prstGeom prst="rect">
            <a:avLst/>
          </a:prstGeom>
          <a:solidFill>
            <a:srgbClr val="6A7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47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F2CF16-B269-C228-88B4-898410413121}"/>
              </a:ext>
            </a:extLst>
          </p:cNvPr>
          <p:cNvSpPr txBox="1"/>
          <p:nvPr/>
        </p:nvSpPr>
        <p:spPr>
          <a:xfrm>
            <a:off x="2521527" y="271278"/>
            <a:ext cx="714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Franklin Gothic Heavy" panose="020B0903020102020204" pitchFamily="34" charset="0"/>
              </a:rPr>
              <a:t>DIGITAL and ANALOG DATA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AC7542-8254-52A3-55C5-A248AB5EFFC5}"/>
              </a:ext>
            </a:extLst>
          </p:cNvPr>
          <p:cNvSpPr txBox="1"/>
          <p:nvPr/>
        </p:nvSpPr>
        <p:spPr>
          <a:xfrm>
            <a:off x="683491" y="1422400"/>
            <a:ext cx="10492509" cy="297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•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아날로그 데이터 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-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지속적으로 가변적인 수준의 소리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,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빛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,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전기 또는 기타 입력으로 표시되고 재생됩니다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br>
              <a:rPr lang="ko-KR" altLang="en-US" sz="3200" dirty="0"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</a:b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•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디지털 데이터 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–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소리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,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빛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,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전기 또는 기타 입력의 이산적인 수준으로 표시되고 재생됩니다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온글잎 수진이라녜" panose="02000503000000000000" pitchFamily="2" charset="-127"/>
                <a:ea typeface="온글잎 수진이라녜" panose="02000503000000000000" pitchFamily="2" charset="-127"/>
              </a:rPr>
              <a:t>.</a:t>
            </a:r>
            <a:endParaRPr lang="en-US" altLang="ko-KR" sz="3200" dirty="0">
              <a:solidFill>
                <a:srgbClr val="000000"/>
              </a:solidFill>
              <a:latin typeface="온글잎 수진이라녜" panose="02000503000000000000" pitchFamily="2" charset="-127"/>
              <a:ea typeface="온글잎 수진이라녜" panose="02000503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5FC2F3-C649-EF85-58FF-82B7E0103121}"/>
              </a:ext>
            </a:extLst>
          </p:cNvPr>
          <p:cNvSpPr/>
          <p:nvPr/>
        </p:nvSpPr>
        <p:spPr>
          <a:xfrm>
            <a:off x="354418" y="1109483"/>
            <a:ext cx="11483163" cy="312917"/>
          </a:xfrm>
          <a:prstGeom prst="rect">
            <a:avLst/>
          </a:prstGeom>
          <a:solidFill>
            <a:srgbClr val="6A7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613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764BBF-C748-63B2-DC77-AAD800BF50F9}"/>
              </a:ext>
            </a:extLst>
          </p:cNvPr>
          <p:cNvSpPr txBox="1"/>
          <p:nvPr/>
        </p:nvSpPr>
        <p:spPr>
          <a:xfrm>
            <a:off x="2521526" y="0"/>
            <a:ext cx="7148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Franklin Gothic Heavy" panose="020B0903020102020204" pitchFamily="34" charset="0"/>
              </a:rPr>
              <a:t>Digital Transmission and Analog Transmission 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CE588D-D747-90D1-4336-14DD0E73080D}"/>
              </a:ext>
            </a:extLst>
          </p:cNvPr>
          <p:cNvSpPr/>
          <p:nvPr/>
        </p:nvSpPr>
        <p:spPr>
          <a:xfrm>
            <a:off x="354418" y="1109483"/>
            <a:ext cx="11483163" cy="312917"/>
          </a:xfrm>
          <a:prstGeom prst="rect">
            <a:avLst/>
          </a:prstGeom>
          <a:solidFill>
            <a:srgbClr val="6A7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A0391B-C3AC-47CB-832C-264F86911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754" y="1801485"/>
            <a:ext cx="8898491" cy="452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07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0BA579-FCEE-7939-E20D-70BCFF344C32}"/>
              </a:ext>
            </a:extLst>
          </p:cNvPr>
          <p:cNvSpPr txBox="1"/>
          <p:nvPr/>
        </p:nvSpPr>
        <p:spPr>
          <a:xfrm>
            <a:off x="1571156" y="32265"/>
            <a:ext cx="90496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Franklin Gothic Heavy" panose="020B0903020102020204" pitchFamily="34" charset="0"/>
              </a:rPr>
              <a:t>Digital Transmission of Digital Data versus Digital Transmission of Analog Data 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60552B-67C4-4CEE-3F50-7BB5308D5884}"/>
              </a:ext>
            </a:extLst>
          </p:cNvPr>
          <p:cNvSpPr/>
          <p:nvPr/>
        </p:nvSpPr>
        <p:spPr>
          <a:xfrm>
            <a:off x="354418" y="1109483"/>
            <a:ext cx="11483163" cy="312917"/>
          </a:xfrm>
          <a:prstGeom prst="rect">
            <a:avLst/>
          </a:prstGeom>
          <a:solidFill>
            <a:srgbClr val="6A7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75EA27-115B-ED06-D737-EBF571EC4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513" y="1700894"/>
            <a:ext cx="8844973" cy="466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29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993</Words>
  <Application>Microsoft Office PowerPoint</Application>
  <PresentationFormat>와이드스크린</PresentationFormat>
  <Paragraphs>64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온글잎 수진이라녜</vt:lpstr>
      <vt:lpstr>Arial</vt:lpstr>
      <vt:lpstr>Franklin Gothic Heavy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박가현(2020184015)</dc:creator>
  <cp:lastModifiedBy>박가현(2020184015)</cp:lastModifiedBy>
  <cp:revision>3</cp:revision>
  <dcterms:created xsi:type="dcterms:W3CDTF">2023-03-09T15:36:49Z</dcterms:created>
  <dcterms:modified xsi:type="dcterms:W3CDTF">2023-03-09T16:33:07Z</dcterms:modified>
</cp:coreProperties>
</file>