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3D3AB8-F100-475A-BAFA-3E9F2C1C0E82}">
  <a:tblStyle styleId="{5D3D3AB8-F100-475A-BAFA-3E9F2C1C0E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E31D65A-527E-460B-ADA8-83B5E7106FB3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안녕하세</a:t>
            </a:r>
            <a:r>
              <a:rPr lang="en-US"/>
              <a:t>요 2조 손가현 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</a:rPr>
              <a:t>한국의 출산율과 세계의 출산율과 확인하고 이를 비교하며 출산율에 영향을 끼칠 수 있는 여러 요소들을 찾아 보았습니다.</a:t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8c5c791c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</a:rPr>
              <a:t>그래프에 나타내기위한 데이터프레임 설정과 그래프를 나타내는 설정은 반복적인 동작이라 함수를 생성해서 작업을 했습니다.</a:t>
            </a:r>
            <a:endParaRPr>
              <a:solidFill>
                <a:srgbClr val="3A38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38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A3838"/>
                </a:solidFill>
              </a:rPr>
              <a:t>그래프는 출산율과 요소의 관계를 나타냈습니다.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그래프</a:t>
            </a:r>
            <a:r>
              <a:rPr lang="en-US"/>
              <a:t>의 점선은 출산율과 각 요소들의 평균을 나타낸 선입니다.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GDP는 </a:t>
            </a:r>
            <a:r>
              <a:rPr lang="en-US"/>
              <a:t>GDP의 숫자가 크기 때문에 저희는 로그 그래프를 이용했</a:t>
            </a:r>
            <a:r>
              <a:rPr lang="en-US"/>
              <a:t>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그래프에 보다시피 평균이상의 GDP  국가들은 모두 평균이하의 출생률을 나타냈습니다.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</a:rPr>
              <a:t>상관계수를</a:t>
            </a:r>
            <a:r>
              <a:rPr lang="en-US"/>
              <a:t> 이용한 결과는 약한 음의 관계로 확인됐습니다.</a:t>
            </a:r>
            <a:endParaRPr/>
          </a:p>
        </p:txBody>
      </p:sp>
      <p:sp>
        <p:nvSpPr>
          <p:cNvPr id="209" name="Google Shape;209;ge8c5c791c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8c5c791cb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도시화율</a:t>
            </a:r>
            <a:r>
              <a:rPr lang="en-US"/>
              <a:t>의 관계에서는 사분면 모두에 넓게 퍼져있지만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상관계수를 통해 음의 관계에 있다는 것을 알 수 있습니다.</a:t>
            </a:r>
            <a:endParaRPr/>
          </a:p>
        </p:txBody>
      </p:sp>
      <p:sp>
        <p:nvSpPr>
          <p:cNvPr id="222" name="Google Shape;222;ge8c5c791cb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8c5c791cb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평</a:t>
            </a:r>
            <a:r>
              <a:rPr lang="en-US"/>
              <a:t>균 교육기간이 평균이상이면 출산율이 평균보다 조금 넘는 국가가 있지만 출산율은 평균보다 낮은 것을 확인할 수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</a:rPr>
              <a:t>상관계수는</a:t>
            </a:r>
            <a:r>
              <a:rPr lang="en-US"/>
              <a:t> -0.7로 뚜렷한 음의 관계로 확인된다.</a:t>
            </a:r>
            <a:endParaRPr/>
          </a:p>
        </p:txBody>
      </p:sp>
      <p:sp>
        <p:nvSpPr>
          <p:cNvPr id="235" name="Google Shape;235;ge8c5c791cb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8c5c791cb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GNI가 평균이상이되면 출산율이 평균을 넘지 않는것을 확인할 수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</a:rPr>
              <a:t>상관계수는</a:t>
            </a:r>
            <a:r>
              <a:rPr lang="en-US"/>
              <a:t> -0.57로 뚜렷한 음의 관계를 보인다.</a:t>
            </a:r>
            <a:endParaRPr/>
          </a:p>
        </p:txBody>
      </p:sp>
      <p:sp>
        <p:nvSpPr>
          <p:cNvPr id="248" name="Google Shape;248;ge8c5c791cb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8c5c791cb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여성</a:t>
            </a:r>
            <a:r>
              <a:rPr lang="en-US"/>
              <a:t>의 </a:t>
            </a:r>
            <a:r>
              <a:rPr lang="en-US"/>
              <a:t>경제활동참여율</a:t>
            </a:r>
            <a:r>
              <a:rPr lang="en-US"/>
              <a:t>의 </a:t>
            </a:r>
            <a:r>
              <a:rPr lang="en-US">
                <a:solidFill>
                  <a:srgbClr val="3A3838"/>
                </a:solidFill>
              </a:rPr>
              <a:t>상관계수는</a:t>
            </a:r>
            <a:r>
              <a:rPr lang="en-US"/>
              <a:t> 0.08로 약한 양의 관계를 보인다.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경제활동참여율이 평균에 가까울수록 출산율이 평균이하에 몰려있는것을 확인할 수 있다.</a:t>
            </a:r>
            <a:endParaRPr/>
          </a:p>
        </p:txBody>
      </p:sp>
      <p:sp>
        <p:nvSpPr>
          <p:cNvPr id="260" name="Google Shape;260;ge8c5c791cb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8c5c791cb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소비자물가지수</a:t>
            </a:r>
            <a:r>
              <a:rPr lang="en-US"/>
              <a:t>는 상관계수가 0.1로 약한 양의 관계임을 알 수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e8c5c791cb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81bb392a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앞</a:t>
            </a:r>
            <a:r>
              <a:rPr lang="en-US"/>
              <a:t>서 국가별 각 요소간의 그래프로 공분산과 상관계수를 확인해봤습니다.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해당 페이지의 그래프들은 각 대륙별 또한 각 요소들과의 관계를 그래프로 나타내 보았습니다.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각 그림의 가로축은 합계출산률이고, 세계 여러 지역별로 groupby한 다음에 평균을 낸 값입니다. 각 점의 색깔은 대륙을 나타냅니다. 파란색은 오세아니아, 초록색은 유럽, 검은색은 아프리카, 오렌지색은 아시아, 빨간색은 아메리카입니다. 한국이 포함된 동아시아의 경우 주황색 원으로 표시했습니다.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가</a:t>
            </a:r>
            <a:r>
              <a:rPr lang="en-US"/>
              <a:t>장 눈에 띄는 점은 유소년 인구가 출산율과 비례한다는 점이고 이를 통해 출산율과 생산인구의 관계를 확인할 수 있습니다.</a:t>
            </a:r>
            <a:endParaRPr/>
          </a:p>
        </p:txBody>
      </p:sp>
      <p:sp>
        <p:nvSpPr>
          <p:cNvPr id="286" name="Google Shape;286;ge81bb392a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3번째 데이터 처리를 보겠습니다.</a:t>
            </a:r>
            <a:endParaRPr/>
          </a:p>
        </p:txBody>
      </p:sp>
      <p:sp>
        <p:nvSpPr>
          <p:cNvPr id="298" name="Google Shape;2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9a62bd1e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</a:t>
            </a:r>
            <a:r>
              <a:rPr lang="en-US"/>
              <a:t>터 처리과정을 간단하게 표현해봤습니다.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저희는 각 데이터들을 지도에 표시하고 그래프로 나타내어 비교하고자 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원하는 데이터를 설정한 뒤 수집, 전처리하여 비교했습니다.</a:t>
            </a:r>
            <a:endParaRPr/>
          </a:p>
        </p:txBody>
      </p:sp>
      <p:sp>
        <p:nvSpPr>
          <p:cNvPr id="310" name="Google Shape;310;ge9a62bd1e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a07b2c67d_3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발표 자료 보고 할것.</a:t>
            </a:r>
            <a:endParaRPr/>
          </a:p>
        </p:txBody>
      </p:sp>
      <p:sp>
        <p:nvSpPr>
          <p:cNvPr id="336" name="Google Shape;336;gea07b2c67d_3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첫번째로 한국과 세계의 출산율을 확인해보았습니다. 두번째로 출산율에 영향을 끼치는 요소를 분석하고 세번째로 이를 어떻게 데이터 처리했는지를 보겠습니다. 마지막으로 분석결과를 확인하겠습니다.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저희 조는 2번째까지는 제가 발표를하고 3번 데이터 처리부터는 송현욱님이 발표하겠습니다.</a:t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9a62bd1e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&lt;중앙값 imputing 예시&gt;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continuous = {'미국': 7, '일본': 6, '한국': 3, '호주': nan, '중국':1, ‘몽골’: 2} 인 경우 nan을 3으로 변경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&lt;onehotencoding 예시&gt;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출산율 = a₁x₁ + a₂x₂ + a₃x₃ +b 일 때,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아시아인 경우 x₁ = 1, x₂ = 0, x₃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아프리카인 경우 x₁ = 0, x₂ = 1, x₃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아메리카인 경우 x₁ = 0, x₂ = 0, x₃ = 1</a:t>
            </a:r>
            <a:endParaRPr/>
          </a:p>
        </p:txBody>
      </p:sp>
      <p:sp>
        <p:nvSpPr>
          <p:cNvPr id="348" name="Google Shape;348;ge9a62bd1e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8c5c791cb_2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각 요소가 모든 국가별 데이터가 있지 않아서 NaN값을 회귀분석으로 예측하여 모든 국가별 비교가 가능하도록 모델을 생성해보았습니다.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country_data_with_answer은 2015년 합계출산률 자료가 존재하는 행들로 이루어진 데이터프레임입니다.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preprocess_cat은 항목자료를 전처리하는 방법을 정의한 것이고, preprocess_num은 연속수치자료를 전처리하는 방법을 정의한 코드입니다.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preprocess는 country_data에서 preprocess_cat을 적용할 column과 preprocess_num을 적용할 column을 정의한 코드입니다.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reg는 전처리된 자료에 어떤 모델을 적용할지 정의하는 코드이고, 여기에 fit 메소드를 적용하여 모델을 생성합니다.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모델생성 칸의 두번째 print명령을 실행하면 회귀식 칸의 pandas Series가 출력됩니다. 이 시리즈의 값들이 각 x에 대응되는 a값입니다.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모델생성 칸의 첫번째 print명령을 실행하면 회귀식 칸의 RMSE가 출력됩니다. 이는 이 모델이 예측한 출산률이 실제 출산률과 평균적으로 0.41의 오차를 보인다는 뜻입니다.</a:t>
            </a:r>
            <a:endParaRPr/>
          </a:p>
        </p:txBody>
      </p:sp>
      <p:sp>
        <p:nvSpPr>
          <p:cNvPr id="369" name="Google Shape;369;ge8c5c791cb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8c5c791cb_2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발표 자료를 볼 것.</a:t>
            </a:r>
            <a:endParaRPr/>
          </a:p>
        </p:txBody>
      </p:sp>
      <p:sp>
        <p:nvSpPr>
          <p:cNvPr id="381" name="Google Shape;381;ge8c5c791cb_2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8c5c791cb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마지막 분석 결과입니다.</a:t>
            </a:r>
            <a:endParaRPr/>
          </a:p>
        </p:txBody>
      </p:sp>
      <p:sp>
        <p:nvSpPr>
          <p:cNvPr id="407" name="Google Shape;407;ge8c5c791cb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8c5c791cb_0_2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200"/>
              </a:spcBef>
              <a:spcAft>
                <a:spcPts val="3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저희 조는 6개의 요소를 분석해 출생률에 어떤 영향을 미치는지 알아봤습니다.  하지만 대부분 상관계수가 +- 0.2를 넘지 못하거나 음의 상관관계를 보였습니다. 뚜렷하게 음의 상관관계를 보인 요소로는 평생교육기간, 도시화율, 1인당 GNI가 있습니다. 나머지 요소 소비자물가지수, 여성의 경제활동 참여율 및 GDP는 상관계수가 낮아 요소관계가 유의미하게 크지 않다는 것을 알 수 있었고 회귀분석에서도 오차범위내에서 정 반대의 결과가 나오기도 했습니다.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e8c5c791cb_0_2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a07b2c67d_3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이상으로 2조 발표를 마치겠습니다. 들어주셔서 감사합니다.</a:t>
            </a:r>
            <a:endParaRPr/>
          </a:p>
        </p:txBody>
      </p:sp>
      <p:sp>
        <p:nvSpPr>
          <p:cNvPr id="436" name="Google Shape;436;gea07b2c67d_3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9a62bd1ed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A3838"/>
                </a:solidFill>
              </a:rPr>
              <a:t>한국의 출산율은 계속해서 감소하는 추세이며 </a:t>
            </a:r>
            <a:r>
              <a:rPr lang="en-US">
                <a:solidFill>
                  <a:srgbClr val="3A3838"/>
                </a:solidFill>
              </a:rPr>
              <a:t>2020년 한국의 출산율이 0.84명으로 역대 최저를 기록했습니다.</a:t>
            </a:r>
            <a:endParaRPr/>
          </a:p>
        </p:txBody>
      </p:sp>
      <p:sp>
        <p:nvSpPr>
          <p:cNvPr id="133" name="Google Shape;133;ge9a62bd1ed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9a62bd1ed_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이와 관련된 뉴스입니다.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지속적</a:t>
            </a:r>
            <a:r>
              <a:rPr lang="en-US"/>
              <a:t>인 출산율의 감소는 인구자연감소로도 이어집니다.  2020년에는 </a:t>
            </a:r>
            <a:r>
              <a:rPr lang="en-US"/>
              <a:t>처음으로 출생보다 사망자가 더 많은 인구자연감소가 시작됐다. </a:t>
            </a:r>
            <a:endParaRPr>
              <a:solidFill>
                <a:srgbClr val="3A38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A3838"/>
                </a:solidFill>
              </a:rPr>
              <a:t>저출산은 생산인구가 감소함으로써 시장의 수요와 공급, 노동 등에 부정적인 영향이 미칠 것으로 예상됩니다.</a:t>
            </a:r>
            <a:endParaRPr>
              <a:solidFill>
                <a:srgbClr val="3A3838"/>
              </a:solidFill>
            </a:endParaRPr>
          </a:p>
        </p:txBody>
      </p:sp>
      <p:sp>
        <p:nvSpPr>
          <p:cNvPr id="145" name="Google Shape;145;ge9a62bd1ed_2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8c5c791cb_0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각 나라</a:t>
            </a:r>
            <a:r>
              <a:rPr lang="en-US"/>
              <a:t>별 </a:t>
            </a:r>
            <a:r>
              <a:rPr lang="en-US"/>
              <a:t>인</a:t>
            </a:r>
            <a:r>
              <a:rPr lang="en-US"/>
              <a:t>구 증가율과 출산율을 비교한 산포도입니다.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3사분면에서 1사분면으로 증가하는 우상향 그래프입니다.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이는 인구 증가율이 높은 나라일 수록 출산율도 높은 경우가 많은 것을 알수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e8c5c791cb_0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9a62bd1ed_2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전세계</a:t>
            </a:r>
            <a:r>
              <a:rPr lang="en-US"/>
              <a:t>의 출산율을 지도로 한번 보겠습니다.  전세계 출산율에서 평균이상을 푸른색과 평균 이하를 붉은색으로 나누어 표시했고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평균이상은 주로 아프리카대륙에 있는것을 확인할 수 있습니다.(제목 클릭시, </a:t>
            </a:r>
            <a:r>
              <a:rPr lang="en-US"/>
              <a:t>html 자료)</a:t>
            </a:r>
            <a:r>
              <a:rPr lang="en-US"/>
              <a:t> 이와 대조적으로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캐나다와 유럽, 한국과 일본에서는 평균이하인 것을 볼 수 있습니다.</a:t>
            </a:r>
            <a:endParaRPr/>
          </a:p>
        </p:txBody>
      </p:sp>
      <p:sp>
        <p:nvSpPr>
          <p:cNvPr id="175" name="Google Shape;175;ge9a62bd1ed_2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8c5c791cb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출산율</a:t>
            </a:r>
            <a:r>
              <a:rPr lang="en-US"/>
              <a:t>에 영향을 주는 요소들을 분석해봤습니다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e8c5c791cb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8c5c791cb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상관계수는 -1에서 1사이의 값을 갖는 데 반하여,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공분산의 경우에는 각 자료의 숫자 규모에 따라 그 값이 널뛰기합니다. 예를들어 각 나라의 GDP는 나라에 따라 수천만 달러를 훨씬 뛰어넘는 데 반하여, 평균교육기간은 사람의 수명이 있는지라 평생교육을 해도 100년을 넘길 수 없습니다.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</a:t>
            </a:r>
            <a:r>
              <a:rPr lang="en-US"/>
              <a:t>터 셋은 KOSIS 국가통계 사이트, 깃허브 에서 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(공분산</a:t>
            </a:r>
            <a:r>
              <a:rPr lang="en-US"/>
              <a:t>의 경우 출산율과 해당 각 요소만 비교했기 때문에 각 자료의 단위가 다른 상태이고 그 상태에서 진행하여 표에서 값을 비교하기가 힘듭니다. 그래서 해당 표에서 상관계수를 확인해보겠습니다.)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표를 보시면 GDP, 도시화율, 평균 교육기간, GNI 모두 음의 상관계수이고 여성의 경제활동 참여율과 소비자 물가지수가 약한 양의 관계임을 확인할 수있습니다.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그리고 그래프와 함께 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e8c5c791cb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F8E8E"/>
              </a:buClr>
              <a:buSzPts val="2400"/>
              <a:buNone/>
              <a:defRPr sz="2400">
                <a:solidFill>
                  <a:srgbClr val="8F8E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2000"/>
              <a:buNone/>
              <a:defRPr sz="2000">
                <a:solidFill>
                  <a:srgbClr val="8F8E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800"/>
              <a:buNone/>
              <a:defRPr sz="1800">
                <a:solidFill>
                  <a:srgbClr val="8F8E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b="0" i="0" sz="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kmlee@hani.co.k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xample_map.html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485602" y="1640143"/>
            <a:ext cx="6165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accent1"/>
                </a:solidFill>
              </a:rPr>
              <a:t>출산율과 </a:t>
            </a:r>
            <a:endParaRPr b="1" sz="7200">
              <a:solidFill>
                <a:schemeClr val="accen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accent1"/>
                </a:solidFill>
              </a:rPr>
              <a:t>요소관계 분석</a:t>
            </a:r>
            <a:endParaRPr b="1" sz="7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9879006" y="6505575"/>
            <a:ext cx="2242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92" name="Google Shape;92;p13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1071575" y="4886325"/>
            <a:ext cx="495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-출산율을 위주로 분석해본 인구증가의 요소</a:t>
            </a:r>
            <a:endParaRPr sz="1500"/>
          </a:p>
        </p:txBody>
      </p:sp>
      <p:sp>
        <p:nvSpPr>
          <p:cNvPr id="95" name="Google Shape;95;p13"/>
          <p:cNvSpPr txBox="1"/>
          <p:nvPr/>
        </p:nvSpPr>
        <p:spPr>
          <a:xfrm>
            <a:off x="8263238" y="4599350"/>
            <a:ext cx="1986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조장:  손가현</a:t>
            </a:r>
            <a:endParaRPr b="1"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조</a:t>
            </a:r>
            <a:r>
              <a:rPr b="1" lang="en-US" sz="2000"/>
              <a:t>원:  송현욱</a:t>
            </a:r>
            <a:endParaRPr b="1" sz="2000"/>
          </a:p>
          <a:p>
            <a:pPr indent="45720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 배지용</a:t>
            </a:r>
            <a:endParaRPr b="1"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		 이교현</a:t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/>
        </p:nvSpPr>
        <p:spPr>
          <a:xfrm>
            <a:off x="9879006" y="6505575"/>
            <a:ext cx="22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22"/>
          <p:cNvCxnSpPr/>
          <p:nvPr/>
        </p:nvCxnSpPr>
        <p:spPr>
          <a:xfrm>
            <a:off x="1188881" y="27312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490138" y="323244"/>
            <a:ext cx="25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2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1188873" y="351825"/>
            <a:ext cx="121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출산율과 세계</a:t>
            </a:r>
            <a:endParaRPr/>
          </a:p>
        </p:txBody>
      </p:sp>
      <p:sp>
        <p:nvSpPr>
          <p:cNvPr id="216" name="Google Shape;216;p22"/>
          <p:cNvSpPr txBox="1"/>
          <p:nvPr/>
        </p:nvSpPr>
        <p:spPr>
          <a:xfrm>
            <a:off x="1731150" y="362400"/>
            <a:ext cx="872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출산율과 GDP의 상관관계</a:t>
            </a:r>
            <a:endParaRPr b="1" sz="3200"/>
          </a:p>
        </p:txBody>
      </p:sp>
      <p:cxnSp>
        <p:nvCxnSpPr>
          <p:cNvPr id="217" name="Google Shape;217;p22"/>
          <p:cNvCxnSpPr/>
          <p:nvPr/>
        </p:nvCxnSpPr>
        <p:spPr>
          <a:xfrm>
            <a:off x="762756" y="107797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8" name="Google Shape;2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25" y="1116450"/>
            <a:ext cx="8270551" cy="551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5717" y="3217000"/>
            <a:ext cx="4316990" cy="11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/>
        </p:nvSpPr>
        <p:spPr>
          <a:xfrm>
            <a:off x="9879006" y="6505575"/>
            <a:ext cx="22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23"/>
          <p:cNvCxnSpPr/>
          <p:nvPr/>
        </p:nvCxnSpPr>
        <p:spPr>
          <a:xfrm>
            <a:off x="1188881" y="27312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6" name="Google Shape;226;p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490138" y="323244"/>
            <a:ext cx="25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2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1188873" y="351825"/>
            <a:ext cx="121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출산율과 세계</a:t>
            </a:r>
            <a:endParaRPr/>
          </a:p>
        </p:txBody>
      </p:sp>
      <p:sp>
        <p:nvSpPr>
          <p:cNvPr id="229" name="Google Shape;229;p23"/>
          <p:cNvSpPr txBox="1"/>
          <p:nvPr/>
        </p:nvSpPr>
        <p:spPr>
          <a:xfrm>
            <a:off x="1731150" y="362400"/>
            <a:ext cx="872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출산율과 도시화율의 상관관계</a:t>
            </a:r>
            <a:endParaRPr b="1" sz="3200"/>
          </a:p>
        </p:txBody>
      </p:sp>
      <p:cxnSp>
        <p:nvCxnSpPr>
          <p:cNvPr id="230" name="Google Shape;230;p23"/>
          <p:cNvCxnSpPr/>
          <p:nvPr/>
        </p:nvCxnSpPr>
        <p:spPr>
          <a:xfrm>
            <a:off x="762756" y="107797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1" name="Google Shape;2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44" y="1116462"/>
            <a:ext cx="8270551" cy="551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3950" y="2866350"/>
            <a:ext cx="3617200" cy="14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/>
        </p:nvSpPr>
        <p:spPr>
          <a:xfrm>
            <a:off x="9879006" y="6505575"/>
            <a:ext cx="22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24"/>
          <p:cNvCxnSpPr/>
          <p:nvPr/>
        </p:nvCxnSpPr>
        <p:spPr>
          <a:xfrm>
            <a:off x="1188881" y="27312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9" name="Google Shape;239;p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490138" y="323244"/>
            <a:ext cx="25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2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1188873" y="351825"/>
            <a:ext cx="121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출산율과 세계</a:t>
            </a:r>
            <a:endParaRPr/>
          </a:p>
        </p:txBody>
      </p:sp>
      <p:sp>
        <p:nvSpPr>
          <p:cNvPr id="242" name="Google Shape;242;p24"/>
          <p:cNvSpPr txBox="1"/>
          <p:nvPr/>
        </p:nvSpPr>
        <p:spPr>
          <a:xfrm>
            <a:off x="1731150" y="362400"/>
            <a:ext cx="872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출산율과 평균교육기간의 상관관계</a:t>
            </a:r>
            <a:endParaRPr b="1" sz="3200"/>
          </a:p>
        </p:txBody>
      </p:sp>
      <p:cxnSp>
        <p:nvCxnSpPr>
          <p:cNvPr id="243" name="Google Shape;243;p24"/>
          <p:cNvCxnSpPr/>
          <p:nvPr/>
        </p:nvCxnSpPr>
        <p:spPr>
          <a:xfrm>
            <a:off x="762756" y="107797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4" name="Google Shape;2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40" y="1116462"/>
            <a:ext cx="8270551" cy="551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929" y="3128328"/>
            <a:ext cx="4209875" cy="1326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p25"/>
          <p:cNvCxnSpPr/>
          <p:nvPr/>
        </p:nvCxnSpPr>
        <p:spPr>
          <a:xfrm>
            <a:off x="1188881" y="27312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1" name="Google Shape;251;p25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490138" y="323244"/>
            <a:ext cx="25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2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1188873" y="351825"/>
            <a:ext cx="121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출산율과 세계</a:t>
            </a:r>
            <a:endParaRPr/>
          </a:p>
        </p:txBody>
      </p:sp>
      <p:sp>
        <p:nvSpPr>
          <p:cNvPr id="254" name="Google Shape;254;p25"/>
          <p:cNvSpPr txBox="1"/>
          <p:nvPr/>
        </p:nvSpPr>
        <p:spPr>
          <a:xfrm>
            <a:off x="1731150" y="362400"/>
            <a:ext cx="872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출산율과 1인당 GNI의 상관관계</a:t>
            </a:r>
            <a:endParaRPr b="1" sz="3200"/>
          </a:p>
        </p:txBody>
      </p:sp>
      <p:cxnSp>
        <p:nvCxnSpPr>
          <p:cNvPr id="255" name="Google Shape;255;p25"/>
          <p:cNvCxnSpPr/>
          <p:nvPr/>
        </p:nvCxnSpPr>
        <p:spPr>
          <a:xfrm>
            <a:off x="762756" y="107797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6" name="Google Shape;2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965" y="707437"/>
            <a:ext cx="8270551" cy="551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3450" y="5810250"/>
            <a:ext cx="51680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/>
        </p:nvSpPr>
        <p:spPr>
          <a:xfrm>
            <a:off x="9879006" y="6505575"/>
            <a:ext cx="22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26"/>
          <p:cNvCxnSpPr/>
          <p:nvPr/>
        </p:nvCxnSpPr>
        <p:spPr>
          <a:xfrm>
            <a:off x="1188881" y="27312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4" name="Google Shape;264;p2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490138" y="323244"/>
            <a:ext cx="25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2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1188873" y="351825"/>
            <a:ext cx="121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출산율과 세계</a:t>
            </a:r>
            <a:endParaRPr/>
          </a:p>
        </p:txBody>
      </p:sp>
      <p:sp>
        <p:nvSpPr>
          <p:cNvPr id="267" name="Google Shape;267;p26"/>
          <p:cNvSpPr txBox="1"/>
          <p:nvPr/>
        </p:nvSpPr>
        <p:spPr>
          <a:xfrm>
            <a:off x="1731150" y="362400"/>
            <a:ext cx="872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출산율과 경제활동 참여율(여성)의 상관관계</a:t>
            </a:r>
            <a:endParaRPr b="1" sz="3200"/>
          </a:p>
        </p:txBody>
      </p:sp>
      <p:cxnSp>
        <p:nvCxnSpPr>
          <p:cNvPr id="268" name="Google Shape;268;p26"/>
          <p:cNvCxnSpPr/>
          <p:nvPr/>
        </p:nvCxnSpPr>
        <p:spPr>
          <a:xfrm>
            <a:off x="762756" y="107797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9" name="Google Shape;2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40" y="1116462"/>
            <a:ext cx="8270551" cy="551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9430" y="3226193"/>
            <a:ext cx="4159975" cy="1294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/>
        </p:nvSpPr>
        <p:spPr>
          <a:xfrm>
            <a:off x="9879006" y="6505575"/>
            <a:ext cx="22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27"/>
          <p:cNvCxnSpPr/>
          <p:nvPr/>
        </p:nvCxnSpPr>
        <p:spPr>
          <a:xfrm>
            <a:off x="1188881" y="27312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7" name="Google Shape;277;p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490138" y="323244"/>
            <a:ext cx="25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2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1188873" y="351825"/>
            <a:ext cx="121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출산율과 세계</a:t>
            </a:r>
            <a:endParaRPr/>
          </a:p>
        </p:txBody>
      </p:sp>
      <p:sp>
        <p:nvSpPr>
          <p:cNvPr id="280" name="Google Shape;280;p27"/>
          <p:cNvSpPr txBox="1"/>
          <p:nvPr/>
        </p:nvSpPr>
        <p:spPr>
          <a:xfrm>
            <a:off x="1731150" y="362400"/>
            <a:ext cx="872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출산율과 소비자 물가지수의 상관관계</a:t>
            </a:r>
            <a:endParaRPr b="1" sz="3200"/>
          </a:p>
        </p:txBody>
      </p:sp>
      <p:cxnSp>
        <p:nvCxnSpPr>
          <p:cNvPr id="281" name="Google Shape;281;p27"/>
          <p:cNvCxnSpPr/>
          <p:nvPr/>
        </p:nvCxnSpPr>
        <p:spPr>
          <a:xfrm>
            <a:off x="762756" y="107797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2" name="Google Shape;2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15" y="1116462"/>
            <a:ext cx="8270551" cy="551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5024" y="2922775"/>
            <a:ext cx="3207725" cy="12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/>
          <p:nvPr/>
        </p:nvSpPr>
        <p:spPr>
          <a:xfrm>
            <a:off x="9879006" y="6505575"/>
            <a:ext cx="22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28"/>
          <p:cNvCxnSpPr/>
          <p:nvPr/>
        </p:nvCxnSpPr>
        <p:spPr>
          <a:xfrm>
            <a:off x="1188881" y="27312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0" name="Google Shape;290;p2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8"/>
          <p:cNvSpPr txBox="1"/>
          <p:nvPr/>
        </p:nvSpPr>
        <p:spPr>
          <a:xfrm>
            <a:off x="490138" y="323244"/>
            <a:ext cx="25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2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8"/>
          <p:cNvSpPr txBox="1"/>
          <p:nvPr/>
        </p:nvSpPr>
        <p:spPr>
          <a:xfrm>
            <a:off x="1188873" y="351825"/>
            <a:ext cx="121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출산율과 세계</a:t>
            </a:r>
            <a:endParaRPr/>
          </a:p>
        </p:txBody>
      </p:sp>
      <p:sp>
        <p:nvSpPr>
          <p:cNvPr id="293" name="Google Shape;293;p28"/>
          <p:cNvSpPr txBox="1"/>
          <p:nvPr/>
        </p:nvSpPr>
        <p:spPr>
          <a:xfrm>
            <a:off x="1731150" y="362400"/>
            <a:ext cx="872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대륙별 </a:t>
            </a:r>
            <a:r>
              <a:rPr b="1" lang="en-US" sz="3200"/>
              <a:t>출산율과 여러 변수들의 관계 </a:t>
            </a:r>
            <a:endParaRPr b="1" sz="3200"/>
          </a:p>
        </p:txBody>
      </p:sp>
      <p:cxnSp>
        <p:nvCxnSpPr>
          <p:cNvPr id="294" name="Google Shape;294;p28"/>
          <p:cNvCxnSpPr/>
          <p:nvPr/>
        </p:nvCxnSpPr>
        <p:spPr>
          <a:xfrm>
            <a:off x="762756" y="107797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95" name="Google Shape;2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875" y="1211138"/>
            <a:ext cx="10336009" cy="51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9"/>
          <p:cNvGrpSpPr/>
          <p:nvPr/>
        </p:nvGrpSpPr>
        <p:grpSpPr>
          <a:xfrm>
            <a:off x="6819097" y="168528"/>
            <a:ext cx="5342392" cy="6447919"/>
            <a:chOff x="6181143" y="583198"/>
            <a:chExt cx="5342392" cy="6447919"/>
          </a:xfrm>
        </p:grpSpPr>
        <p:sp>
          <p:nvSpPr>
            <p:cNvPr id="301" name="Google Shape;301;p29"/>
            <p:cNvSpPr txBox="1"/>
            <p:nvPr/>
          </p:nvSpPr>
          <p:spPr>
            <a:xfrm>
              <a:off x="7825087" y="583198"/>
              <a:ext cx="3698448" cy="644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13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413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9"/>
            <p:cNvSpPr txBox="1"/>
            <p:nvPr/>
          </p:nvSpPr>
          <p:spPr>
            <a:xfrm>
              <a:off x="6181143" y="583198"/>
              <a:ext cx="3698448" cy="644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13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4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p29"/>
          <p:cNvSpPr txBox="1"/>
          <p:nvPr/>
        </p:nvSpPr>
        <p:spPr>
          <a:xfrm>
            <a:off x="489352" y="2285885"/>
            <a:ext cx="1890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b="1" lang="en-US" sz="7200">
                <a:solidFill>
                  <a:schemeClr val="dk2"/>
                </a:solidFill>
              </a:rPr>
              <a:t>3</a:t>
            </a:r>
            <a:endParaRPr b="1"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533434" y="3549402"/>
            <a:ext cx="348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29"/>
          <p:cNvCxnSpPr/>
          <p:nvPr/>
        </p:nvCxnSpPr>
        <p:spPr>
          <a:xfrm>
            <a:off x="489352" y="3392488"/>
            <a:ext cx="6974704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7" name="Google Shape;307;p29"/>
          <p:cNvSpPr txBox="1"/>
          <p:nvPr/>
        </p:nvSpPr>
        <p:spPr>
          <a:xfrm>
            <a:off x="533423" y="3549400"/>
            <a:ext cx="4267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</a:rPr>
              <a:t>데이터 처리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0"/>
          <p:cNvGrpSpPr/>
          <p:nvPr/>
        </p:nvGrpSpPr>
        <p:grpSpPr>
          <a:xfrm>
            <a:off x="1096495" y="1892577"/>
            <a:ext cx="9999010" cy="2541005"/>
            <a:chOff x="1096495" y="2530533"/>
            <a:chExt cx="9999010" cy="2541005"/>
          </a:xfrm>
        </p:grpSpPr>
        <p:sp>
          <p:nvSpPr>
            <p:cNvPr id="313" name="Google Shape;313;p30"/>
            <p:cNvSpPr/>
            <p:nvPr/>
          </p:nvSpPr>
          <p:spPr>
            <a:xfrm rot="2700000">
              <a:off x="1468616" y="2902659"/>
              <a:ext cx="1796758" cy="1796758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 rot="2700000">
              <a:off x="5197621" y="2902657"/>
              <a:ext cx="1796758" cy="1796758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 rot="2700000">
              <a:off x="8926626" y="2902654"/>
              <a:ext cx="1796758" cy="1796758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30"/>
          <p:cNvSpPr txBox="1"/>
          <p:nvPr/>
        </p:nvSpPr>
        <p:spPr>
          <a:xfrm>
            <a:off x="1425323" y="3149540"/>
            <a:ext cx="186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문제 설정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5163693" y="3149540"/>
            <a:ext cx="186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자료 수집과 전처리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8892698" y="3149540"/>
            <a:ext cx="186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모델 생성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9" name="Google Shape;319;p30"/>
          <p:cNvCxnSpPr/>
          <p:nvPr/>
        </p:nvCxnSpPr>
        <p:spPr>
          <a:xfrm>
            <a:off x="3790950" y="3144129"/>
            <a:ext cx="885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0" name="Google Shape;320;p30"/>
          <p:cNvCxnSpPr/>
          <p:nvPr/>
        </p:nvCxnSpPr>
        <p:spPr>
          <a:xfrm>
            <a:off x="7524750" y="3163179"/>
            <a:ext cx="885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1" name="Google Shape;321;p30"/>
          <p:cNvSpPr txBox="1"/>
          <p:nvPr/>
        </p:nvSpPr>
        <p:spPr>
          <a:xfrm>
            <a:off x="887000" y="4613625"/>
            <a:ext cx="3008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2"/>
                </a:solidFill>
              </a:rPr>
              <a:t>출산율에  영향을 끼치는 </a:t>
            </a:r>
            <a:endParaRPr b="1" sz="1450">
              <a:solidFill>
                <a:schemeClr val="dk2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2"/>
                </a:solidFill>
              </a:rPr>
              <a:t>여러요소를 찾아보자</a:t>
            </a:r>
            <a:endParaRPr b="1" sz="1450">
              <a:solidFill>
                <a:schemeClr val="dk2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2"/>
                </a:solidFill>
              </a:rPr>
              <a:t>요소들 : </a:t>
            </a:r>
            <a:r>
              <a:rPr lang="en-US" sz="1350">
                <a:solidFill>
                  <a:schemeClr val="dk2"/>
                </a:solidFill>
              </a:rPr>
              <a:t>각 나라별 1인당 소득, 교육기간, 여자의 경제활동 참여율, 도시화율, 지역정보</a:t>
            </a:r>
            <a:endParaRPr sz="1350">
              <a:solidFill>
                <a:schemeClr val="dk2"/>
              </a:solidFill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4849809" y="4613636"/>
            <a:ext cx="2492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0"/>
          <p:cNvSpPr txBox="1"/>
          <p:nvPr/>
        </p:nvSpPr>
        <p:spPr>
          <a:xfrm>
            <a:off x="8554403" y="4613636"/>
            <a:ext cx="24924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2"/>
                </a:solidFill>
              </a:rPr>
              <a:t>요소들과 출산율을 비교할 수 있는 모델을 생성한다.</a:t>
            </a:r>
            <a:endParaRPr b="1" sz="1450">
              <a:solidFill>
                <a:schemeClr val="dk2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2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2"/>
                </a:solidFill>
              </a:rPr>
              <a:t>(지도와 그래프)</a:t>
            </a:r>
            <a:endParaRPr b="1" sz="1450">
              <a:solidFill>
                <a:schemeClr val="dk2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30"/>
          <p:cNvCxnSpPr/>
          <p:nvPr/>
        </p:nvCxnSpPr>
        <p:spPr>
          <a:xfrm>
            <a:off x="1188881" y="27312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p30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0"/>
          <p:cNvSpPr txBox="1"/>
          <p:nvPr/>
        </p:nvSpPr>
        <p:spPr>
          <a:xfrm>
            <a:off x="490138" y="323244"/>
            <a:ext cx="25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3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88870" y="351825"/>
            <a:ext cx="2159711" cy="660336"/>
            <a:chOff x="1188870" y="351825"/>
            <a:chExt cx="2159711" cy="660336"/>
          </a:xfrm>
        </p:grpSpPr>
        <p:sp>
          <p:nvSpPr>
            <p:cNvPr id="328" name="Google Shape;328;p30"/>
            <p:cNvSpPr txBox="1"/>
            <p:nvPr/>
          </p:nvSpPr>
          <p:spPr>
            <a:xfrm>
              <a:off x="1188870" y="351825"/>
              <a:ext cx="1648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r>
                <a:rPr lang="en-US" sz="1200">
                  <a:solidFill>
                    <a:schemeClr val="dk1"/>
                  </a:solidFill>
                </a:rPr>
                <a:t>3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>
                  <a:solidFill>
                    <a:schemeClr val="dk1"/>
                  </a:solidFill>
                </a:rPr>
                <a:t>데이터 처리</a:t>
              </a:r>
              <a:endParaRPr/>
            </a:p>
          </p:txBody>
        </p:sp>
        <p:sp>
          <p:nvSpPr>
            <p:cNvPr id="329" name="Google Shape;329;p30"/>
            <p:cNvSpPr txBox="1"/>
            <p:nvPr/>
          </p:nvSpPr>
          <p:spPr>
            <a:xfrm>
              <a:off x="1188881" y="581361"/>
              <a:ext cx="21597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</a:rPr>
                <a:t>데이터 처리 과정</a:t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30"/>
          <p:cNvSpPr txBox="1"/>
          <p:nvPr/>
        </p:nvSpPr>
        <p:spPr>
          <a:xfrm>
            <a:off x="1633874" y="2593605"/>
            <a:ext cx="141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Step1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0"/>
          <p:cNvSpPr txBox="1"/>
          <p:nvPr/>
        </p:nvSpPr>
        <p:spPr>
          <a:xfrm>
            <a:off x="5386428" y="2593605"/>
            <a:ext cx="141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Step2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0"/>
          <p:cNvSpPr txBox="1"/>
          <p:nvPr/>
        </p:nvSpPr>
        <p:spPr>
          <a:xfrm>
            <a:off x="9115433" y="2582809"/>
            <a:ext cx="141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Step3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0"/>
          <p:cNvSpPr txBox="1"/>
          <p:nvPr/>
        </p:nvSpPr>
        <p:spPr>
          <a:xfrm>
            <a:off x="4591575" y="4613625"/>
            <a:ext cx="300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2"/>
                </a:solidFill>
              </a:rPr>
              <a:t>자료를 수집하고 전처리한다.</a:t>
            </a:r>
            <a:endParaRPr b="1" sz="145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Google Shape;338;p31"/>
          <p:cNvGraphicFramePr/>
          <p:nvPr/>
        </p:nvGraphicFramePr>
        <p:xfrm>
          <a:off x="876488" y="13039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{DE31D65A-527E-460B-ADA8-83B5E7106FB3}</a:tableStyleId>
              </a:tblPr>
              <a:tblGrid>
                <a:gridCol w="10367150"/>
              </a:tblGrid>
              <a:tr h="73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자료 전처리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</a:tr>
              <a:tr h="4175750">
                <a:tc>
                  <a:txBody>
                    <a:bodyPr/>
                    <a:lstStyle/>
                    <a:p>
                      <a:pPr indent="-327025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50"/>
                        <a:buChar char="●"/>
                      </a:pPr>
                      <a:r>
                        <a:rPr b="1" lang="en-US" sz="1550">
                          <a:solidFill>
                            <a:schemeClr val="dk2"/>
                          </a:solidFill>
                        </a:rPr>
                        <a:t>여러개의 각 나라별 데이터를 하나의 테이블로 모아 출산율 중심으로 데이터값으로 연결해준다.</a:t>
                      </a:r>
                      <a:endParaRPr b="1" sz="1550">
                        <a:solidFill>
                          <a:schemeClr val="dk2"/>
                        </a:solidFill>
                      </a:endParaRPr>
                    </a:p>
                    <a:p>
                      <a:pPr indent="-327025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50"/>
                        <a:buChar char="●"/>
                      </a:pPr>
                      <a:r>
                        <a:rPr b="1" lang="en-US" sz="1550">
                          <a:solidFill>
                            <a:schemeClr val="dk2"/>
                          </a:solidFill>
                        </a:rPr>
                        <a:t>각 데이터마다 다른 언어로 저장된 국가 이름을 한글로 변경하였다.</a:t>
                      </a:r>
                      <a:endParaRPr b="1" sz="1550">
                        <a:solidFill>
                          <a:schemeClr val="dk2"/>
                        </a:solidFill>
                      </a:endParaRPr>
                    </a:p>
                    <a:p>
                      <a:pPr indent="-327025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50"/>
                        <a:buChar char="●"/>
                      </a:pPr>
                      <a:r>
                        <a:rPr b="1" lang="en-US" sz="1550">
                          <a:solidFill>
                            <a:schemeClr val="dk2"/>
                          </a:solidFill>
                        </a:rPr>
                        <a:t>merge할 때 한글 나라 이름이 통일되지 않은 경우(오스트레일리아-호주, 한국-대한민국-남한 등) 하나로 통일</a:t>
                      </a:r>
                      <a:endParaRPr b="1" sz="1550">
                        <a:solidFill>
                          <a:schemeClr val="dk2"/>
                        </a:solidFill>
                      </a:endParaRPr>
                    </a:p>
                    <a:p>
                      <a:pPr indent="-327025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50"/>
                        <a:buChar char="●"/>
                      </a:pPr>
                      <a:r>
                        <a:rPr b="1" lang="en-US" sz="1550">
                          <a:solidFill>
                            <a:schemeClr val="dk2"/>
                          </a:solidFill>
                        </a:rPr>
                        <a:t>데이터 중 ‘-’ 과 같은 알수없는 값은 NaN값으로 변경 및 정규표현식 사용(수치화 과정)</a:t>
                      </a:r>
                      <a:endParaRPr b="1" sz="1550">
                        <a:solidFill>
                          <a:schemeClr val="dk2"/>
                        </a:solidFill>
                      </a:endParaRPr>
                    </a:p>
                    <a:p>
                      <a:pPr indent="-327025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50"/>
                        <a:buChar char="●"/>
                      </a:pPr>
                      <a:r>
                        <a:rPr b="1" lang="en-US" sz="1550">
                          <a:solidFill>
                            <a:schemeClr val="dk2"/>
                          </a:solidFill>
                        </a:rPr>
                        <a:t>출산율과 설명변수를 수치화(float)하여 지도나 그래프 표현시 사용할 수 있도록 한다.</a:t>
                      </a:r>
                      <a:endParaRPr b="1" sz="1550">
                        <a:solidFill>
                          <a:schemeClr val="dk2"/>
                        </a:solidFill>
                      </a:endParaRPr>
                    </a:p>
                    <a:p>
                      <a:pPr indent="-327025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50"/>
                        <a:buChar char="●"/>
                      </a:pPr>
                      <a:r>
                        <a:rPr b="1" lang="en-US" sz="1550">
                          <a:solidFill>
                            <a:schemeClr val="dk2"/>
                          </a:solidFill>
                        </a:rPr>
                        <a:t>년도 데이터 유무에 따라 2020년 혹은 2015년 자료끼리 비교</a:t>
                      </a:r>
                      <a:endParaRPr b="1" sz="1550">
                        <a:solidFill>
                          <a:schemeClr val="dk2"/>
                        </a:solidFill>
                      </a:endParaRPr>
                    </a:p>
                    <a:p>
                      <a:pPr indent="-327025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50"/>
                        <a:buChar char="●"/>
                      </a:pPr>
                      <a:r>
                        <a:rPr b="1" lang="en-US" sz="1550">
                          <a:solidFill>
                            <a:schemeClr val="dk2"/>
                          </a:solidFill>
                        </a:rPr>
                        <a:t>교육과정 진학률의 경우 index에 있던 성별자료를 column으로 만들어서 합쳐주었다.</a:t>
                      </a:r>
                      <a:endParaRPr b="1" sz="15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9" name="Google Shape;339;p31"/>
          <p:cNvSpPr txBox="1"/>
          <p:nvPr/>
        </p:nvSpPr>
        <p:spPr>
          <a:xfrm>
            <a:off x="9879006" y="6505575"/>
            <a:ext cx="22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31"/>
          <p:cNvCxnSpPr/>
          <p:nvPr/>
        </p:nvCxnSpPr>
        <p:spPr>
          <a:xfrm>
            <a:off x="1188881" y="27312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1" name="Google Shape;341;p3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1"/>
          <p:cNvSpPr txBox="1"/>
          <p:nvPr/>
        </p:nvSpPr>
        <p:spPr>
          <a:xfrm>
            <a:off x="490138" y="323244"/>
            <a:ext cx="25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3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31"/>
          <p:cNvGrpSpPr/>
          <p:nvPr/>
        </p:nvGrpSpPr>
        <p:grpSpPr>
          <a:xfrm>
            <a:off x="1188868" y="351825"/>
            <a:ext cx="6252910" cy="660325"/>
            <a:chOff x="1188868" y="351825"/>
            <a:chExt cx="6252910" cy="660325"/>
          </a:xfrm>
        </p:grpSpPr>
        <p:sp>
          <p:nvSpPr>
            <p:cNvPr id="344" name="Google Shape;344;p31"/>
            <p:cNvSpPr txBox="1"/>
            <p:nvPr/>
          </p:nvSpPr>
          <p:spPr>
            <a:xfrm>
              <a:off x="1188868" y="351825"/>
              <a:ext cx="2007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</a:rPr>
                <a:t>003 데이터 처리</a:t>
              </a:r>
              <a:endParaRPr/>
            </a:p>
          </p:txBody>
        </p:sp>
        <p:sp>
          <p:nvSpPr>
            <p:cNvPr id="345" name="Google Shape;345;p31"/>
            <p:cNvSpPr txBox="1"/>
            <p:nvPr/>
          </p:nvSpPr>
          <p:spPr>
            <a:xfrm>
              <a:off x="1188877" y="581350"/>
              <a:ext cx="62529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</a:rPr>
                <a:t>출산율과 요소들의 자료 전처리</a:t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4"/>
          <p:cNvGrpSpPr/>
          <p:nvPr/>
        </p:nvGrpSpPr>
        <p:grpSpPr>
          <a:xfrm>
            <a:off x="212651" y="3568064"/>
            <a:ext cx="10613649" cy="1260996"/>
            <a:chOff x="212651" y="3206557"/>
            <a:chExt cx="10613649" cy="1260996"/>
          </a:xfrm>
        </p:grpSpPr>
        <p:sp>
          <p:nvSpPr>
            <p:cNvPr id="102" name="Google Shape;102;p14"/>
            <p:cNvSpPr txBox="1"/>
            <p:nvPr/>
          </p:nvSpPr>
          <p:spPr>
            <a:xfrm>
              <a:off x="586180" y="3575889"/>
              <a:ext cx="3541500" cy="8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80975" lvl="0" marL="180975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Noto Sans Symbols"/>
                <a:buChar char="▪"/>
              </a:pPr>
              <a:r>
                <a:rPr lang="en-US">
                  <a:solidFill>
                    <a:schemeClr val="lt1"/>
                  </a:solidFill>
                </a:rPr>
                <a:t>한국의 저출산율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0975" lvl="0" marL="180975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Noto Sans Symbols"/>
                <a:buChar char="▪"/>
              </a:pPr>
              <a:r>
                <a:rPr lang="en-US">
                  <a:solidFill>
                    <a:schemeClr val="lt1"/>
                  </a:solidFill>
                </a:rPr>
                <a:t>세계의 출산율</a:t>
              </a:r>
              <a:endParaRPr>
                <a:solidFill>
                  <a:schemeClr val="lt1"/>
                </a:solidFill>
              </a:endParaRPr>
            </a:p>
            <a:p>
              <a:pPr indent="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4828086" y="3599353"/>
              <a:ext cx="3541500" cy="8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80975" lvl="0" marL="180975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Noto Sans Symbols"/>
                <a:buChar char="▪"/>
              </a:pPr>
              <a:r>
                <a:rPr lang="en-US">
                  <a:solidFill>
                    <a:schemeClr val="lt1"/>
                  </a:solidFill>
                </a:rPr>
                <a:t>출산율 요소 분석</a:t>
              </a:r>
              <a:endParaRPr>
                <a:solidFill>
                  <a:schemeClr val="lt1"/>
                </a:solidFill>
              </a:endParaRPr>
            </a:p>
            <a:p>
              <a:pPr indent="-180975" lvl="0" marL="180975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Char char="▪"/>
              </a:pPr>
              <a:r>
                <a:rPr lang="en-US">
                  <a:solidFill>
                    <a:schemeClr val="lt1"/>
                  </a:solidFill>
                </a:rPr>
                <a:t>출산율과 상관관계</a:t>
              </a:r>
              <a:endParaRPr>
                <a:solidFill>
                  <a:schemeClr val="lt1"/>
                </a:solidFill>
              </a:endParaRPr>
            </a:p>
            <a:p>
              <a:pPr indent="-180975" lvl="0" marL="180975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Char char="▪"/>
              </a:pPr>
              <a:r>
                <a:rPr lang="en-US">
                  <a:solidFill>
                    <a:schemeClr val="lt1"/>
                  </a:solidFill>
                </a:rPr>
                <a:t>다중회귀 처리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04" name="Google Shape;104;p14"/>
            <p:cNvGrpSpPr/>
            <p:nvPr/>
          </p:nvGrpSpPr>
          <p:grpSpPr>
            <a:xfrm>
              <a:off x="212651" y="3206557"/>
              <a:ext cx="1499342" cy="369332"/>
              <a:chOff x="212651" y="3255887"/>
              <a:chExt cx="1499342" cy="369332"/>
            </a:xfrm>
          </p:grpSpPr>
          <p:sp>
            <p:nvSpPr>
              <p:cNvPr id="105" name="Google Shape;105;p14"/>
              <p:cNvSpPr txBox="1"/>
              <p:nvPr/>
            </p:nvSpPr>
            <p:spPr>
              <a:xfrm>
                <a:off x="212651" y="3255887"/>
                <a:ext cx="54534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4"/>
              <p:cNvSpPr txBox="1"/>
              <p:nvPr/>
            </p:nvSpPr>
            <p:spPr>
              <a:xfrm>
                <a:off x="757993" y="3255887"/>
                <a:ext cx="954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</a:rPr>
                  <a:t>문제</a:t>
                </a:r>
                <a:endParaRPr/>
              </a:p>
            </p:txBody>
          </p:sp>
        </p:grpSp>
        <p:grpSp>
          <p:nvGrpSpPr>
            <p:cNvPr id="107" name="Google Shape;107;p14"/>
            <p:cNvGrpSpPr/>
            <p:nvPr/>
          </p:nvGrpSpPr>
          <p:grpSpPr>
            <a:xfrm>
              <a:off x="2356877" y="3206557"/>
              <a:ext cx="1770850" cy="369332"/>
              <a:chOff x="2356877" y="3206557"/>
              <a:chExt cx="1770850" cy="369332"/>
            </a:xfrm>
          </p:grpSpPr>
          <p:sp>
            <p:nvSpPr>
              <p:cNvPr id="108" name="Google Shape;108;p14"/>
              <p:cNvSpPr txBox="1"/>
              <p:nvPr/>
            </p:nvSpPr>
            <p:spPr>
              <a:xfrm>
                <a:off x="2356877" y="3206557"/>
                <a:ext cx="60305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4"/>
              <p:cNvSpPr txBox="1"/>
              <p:nvPr/>
            </p:nvSpPr>
            <p:spPr>
              <a:xfrm>
                <a:off x="2902227" y="3206568"/>
                <a:ext cx="1225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</a:rPr>
                  <a:t>출산율</a:t>
                </a:r>
                <a:endParaRPr/>
              </a:p>
            </p:txBody>
          </p:sp>
        </p:grpSp>
        <p:grpSp>
          <p:nvGrpSpPr>
            <p:cNvPr id="110" name="Google Shape;110;p14"/>
            <p:cNvGrpSpPr/>
            <p:nvPr/>
          </p:nvGrpSpPr>
          <p:grpSpPr>
            <a:xfrm>
              <a:off x="4510531" y="3206557"/>
              <a:ext cx="2118845" cy="369332"/>
              <a:chOff x="4952427" y="3207822"/>
              <a:chExt cx="2118845" cy="369332"/>
            </a:xfrm>
          </p:grpSpPr>
          <p:sp>
            <p:nvSpPr>
              <p:cNvPr id="111" name="Google Shape;111;p14"/>
              <p:cNvSpPr txBox="1"/>
              <p:nvPr/>
            </p:nvSpPr>
            <p:spPr>
              <a:xfrm>
                <a:off x="4952427" y="3207822"/>
                <a:ext cx="59503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4"/>
              <p:cNvSpPr txBox="1"/>
              <p:nvPr/>
            </p:nvSpPr>
            <p:spPr>
              <a:xfrm>
                <a:off x="5497772" y="3207833"/>
                <a:ext cx="1573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</a:rPr>
                  <a:t>데이터처리</a:t>
                </a:r>
                <a:endParaRPr/>
              </a:p>
            </p:txBody>
          </p:sp>
        </p:grpSp>
        <p:grpSp>
          <p:nvGrpSpPr>
            <p:cNvPr id="113" name="Google Shape;113;p14"/>
            <p:cNvGrpSpPr/>
            <p:nvPr/>
          </p:nvGrpSpPr>
          <p:grpSpPr>
            <a:xfrm>
              <a:off x="6787282" y="3206557"/>
              <a:ext cx="3898743" cy="369332"/>
              <a:chOff x="6956206" y="3236652"/>
              <a:chExt cx="3898743" cy="369332"/>
            </a:xfrm>
          </p:grpSpPr>
          <p:sp>
            <p:nvSpPr>
              <p:cNvPr id="114" name="Google Shape;114;p14"/>
              <p:cNvSpPr txBox="1"/>
              <p:nvPr/>
            </p:nvSpPr>
            <p:spPr>
              <a:xfrm>
                <a:off x="6956206" y="3236652"/>
                <a:ext cx="59503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04</a:t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4"/>
              <p:cNvSpPr txBox="1"/>
              <p:nvPr/>
            </p:nvSpPr>
            <p:spPr>
              <a:xfrm>
                <a:off x="7501550" y="3236663"/>
                <a:ext cx="3353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</a:rPr>
                  <a:t>마무리</a:t>
                </a:r>
                <a:endParaRPr/>
              </a:p>
            </p:txBody>
          </p:sp>
        </p:grpSp>
        <p:sp>
          <p:nvSpPr>
            <p:cNvPr id="116" name="Google Shape;116;p14"/>
            <p:cNvSpPr txBox="1"/>
            <p:nvPr/>
          </p:nvSpPr>
          <p:spPr>
            <a:xfrm>
              <a:off x="2730406" y="3590883"/>
              <a:ext cx="3541500" cy="5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80975" lvl="0" marL="180975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Noto Sans Symbols"/>
                <a:buChar char="▪"/>
              </a:pPr>
              <a:r>
                <a:rPr lang="en-US">
                  <a:solidFill>
                    <a:schemeClr val="lt1"/>
                  </a:solidFill>
                </a:rPr>
                <a:t>출산율에 영향을 </a:t>
              </a:r>
              <a:br>
                <a:rPr lang="en-US">
                  <a:solidFill>
                    <a:schemeClr val="lt1"/>
                  </a:solidFill>
                </a:rPr>
              </a:br>
              <a:r>
                <a:rPr lang="en-US">
                  <a:solidFill>
                    <a:schemeClr val="lt1"/>
                  </a:solidFill>
                </a:rPr>
                <a:t>끼치는 요소관계분석 </a:t>
              </a:r>
              <a:endParaRPr/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7284800" y="3622817"/>
              <a:ext cx="3541500" cy="5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80975" lvl="0" marL="180975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Noto Sans Symbols"/>
                <a:buChar char="▪"/>
              </a:pPr>
              <a:r>
                <a:rPr lang="en-US">
                  <a:solidFill>
                    <a:schemeClr val="lt1"/>
                  </a:solidFill>
                </a:rPr>
                <a:t>분석결과</a:t>
              </a:r>
              <a:endParaRPr>
                <a:solidFill>
                  <a:schemeClr val="lt1"/>
                </a:solidFill>
              </a:endParaRPr>
            </a:p>
            <a:p>
              <a:pPr indent="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18" name="Google Shape;118;p1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/>
          <p:nvPr/>
        </p:nvSpPr>
        <p:spPr>
          <a:xfrm rot="10800000">
            <a:off x="8048846" y="1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14"/>
          <p:cNvCxnSpPr/>
          <p:nvPr/>
        </p:nvCxnSpPr>
        <p:spPr>
          <a:xfrm>
            <a:off x="338006" y="724659"/>
            <a:ext cx="137409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/>
          <p:nvPr/>
        </p:nvSpPr>
        <p:spPr>
          <a:xfrm>
            <a:off x="4822104" y="1973118"/>
            <a:ext cx="2547900" cy="2547900"/>
          </a:xfrm>
          <a:prstGeom prst="diamond">
            <a:avLst/>
          </a:prstGeom>
          <a:solidFill>
            <a:srgbClr val="C9DAF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51" name="Google Shape;351;p32"/>
          <p:cNvSpPr txBox="1"/>
          <p:nvPr/>
        </p:nvSpPr>
        <p:spPr>
          <a:xfrm>
            <a:off x="9879006" y="6505575"/>
            <a:ext cx="22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2"/>
          <p:cNvSpPr/>
          <p:nvPr/>
        </p:nvSpPr>
        <p:spPr>
          <a:xfrm>
            <a:off x="2219325" y="1961525"/>
            <a:ext cx="2547900" cy="2547900"/>
          </a:xfrm>
          <a:prstGeom prst="diamond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6123494" y="3274508"/>
            <a:ext cx="2547900" cy="2547900"/>
          </a:xfrm>
          <a:prstGeom prst="diamond">
            <a:avLst/>
          </a:prstGeom>
          <a:solidFill>
            <a:srgbClr val="C9DAF8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2"/>
          <p:cNvSpPr/>
          <p:nvPr/>
        </p:nvSpPr>
        <p:spPr>
          <a:xfrm>
            <a:off x="3520715" y="3265343"/>
            <a:ext cx="2547900" cy="2547900"/>
          </a:xfrm>
          <a:prstGeom prst="diamond">
            <a:avLst/>
          </a:prstGeom>
          <a:solidFill>
            <a:schemeClr val="lt1">
              <a:alpha val="69800"/>
            </a:schemeClr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2"/>
          <p:cNvSpPr/>
          <p:nvPr/>
        </p:nvSpPr>
        <p:spPr>
          <a:xfrm>
            <a:off x="7424884" y="1973118"/>
            <a:ext cx="2547900" cy="2547900"/>
          </a:xfrm>
          <a:prstGeom prst="diamond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2"/>
          <p:cNvSpPr txBox="1"/>
          <p:nvPr/>
        </p:nvSpPr>
        <p:spPr>
          <a:xfrm>
            <a:off x="6374606" y="4182298"/>
            <a:ext cx="2045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</a:rPr>
              <a:t>OneHotEncoding </a:t>
            </a:r>
            <a:endParaRPr b="1" sz="17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</a:rPr>
              <a:t>활용한 </a:t>
            </a:r>
            <a:endParaRPr b="1" sz="17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</a:rPr>
              <a:t>항목자료 함수 설정</a:t>
            </a:r>
            <a:endParaRPr b="1"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2"/>
          <p:cNvSpPr txBox="1"/>
          <p:nvPr/>
        </p:nvSpPr>
        <p:spPr>
          <a:xfrm>
            <a:off x="7675902" y="3068502"/>
            <a:ext cx="2045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설명변수의 정제 완료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2"/>
          <p:cNvSpPr txBox="1"/>
          <p:nvPr/>
        </p:nvSpPr>
        <p:spPr>
          <a:xfrm>
            <a:off x="2470494" y="2727578"/>
            <a:ext cx="2045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NaN값이 있는 데이터가 존재,  중앙값을 넣음</a:t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p32"/>
          <p:cNvCxnSpPr/>
          <p:nvPr/>
        </p:nvCxnSpPr>
        <p:spPr>
          <a:xfrm>
            <a:off x="1188881" y="27312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0" name="Google Shape;360;p3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2"/>
          <p:cNvSpPr txBox="1"/>
          <p:nvPr/>
        </p:nvSpPr>
        <p:spPr>
          <a:xfrm>
            <a:off x="490138" y="323244"/>
            <a:ext cx="25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3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2" name="Google Shape;362;p32"/>
          <p:cNvGrpSpPr/>
          <p:nvPr/>
        </p:nvGrpSpPr>
        <p:grpSpPr>
          <a:xfrm>
            <a:off x="1188870" y="351825"/>
            <a:ext cx="7677910" cy="660325"/>
            <a:chOff x="1188870" y="351825"/>
            <a:chExt cx="7677910" cy="660325"/>
          </a:xfrm>
        </p:grpSpPr>
        <p:sp>
          <p:nvSpPr>
            <p:cNvPr id="363" name="Google Shape;363;p32"/>
            <p:cNvSpPr txBox="1"/>
            <p:nvPr/>
          </p:nvSpPr>
          <p:spPr>
            <a:xfrm>
              <a:off x="1188870" y="351825"/>
              <a:ext cx="1693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</a:rPr>
                <a:t>003 데이터 처리</a:t>
              </a:r>
              <a:endParaRPr/>
            </a:p>
          </p:txBody>
        </p:sp>
        <p:sp>
          <p:nvSpPr>
            <p:cNvPr id="364" name="Google Shape;364;p32"/>
            <p:cNvSpPr txBox="1"/>
            <p:nvPr/>
          </p:nvSpPr>
          <p:spPr>
            <a:xfrm>
              <a:off x="1188880" y="581350"/>
              <a:ext cx="76779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</a:rPr>
                <a:t>NaN값을 예측하고 대륙별로 나누기 위한 회귀분석 모델 전처리과정</a:t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5" name="Google Shape;365;p32"/>
          <p:cNvSpPr txBox="1"/>
          <p:nvPr/>
        </p:nvSpPr>
        <p:spPr>
          <a:xfrm>
            <a:off x="3771826" y="3953698"/>
            <a:ext cx="204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항목자료=해당 국가의 소속 대륙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(동아시아 등)</a:t>
            </a:r>
            <a:endParaRPr b="1"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2"/>
          <p:cNvSpPr txBox="1"/>
          <p:nvPr/>
        </p:nvSpPr>
        <p:spPr>
          <a:xfrm>
            <a:off x="5039600" y="2750675"/>
            <a:ext cx="2112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700">
                <a:solidFill>
                  <a:schemeClr val="dk2"/>
                </a:solidFill>
              </a:rPr>
              <a:t>항목자료 중 </a:t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700">
                <a:solidFill>
                  <a:schemeClr val="dk2"/>
                </a:solidFill>
              </a:rPr>
              <a:t> </a:t>
            </a:r>
            <a:r>
              <a:rPr b="1" lang="en-US" sz="1700">
                <a:solidFill>
                  <a:schemeClr val="accent4"/>
                </a:solidFill>
              </a:rPr>
              <a:t>NaN==‘missing’ </a:t>
            </a:r>
            <a:r>
              <a:rPr b="1" lang="en-US" sz="1700">
                <a:solidFill>
                  <a:schemeClr val="dk2"/>
                </a:solidFill>
              </a:rPr>
              <a:t>으로 정의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/>
          <p:nvPr/>
        </p:nvSpPr>
        <p:spPr>
          <a:xfrm>
            <a:off x="9879006" y="6505575"/>
            <a:ext cx="22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33"/>
          <p:cNvCxnSpPr/>
          <p:nvPr/>
        </p:nvCxnSpPr>
        <p:spPr>
          <a:xfrm>
            <a:off x="1188881" y="27312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73" name="Google Shape;373;p33"/>
          <p:cNvGraphicFramePr/>
          <p:nvPr/>
        </p:nvGraphicFramePr>
        <p:xfrm>
          <a:off x="495488" y="13039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{DE31D65A-527E-460B-ADA8-83B5E7106FB3}</a:tableStyleId>
              </a:tblPr>
              <a:tblGrid>
                <a:gridCol w="2805025"/>
                <a:gridCol w="2805025"/>
                <a:gridCol w="2805025"/>
                <a:gridCol w="2805025"/>
              </a:tblGrid>
              <a:tr h="73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문제 설정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전처리 과정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모델 생성</a:t>
                      </a:r>
                      <a:endParaRPr sz="24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회귀식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</a:tr>
              <a:tr h="41757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000000"/>
                          </a:solidFill>
                        </a:rPr>
                        <a:t>explanatory_variables(</a:t>
                      </a:r>
                      <a:r>
                        <a:rPr b="1" lang="en-US" sz="1300">
                          <a:solidFill>
                            <a:srgbClr val="9900FF"/>
                          </a:solidFill>
                        </a:rPr>
                        <a:t>요소들)</a:t>
                      </a: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 = </a:t>
                      </a:r>
                      <a:endParaRPr sz="16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['1인당GNI(구매력환산기준2011)(달러);2018', '평균교육기간(년);2018',  </a:t>
                      </a:r>
                      <a:endParaRPr sz="16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'경제활동참여율;여자',</a:t>
                      </a:r>
                      <a:endParaRPr sz="16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'도시화율;2020','sub-region']</a:t>
                      </a:r>
                      <a:endParaRPr sz="16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9900FF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X= country_data_with_answer[</a:t>
                      </a:r>
                      <a:r>
                        <a:rPr b="1" lang="en-US" sz="1300">
                          <a:solidFill>
                            <a:srgbClr val="000000"/>
                          </a:solidFill>
                        </a:rPr>
                        <a:t>explanatory_variables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]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y= country_data_with_answer['합계출산;2015']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4"/>
                          </a:solidFill>
                        </a:rPr>
                        <a:t># X와 Y를 계산해야하는데 NaN값이 있는 부분이 존재한다.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accent4"/>
                          </a:solidFill>
                        </a:rPr>
                        <a:t># 각 지역을 하나의 설명변수로 설정</a:t>
                      </a:r>
                      <a:endParaRPr sz="1000"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9900FF"/>
                          </a:solidFill>
                        </a:rPr>
                        <a:t>(대륙별로 전처리)</a:t>
                      </a:r>
                      <a:endParaRPr sz="1000">
                        <a:solidFill>
                          <a:srgbClr val="9900FF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preprocess_cat = Pipeline(steps = [ 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    ('imputer', SimpleImputer(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accent4"/>
                          </a:solidFill>
                        </a:rPr>
                        <a:t># 어느 곳에 속한 지 모르면 missing으로 지역이름 설정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     strategy = 'constant', fill_value = 'missing')),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    ('encoder', OneHotEncoder(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     (encode)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 handle_unknown = 'ignore')), 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accent4"/>
                          </a:solidFill>
                        </a:rPr>
                        <a:t># when encountering unknown, encode all zero</a:t>
                      </a:r>
                      <a:endParaRPr sz="1000"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    ])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9900FF"/>
                          </a:solidFill>
                        </a:rPr>
                        <a:t>(요소별 전처리)</a:t>
                      </a:r>
                      <a:endParaRPr sz="1000">
                        <a:solidFill>
                          <a:srgbClr val="9900FF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preprocess_num = Pipeline(steps = [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    ('imputer', SimpleImputer(strategy = 'median')), </a:t>
                      </a:r>
                      <a:r>
                        <a:rPr lang="en-US" sz="1000">
                          <a:solidFill>
                            <a:schemeClr val="accent4"/>
                          </a:solidFill>
                        </a:rPr>
                        <a:t># NaN를 중앙값으로 변경</a:t>
                      </a:r>
                      <a:endParaRPr sz="1000"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    ])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9900FF"/>
                          </a:solidFill>
                        </a:rPr>
                        <a:t>(위 두가지를 합친 column 정의)</a:t>
                      </a:r>
                      <a:endParaRPr sz="1000">
                        <a:solidFill>
                          <a:srgbClr val="9900FF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preprocess = ColumnTransformer(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    transformers = [('numerizer', 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    preprocess_num, explanatory_variables[:-1]),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        ('categorizer', preprocess_cat, explanatory_variables[-1:]),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        ])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9900FF"/>
                          </a:solidFill>
                        </a:rPr>
                        <a:t>(합친 column을 모델에 적용, fit 메소드 사용)</a:t>
                      </a:r>
                      <a:endParaRPr sz="900">
                        <a:solidFill>
                          <a:srgbClr val="9900FF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reg = 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   Pipeline(steps = [('preprocessor', preprocess),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                        ('regressor', LinearRegression()),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                        ])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reg.fit(X, y) </a:t>
                      </a:r>
                      <a:r>
                        <a:rPr lang="en-US" sz="900">
                          <a:solidFill>
                            <a:schemeClr val="accent4"/>
                          </a:solidFill>
                        </a:rPr>
                        <a:t># 선형 회귀분석</a:t>
                      </a:r>
                      <a:endParaRPr sz="900"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print('RMSE: '+str(mean_squared_error(y, reg.predict(X))))</a:t>
                      </a:r>
                      <a:r>
                        <a:rPr lang="en-US" sz="900">
                          <a:solidFill>
                            <a:schemeClr val="accent4"/>
                          </a:solidFill>
                        </a:rPr>
                        <a:t> # 평균오차 산정</a:t>
                      </a:r>
                      <a:endParaRPr sz="900"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print(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    pd.Series(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        reg.named_steps['regressor'].coef_,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        index = explanatory_variables[:-1] + \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        list(reg.named_steps['preprocessor'].named_transformers_['categorizer'].\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             named_steps['encoder'].categories_[0]),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        name = '각 설명변수의 회귀계수')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    )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9900FF"/>
                          </a:solidFill>
                        </a:rPr>
                        <a:t>(사용한 식)</a:t>
                      </a:r>
                      <a:endParaRPr sz="900">
                        <a:solidFill>
                          <a:srgbClr val="9900FF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2"/>
                          </a:solidFill>
                        </a:rPr>
                        <a:t>y = a1x1+a2x2+a3x3+b 꼴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2"/>
                          </a:solidFill>
                        </a:rPr>
                        <a:t>y는 출산율, x는 각 설명변수, a는 x가 y에 미치는 영향(회귀계수), b는 모든 x가 0일 때 y값</a:t>
                      </a:r>
                      <a:endParaRPr sz="900">
                        <a:solidFill>
                          <a:srgbClr val="9900FF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9900FF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9900FF"/>
                          </a:solidFill>
                        </a:rPr>
                        <a:t>(결과)</a:t>
                      </a:r>
                      <a:endParaRPr sz="900">
                        <a:solidFill>
                          <a:srgbClr val="9900FF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9900FF"/>
                          </a:solidFill>
                        </a:rPr>
                        <a:t>(오차값)</a:t>
                      </a:r>
                      <a:endParaRPr sz="900">
                        <a:solidFill>
                          <a:srgbClr val="9900FF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2"/>
                          </a:solidFill>
                        </a:rPr>
                        <a:t>RMSE: 0.41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2"/>
                          </a:solidFill>
                        </a:rPr>
                        <a:t>1인당 GNI((달러)   -0.000006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2"/>
                          </a:solidFill>
                        </a:rPr>
                        <a:t>평균교육기간(년)                   -0.204814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2"/>
                          </a:solidFill>
                        </a:rPr>
                        <a:t>경제활동참여율;여자(%)          -0.002334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2"/>
                          </a:solidFill>
                        </a:rPr>
                        <a:t>도시화율(%)               -0.003232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2"/>
                          </a:solidFill>
                        </a:rPr>
                        <a:t>Eastern Asia                      -0.758318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2"/>
                          </a:solidFill>
                        </a:rPr>
                        <a:t>Northern America                   0.235157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2"/>
                          </a:solidFill>
                        </a:rPr>
                        <a:t>...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2"/>
                          </a:solidFill>
                        </a:rPr>
                        <a:t>Sub-Saharan Africa                 1.135146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2"/>
                          </a:solidFill>
                        </a:rPr>
                        <a:t>Western Europe                    -0.049007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2"/>
                          </a:solidFill>
                        </a:rPr>
                        <a:t>missing                           -0.603728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2"/>
                          </a:solidFill>
                        </a:rPr>
                        <a:t>Name: 각 설명변수의 회귀계수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74" name="Google Shape;374;p3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3"/>
          <p:cNvSpPr txBox="1"/>
          <p:nvPr/>
        </p:nvSpPr>
        <p:spPr>
          <a:xfrm>
            <a:off x="490138" y="323244"/>
            <a:ext cx="25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3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6" name="Google Shape;376;p33"/>
          <p:cNvGrpSpPr/>
          <p:nvPr/>
        </p:nvGrpSpPr>
        <p:grpSpPr>
          <a:xfrm>
            <a:off x="1188868" y="351825"/>
            <a:ext cx="6252910" cy="660325"/>
            <a:chOff x="1188868" y="351825"/>
            <a:chExt cx="6252910" cy="660325"/>
          </a:xfrm>
        </p:grpSpPr>
        <p:sp>
          <p:nvSpPr>
            <p:cNvPr id="377" name="Google Shape;377;p33"/>
            <p:cNvSpPr txBox="1"/>
            <p:nvPr/>
          </p:nvSpPr>
          <p:spPr>
            <a:xfrm>
              <a:off x="1188868" y="351825"/>
              <a:ext cx="2007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</a:rPr>
                <a:t>003 데이터 처리</a:t>
              </a:r>
              <a:endParaRPr/>
            </a:p>
          </p:txBody>
        </p:sp>
        <p:sp>
          <p:nvSpPr>
            <p:cNvPr id="378" name="Google Shape;378;p33"/>
            <p:cNvSpPr txBox="1"/>
            <p:nvPr/>
          </p:nvSpPr>
          <p:spPr>
            <a:xfrm>
              <a:off x="1188877" y="581350"/>
              <a:ext cx="62529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</a:rPr>
                <a:t>NaN값을 구하기 위한 회귀분석 모델</a:t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 txBox="1"/>
          <p:nvPr/>
        </p:nvSpPr>
        <p:spPr>
          <a:xfrm>
            <a:off x="9879006" y="6505575"/>
            <a:ext cx="22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4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rgbClr val="D9D9D9">
              <a:alpha val="6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4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rgbClr val="D9D9D9">
              <a:alpha val="6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4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rgbClr val="D9D9D9">
              <a:alpha val="6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rgbClr val="D9D9D9">
              <a:alpha val="6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4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rgbClr val="D9D9D9">
              <a:alpha val="6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4"/>
          <p:cNvSpPr/>
          <p:nvPr/>
        </p:nvSpPr>
        <p:spPr>
          <a:xfrm>
            <a:off x="1278478" y="2488475"/>
            <a:ext cx="1324500" cy="419100"/>
          </a:xfrm>
          <a:prstGeom prst="homePlate">
            <a:avLst>
              <a:gd fmla="val 50000" name="adj"/>
            </a:avLst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4"/>
          <p:cNvSpPr/>
          <p:nvPr/>
        </p:nvSpPr>
        <p:spPr>
          <a:xfrm>
            <a:off x="1278480" y="3108362"/>
            <a:ext cx="3659400" cy="419100"/>
          </a:xfrm>
          <a:prstGeom prst="homePlate">
            <a:avLst>
              <a:gd fmla="val 50000" name="adj"/>
            </a:avLst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4"/>
          <p:cNvSpPr/>
          <p:nvPr/>
        </p:nvSpPr>
        <p:spPr>
          <a:xfrm>
            <a:off x="1278479" y="3740975"/>
            <a:ext cx="532800" cy="419100"/>
          </a:xfrm>
          <a:prstGeom prst="homePlate">
            <a:avLst>
              <a:gd fmla="val 50000" name="adj"/>
            </a:avLst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4"/>
          <p:cNvSpPr/>
          <p:nvPr/>
        </p:nvSpPr>
        <p:spPr>
          <a:xfrm>
            <a:off x="1278479" y="4373600"/>
            <a:ext cx="809400" cy="419100"/>
          </a:xfrm>
          <a:prstGeom prst="homePlate">
            <a:avLst>
              <a:gd fmla="val 50000" name="adj"/>
            </a:avLst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4"/>
          <p:cNvSpPr/>
          <p:nvPr/>
        </p:nvSpPr>
        <p:spPr>
          <a:xfrm>
            <a:off x="1278469" y="4996700"/>
            <a:ext cx="4495800" cy="419100"/>
          </a:xfrm>
          <a:prstGeom prst="homePlate">
            <a:avLst>
              <a:gd fmla="val 50000" name="adj"/>
            </a:avLst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4"/>
          <p:cNvSpPr txBox="1"/>
          <p:nvPr/>
        </p:nvSpPr>
        <p:spPr>
          <a:xfrm>
            <a:off x="6272338" y="2495490"/>
            <a:ext cx="432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1인당 GNI가 1만달러 늘 때마다 출산율은 0.06씩 감소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395" name="Google Shape;395;p34"/>
          <p:cNvSpPr txBox="1"/>
          <p:nvPr/>
        </p:nvSpPr>
        <p:spPr>
          <a:xfrm>
            <a:off x="6272338" y="3126296"/>
            <a:ext cx="432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교육기간이 1년 늘 때마다 출산율이 0.2씩 감소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396" name="Google Shape;396;p34"/>
          <p:cNvSpPr txBox="1"/>
          <p:nvPr/>
        </p:nvSpPr>
        <p:spPr>
          <a:xfrm>
            <a:off x="6272338" y="3747577"/>
            <a:ext cx="432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여성의 경제참여율이 10% 늘 때마다 출산율은 0.023씩 감소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397" name="Google Shape;397;p34"/>
          <p:cNvSpPr txBox="1"/>
          <p:nvPr/>
        </p:nvSpPr>
        <p:spPr>
          <a:xfrm>
            <a:off x="6272338" y="4387908"/>
            <a:ext cx="432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도시화율이 10% 늘 때마다 출산율은 0.032씩 감소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398" name="Google Shape;398;p34"/>
          <p:cNvSpPr txBox="1"/>
          <p:nvPr/>
        </p:nvSpPr>
        <p:spPr>
          <a:xfrm>
            <a:off x="6272338" y="4971089"/>
            <a:ext cx="432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동아시아에 속하면 출산율이 0.7만큼 감소하고, 사하라 사막 이남 아프리카에 속하면 출산율이 1.1씩 증가</a:t>
            </a:r>
            <a:endParaRPr b="1" sz="1300">
              <a:solidFill>
                <a:schemeClr val="dk1"/>
              </a:solidFill>
            </a:endParaRPr>
          </a:p>
        </p:txBody>
      </p:sp>
      <p:cxnSp>
        <p:nvCxnSpPr>
          <p:cNvPr id="399" name="Google Shape;399;p34"/>
          <p:cNvCxnSpPr/>
          <p:nvPr/>
        </p:nvCxnSpPr>
        <p:spPr>
          <a:xfrm>
            <a:off x="1188881" y="27312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0" name="Google Shape;400;p3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34"/>
          <p:cNvGrpSpPr/>
          <p:nvPr/>
        </p:nvGrpSpPr>
        <p:grpSpPr>
          <a:xfrm>
            <a:off x="1188843" y="351831"/>
            <a:ext cx="3949875" cy="660342"/>
            <a:chOff x="1188881" y="351819"/>
            <a:chExt cx="2159700" cy="660342"/>
          </a:xfrm>
        </p:grpSpPr>
        <p:sp>
          <p:nvSpPr>
            <p:cNvPr id="402" name="Google Shape;402;p34"/>
            <p:cNvSpPr txBox="1"/>
            <p:nvPr/>
          </p:nvSpPr>
          <p:spPr>
            <a:xfrm>
              <a:off x="1188881" y="351819"/>
              <a:ext cx="890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001 소제목</a:t>
              </a:r>
              <a:endParaRPr/>
            </a:p>
          </p:txBody>
        </p:sp>
        <p:sp>
          <p:nvSpPr>
            <p:cNvPr id="403" name="Google Shape;403;p34"/>
            <p:cNvSpPr txBox="1"/>
            <p:nvPr/>
          </p:nvSpPr>
          <p:spPr>
            <a:xfrm>
              <a:off x="1188881" y="581361"/>
              <a:ext cx="21597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</a:rPr>
                <a:t>회귀분석을 이용한 평균 결과</a:t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34"/>
          <p:cNvSpPr txBox="1"/>
          <p:nvPr/>
        </p:nvSpPr>
        <p:spPr>
          <a:xfrm>
            <a:off x="490138" y="323244"/>
            <a:ext cx="25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3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"/>
          <p:cNvSpPr txBox="1"/>
          <p:nvPr/>
        </p:nvSpPr>
        <p:spPr>
          <a:xfrm>
            <a:off x="489352" y="2285885"/>
            <a:ext cx="1883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b="1" lang="en-US" sz="7200">
                <a:solidFill>
                  <a:schemeClr val="dk2"/>
                </a:solidFill>
              </a:rPr>
              <a:t>4</a:t>
            </a:r>
            <a:endParaRPr b="1"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533434" y="3549402"/>
            <a:ext cx="348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</a:rPr>
              <a:t>분석결과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9879006" y="6505575"/>
            <a:ext cx="22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" name="Google Shape;412;p35"/>
          <p:cNvCxnSpPr/>
          <p:nvPr/>
        </p:nvCxnSpPr>
        <p:spPr>
          <a:xfrm>
            <a:off x="489352" y="3392488"/>
            <a:ext cx="69747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3" name="Google Shape;413;p35"/>
          <p:cNvSpPr/>
          <p:nvPr/>
        </p:nvSpPr>
        <p:spPr>
          <a:xfrm>
            <a:off x="6688067" y="919927"/>
            <a:ext cx="3334500" cy="45942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5"/>
          <p:cNvSpPr/>
          <p:nvPr/>
        </p:nvSpPr>
        <p:spPr>
          <a:xfrm>
            <a:off x="8552835" y="919927"/>
            <a:ext cx="3334500" cy="4594200"/>
          </a:xfrm>
          <a:prstGeom prst="triangle">
            <a:avLst>
              <a:gd fmla="val 50000" name="adj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 txBox="1"/>
          <p:nvPr/>
        </p:nvSpPr>
        <p:spPr>
          <a:xfrm>
            <a:off x="9879006" y="6505575"/>
            <a:ext cx="22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36"/>
          <p:cNvCxnSpPr/>
          <p:nvPr/>
        </p:nvCxnSpPr>
        <p:spPr>
          <a:xfrm>
            <a:off x="1188881" y="27312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1" name="Google Shape;421;p3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>
            <a:off x="490138" y="323244"/>
            <a:ext cx="25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4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6"/>
          <p:cNvSpPr txBox="1"/>
          <p:nvPr/>
        </p:nvSpPr>
        <p:spPr>
          <a:xfrm>
            <a:off x="1188873" y="351825"/>
            <a:ext cx="121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출산율과 인구</a:t>
            </a:r>
            <a:endParaRPr/>
          </a:p>
        </p:txBody>
      </p:sp>
      <p:sp>
        <p:nvSpPr>
          <p:cNvPr id="424" name="Google Shape;424;p36"/>
          <p:cNvSpPr txBox="1"/>
          <p:nvPr/>
        </p:nvSpPr>
        <p:spPr>
          <a:xfrm>
            <a:off x="1731150" y="362400"/>
            <a:ext cx="872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분석결과</a:t>
            </a:r>
            <a:endParaRPr b="1" sz="3200"/>
          </a:p>
        </p:txBody>
      </p:sp>
      <p:cxnSp>
        <p:nvCxnSpPr>
          <p:cNvPr id="425" name="Google Shape;425;p36"/>
          <p:cNvCxnSpPr/>
          <p:nvPr/>
        </p:nvCxnSpPr>
        <p:spPr>
          <a:xfrm>
            <a:off x="762756" y="107797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26" name="Google Shape;426;p36"/>
          <p:cNvGrpSpPr/>
          <p:nvPr/>
        </p:nvGrpSpPr>
        <p:grpSpPr>
          <a:xfrm>
            <a:off x="390902" y="1949543"/>
            <a:ext cx="11410199" cy="1828830"/>
            <a:chOff x="918710" y="1820925"/>
            <a:chExt cx="10215039" cy="1571700"/>
          </a:xfrm>
        </p:grpSpPr>
        <p:sp>
          <p:nvSpPr>
            <p:cNvPr id="427" name="Google Shape;427;p36"/>
            <p:cNvSpPr/>
            <p:nvPr/>
          </p:nvSpPr>
          <p:spPr>
            <a:xfrm>
              <a:off x="918710" y="1820925"/>
              <a:ext cx="3274500" cy="1571700"/>
            </a:xfrm>
            <a:prstGeom prst="flowChartAlternateProcess">
              <a:avLst/>
            </a:prstGeom>
            <a:solidFill>
              <a:srgbClr val="FCAFB6">
                <a:alpha val="698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rgbClr val="434343"/>
                  </a:solidFill>
                </a:rPr>
                <a:t>소비자 물가지수</a:t>
              </a:r>
              <a:endParaRPr b="1" sz="2600">
                <a:solidFill>
                  <a:srgbClr val="434343"/>
                </a:solidFill>
              </a:endParaRPr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4388975" y="1820925"/>
              <a:ext cx="3274500" cy="1571700"/>
            </a:xfrm>
            <a:prstGeom prst="flowChartAlternateProcess">
              <a:avLst/>
            </a:prstGeom>
            <a:solidFill>
              <a:srgbClr val="FCAFB6">
                <a:alpha val="698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rgbClr val="434343"/>
                  </a:solidFill>
                </a:rPr>
                <a:t>경제 활동 참여율(여성)</a:t>
              </a:r>
              <a:endParaRPr b="1" sz="2600">
                <a:solidFill>
                  <a:srgbClr val="434343"/>
                </a:solidFill>
              </a:endParaRPr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7859249" y="1820925"/>
              <a:ext cx="3274500" cy="1571700"/>
            </a:xfrm>
            <a:prstGeom prst="flowChartAlternateProcess">
              <a:avLst/>
            </a:prstGeom>
            <a:solidFill>
              <a:srgbClr val="FCAFB6">
                <a:alpha val="698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rgbClr val="434343"/>
                  </a:solidFill>
                </a:rPr>
                <a:t>1인당 GNI</a:t>
              </a:r>
              <a:endParaRPr b="1" sz="2600">
                <a:solidFill>
                  <a:srgbClr val="434343"/>
                </a:solidFill>
              </a:endParaRPr>
            </a:p>
          </p:txBody>
        </p:sp>
      </p:grpSp>
      <p:grpSp>
        <p:nvGrpSpPr>
          <p:cNvPr id="430" name="Google Shape;430;p36"/>
          <p:cNvGrpSpPr/>
          <p:nvPr/>
        </p:nvGrpSpPr>
        <p:grpSpPr>
          <a:xfrm>
            <a:off x="390902" y="4227555"/>
            <a:ext cx="11410199" cy="1828830"/>
            <a:chOff x="918710" y="1820925"/>
            <a:chExt cx="10215039" cy="1571700"/>
          </a:xfrm>
        </p:grpSpPr>
        <p:sp>
          <p:nvSpPr>
            <p:cNvPr id="431" name="Google Shape;431;p36"/>
            <p:cNvSpPr/>
            <p:nvPr/>
          </p:nvSpPr>
          <p:spPr>
            <a:xfrm>
              <a:off x="918710" y="1820925"/>
              <a:ext cx="3274500" cy="1571700"/>
            </a:xfrm>
            <a:prstGeom prst="flowChartAlternateProcess">
              <a:avLst/>
            </a:prstGeom>
            <a:solidFill>
              <a:srgbClr val="FCAFB6">
                <a:alpha val="698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rgbClr val="434343"/>
                  </a:solidFill>
                </a:rPr>
                <a:t>GDP</a:t>
              </a:r>
              <a:endParaRPr b="1" sz="2600">
                <a:solidFill>
                  <a:srgbClr val="434343"/>
                </a:solidFill>
              </a:endParaRPr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4388975" y="1820925"/>
              <a:ext cx="3274500" cy="1571700"/>
            </a:xfrm>
            <a:prstGeom prst="flowChartAlternateProcess">
              <a:avLst/>
            </a:prstGeom>
            <a:solidFill>
              <a:srgbClr val="FCAFB6">
                <a:alpha val="698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rgbClr val="434343"/>
                  </a:solidFill>
                </a:rPr>
                <a:t>평생교육기간</a:t>
              </a:r>
              <a:endParaRPr b="1" sz="2600">
                <a:solidFill>
                  <a:srgbClr val="434343"/>
                </a:solidFill>
              </a:endParaRPr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7859249" y="1820925"/>
              <a:ext cx="3274500" cy="1571700"/>
            </a:xfrm>
            <a:prstGeom prst="flowChartAlternateProcess">
              <a:avLst/>
            </a:prstGeom>
            <a:solidFill>
              <a:srgbClr val="FCAFB6">
                <a:alpha val="698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rgbClr val="434343"/>
                  </a:solidFill>
                </a:rPr>
                <a:t>도시화율</a:t>
              </a:r>
              <a:endParaRPr b="1" sz="2600"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 txBox="1"/>
          <p:nvPr/>
        </p:nvSpPr>
        <p:spPr>
          <a:xfrm>
            <a:off x="2762652" y="2532418"/>
            <a:ext cx="6165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accent1"/>
                </a:solidFill>
              </a:rPr>
              <a:t>감사합니다</a:t>
            </a:r>
            <a:endParaRPr b="1" sz="7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7"/>
          <p:cNvSpPr txBox="1"/>
          <p:nvPr/>
        </p:nvSpPr>
        <p:spPr>
          <a:xfrm>
            <a:off x="9879006" y="6505575"/>
            <a:ext cx="22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0" name="Google Shape;440;p37"/>
          <p:cNvGrpSpPr/>
          <p:nvPr/>
        </p:nvGrpSpPr>
        <p:grpSpPr>
          <a:xfrm>
            <a:off x="7882258" y="3123720"/>
            <a:ext cx="751682" cy="415572"/>
            <a:chOff x="8162925" y="2495550"/>
            <a:chExt cx="3376830" cy="1866900"/>
          </a:xfrm>
        </p:grpSpPr>
        <p:sp>
          <p:nvSpPr>
            <p:cNvPr id="441" name="Google Shape;441;p37"/>
            <p:cNvSpPr/>
            <p:nvPr/>
          </p:nvSpPr>
          <p:spPr>
            <a:xfrm>
              <a:off x="8162925" y="2495550"/>
              <a:ext cx="2165700" cy="186690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9374055" y="2495550"/>
              <a:ext cx="2165700" cy="1866900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3" name="Google Shape;443;p37"/>
          <p:cNvSpPr txBox="1"/>
          <p:nvPr/>
        </p:nvSpPr>
        <p:spPr>
          <a:xfrm>
            <a:off x="8263238" y="4068400"/>
            <a:ext cx="1986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조장:  손가현</a:t>
            </a:r>
            <a:endParaRPr b="1"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 조</a:t>
            </a:r>
            <a:r>
              <a:rPr b="1" lang="en-US" sz="2000"/>
              <a:t>원:  송현욱</a:t>
            </a:r>
            <a:r>
              <a:rPr b="1" lang="en-US" sz="2000"/>
              <a:t>		 배지용</a:t>
            </a:r>
            <a:endParaRPr b="1"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		 이교현</a:t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b="1"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533423" y="3549400"/>
            <a:ext cx="4267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</a:rPr>
              <a:t>한국 출산율의 문제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5"/>
          <p:cNvCxnSpPr/>
          <p:nvPr/>
        </p:nvCxnSpPr>
        <p:spPr>
          <a:xfrm>
            <a:off x="489352" y="3392488"/>
            <a:ext cx="6974704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15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fmla="val 50000" name="adj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/>
        </p:nvSpPr>
        <p:spPr>
          <a:xfrm>
            <a:off x="9879006" y="6505575"/>
            <a:ext cx="22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16"/>
          <p:cNvCxnSpPr/>
          <p:nvPr/>
        </p:nvCxnSpPr>
        <p:spPr>
          <a:xfrm>
            <a:off x="1188881" y="27312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490138" y="323244"/>
            <a:ext cx="25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188873" y="351825"/>
            <a:ext cx="121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출산율과 한국</a:t>
            </a:r>
            <a:endParaRPr/>
          </a:p>
        </p:txBody>
      </p:sp>
      <p:pic>
        <p:nvPicPr>
          <p:cNvPr id="140" name="Google Shape;14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725" y="1812675"/>
            <a:ext cx="7566051" cy="456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6"/>
          <p:cNvCxnSpPr/>
          <p:nvPr/>
        </p:nvCxnSpPr>
        <p:spPr>
          <a:xfrm>
            <a:off x="762756" y="168757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16"/>
          <p:cNvSpPr txBox="1"/>
          <p:nvPr/>
        </p:nvSpPr>
        <p:spPr>
          <a:xfrm>
            <a:off x="1731150" y="857275"/>
            <a:ext cx="872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지속적인 출산율 저하</a:t>
            </a:r>
            <a:endParaRPr b="1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/>
        </p:nvSpPr>
        <p:spPr>
          <a:xfrm>
            <a:off x="9879006" y="6505575"/>
            <a:ext cx="22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1100150" y="2008650"/>
            <a:ext cx="9858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지난해 </a:t>
            </a:r>
            <a:r>
              <a:rPr b="1" lang="en-US"/>
              <a:t>우리나라 합계출산율이 0.84</a:t>
            </a:r>
            <a:r>
              <a:rPr lang="en-US"/>
              <a:t>명까지 떨어져 또다시 </a:t>
            </a:r>
            <a:r>
              <a:rPr lang="en-US">
                <a:highlight>
                  <a:srgbClr val="FFFF00"/>
                </a:highlight>
              </a:rPr>
              <a:t>역대 최저를 기록</a:t>
            </a:r>
            <a:r>
              <a:rPr lang="en-US"/>
              <a:t>했다. 출생아보다 사망자가 더 많은 인구 </a:t>
            </a:r>
            <a:r>
              <a:rPr lang="en-US">
                <a:highlight>
                  <a:srgbClr val="FFFF00"/>
                </a:highlight>
              </a:rPr>
              <a:t>자연감소</a:t>
            </a:r>
            <a:r>
              <a:rPr lang="en-US"/>
              <a:t>도 처음 </a:t>
            </a:r>
            <a:r>
              <a:rPr lang="en-US">
                <a:highlight>
                  <a:srgbClr val="FFFF00"/>
                </a:highlight>
              </a:rPr>
              <a:t>시작</a:t>
            </a:r>
            <a:r>
              <a:rPr lang="en-US"/>
              <a:t>됐다. ……,  </a:t>
            </a:r>
            <a:r>
              <a:rPr b="1" lang="en-US"/>
              <a:t>저출생 심화는 고령화를 앞당겨 연금·의료비 등 복지지출 급증으로 이어지고, 반면 생산연령인구 감소로 경제성장 및 재정수입이 약화할 수 있다. </a:t>
            </a:r>
            <a:r>
              <a:rPr lang="en-US"/>
              <a:t>정부는 2년 전 인구정책대응 태스크포스를 꾸려 인구감소에 대응하는 장기대책을 마련하겠다고 공언했지만, 뚜렷한 성과를 내지 못하고 있다. …..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-이경미 기자,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kmlee@hani.co.kr</a:t>
            </a:r>
            <a:r>
              <a:rPr lang="en-US"/>
              <a:t>, 한겨례, 2021.02.24, [‘‘0.84명’ 출산율 세계최저 한국, 또 역대최저’]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https://www.segye.com/newsView/20210722515834</a:t>
            </a:r>
            <a:endParaRPr/>
          </a:p>
        </p:txBody>
      </p:sp>
      <p:cxnSp>
        <p:nvCxnSpPr>
          <p:cNvPr id="149" name="Google Shape;149;p17"/>
          <p:cNvCxnSpPr/>
          <p:nvPr/>
        </p:nvCxnSpPr>
        <p:spPr>
          <a:xfrm>
            <a:off x="762756" y="168757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17"/>
          <p:cNvSpPr txBox="1"/>
          <p:nvPr/>
        </p:nvSpPr>
        <p:spPr>
          <a:xfrm>
            <a:off x="1731150" y="857275"/>
            <a:ext cx="872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한국의 출산율 저하 문제</a:t>
            </a:r>
            <a:endParaRPr b="1" sz="3200"/>
          </a:p>
        </p:txBody>
      </p:sp>
      <p:cxnSp>
        <p:nvCxnSpPr>
          <p:cNvPr id="151" name="Google Shape;151;p17"/>
          <p:cNvCxnSpPr/>
          <p:nvPr/>
        </p:nvCxnSpPr>
        <p:spPr>
          <a:xfrm>
            <a:off x="1188881" y="27312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490138" y="323244"/>
            <a:ext cx="25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17"/>
          <p:cNvGrpSpPr/>
          <p:nvPr/>
        </p:nvGrpSpPr>
        <p:grpSpPr>
          <a:xfrm>
            <a:off x="1188871" y="351825"/>
            <a:ext cx="2159710" cy="660336"/>
            <a:chOff x="1188871" y="351825"/>
            <a:chExt cx="2159710" cy="660336"/>
          </a:xfrm>
        </p:grpSpPr>
        <p:sp>
          <p:nvSpPr>
            <p:cNvPr id="155" name="Google Shape;155;p17"/>
            <p:cNvSpPr txBox="1"/>
            <p:nvPr/>
          </p:nvSpPr>
          <p:spPr>
            <a:xfrm>
              <a:off x="1188871" y="351825"/>
              <a:ext cx="1440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</a:rPr>
                <a:t>출산율과 한국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56" name="Google Shape;156;p17"/>
            <p:cNvSpPr txBox="1"/>
            <p:nvPr/>
          </p:nvSpPr>
          <p:spPr>
            <a:xfrm>
              <a:off x="1188881" y="581361"/>
              <a:ext cx="21597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17"/>
          <p:cNvSpPr txBox="1"/>
          <p:nvPr/>
        </p:nvSpPr>
        <p:spPr>
          <a:xfrm>
            <a:off x="1188875" y="4022925"/>
            <a:ext cx="95406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한국의 저출산고령화는 </a:t>
            </a:r>
            <a:r>
              <a:rPr b="1" lang="en-US" sz="13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첫째 실물시장에서의 수요와 공급 측면, 둘째 요소시장에서의 노동공급 측면, 셋째 금융시장에서의 저축률저하 및 이자율 측면, 총요소생산성 측면 등</a:t>
            </a:r>
            <a:r>
              <a:rPr lang="en-US" sz="13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다양한 경로를 통해 </a:t>
            </a:r>
            <a:r>
              <a:rPr lang="en-US" sz="1350">
                <a:solidFill>
                  <a:srgbClr val="333333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잠재경제성장률에 부정적인 영향</a:t>
            </a:r>
            <a:r>
              <a:rPr lang="en-US" sz="13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미치는 것으로 분석된다. 초저출산이 본격화된 시점에 태어난 어린이가 2016년 15세가 되면서 생산가능인구가 이미 줄기 시작했고…</a:t>
            </a:r>
            <a:endParaRPr sz="13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저출산.고령화가 한국경제에 미치는 영향분석 : 잠재경제성장률을 중심으로</a:t>
            </a:r>
            <a:endParaRPr sz="13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https://www.kci.go.kr/kciportal/ci/sereArticleSearch/ciSereArtiView.kci?sereArticleSearchBean.artiId=ART002297210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/>
        </p:nvSpPr>
        <p:spPr>
          <a:xfrm>
            <a:off x="9879006" y="6505575"/>
            <a:ext cx="22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8"/>
          <p:cNvCxnSpPr/>
          <p:nvPr/>
        </p:nvCxnSpPr>
        <p:spPr>
          <a:xfrm>
            <a:off x="762756" y="168757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18"/>
          <p:cNvSpPr txBox="1"/>
          <p:nvPr/>
        </p:nvSpPr>
        <p:spPr>
          <a:xfrm>
            <a:off x="1731150" y="857275"/>
            <a:ext cx="872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출산율이 왜 중요할까 ?</a:t>
            </a:r>
            <a:endParaRPr b="1" sz="3200"/>
          </a:p>
        </p:txBody>
      </p:sp>
      <p:cxnSp>
        <p:nvCxnSpPr>
          <p:cNvPr id="165" name="Google Shape;165;p18"/>
          <p:cNvCxnSpPr/>
          <p:nvPr/>
        </p:nvCxnSpPr>
        <p:spPr>
          <a:xfrm>
            <a:off x="1188881" y="27312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490138" y="323244"/>
            <a:ext cx="25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18"/>
          <p:cNvGrpSpPr/>
          <p:nvPr/>
        </p:nvGrpSpPr>
        <p:grpSpPr>
          <a:xfrm>
            <a:off x="1188871" y="351825"/>
            <a:ext cx="2159710" cy="660336"/>
            <a:chOff x="1188871" y="351825"/>
            <a:chExt cx="2159710" cy="660336"/>
          </a:xfrm>
        </p:grpSpPr>
        <p:sp>
          <p:nvSpPr>
            <p:cNvPr id="169" name="Google Shape;169;p18"/>
            <p:cNvSpPr txBox="1"/>
            <p:nvPr/>
          </p:nvSpPr>
          <p:spPr>
            <a:xfrm>
              <a:off x="1188871" y="351825"/>
              <a:ext cx="1440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</a:rPr>
                <a:t>출산율과 한국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70" name="Google Shape;170;p18"/>
            <p:cNvSpPr txBox="1"/>
            <p:nvPr/>
          </p:nvSpPr>
          <p:spPr>
            <a:xfrm>
              <a:off x="1188881" y="581361"/>
              <a:ext cx="21597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27" y="1687575"/>
            <a:ext cx="8512325" cy="50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8614650" y="3392500"/>
            <a:ext cx="2814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/>
              <a:t>출산율은 인구증감에서 큰 부분을 차지한다.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/>
        </p:nvSpPr>
        <p:spPr>
          <a:xfrm>
            <a:off x="9879006" y="6505575"/>
            <a:ext cx="22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19"/>
          <p:cNvCxnSpPr/>
          <p:nvPr/>
        </p:nvCxnSpPr>
        <p:spPr>
          <a:xfrm>
            <a:off x="1188881" y="27312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490138" y="323244"/>
            <a:ext cx="25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1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1188873" y="351825"/>
            <a:ext cx="121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출산율과 세계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1731150" y="362400"/>
            <a:ext cx="872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hlink"/>
                </a:solidFill>
                <a:hlinkClick r:id="rId3"/>
              </a:rPr>
              <a:t>전세계 출산율</a:t>
            </a:r>
            <a:endParaRPr b="1" sz="3200"/>
          </a:p>
        </p:txBody>
      </p:sp>
      <p:cxnSp>
        <p:nvCxnSpPr>
          <p:cNvPr id="183" name="Google Shape;183;p19"/>
          <p:cNvCxnSpPr/>
          <p:nvPr/>
        </p:nvCxnSpPr>
        <p:spPr>
          <a:xfrm>
            <a:off x="762756" y="107797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4" name="Google Shape;1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3175" y="1527225"/>
            <a:ext cx="9765651" cy="47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/>
        </p:nvSpPr>
        <p:spPr>
          <a:xfrm>
            <a:off x="489352" y="2285885"/>
            <a:ext cx="1709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b="1" lang="en-US" sz="7200">
                <a:solidFill>
                  <a:schemeClr val="dk2"/>
                </a:solidFill>
              </a:rPr>
              <a:t>2</a:t>
            </a:r>
            <a:endParaRPr b="1" sz="7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533423" y="3549400"/>
            <a:ext cx="4267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</a:rPr>
              <a:t>출산율과 요소들의 관계분석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9879006" y="6505575"/>
            <a:ext cx="22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20"/>
          <p:cNvCxnSpPr/>
          <p:nvPr/>
        </p:nvCxnSpPr>
        <p:spPr>
          <a:xfrm>
            <a:off x="489352" y="3392488"/>
            <a:ext cx="69747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20"/>
          <p:cNvSpPr/>
          <p:nvPr/>
        </p:nvSpPr>
        <p:spPr>
          <a:xfrm>
            <a:off x="6688067" y="919927"/>
            <a:ext cx="3334500" cy="45942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8552835" y="919927"/>
            <a:ext cx="3334500" cy="4594200"/>
          </a:xfrm>
          <a:prstGeom prst="triangle">
            <a:avLst>
              <a:gd fmla="val 50000" name="adj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/>
        </p:nvSpPr>
        <p:spPr>
          <a:xfrm>
            <a:off x="9879006" y="6505575"/>
            <a:ext cx="22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21"/>
          <p:cNvCxnSpPr/>
          <p:nvPr/>
        </p:nvCxnSpPr>
        <p:spPr>
          <a:xfrm>
            <a:off x="1188881" y="273124"/>
            <a:ext cx="1066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2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B7BB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490138" y="323244"/>
            <a:ext cx="25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3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1"/>
          <p:cNvGrpSpPr/>
          <p:nvPr/>
        </p:nvGrpSpPr>
        <p:grpSpPr>
          <a:xfrm>
            <a:off x="1188856" y="351831"/>
            <a:ext cx="5340506" cy="660342"/>
            <a:chOff x="1188881" y="351819"/>
            <a:chExt cx="2159700" cy="660342"/>
          </a:xfrm>
        </p:grpSpPr>
        <p:sp>
          <p:nvSpPr>
            <p:cNvPr id="204" name="Google Shape;204;p21"/>
            <p:cNvSpPr txBox="1"/>
            <p:nvPr/>
          </p:nvSpPr>
          <p:spPr>
            <a:xfrm>
              <a:off x="1188881" y="351819"/>
              <a:ext cx="890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001 소제목</a:t>
              </a: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1188881" y="581361"/>
              <a:ext cx="21597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</a:rPr>
                <a:t>출산율과 요소 상관분석</a:t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06" name="Google Shape;206;p21"/>
          <p:cNvGraphicFramePr/>
          <p:nvPr/>
        </p:nvGraphicFramePr>
        <p:xfrm>
          <a:off x="589800" y="206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{5D3D3AB8-F100-475A-BAFA-3E9F2C1C0E82}</a:tableStyleId>
              </a:tblPr>
              <a:tblGrid>
                <a:gridCol w="1565525"/>
                <a:gridCol w="1565525"/>
                <a:gridCol w="1565525"/>
                <a:gridCol w="1565525"/>
                <a:gridCol w="1565525"/>
                <a:gridCol w="1565525"/>
                <a:gridCol w="1565525"/>
              </a:tblGrid>
              <a:tr h="818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AFB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GDP</a:t>
                      </a:r>
                      <a:endParaRPr b="1" sz="1600"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AFB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도시화율</a:t>
                      </a:r>
                      <a:endParaRPr b="1" sz="1600"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AFB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평균 교육기간</a:t>
                      </a:r>
                      <a:endParaRPr b="1" sz="1600"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AFB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1인당 GNI</a:t>
                      </a:r>
                      <a:endParaRPr b="1" sz="1600"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AFB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경제 활동 참여율(여성)</a:t>
                      </a:r>
                      <a:endParaRPr b="1" sz="1600"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AFB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소비자 물가지수</a:t>
                      </a:r>
                      <a:endParaRPr b="1" sz="1600"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AFB6"/>
                    </a:solidFill>
                  </a:tcPr>
                </a:tc>
              </a:tr>
              <a:tr h="118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공분산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AFB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-4.311268e+11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-14.760446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-2.978451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-1.376205e+04	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1.308887	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28.615940	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EE0"/>
                    </a:solidFill>
                  </a:tcPr>
                </a:tc>
              </a:tr>
              <a:tr h="118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상관계수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AFB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-0.166606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-0.509245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-0.759941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-0.572801	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0.082832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0.188945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EE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