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B04A-17A4-49C0-94A8-083F58787C6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896E-476E-4708-B69B-D315E174804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77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B04A-17A4-49C0-94A8-083F58787C6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896E-476E-4708-B69B-D315E174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2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B04A-17A4-49C0-94A8-083F58787C6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896E-476E-4708-B69B-D315E174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64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B04A-17A4-49C0-94A8-083F58787C6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896E-476E-4708-B69B-D315E174804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7765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B04A-17A4-49C0-94A8-083F58787C6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896E-476E-4708-B69B-D315E174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25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B04A-17A4-49C0-94A8-083F58787C6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896E-476E-4708-B69B-D315E17480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6764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B04A-17A4-49C0-94A8-083F58787C6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896E-476E-4708-B69B-D315E174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55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B04A-17A4-49C0-94A8-083F58787C6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896E-476E-4708-B69B-D315E174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74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B04A-17A4-49C0-94A8-083F58787C6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896E-476E-4708-B69B-D315E174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3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B04A-17A4-49C0-94A8-083F58787C6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896E-476E-4708-B69B-D315E174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0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B04A-17A4-49C0-94A8-083F58787C6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896E-476E-4708-B69B-D315E174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8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B04A-17A4-49C0-94A8-083F58787C6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896E-476E-4708-B69B-D315E174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7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B04A-17A4-49C0-94A8-083F58787C6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896E-476E-4708-B69B-D315E174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6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B04A-17A4-49C0-94A8-083F58787C6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896E-476E-4708-B69B-D315E174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6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B04A-17A4-49C0-94A8-083F58787C6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896E-476E-4708-B69B-D315E174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1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B04A-17A4-49C0-94A8-083F58787C6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896E-476E-4708-B69B-D315E174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0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B04A-17A4-49C0-94A8-083F58787C6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896E-476E-4708-B69B-D315E174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5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C90B04A-17A4-49C0-94A8-083F58787C6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7F896E-476E-4708-B69B-D315E174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83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4867-0654-8A58-7EA6-28ECFB84F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034" y="787400"/>
            <a:ext cx="9421605" cy="3329581"/>
          </a:xfrm>
        </p:spPr>
        <p:txBody>
          <a:bodyPr/>
          <a:lstStyle/>
          <a:p>
            <a:r>
              <a:rPr lang="en-US" sz="6000" dirty="0"/>
              <a:t>Lead Scoring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EFC24-1B66-8201-CC3F-23E8BBFD6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7784" y="4582319"/>
            <a:ext cx="6421120" cy="1655762"/>
          </a:xfrm>
        </p:spPr>
        <p:txBody>
          <a:bodyPr>
            <a:normAutofit fontScale="85000" lnSpcReduction="10000"/>
          </a:bodyPr>
          <a:lstStyle/>
          <a:p>
            <a:pPr lvl="8" algn="l"/>
            <a:r>
              <a:rPr lang="en-US" sz="2000" dirty="0"/>
              <a:t>Group Assignment Members:</a:t>
            </a:r>
          </a:p>
          <a:p>
            <a:pPr marL="4000500" lvl="8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Aarif</a:t>
            </a:r>
            <a:r>
              <a:rPr lang="en-US" sz="2000" dirty="0"/>
              <a:t> Babulal </a:t>
            </a:r>
            <a:r>
              <a:rPr lang="en-US" sz="2000" dirty="0" err="1"/>
              <a:t>Nadaf</a:t>
            </a:r>
            <a:endParaRPr lang="en-US" sz="2000" dirty="0"/>
          </a:p>
          <a:p>
            <a:pPr marL="4000500" lvl="8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Gayatri R Nair</a:t>
            </a:r>
          </a:p>
          <a:p>
            <a:pPr marL="4000500" lvl="8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Shweta </a:t>
            </a:r>
            <a:r>
              <a:rPr lang="en-US" sz="2000" dirty="0" err="1"/>
              <a:t>Walde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947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2F81-F50F-C2AA-4451-67C24093F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06" y="0"/>
            <a:ext cx="10267474" cy="1087119"/>
          </a:xfrm>
        </p:spPr>
        <p:txBody>
          <a:bodyPr/>
          <a:lstStyle/>
          <a:p>
            <a:r>
              <a:rPr lang="en-US" dirty="0"/>
              <a:t>Building the MODEL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8742752-4F05-13AA-76CC-B287856CF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005840"/>
            <a:ext cx="8940800" cy="4490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Splitting the Data into Training and Testing sets</a:t>
            </a:r>
          </a:p>
          <a:p>
            <a:r>
              <a:rPr lang="en-US" dirty="0">
                <a:solidFill>
                  <a:schemeClr val="tx1"/>
                </a:solidFill>
              </a:rPr>
              <a:t>Using RFE for feature selection</a:t>
            </a:r>
          </a:p>
          <a:p>
            <a:r>
              <a:rPr lang="en-US" dirty="0">
                <a:solidFill>
                  <a:schemeClr val="tx1"/>
                </a:solidFill>
              </a:rPr>
              <a:t>Running RFE on 15 variables as output</a:t>
            </a:r>
          </a:p>
          <a:p>
            <a:r>
              <a:rPr lang="en-US" dirty="0">
                <a:solidFill>
                  <a:schemeClr val="tx1"/>
                </a:solidFill>
              </a:rPr>
              <a:t>Removing the variable whose p- value is greater than 0.05 and </a:t>
            </a:r>
            <a:r>
              <a:rPr lang="en-US" dirty="0" err="1">
                <a:solidFill>
                  <a:schemeClr val="tx1"/>
                </a:solidFill>
              </a:rPr>
              <a:t>vif</a:t>
            </a:r>
            <a:r>
              <a:rPr lang="en-US" dirty="0">
                <a:solidFill>
                  <a:schemeClr val="tx1"/>
                </a:solidFill>
              </a:rPr>
              <a:t> value is greater than 5 to build the model</a:t>
            </a:r>
          </a:p>
          <a:p>
            <a:r>
              <a:rPr lang="en-US" dirty="0">
                <a:solidFill>
                  <a:schemeClr val="tx1"/>
                </a:solidFill>
              </a:rPr>
              <a:t>Making predictions on the test data set</a:t>
            </a:r>
          </a:p>
          <a:p>
            <a:r>
              <a:rPr lang="en-US" dirty="0">
                <a:solidFill>
                  <a:schemeClr val="tx1"/>
                </a:solidFill>
              </a:rPr>
              <a:t>Overall accuracy is 80%</a:t>
            </a:r>
          </a:p>
        </p:txBody>
      </p:sp>
    </p:spTree>
    <p:extLst>
      <p:ext uri="{BB962C8B-B14F-4D97-AF65-F5344CB8AC3E}">
        <p14:creationId xmlns:p14="http://schemas.microsoft.com/office/powerpoint/2010/main" val="1559193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2F81-F50F-C2AA-4451-67C24093F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06" y="0"/>
            <a:ext cx="10267474" cy="1087119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4802A77-57CB-308C-9E9F-44D63EF78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00" y="1274158"/>
            <a:ext cx="3347358" cy="395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BD4E13D-6403-2650-1014-286B4F8B6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75" y="1449879"/>
            <a:ext cx="4402877" cy="395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96FA06-712E-7F3A-68A2-4E87A6956A96}"/>
              </a:ext>
            </a:extLst>
          </p:cNvPr>
          <p:cNvSpPr txBox="1"/>
          <p:nvPr/>
        </p:nvSpPr>
        <p:spPr>
          <a:xfrm>
            <a:off x="3776552" y="1507113"/>
            <a:ext cx="35040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From the </a:t>
            </a:r>
            <a:r>
              <a:rPr lang="en-US" b="1" dirty="0"/>
              <a:t>Accuracy, </a:t>
            </a:r>
            <a:r>
              <a:rPr lang="en-US" b="1" dirty="0" err="1"/>
              <a:t>Sensitiviy</a:t>
            </a:r>
            <a:r>
              <a:rPr lang="en-US" b="1" dirty="0"/>
              <a:t> and Specificity Graph</a:t>
            </a:r>
            <a:r>
              <a:rPr lang="en-US" dirty="0"/>
              <a:t> </a:t>
            </a:r>
            <a:r>
              <a:rPr lang="en-US" dirty="0" err="1"/>
              <a:t>graph</a:t>
            </a:r>
            <a:r>
              <a:rPr lang="en-US" dirty="0"/>
              <a:t>, it is apparent that the optimal cut off is at 0.35.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AA52DC-0A8A-E86C-9FFB-4EFAB17D8EAC}"/>
              </a:ext>
            </a:extLst>
          </p:cNvPr>
          <p:cNvSpPr txBox="1"/>
          <p:nvPr/>
        </p:nvSpPr>
        <p:spPr>
          <a:xfrm>
            <a:off x="3776552" y="2924076"/>
            <a:ext cx="61061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Evaluation after cut off points 0.35: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- 0.7914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Sensitivity - 0.7903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False Positive Rate - 0.2096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Predicted - 0.6977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 - 0.6977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 - 0.79322</a:t>
            </a:r>
          </a:p>
        </p:txBody>
      </p:sp>
    </p:spTree>
    <p:extLst>
      <p:ext uri="{BB962C8B-B14F-4D97-AF65-F5344CB8AC3E}">
        <p14:creationId xmlns:p14="http://schemas.microsoft.com/office/powerpoint/2010/main" val="77807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2F81-F50F-C2AA-4451-67C24093F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06" y="0"/>
            <a:ext cx="10267474" cy="108711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AA52DC-0A8A-E86C-9FFB-4EFAB17D8EAC}"/>
              </a:ext>
            </a:extLst>
          </p:cNvPr>
          <p:cNvSpPr txBox="1"/>
          <p:nvPr/>
        </p:nvSpPr>
        <p:spPr>
          <a:xfrm>
            <a:off x="253206" y="892076"/>
            <a:ext cx="1147143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These inferences were made based on the analysis: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The </a:t>
            </a:r>
            <a:r>
              <a:rPr lang="en-US"/>
              <a:t>following sources </a:t>
            </a:r>
            <a:r>
              <a:rPr lang="en-US" dirty="0"/>
              <a:t>impacted the potential leads: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Google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Direct traffic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Organic Search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last activity that affected the leads were: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Opened emails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Olark Chat Conversation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total time spent on the website and the total number of visits had their share of impact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Working professions contributed to the lead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Final Model (res) res = logm4.fit()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cut off probability is 0.35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More than 0.35 were converted as lead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Less than 0.35 will not be converted as lead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Accuracy of the train data 0.791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Accuracy of the test data 0.784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When the lead is increased or decreased, the Cut off can be adjusted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lead score targeting can be done from the top.</a:t>
            </a:r>
          </a:p>
        </p:txBody>
      </p:sp>
    </p:spTree>
    <p:extLst>
      <p:ext uri="{BB962C8B-B14F-4D97-AF65-F5344CB8AC3E}">
        <p14:creationId xmlns:p14="http://schemas.microsoft.com/office/powerpoint/2010/main" val="195937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2F81-F50F-C2AA-4451-67C24093F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72" y="1"/>
            <a:ext cx="10258108" cy="75184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759EB-264F-2884-F181-EB5DE8490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72" y="670560"/>
            <a:ext cx="11548428" cy="3495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 education company named X Education sells online courses to industry professionals.</a:t>
            </a:r>
          </a:p>
          <a:p>
            <a:r>
              <a:rPr lang="en-US" dirty="0">
                <a:solidFill>
                  <a:schemeClr val="tx1"/>
                </a:solidFill>
              </a:rPr>
              <a:t>The company receives a lot of leads from direct traffic, organic searches, google, and so on, however the conversion rate is poor. </a:t>
            </a:r>
          </a:p>
          <a:p>
            <a:r>
              <a:rPr lang="en-US" dirty="0">
                <a:solidFill>
                  <a:schemeClr val="tx1"/>
                </a:solidFill>
              </a:rPr>
              <a:t>To improve the conversion rate of the leads, the company wants to identify its potential customers based on the lead score or hot leads.</a:t>
            </a:r>
          </a:p>
          <a:p>
            <a:r>
              <a:rPr lang="en-US" dirty="0">
                <a:solidFill>
                  <a:schemeClr val="tx1"/>
                </a:solidFill>
              </a:rPr>
              <a:t>On successful identification of leads, the conversion rate inevitably will improve as the sales team will focus on the potential leads instead of making calls to everyone.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3D0668-4B39-D560-8EAB-DC0CF32F5480}"/>
              </a:ext>
            </a:extLst>
          </p:cNvPr>
          <p:cNvSpPr txBox="1">
            <a:spLocks/>
          </p:cNvSpPr>
          <p:nvPr/>
        </p:nvSpPr>
        <p:spPr>
          <a:xfrm>
            <a:off x="491172" y="3789680"/>
            <a:ext cx="10258108" cy="7518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B4867-6AEB-8CA2-771F-E73E8CE928E8}"/>
              </a:ext>
            </a:extLst>
          </p:cNvPr>
          <p:cNvSpPr txBox="1"/>
          <p:nvPr/>
        </p:nvSpPr>
        <p:spPr>
          <a:xfrm>
            <a:off x="680720" y="4531359"/>
            <a:ext cx="92252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000" dirty="0"/>
              <a:t>The X Education company wants to identify potential leads using logistic regression models, which can assign scores from 0 to 100 to each of the lead. A higher score would mean the lead is hot and most likely to convert.</a:t>
            </a:r>
          </a:p>
        </p:txBody>
      </p:sp>
    </p:spTree>
    <p:extLst>
      <p:ext uri="{BB962C8B-B14F-4D97-AF65-F5344CB8AC3E}">
        <p14:creationId xmlns:p14="http://schemas.microsoft.com/office/powerpoint/2010/main" val="221354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2F81-F50F-C2AA-4451-67C24093F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06" y="0"/>
            <a:ext cx="10267474" cy="1087119"/>
          </a:xfrm>
        </p:spPr>
        <p:txBody>
          <a:bodyPr/>
          <a:lstStyle/>
          <a:p>
            <a:r>
              <a:rPr lang="en-US" dirty="0"/>
              <a:t>SOLUTION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759EB-264F-2884-F181-EB5DE8490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06" y="1087119"/>
            <a:ext cx="10105708" cy="5384801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Data understanding and preparation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Verifying and handling duplicate data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Verifying and handling missing values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Dropping columns if it includes large amount of missing values and not useful for the analysis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Imputing values as needed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Verifying and handling outliers in data</a:t>
            </a:r>
          </a:p>
          <a:p>
            <a:r>
              <a:rPr lang="en-US" sz="1800" dirty="0">
                <a:solidFill>
                  <a:schemeClr val="tx1"/>
                </a:solidFill>
              </a:rPr>
              <a:t>Exploratory Data Analysis</a:t>
            </a:r>
          </a:p>
          <a:p>
            <a:r>
              <a:rPr lang="en-US" sz="1800" dirty="0">
                <a:solidFill>
                  <a:schemeClr val="tx1"/>
                </a:solidFill>
              </a:rPr>
              <a:t>Scaling and Creating Dummy Variables while encoding the data</a:t>
            </a:r>
          </a:p>
          <a:p>
            <a:r>
              <a:rPr lang="en-US" sz="1800" dirty="0">
                <a:solidFill>
                  <a:schemeClr val="tx1"/>
                </a:solidFill>
              </a:rPr>
              <a:t>Using logistic regression to make the model and perform prediction</a:t>
            </a:r>
          </a:p>
          <a:p>
            <a:r>
              <a:rPr lang="en-US" sz="1800" dirty="0">
                <a:solidFill>
                  <a:schemeClr val="tx1"/>
                </a:solidFill>
              </a:rPr>
              <a:t>Validating the model</a:t>
            </a:r>
          </a:p>
          <a:p>
            <a:r>
              <a:rPr lang="en-US" sz="1800" dirty="0">
                <a:solidFill>
                  <a:schemeClr val="tx1"/>
                </a:solidFill>
              </a:rPr>
              <a:t>Presenting the model </a:t>
            </a:r>
          </a:p>
          <a:p>
            <a:r>
              <a:rPr lang="en-US" sz="1800" dirty="0">
                <a:solidFill>
                  <a:schemeClr val="tx1"/>
                </a:solidFill>
              </a:rPr>
              <a:t>Conclusions and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31580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2F81-F50F-C2AA-4451-67C24093F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06" y="0"/>
            <a:ext cx="10267474" cy="1087119"/>
          </a:xfrm>
        </p:spPr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6E45FF-425C-38C5-483A-2A326BEBF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005841"/>
            <a:ext cx="11684000" cy="85344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Identified missing values in the columns by representing it with the label “Select”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A1D8FB-464E-0B9A-672C-C6670E512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5803"/>
            <a:ext cx="376237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3B6967F-DDBD-BA3D-8404-248E6B75F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333" y="1975802"/>
            <a:ext cx="376237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00AAD73-9F11-E4B9-1834-522716FFE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052" y="1975802"/>
            <a:ext cx="376237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50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2F81-F50F-C2AA-4451-67C24093F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06" y="0"/>
            <a:ext cx="10267474" cy="1087119"/>
          </a:xfrm>
        </p:spPr>
        <p:txBody>
          <a:bodyPr/>
          <a:lstStyle/>
          <a:p>
            <a:r>
              <a:rPr lang="en-US" dirty="0"/>
              <a:t>Null 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6E45FF-425C-38C5-483A-2A326BEBF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005841"/>
            <a:ext cx="11684000" cy="85344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Identified null values. As there are few columns with null values, removing it.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8A0A0A-4B37-83A7-6944-874C1CDEF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97" y="2092960"/>
            <a:ext cx="66389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30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2F81-F50F-C2AA-4451-67C24093F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06" y="0"/>
            <a:ext cx="10267474" cy="1087119"/>
          </a:xfrm>
        </p:spPr>
        <p:txBody>
          <a:bodyPr/>
          <a:lstStyle/>
          <a:p>
            <a:r>
              <a:rPr lang="en-US" dirty="0"/>
              <a:t>Performing EDA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2D054C-0FC9-BEF7-8EA9-40AA597AE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6" y="927263"/>
            <a:ext cx="5445758" cy="329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F3263DB-59BF-90BC-7B3F-CE69D7F7B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038" y="927263"/>
            <a:ext cx="4956472" cy="283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7ABE5B4-5387-4F85-0AF6-652D3EB0E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20" y="4304993"/>
            <a:ext cx="5084760" cy="23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7724915-71CA-AE21-AC12-1DFA06B7F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870" y="3911073"/>
            <a:ext cx="5628640" cy="278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9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2F81-F50F-C2AA-4451-67C24093F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06" y="0"/>
            <a:ext cx="10267474" cy="1087119"/>
          </a:xfrm>
        </p:spPr>
        <p:txBody>
          <a:bodyPr/>
          <a:lstStyle/>
          <a:p>
            <a:r>
              <a:rPr lang="en-US" dirty="0"/>
              <a:t>Performing EDA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D3705B5-8901-E757-2BCD-82F29703D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6" y="985521"/>
            <a:ext cx="4811282" cy="297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7A949DA-F717-E8D5-C07B-BD14458C7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879" y="4199771"/>
            <a:ext cx="5038304" cy="24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BC86159A-8558-C5AC-8302-54902F82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168" y="985521"/>
            <a:ext cx="4592592" cy="284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0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2F81-F50F-C2AA-4451-67C24093F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06" y="0"/>
            <a:ext cx="10267474" cy="1087119"/>
          </a:xfrm>
        </p:spPr>
        <p:txBody>
          <a:bodyPr/>
          <a:lstStyle/>
          <a:p>
            <a:r>
              <a:rPr lang="en-US" dirty="0"/>
              <a:t>Performing EDA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C9B6AF6-7D70-78F9-3310-40A6EDC8C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5" y="1087119"/>
            <a:ext cx="10435116" cy="541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1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2F81-F50F-C2AA-4451-67C24093F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06" y="0"/>
            <a:ext cx="10267474" cy="1087119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8742752-4F05-13AA-76CC-B287856CF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005840"/>
            <a:ext cx="5902960" cy="12293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Numeric variables are normalized</a:t>
            </a:r>
          </a:p>
          <a:p>
            <a:r>
              <a:rPr lang="en-US" dirty="0">
                <a:solidFill>
                  <a:schemeClr val="tx1"/>
                </a:solidFill>
              </a:rPr>
              <a:t>Dummy variables are created for object type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5D336-26F4-3BD1-0C9C-2B05F6D1E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540" y="375669"/>
            <a:ext cx="5138814" cy="2834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A2417C-2CEE-1D83-2941-79159A783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40" y="3510279"/>
            <a:ext cx="10586720" cy="297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6489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153</TotalTime>
  <Words>526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Slice</vt:lpstr>
      <vt:lpstr>Lead Scoring Case Study</vt:lpstr>
      <vt:lpstr>Problem Statement</vt:lpstr>
      <vt:lpstr>SOLUTION Methodology</vt:lpstr>
      <vt:lpstr>Missing Values</vt:lpstr>
      <vt:lpstr>Null Values</vt:lpstr>
      <vt:lpstr>Performing EDA</vt:lpstr>
      <vt:lpstr>Performing EDA</vt:lpstr>
      <vt:lpstr>Performing EDA</vt:lpstr>
      <vt:lpstr>Data Preprocessing</vt:lpstr>
      <vt:lpstr>Building the MODEL</vt:lpstr>
      <vt:lpstr>ROC Curve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</dc:title>
  <dc:creator>Gayatri Nair</dc:creator>
  <cp:lastModifiedBy>Gayatri Nair</cp:lastModifiedBy>
  <cp:revision>18</cp:revision>
  <dcterms:created xsi:type="dcterms:W3CDTF">2022-11-13T15:41:14Z</dcterms:created>
  <dcterms:modified xsi:type="dcterms:W3CDTF">2022-11-13T18:14:38Z</dcterms:modified>
</cp:coreProperties>
</file>