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438" r:id="rId5"/>
    <p:sldId id="441" r:id="rId6"/>
    <p:sldId id="448" r:id="rId7"/>
    <p:sldId id="439" r:id="rId8"/>
    <p:sldId id="449" r:id="rId9"/>
    <p:sldId id="447" r:id="rId10"/>
    <p:sldId id="450" r:id="rId11"/>
    <p:sldId id="457" r:id="rId12"/>
    <p:sldId id="458" r:id="rId13"/>
    <p:sldId id="456" r:id="rId14"/>
    <p:sldId id="454" r:id="rId15"/>
    <p:sldId id="459" r:id="rId16"/>
    <p:sldId id="460" r:id="rId17"/>
    <p:sldId id="462" r:id="rId18"/>
    <p:sldId id="461" r:id="rId19"/>
    <p:sldId id="463" r:id="rId20"/>
    <p:sldId id="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2790" autoAdjust="0"/>
  </p:normalViewPr>
  <p:slideViewPr>
    <p:cSldViewPr snapToGrid="0">
      <p:cViewPr varScale="1">
        <p:scale>
          <a:sx n="69" d="100"/>
          <a:sy n="69" d="100"/>
        </p:scale>
        <p:origin x="787" y="3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11/07/2024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11/07/2024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9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1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79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4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9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8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6" r:id="rId13"/>
    <p:sldLayoutId id="2147483727" r:id="rId14"/>
    <p:sldLayoutId id="2147483729" r:id="rId15"/>
    <p:sldLayoutId id="2147483732" r:id="rId16"/>
    <p:sldLayoutId id="2147483735" r:id="rId17"/>
    <p:sldLayoutId id="214748373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ed_Nations_High_Commissioner_for_Refugees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hyperlink" Target="https://cran.r-project.org/web/packages/refugees/refugees.pdf" TargetMode="External"/><Relationship Id="rId4" Type="http://schemas.openxmlformats.org/officeDocument/2006/relationships/hyperlink" Target="https://www.unhcr.org/refugee-statistics/insights/explainers/refugees-r-packag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B8F2C0-5085-4286-BF3B-489C592A9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9420" r="11410" b="-1"/>
          <a:stretch/>
        </p:blipFill>
        <p:spPr>
          <a:xfrm>
            <a:off x="20" y="10"/>
            <a:ext cx="7113748" cy="686490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05AD56-8B1B-4111-AE73-A1DEC707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5103" y="-5976"/>
            <a:ext cx="8556895" cy="6872531"/>
          </a:xfrm>
          <a:custGeom>
            <a:avLst/>
            <a:gdLst>
              <a:gd name="connsiteX0" fmla="*/ 5317418 w 8556895"/>
              <a:gd name="connsiteY0" fmla="*/ 0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5869355 w 8556895"/>
              <a:gd name="connsiteY4" fmla="*/ 6865265 h 6865265"/>
              <a:gd name="connsiteX5" fmla="*/ 0 w 8556895"/>
              <a:gd name="connsiteY5" fmla="*/ 6865265 h 6865265"/>
              <a:gd name="connsiteX6" fmla="*/ 3430955 w 8556895"/>
              <a:gd name="connsiteY6" fmla="*/ 3434310 h 6865265"/>
              <a:gd name="connsiteX7" fmla="*/ 176556 w 8556895"/>
              <a:gd name="connsiteY7" fmla="*/ 7819 h 6865265"/>
              <a:gd name="connsiteX8" fmla="*/ 154644 w 8556895"/>
              <a:gd name="connsiteY8" fmla="*/ 7265 h 6865265"/>
              <a:gd name="connsiteX9" fmla="*/ 5317418 w 8556895"/>
              <a:gd name="connsiteY9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5869355 w 8556895"/>
              <a:gd name="connsiteY4" fmla="*/ 6865265 h 6865265"/>
              <a:gd name="connsiteX5" fmla="*/ 0 w 8556895"/>
              <a:gd name="connsiteY5" fmla="*/ 6865265 h 6865265"/>
              <a:gd name="connsiteX6" fmla="*/ 3430955 w 8556895"/>
              <a:gd name="connsiteY6" fmla="*/ 3434310 h 6865265"/>
              <a:gd name="connsiteX7" fmla="*/ 176556 w 8556895"/>
              <a:gd name="connsiteY7" fmla="*/ 7819 h 6865265"/>
              <a:gd name="connsiteX8" fmla="*/ 154644 w 8556895"/>
              <a:gd name="connsiteY8" fmla="*/ 7265 h 6865265"/>
              <a:gd name="connsiteX9" fmla="*/ 5317418 w 8556895"/>
              <a:gd name="connsiteY9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0 w 8556895"/>
              <a:gd name="connsiteY4" fmla="*/ 6865265 h 6865265"/>
              <a:gd name="connsiteX5" fmla="*/ 3430955 w 8556895"/>
              <a:gd name="connsiteY5" fmla="*/ 3434310 h 6865265"/>
              <a:gd name="connsiteX6" fmla="*/ 176556 w 8556895"/>
              <a:gd name="connsiteY6" fmla="*/ 7819 h 6865265"/>
              <a:gd name="connsiteX7" fmla="*/ 154644 w 8556895"/>
              <a:gd name="connsiteY7" fmla="*/ 7265 h 6865265"/>
              <a:gd name="connsiteX8" fmla="*/ 5317418 w 8556895"/>
              <a:gd name="connsiteY8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0 w 8556895"/>
              <a:gd name="connsiteY3" fmla="*/ 6865265 h 6865265"/>
              <a:gd name="connsiteX4" fmla="*/ 3430955 w 8556895"/>
              <a:gd name="connsiteY4" fmla="*/ 3434310 h 6865265"/>
              <a:gd name="connsiteX5" fmla="*/ 176556 w 8556895"/>
              <a:gd name="connsiteY5" fmla="*/ 7819 h 6865265"/>
              <a:gd name="connsiteX6" fmla="*/ 154644 w 8556895"/>
              <a:gd name="connsiteY6" fmla="*/ 7265 h 6865265"/>
              <a:gd name="connsiteX7" fmla="*/ 5317418 w 8556895"/>
              <a:gd name="connsiteY7" fmla="*/ 7265 h 6865265"/>
              <a:gd name="connsiteX0" fmla="*/ 154644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0 w 8556895"/>
              <a:gd name="connsiteY3" fmla="*/ 6865265 h 6865265"/>
              <a:gd name="connsiteX4" fmla="*/ 3430955 w 8556895"/>
              <a:gd name="connsiteY4" fmla="*/ 3434310 h 6865265"/>
              <a:gd name="connsiteX5" fmla="*/ 176556 w 8556895"/>
              <a:gd name="connsiteY5" fmla="*/ 7819 h 6865265"/>
              <a:gd name="connsiteX6" fmla="*/ 154644 w 8556895"/>
              <a:gd name="connsiteY6" fmla="*/ 7265 h 68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56895" h="6865265">
                <a:moveTo>
                  <a:pt x="154644" y="7265"/>
                </a:moveTo>
                <a:lnTo>
                  <a:pt x="8556895" y="0"/>
                </a:lnTo>
                <a:lnTo>
                  <a:pt x="8556895" y="6858000"/>
                </a:lnTo>
                <a:lnTo>
                  <a:pt x="0" y="6865265"/>
                </a:lnTo>
                <a:cubicBezTo>
                  <a:pt x="1894864" y="6865265"/>
                  <a:pt x="3430955" y="5329174"/>
                  <a:pt x="3430955" y="3434310"/>
                </a:cubicBezTo>
                <a:cubicBezTo>
                  <a:pt x="3430955" y="1598661"/>
                  <a:pt x="1989370" y="99711"/>
                  <a:pt x="176556" y="7819"/>
                </a:cubicBezTo>
                <a:lnTo>
                  <a:pt x="154644" y="72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942" y="656546"/>
            <a:ext cx="4155881" cy="38144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</a:rPr>
              <a:t>EU REFUGEE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DISTRIBUTION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39D4E6-5229-413A-A17B-5910539E8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600" y="4957767"/>
            <a:ext cx="9880399" cy="1907146"/>
          </a:xfrm>
          <a:custGeom>
            <a:avLst/>
            <a:gdLst>
              <a:gd name="connsiteX0" fmla="*/ 3703306 w 9880399"/>
              <a:gd name="connsiteY0" fmla="*/ 0 h 1907146"/>
              <a:gd name="connsiteX1" fmla="*/ 9880399 w 9880399"/>
              <a:gd name="connsiteY1" fmla="*/ 0 h 1907146"/>
              <a:gd name="connsiteX2" fmla="*/ 9880399 w 9880399"/>
              <a:gd name="connsiteY2" fmla="*/ 1907146 h 1907146"/>
              <a:gd name="connsiteX3" fmla="*/ 0 w 9880399"/>
              <a:gd name="connsiteY3" fmla="*/ 1907146 h 1907146"/>
              <a:gd name="connsiteX4" fmla="*/ 38110 w 9880399"/>
              <a:gd name="connsiteY4" fmla="*/ 1752976 h 1907146"/>
              <a:gd name="connsiteX5" fmla="*/ 2390342 w 9880399"/>
              <a:gd name="connsiteY5" fmla="*/ 1 h 1907146"/>
              <a:gd name="connsiteX6" fmla="*/ 2500931 w 9880399"/>
              <a:gd name="connsiteY6" fmla="*/ 2797 h 1907146"/>
              <a:gd name="connsiteX7" fmla="*/ 3703306 w 9880399"/>
              <a:gd name="connsiteY7" fmla="*/ 2797 h 190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0399" h="1907146">
                <a:moveTo>
                  <a:pt x="3703306" y="0"/>
                </a:moveTo>
                <a:lnTo>
                  <a:pt x="9880399" y="0"/>
                </a:lnTo>
                <a:lnTo>
                  <a:pt x="9880399" y="1907146"/>
                </a:lnTo>
                <a:lnTo>
                  <a:pt x="0" y="1907146"/>
                </a:lnTo>
                <a:lnTo>
                  <a:pt x="38110" y="1752976"/>
                </a:lnTo>
                <a:cubicBezTo>
                  <a:pt x="339672" y="739254"/>
                  <a:pt x="1278677" y="1"/>
                  <a:pt x="2390342" y="1"/>
                </a:cubicBezTo>
                <a:lnTo>
                  <a:pt x="2500931" y="2797"/>
                </a:lnTo>
                <a:lnTo>
                  <a:pt x="3703306" y="2797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CD91D0A-3837-6C00-F35F-751DDCC41507}"/>
              </a:ext>
            </a:extLst>
          </p:cNvPr>
          <p:cNvSpPr txBox="1">
            <a:spLocks/>
          </p:cNvSpPr>
          <p:nvPr/>
        </p:nvSpPr>
        <p:spPr>
          <a:xfrm>
            <a:off x="8963450" y="5420839"/>
            <a:ext cx="2773042" cy="780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noProof="1">
                <a:solidFill>
                  <a:schemeClr val="bg2"/>
                </a:solidFill>
              </a:rPr>
              <a:t>by Ashraful Firoz</a:t>
            </a:r>
            <a:br>
              <a:rPr lang="en-US" sz="1800" noProof="1">
                <a:solidFill>
                  <a:schemeClr val="bg2"/>
                </a:solidFill>
              </a:rPr>
            </a:br>
            <a:r>
              <a:rPr lang="en-US" sz="1800" noProof="1">
                <a:solidFill>
                  <a:schemeClr val="bg2"/>
                </a:solidFill>
              </a:rPr>
              <a:t>&amp; Gaia Castelpietra</a:t>
            </a: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65D3DA-DB4B-411D-A7AA-214B7CCD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E1032-0446-4780-BB30-27AE7761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4" y="4350224"/>
            <a:ext cx="12207753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FAFD0-54FE-4EEA-8212-180B5B5D3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3" y="4350224"/>
            <a:ext cx="12207753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ACCBECF-20B0-4F18-8FD2-DA5E82AB3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5" y="4350225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935806"/>
            <a:ext cx="6961414" cy="1411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REFUGEE POPULATION DISTRIBUTION</a:t>
            </a:r>
          </a:p>
        </p:txBody>
      </p:sp>
      <p:pic>
        <p:nvPicPr>
          <p:cNvPr id="9" name="Picture 8" descr="A yellow and red line&#10;&#10;Description automatically generated">
            <a:extLst>
              <a:ext uri="{FF2B5EF4-FFF2-40B4-BE49-F238E27FC236}">
                <a16:creationId xmlns:a16="http://schemas.microsoft.com/office/drawing/2014/main" id="{106C0CA5-F4F1-B407-5BE3-E962D41C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63083"/>
            <a:ext cx="5325533" cy="2662766"/>
          </a:xfrm>
          <a:prstGeom prst="rect">
            <a:avLst/>
          </a:prstGeom>
        </p:spPr>
      </p:pic>
      <p:pic>
        <p:nvPicPr>
          <p:cNvPr id="7" name="Picture 6" descr="A chart of a population distribution&#10;&#10;Description automatically generated">
            <a:extLst>
              <a:ext uri="{FF2B5EF4-FFF2-40B4-BE49-F238E27FC236}">
                <a16:creationId xmlns:a16="http://schemas.microsoft.com/office/drawing/2014/main" id="{63BD3CC3-D2CE-842F-DE7E-BF6F7D635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963083"/>
            <a:ext cx="5325533" cy="2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9716"/>
            <a:ext cx="3787253" cy="3551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</a:rPr>
              <a:t>REFUGEE POPULATION DISTRIBUTION</a:t>
            </a:r>
          </a:p>
        </p:txBody>
      </p:sp>
      <p:pic>
        <p:nvPicPr>
          <p:cNvPr id="2" name="Picture 1" descr="A graph of a number of people in eu countries/regions&#10;&#10;Description automatically generated">
            <a:extLst>
              <a:ext uri="{FF2B5EF4-FFF2-40B4-BE49-F238E27FC236}">
                <a16:creationId xmlns:a16="http://schemas.microsoft.com/office/drawing/2014/main" id="{259A9F54-D57A-AA74-0CF3-2C874D50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7" y="685801"/>
            <a:ext cx="5175747" cy="2587874"/>
          </a:xfrm>
          <a:prstGeom prst="rect">
            <a:avLst/>
          </a:prstGeom>
        </p:spPr>
      </p:pic>
      <p:pic>
        <p:nvPicPr>
          <p:cNvPr id="5" name="Picture 4" descr="A graph of population growth&#10;&#10;Description automatically generated">
            <a:extLst>
              <a:ext uri="{FF2B5EF4-FFF2-40B4-BE49-F238E27FC236}">
                <a16:creationId xmlns:a16="http://schemas.microsoft.com/office/drawing/2014/main" id="{23E9C06D-C080-8C01-18C1-836265B1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089" y="3595409"/>
            <a:ext cx="5153583" cy="25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REFUGEE MOVEMENTS FROM OUTSIDE EU</a:t>
            </a:r>
          </a:p>
        </p:txBody>
      </p:sp>
      <p:pic>
        <p:nvPicPr>
          <p:cNvPr id="3" name="Picture 2" descr="A diagram of a refugee flow&#10;&#10;Description automatically generated">
            <a:extLst>
              <a:ext uri="{FF2B5EF4-FFF2-40B4-BE49-F238E27FC236}">
                <a16:creationId xmlns:a16="http://schemas.microsoft.com/office/drawing/2014/main" id="{CE8D50E2-E58B-4B2F-DFB1-DE23E1F37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2" t="-10361" r="-28152" b="10361"/>
          <a:stretch/>
        </p:blipFill>
        <p:spPr>
          <a:xfrm>
            <a:off x="5752207" y="355963"/>
            <a:ext cx="11432505" cy="57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rgbClr val="FFFFFF"/>
                </a:solidFill>
              </a:rPr>
              <a:t>REFUGEE MOVEMENTS INSIDE EU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89733D61-1F98-8459-C7D6-192CACF63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9" r="-19639"/>
          <a:stretch/>
        </p:blipFill>
        <p:spPr>
          <a:xfrm>
            <a:off x="5315494" y="1037835"/>
            <a:ext cx="9931276" cy="49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</a:rPr>
              <a:t>CORRELATION BETWEEN DISTANCE AND REFUGEE POPULATION</a:t>
            </a:r>
          </a:p>
        </p:txBody>
      </p:sp>
      <p:pic>
        <p:nvPicPr>
          <p:cNvPr id="3" name="Picture 2" descr="A graph showing a number of red dots&#10;&#10;Description automatically generated">
            <a:extLst>
              <a:ext uri="{FF2B5EF4-FFF2-40B4-BE49-F238E27FC236}">
                <a16:creationId xmlns:a16="http://schemas.microsoft.com/office/drawing/2014/main" id="{6C0444CE-C87F-4344-DB96-BF4B590D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84" y="4578337"/>
            <a:ext cx="4455794" cy="2227897"/>
          </a:xfrm>
          <a:prstGeom prst="rect">
            <a:avLst/>
          </a:prstGeom>
        </p:spPr>
      </p:pic>
      <p:pic>
        <p:nvPicPr>
          <p:cNvPr id="5" name="Picture 4" descr="A graph showing a number of red dots&#10;&#10;Description automatically generated">
            <a:extLst>
              <a:ext uri="{FF2B5EF4-FFF2-40B4-BE49-F238E27FC236}">
                <a16:creationId xmlns:a16="http://schemas.microsoft.com/office/drawing/2014/main" id="{A2BFF3C1-95BA-4E1F-9E59-6D3B219B8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2288851"/>
            <a:ext cx="4455793" cy="2227897"/>
          </a:xfrm>
          <a:prstGeom prst="rect">
            <a:avLst/>
          </a:prstGeom>
        </p:spPr>
      </p:pic>
      <p:pic>
        <p:nvPicPr>
          <p:cNvPr id="7" name="Picture 6" descr="A graph showing a number of red dots&#10;&#10;Description automatically generated">
            <a:extLst>
              <a:ext uri="{FF2B5EF4-FFF2-40B4-BE49-F238E27FC236}">
                <a16:creationId xmlns:a16="http://schemas.microsoft.com/office/drawing/2014/main" id="{631334F4-DEB2-B94B-459F-B58071C62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185" y="2288851"/>
            <a:ext cx="4455793" cy="2227897"/>
          </a:xfrm>
          <a:prstGeom prst="rect">
            <a:avLst/>
          </a:prstGeom>
        </p:spPr>
      </p:pic>
      <p:pic>
        <p:nvPicPr>
          <p:cNvPr id="9" name="Picture 8" descr="A graph showing a number of red dots&#10;&#10;Description automatically generated">
            <a:extLst>
              <a:ext uri="{FF2B5EF4-FFF2-40B4-BE49-F238E27FC236}">
                <a16:creationId xmlns:a16="http://schemas.microsoft.com/office/drawing/2014/main" id="{437FE94C-D7CA-A735-FD02-E047EE71D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578336"/>
            <a:ext cx="4455793" cy="22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</a:rPr>
              <a:t>CORRELATION BETWEEN GDP AND REFUGEE POPULATION</a:t>
            </a:r>
          </a:p>
        </p:txBody>
      </p:sp>
      <p:pic>
        <p:nvPicPr>
          <p:cNvPr id="6" name="Picture 5" descr="A graph with a line and red dots&#10;&#10;Description automatically generated">
            <a:extLst>
              <a:ext uri="{FF2B5EF4-FFF2-40B4-BE49-F238E27FC236}">
                <a16:creationId xmlns:a16="http://schemas.microsoft.com/office/drawing/2014/main" id="{64EEDDD6-A67B-25DA-2462-6FEEF6B7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32" y="4531470"/>
            <a:ext cx="4347046" cy="2173523"/>
          </a:xfrm>
          <a:prstGeom prst="rect">
            <a:avLst/>
          </a:prstGeom>
        </p:spPr>
      </p:pic>
      <p:pic>
        <p:nvPicPr>
          <p:cNvPr id="3" name="Picture 2" descr="A graph showing the growth of the dollar&#10;&#10;Description automatically generated">
            <a:extLst>
              <a:ext uri="{FF2B5EF4-FFF2-40B4-BE49-F238E27FC236}">
                <a16:creationId xmlns:a16="http://schemas.microsoft.com/office/drawing/2014/main" id="{06DFA64E-D97D-AAEB-2466-97082C1F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2342239"/>
            <a:ext cx="4347045" cy="2173523"/>
          </a:xfrm>
          <a:prstGeom prst="rect">
            <a:avLst/>
          </a:prstGeom>
        </p:spPr>
      </p:pic>
      <p:pic>
        <p:nvPicPr>
          <p:cNvPr id="7" name="Picture 6" descr="A graph showing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B5F8FFCC-3110-5B47-D4F3-6D64E5216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531471"/>
            <a:ext cx="4347045" cy="2173523"/>
          </a:xfrm>
          <a:prstGeom prst="rect">
            <a:avLst/>
          </a:prstGeom>
        </p:spPr>
      </p:pic>
      <p:pic>
        <p:nvPicPr>
          <p:cNvPr id="9" name="Picture 8" descr="A graph with a line and red dots&#10;&#10;Description automatically generated">
            <a:extLst>
              <a:ext uri="{FF2B5EF4-FFF2-40B4-BE49-F238E27FC236}">
                <a16:creationId xmlns:a16="http://schemas.microsoft.com/office/drawing/2014/main" id="{EB1D986F-2A85-0CDE-B805-109ECB368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33" y="2342238"/>
            <a:ext cx="4347045" cy="21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7" name="Picture Placeholder 6" descr="A large group of people on a boat&#10;&#10;Description automatically generated">
            <a:extLst>
              <a:ext uri="{FF2B5EF4-FFF2-40B4-BE49-F238E27FC236}">
                <a16:creationId xmlns:a16="http://schemas.microsoft.com/office/drawing/2014/main" id="{B3723623-F6CD-9529-E5EF-642B936166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7333" r="27333"/>
          <a:stretch/>
        </p:blipFill>
        <p:spPr>
          <a:xfrm>
            <a:off x="-5424" y="-5443"/>
            <a:ext cx="5193867" cy="6874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02AC5-8F46-B219-62B4-78307A8D2080}"/>
              </a:ext>
            </a:extLst>
          </p:cNvPr>
          <p:cNvSpPr txBox="1"/>
          <p:nvPr/>
        </p:nvSpPr>
        <p:spPr>
          <a:xfrm>
            <a:off x="5963478" y="2138901"/>
            <a:ext cx="5618922" cy="403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rgbClr val="FFFFFF"/>
                </a:solidFill>
              </a:rPr>
              <a:t>In conclusion, the refugee distribution shows a significant concentration in Germany. This trend is primarily influenced by the Ukraine-Russia conflict. Our analysis indicates a positive correlation between proximity and refugee population, leading most Ukrainian refugees to choose Germany. Furthermore, Germany's status as the European Union's largest economy attracts a substantial number of refugees within the EU. Despite this large intake, Germany's population and </a:t>
            </a:r>
            <a:r>
              <a:rPr lang="en-US">
                <a:solidFill>
                  <a:srgbClr val="FFFFFF"/>
                </a:solidFill>
              </a:rPr>
              <a:t>GDP proves a </a:t>
            </a:r>
            <a:r>
              <a:rPr lang="en-US" dirty="0">
                <a:solidFill>
                  <a:srgbClr val="FFFFFF"/>
                </a:solidFill>
              </a:rPr>
              <a:t>balanced distribution across EU.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</a:t>
            </a: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Is the distribution of refugees across the European Union balanced?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D4DF4DA-73C0-283B-E34F-47CF39C3660F}"/>
              </a:ext>
            </a:extLst>
          </p:cNvPr>
          <p:cNvSpPr txBox="1">
            <a:spLocks/>
          </p:cNvSpPr>
          <p:nvPr/>
        </p:nvSpPr>
        <p:spPr>
          <a:xfrm>
            <a:off x="914400" y="2811056"/>
            <a:ext cx="4570955" cy="13989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0976">
              <a:spcAft>
                <a:spcPts val="624"/>
              </a:spcAft>
            </a:pPr>
            <a:r>
              <a:rPr lang="en-US" sz="1872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1) Is the refugee's distribution affected by the host country's distance to the refugee's origin country?</a:t>
            </a:r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EC6BB8B4-5CDF-0FA8-5650-C30368042B23}"/>
              </a:ext>
            </a:extLst>
          </p:cNvPr>
          <p:cNvSpPr txBox="1">
            <a:spLocks/>
          </p:cNvSpPr>
          <p:nvPr/>
        </p:nvSpPr>
        <p:spPr>
          <a:xfrm>
            <a:off x="914400" y="4834528"/>
            <a:ext cx="4570955" cy="13989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0976">
              <a:spcAft>
                <a:spcPts val="624"/>
              </a:spcAft>
            </a:pPr>
            <a:r>
              <a:rPr lang="en-US" sz="1872" b="1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2) Is the refugee's distribution affected by the host country's wealth?</a:t>
            </a:r>
            <a:endParaRPr lang="en-US" dirty="0"/>
          </a:p>
        </p:txBody>
      </p:sp>
      <p:pic>
        <p:nvPicPr>
          <p:cNvPr id="10" name="Picture 9" descr="Two people sitting in chairs&#10;&#10;Description automatically generated">
            <a:extLst>
              <a:ext uri="{FF2B5EF4-FFF2-40B4-BE49-F238E27FC236}">
                <a16:creationId xmlns:a16="http://schemas.microsoft.com/office/drawing/2014/main" id="{F4CE0EA9-A339-0A07-BD79-7EDB9546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43" y="2522444"/>
            <a:ext cx="5217615" cy="37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F0BB0A-8DF3-4107-815E-1A34A0ED8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person walking near a truck&#10;&#10;Description automatically generated">
            <a:extLst>
              <a:ext uri="{FF2B5EF4-FFF2-40B4-BE49-F238E27FC236}">
                <a16:creationId xmlns:a16="http://schemas.microsoft.com/office/drawing/2014/main" id="{C0B5F883-0369-452D-4D39-E2A6349B795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r="44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999347E-C53E-49B7-9685-F4B75163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8546"/>
            <a:ext cx="12192000" cy="4719454"/>
          </a:xfrm>
          <a:custGeom>
            <a:avLst/>
            <a:gdLst>
              <a:gd name="connsiteX0" fmla="*/ 1 w 12192000"/>
              <a:gd name="connsiteY0" fmla="*/ 0 h 4719454"/>
              <a:gd name="connsiteX1" fmla="*/ 1 w 12192000"/>
              <a:gd name="connsiteY1" fmla="*/ 69796 h 4719454"/>
              <a:gd name="connsiteX2" fmla="*/ 3526 w 12192000"/>
              <a:gd name="connsiteY2" fmla="*/ 69796 h 4719454"/>
              <a:gd name="connsiteX3" fmla="*/ 14315 w 12192000"/>
              <a:gd name="connsiteY3" fmla="*/ 283470 h 4719454"/>
              <a:gd name="connsiteX4" fmla="*/ 2772489 w 12192000"/>
              <a:gd name="connsiteY4" fmla="*/ 2772487 h 4719454"/>
              <a:gd name="connsiteX5" fmla="*/ 2848416 w 12192000"/>
              <a:gd name="connsiteY5" fmla="*/ 2770568 h 4719454"/>
              <a:gd name="connsiteX6" fmla="*/ 2848416 w 12192000"/>
              <a:gd name="connsiteY6" fmla="*/ 2772486 h 4719454"/>
              <a:gd name="connsiteX7" fmla="*/ 12192000 w 12192000"/>
              <a:gd name="connsiteY7" fmla="*/ 2767439 h 4719454"/>
              <a:gd name="connsiteX8" fmla="*/ 12192000 w 12192000"/>
              <a:gd name="connsiteY8" fmla="*/ 4719454 h 4719454"/>
              <a:gd name="connsiteX9" fmla="*/ 0 w 12192000"/>
              <a:gd name="connsiteY9" fmla="*/ 4719454 h 471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19454">
                <a:moveTo>
                  <a:pt x="1" y="0"/>
                </a:moveTo>
                <a:lnTo>
                  <a:pt x="1" y="69796"/>
                </a:lnTo>
                <a:lnTo>
                  <a:pt x="3526" y="69796"/>
                </a:lnTo>
                <a:lnTo>
                  <a:pt x="14315" y="283470"/>
                </a:lnTo>
                <a:cubicBezTo>
                  <a:pt x="156294" y="1681514"/>
                  <a:pt x="1336986" y="2772487"/>
                  <a:pt x="2772489" y="2772487"/>
                </a:cubicBezTo>
                <a:lnTo>
                  <a:pt x="2848416" y="2770568"/>
                </a:lnTo>
                <a:lnTo>
                  <a:pt x="2848416" y="2772486"/>
                </a:lnTo>
                <a:lnTo>
                  <a:pt x="12192000" y="2767439"/>
                </a:lnTo>
                <a:lnTo>
                  <a:pt x="12192000" y="4719454"/>
                </a:lnTo>
                <a:lnTo>
                  <a:pt x="0" y="471945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D27865-C8D3-44FD-BA1E-B122FD5F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952" y="0"/>
            <a:ext cx="4005049" cy="6858000"/>
          </a:xfrm>
          <a:custGeom>
            <a:avLst/>
            <a:gdLst>
              <a:gd name="connsiteX0" fmla="*/ 0 w 4005049"/>
              <a:gd name="connsiteY0" fmla="*/ 0 h 6858000"/>
              <a:gd name="connsiteX1" fmla="*/ 4005049 w 4005049"/>
              <a:gd name="connsiteY1" fmla="*/ 0 h 6858000"/>
              <a:gd name="connsiteX2" fmla="*/ 4005049 w 4005049"/>
              <a:gd name="connsiteY2" fmla="*/ 6858000 h 6858000"/>
              <a:gd name="connsiteX3" fmla="*/ 3380185 w 4005049"/>
              <a:gd name="connsiteY3" fmla="*/ 6858000 h 6858000"/>
              <a:gd name="connsiteX4" fmla="*/ 3380185 w 4005049"/>
              <a:gd name="connsiteY4" fmla="*/ 3875396 h 6858000"/>
              <a:gd name="connsiteX5" fmla="*/ 3379685 w 4005049"/>
              <a:gd name="connsiteY5" fmla="*/ 3875396 h 6858000"/>
              <a:gd name="connsiteX6" fmla="*/ 3381105 w 4005049"/>
              <a:gd name="connsiteY6" fmla="*/ 3819246 h 6858000"/>
              <a:gd name="connsiteX7" fmla="*/ 118686 w 4005049"/>
              <a:gd name="connsiteY7" fmla="*/ 150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5049" h="6858000">
                <a:moveTo>
                  <a:pt x="0" y="0"/>
                </a:moveTo>
                <a:lnTo>
                  <a:pt x="4005049" y="0"/>
                </a:lnTo>
                <a:lnTo>
                  <a:pt x="4005049" y="6858000"/>
                </a:lnTo>
                <a:lnTo>
                  <a:pt x="3380185" y="6858000"/>
                </a:lnTo>
                <a:lnTo>
                  <a:pt x="3380185" y="3875396"/>
                </a:lnTo>
                <a:lnTo>
                  <a:pt x="3379685" y="3875396"/>
                </a:lnTo>
                <a:lnTo>
                  <a:pt x="3381105" y="3819246"/>
                </a:lnTo>
                <a:cubicBezTo>
                  <a:pt x="3381105" y="1893037"/>
                  <a:pt x="1965994" y="297344"/>
                  <a:pt x="118686" y="150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295280"/>
            <a:ext cx="7674590" cy="122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0819" y="5320140"/>
            <a:ext cx="5127641" cy="119894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lnSpc>
                <a:spcPct val="110000"/>
              </a:lnSpc>
            </a:pPr>
            <a:r>
              <a:rPr lang="en-US" sz="1300" b="1" cap="all" spc="300" dirty="0">
                <a:solidFill>
                  <a:srgbClr val="FFFFFF"/>
                </a:solidFill>
              </a:rPr>
              <a:t>“The Office of the United Nations High Commissioner for Refugees (UNHCR) is a United Nations agency mandated to aid and protect refugees, forcibly displaced communities, and stateless people, and to assist in their voluntary repatriation, local integration or resettlement to a third country.”</a:t>
            </a: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7E4E2C-86DD-480F-90B7-16EACF5CB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1F2E7-CB9E-42C0-9301-B95C19E45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924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938BF42-A8C1-4B84-8ADB-8D608DAD9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454" y="1"/>
            <a:ext cx="8229599" cy="6857999"/>
          </a:xfrm>
          <a:custGeom>
            <a:avLst/>
            <a:gdLst>
              <a:gd name="connsiteX0" fmla="*/ 2 w 8229599"/>
              <a:gd name="connsiteY0" fmla="*/ 0 h 6857999"/>
              <a:gd name="connsiteX1" fmla="*/ 3564834 w 8229599"/>
              <a:gd name="connsiteY1" fmla="*/ 0 h 6857999"/>
              <a:gd name="connsiteX2" fmla="*/ 7316151 w 8229599"/>
              <a:gd name="connsiteY2" fmla="*/ 0 h 6857999"/>
              <a:gd name="connsiteX3" fmla="*/ 8229599 w 8229599"/>
              <a:gd name="connsiteY3" fmla="*/ 0 h 6857999"/>
              <a:gd name="connsiteX4" fmla="*/ 8229599 w 8229599"/>
              <a:gd name="connsiteY4" fmla="*/ 6857999 h 6857999"/>
              <a:gd name="connsiteX5" fmla="*/ 3658076 w 8229599"/>
              <a:gd name="connsiteY5" fmla="*/ 6857999 h 6857999"/>
              <a:gd name="connsiteX6" fmla="*/ 3564834 w 8229599"/>
              <a:gd name="connsiteY6" fmla="*/ 6857999 h 6857999"/>
              <a:gd name="connsiteX7" fmla="*/ 3564834 w 8229599"/>
              <a:gd name="connsiteY7" fmla="*/ 6855652 h 6857999"/>
              <a:gd name="connsiteX8" fmla="*/ 3469832 w 8229599"/>
              <a:gd name="connsiteY8" fmla="*/ 6853261 h 6857999"/>
              <a:gd name="connsiteX9" fmla="*/ 0 w 8229599"/>
              <a:gd name="connsiteY9" fmla="*/ 3216493 h 6857999"/>
              <a:gd name="connsiteX10" fmla="*/ 2532 w 8229599"/>
              <a:gd name="connsiteY10" fmla="*/ 3116768 h 6857999"/>
              <a:gd name="connsiteX11" fmla="*/ 2 w 8229599"/>
              <a:gd name="connsiteY11" fmla="*/ 31167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599" h="6857999">
                <a:moveTo>
                  <a:pt x="2" y="0"/>
                </a:moveTo>
                <a:lnTo>
                  <a:pt x="3564834" y="0"/>
                </a:lnTo>
                <a:lnTo>
                  <a:pt x="7316151" y="0"/>
                </a:lnTo>
                <a:lnTo>
                  <a:pt x="8229599" y="0"/>
                </a:lnTo>
                <a:lnTo>
                  <a:pt x="8229599" y="6857999"/>
                </a:lnTo>
                <a:lnTo>
                  <a:pt x="3658076" y="6857999"/>
                </a:lnTo>
                <a:lnTo>
                  <a:pt x="3564834" y="6857999"/>
                </a:lnTo>
                <a:lnTo>
                  <a:pt x="3564834" y="6855652"/>
                </a:lnTo>
                <a:lnTo>
                  <a:pt x="3469832" y="6853261"/>
                </a:lnTo>
                <a:cubicBezTo>
                  <a:pt x="1537014" y="6755730"/>
                  <a:pt x="0" y="5164793"/>
                  <a:pt x="0" y="3216493"/>
                </a:cubicBezTo>
                <a:lnTo>
                  <a:pt x="2532" y="3116768"/>
                </a:lnTo>
                <a:lnTo>
                  <a:pt x="2" y="31167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52984"/>
            <a:ext cx="5634252" cy="3261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FFFFFF"/>
                </a:solidFill>
              </a:rPr>
              <a:t>“REFUGEES” R PACKAGE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C13ACF3-903E-4B6E-B59C-B9796350F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6355"/>
            <a:ext cx="7920717" cy="2241645"/>
          </a:xfrm>
          <a:custGeom>
            <a:avLst/>
            <a:gdLst>
              <a:gd name="connsiteX0" fmla="*/ 0 w 7920717"/>
              <a:gd name="connsiteY0" fmla="*/ 0 h 2241645"/>
              <a:gd name="connsiteX1" fmla="*/ 5125706 w 7920717"/>
              <a:gd name="connsiteY1" fmla="*/ 0 h 2241645"/>
              <a:gd name="connsiteX2" fmla="*/ 5125706 w 7920717"/>
              <a:gd name="connsiteY2" fmla="*/ 1919 h 2241645"/>
              <a:gd name="connsiteX3" fmla="*/ 5201593 w 7920717"/>
              <a:gd name="connsiteY3" fmla="*/ 0 h 2241645"/>
              <a:gd name="connsiteX4" fmla="*/ 7916273 w 7920717"/>
              <a:gd name="connsiteY4" fmla="*/ 2212528 h 2241645"/>
              <a:gd name="connsiteX5" fmla="*/ 7920717 w 7920717"/>
              <a:gd name="connsiteY5" fmla="*/ 2241645 h 2241645"/>
              <a:gd name="connsiteX6" fmla="*/ 0 w 7920717"/>
              <a:gd name="connsiteY6" fmla="*/ 2241645 h 224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0717" h="2241645">
                <a:moveTo>
                  <a:pt x="0" y="0"/>
                </a:moveTo>
                <a:lnTo>
                  <a:pt x="5125706" y="0"/>
                </a:lnTo>
                <a:lnTo>
                  <a:pt x="5125706" y="1919"/>
                </a:lnTo>
                <a:lnTo>
                  <a:pt x="5201593" y="0"/>
                </a:lnTo>
                <a:cubicBezTo>
                  <a:pt x="6540665" y="0"/>
                  <a:pt x="7657890" y="949841"/>
                  <a:pt x="7916273" y="2212528"/>
                </a:cubicBezTo>
                <a:lnTo>
                  <a:pt x="7920717" y="2241645"/>
                </a:lnTo>
                <a:lnTo>
                  <a:pt x="0" y="22416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0564" r="30564"/>
          <a:stretch/>
        </p:blipFill>
        <p:spPr>
          <a:xfrm>
            <a:off x="7924800" y="10"/>
            <a:ext cx="4267199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2" name="Content Placeholder 15">
            <a:extLst>
              <a:ext uri="{FF2B5EF4-FFF2-40B4-BE49-F238E27FC236}">
                <a16:creationId xmlns:a16="http://schemas.microsoft.com/office/drawing/2014/main" id="{1D733455-AEDC-91BF-ED18-245B50E5BFFD}"/>
              </a:ext>
            </a:extLst>
          </p:cNvPr>
          <p:cNvSpPr txBox="1">
            <a:spLocks/>
          </p:cNvSpPr>
          <p:nvPr/>
        </p:nvSpPr>
        <p:spPr>
          <a:xfrm>
            <a:off x="1519104" y="2663505"/>
            <a:ext cx="5634252" cy="1009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300" b="1" cap="all" spc="300" dirty="0">
                <a:solidFill>
                  <a:srgbClr val="FFFFFF"/>
                </a:solidFill>
              </a:rPr>
              <a:t>“UNHCR has created the refugees R package designed to facilitate access to the data within the Refugee Data Finder.”</a:t>
            </a:r>
          </a:p>
        </p:txBody>
      </p:sp>
    </p:spTree>
    <p:extLst>
      <p:ext uri="{BB962C8B-B14F-4D97-AF65-F5344CB8AC3E}">
        <p14:creationId xmlns:p14="http://schemas.microsoft.com/office/powerpoint/2010/main" val="48800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DC9EB3C-4FB8-76D7-41D5-84AD29B545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14400" y="2639952"/>
            <a:ext cx="6874329" cy="357912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https://en.wikipedia.org/wiki/United_Nations_High_Commissioner_for_Refugees</a:t>
            </a:r>
            <a:r>
              <a:rPr lang="en-US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https://www.unhcr.org/refugee-statistics/insights/explainers/refugees-r-package.html</a:t>
            </a:r>
            <a:r>
              <a:rPr lang="en-US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https://cran.r-project.org/web/packages/refugees/refugees.pdf</a:t>
            </a:r>
            <a:r>
              <a:rPr lang="en-US" dirty="0"/>
              <a:t> </a:t>
            </a: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4E083CAC-C115-041D-E0A8-42781EE38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1728" y="2580631"/>
            <a:ext cx="3583888" cy="35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3F224-ECD8-E608-C509-282B599E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B516F0-49F1-0B40-EEE2-DA3DA5ACD2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09600" y="876576"/>
            <a:ext cx="10972800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REFUGEE POPULATION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 THE YEARS</a:t>
            </a:r>
          </a:p>
        </p:txBody>
      </p:sp>
      <p:pic>
        <p:nvPicPr>
          <p:cNvPr id="7" name="Picture 6" descr="A graph of the number of countries/regions&#10;&#10;Description automatically generated">
            <a:extLst>
              <a:ext uri="{FF2B5EF4-FFF2-40B4-BE49-F238E27FC236}">
                <a16:creationId xmlns:a16="http://schemas.microsoft.com/office/drawing/2014/main" id="{504B3E61-DA8C-4319-AFE1-D4E9989C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11197"/>
            <a:ext cx="8729139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65D3DA-DB4B-411D-A7AA-214B7CCD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E1032-0446-4780-BB30-27AE7761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4" y="4350224"/>
            <a:ext cx="12207753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5FAFD0-54FE-4EEA-8212-180B5B5D3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3" y="4350224"/>
            <a:ext cx="12207753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ACCBECF-20B0-4F18-8FD2-DA5E82AB3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55" y="4350225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35806"/>
            <a:ext cx="7472149" cy="1411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REFUGEE COUNTRIES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OF ORIGIN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F8F9B3-274A-A980-5CA8-FCCB8355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63083"/>
            <a:ext cx="5325533" cy="2662766"/>
          </a:xfrm>
          <a:prstGeom prst="rect">
            <a:avLst/>
          </a:prstGeom>
        </p:spPr>
      </p:pic>
      <p:pic>
        <p:nvPicPr>
          <p:cNvPr id="9" name="Picture 8" descr="A graph of a number of people in different countries/regions&#10;&#10;Description automatically generated">
            <a:extLst>
              <a:ext uri="{FF2B5EF4-FFF2-40B4-BE49-F238E27FC236}">
                <a16:creationId xmlns:a16="http://schemas.microsoft.com/office/drawing/2014/main" id="{D431851F-55AB-7027-1887-D8D90973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6" y="996368"/>
            <a:ext cx="5325533" cy="25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828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{80357335-AA3E-4DDB-A4DA-46FED18F960B}tf89118109_win32</Template>
  <TotalTime>0</TotalTime>
  <Words>332</Words>
  <Application>Microsoft Office PowerPoint</Application>
  <PresentationFormat>Widescreen</PresentationFormat>
  <Paragraphs>44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Nova Light</vt:lpstr>
      <vt:lpstr>Calibri</vt:lpstr>
      <vt:lpstr>Elephant</vt:lpstr>
      <vt:lpstr>ModOverlayVTI</vt:lpstr>
      <vt:lpstr>EU REFUGEE DISTRIBUTION ANALYSIS</vt:lpstr>
      <vt:lpstr>OUR QUESTION</vt:lpstr>
      <vt:lpstr>Is the distribution of refugees across the European Union balanced?</vt:lpstr>
      <vt:lpstr>THE DATASET</vt:lpstr>
      <vt:lpstr>“REFUGEES” R PACKAGE</vt:lpstr>
      <vt:lpstr>RESOURCES</vt:lpstr>
      <vt:lpstr>DATA CLEANING</vt:lpstr>
      <vt:lpstr>REFUGEE POPULATION IN THE YEARS</vt:lpstr>
      <vt:lpstr>REFUGEE COUNTRIES OF ORIGIN</vt:lpstr>
      <vt:lpstr>REFUGEE POPULATION DISTRIBUTION</vt:lpstr>
      <vt:lpstr>REFUGEE POPULATION DISTRIBUTION</vt:lpstr>
      <vt:lpstr>REFUGEE MOVEMENTS FROM OUTSIDE EU</vt:lpstr>
      <vt:lpstr>REFUGEE MOVEMENTS INSIDE EU</vt:lpstr>
      <vt:lpstr>CORRELATION BETWEEN DISTANCE AND REFUGEE POPULATION</vt:lpstr>
      <vt:lpstr>CORRELATION BETWEEN GDP AND REFUGEE POPULATION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Gaia Castelpietra</dc:creator>
  <cp:lastModifiedBy>Gaia Castelpietra</cp:lastModifiedBy>
  <cp:revision>20</cp:revision>
  <dcterms:created xsi:type="dcterms:W3CDTF">2024-07-09T16:14:13Z</dcterms:created>
  <dcterms:modified xsi:type="dcterms:W3CDTF">2024-07-11T21:45:21Z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