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9" r:id="rId4"/>
    <p:sldId id="267" r:id="rId5"/>
    <p:sldId id="270" r:id="rId6"/>
    <p:sldId id="273" r:id="rId7"/>
    <p:sldId id="271" r:id="rId8"/>
    <p:sldId id="272" r:id="rId9"/>
    <p:sldId id="274" r:id="rId10"/>
    <p:sldId id="281" r:id="rId11"/>
    <p:sldId id="282" r:id="rId12"/>
    <p:sldId id="285" r:id="rId13"/>
    <p:sldId id="286" r:id="rId14"/>
    <p:sldId id="299" r:id="rId15"/>
    <p:sldId id="311" r:id="rId16"/>
    <p:sldId id="313" r:id="rId17"/>
    <p:sldId id="314" r:id="rId18"/>
    <p:sldId id="312" r:id="rId19"/>
    <p:sldId id="287" r:id="rId20"/>
    <p:sldId id="289" r:id="rId21"/>
    <p:sldId id="290" r:id="rId22"/>
    <p:sldId id="292" r:id="rId23"/>
    <p:sldId id="296" r:id="rId24"/>
    <p:sldId id="298" r:id="rId25"/>
    <p:sldId id="300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D9A6-61CA-446A-8B9E-7D7BBD8E409F}" type="datetimeFigureOut">
              <a:rPr lang="pt-BR" smtClean="0"/>
              <a:t>17/07/2018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2F52-7C88-4C6D-B027-BF3DE9E52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25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D9A6-61CA-446A-8B9E-7D7BBD8E409F}" type="datetimeFigureOut">
              <a:rPr lang="pt-BR" smtClean="0"/>
              <a:t>17/07/2018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2F52-7C88-4C6D-B027-BF3DE9E52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44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D9A6-61CA-446A-8B9E-7D7BBD8E409F}" type="datetimeFigureOut">
              <a:rPr lang="pt-BR" smtClean="0"/>
              <a:t>17/07/2018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2F52-7C88-4C6D-B027-BF3DE9E52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0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8626"/>
            <a:ext cx="10515600" cy="1325563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D9A6-61CA-446A-8B9E-7D7BBD8E409F}" type="datetimeFigureOut">
              <a:rPr lang="pt-BR" smtClean="0"/>
              <a:t>17/07/2018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Engenharia e Qualidade de Software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10B77A-6E2E-4C49-8EBE-458FDC99D927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" y="0"/>
            <a:ext cx="752475" cy="6858000"/>
          </a:xfrm>
          <a:prstGeom prst="rect">
            <a:avLst/>
          </a:prstGeom>
        </p:spPr>
      </p:pic>
      <p:cxnSp>
        <p:nvCxnSpPr>
          <p:cNvPr id="10" name="Conector reto 9"/>
          <p:cNvCxnSpPr>
            <a:endCxn id="2" idx="2"/>
          </p:cNvCxnSpPr>
          <p:nvPr userDrawn="1"/>
        </p:nvCxnSpPr>
        <p:spPr>
          <a:xfrm>
            <a:off x="838200" y="1604189"/>
            <a:ext cx="5257800" cy="0"/>
          </a:xfrm>
          <a:prstGeom prst="line">
            <a:avLst/>
          </a:prstGeom>
          <a:ln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20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D9A6-61CA-446A-8B9E-7D7BBD8E409F}" type="datetimeFigureOut">
              <a:rPr lang="pt-BR" smtClean="0"/>
              <a:t>17/07/2018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2F52-7C88-4C6D-B027-BF3DE9E52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2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D9A6-61CA-446A-8B9E-7D7BBD8E409F}" type="datetimeFigureOut">
              <a:rPr lang="pt-BR" smtClean="0"/>
              <a:t>17/07/2018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2F52-7C88-4C6D-B027-BF3DE9E52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39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D9A6-61CA-446A-8B9E-7D7BBD8E409F}" type="datetimeFigureOut">
              <a:rPr lang="pt-BR" smtClean="0"/>
              <a:t>17/07/2018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2F52-7C88-4C6D-B027-BF3DE9E52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95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D9A6-61CA-446A-8B9E-7D7BBD8E409F}" type="datetimeFigureOut">
              <a:rPr lang="pt-BR" smtClean="0"/>
              <a:t>17/07/2018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2F52-7C88-4C6D-B027-BF3DE9E52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73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D9A6-61CA-446A-8B9E-7D7BBD8E409F}" type="datetimeFigureOut">
              <a:rPr lang="pt-BR" smtClean="0"/>
              <a:t>17/07/2018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2F52-7C88-4C6D-B027-BF3DE9E52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42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D9A6-61CA-446A-8B9E-7D7BBD8E409F}" type="datetimeFigureOut">
              <a:rPr lang="pt-BR" smtClean="0"/>
              <a:t>17/07/2018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2F52-7C88-4C6D-B027-BF3DE9E52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12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D9A6-61CA-446A-8B9E-7D7BBD8E409F}" type="datetimeFigureOut">
              <a:rPr lang="pt-BR" smtClean="0"/>
              <a:t>17/07/2018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2F52-7C88-4C6D-B027-BF3DE9E52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42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FD9A6-61CA-446A-8B9E-7D7BBD8E409F}" type="datetimeFigureOut">
              <a:rPr lang="pt-BR" smtClean="0"/>
              <a:t>17/07/2018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D2F52-7C88-4C6D-B027-BF3DE9E52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62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Engenharia de Software?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Engenharia de software é a criação e a utilização de </a:t>
            </a:r>
            <a:r>
              <a:rPr lang="pt-BR" b="1" dirty="0"/>
              <a:t>sólidos princípios de engenharia*</a:t>
            </a:r>
            <a:r>
              <a:rPr lang="pt-BR" dirty="0"/>
              <a:t> a fim de obter software de maneira econômica, que seja confiável e que trabalhe eficientemente em máquinas reais. </a:t>
            </a:r>
            <a:r>
              <a:rPr lang="pt-BR" sz="2400" dirty="0"/>
              <a:t>[</a:t>
            </a:r>
            <a:r>
              <a:rPr lang="pt-BR" sz="2400" i="1" dirty="0"/>
              <a:t>Pressman</a:t>
            </a:r>
            <a:r>
              <a:rPr lang="pt-BR" sz="2400" dirty="0"/>
              <a:t> apud </a:t>
            </a:r>
            <a:r>
              <a:rPr lang="pt-BR" sz="2400" i="1" dirty="0"/>
              <a:t>Fritz Bauer</a:t>
            </a:r>
            <a:r>
              <a:rPr lang="pt-BR" sz="2400" dirty="0"/>
              <a:t>]</a:t>
            </a:r>
          </a:p>
          <a:p>
            <a:pPr lvl="0"/>
            <a:endParaRPr lang="pt-BR" sz="2400" dirty="0"/>
          </a:p>
          <a:p>
            <a:r>
              <a:rPr lang="pt-BR" sz="2400" b="1" dirty="0"/>
              <a:t>* Engenharia </a:t>
            </a:r>
            <a:r>
              <a:rPr lang="pt-BR" sz="2400" dirty="0"/>
              <a:t>= d</a:t>
            </a:r>
            <a:r>
              <a:rPr lang="pt-BR" sz="2400" dirty="0">
                <a:cs typeface="Times New Roman" pitchFamily="18"/>
              </a:rPr>
              <a:t>esenvolvimento e </a:t>
            </a:r>
            <a:r>
              <a:rPr lang="pt-BR" sz="2400" b="1" dirty="0">
                <a:cs typeface="Times New Roman" pitchFamily="18"/>
              </a:rPr>
              <a:t>aplicação</a:t>
            </a:r>
            <a:r>
              <a:rPr lang="pt-BR" sz="2400" dirty="0">
                <a:cs typeface="Times New Roman" pitchFamily="18"/>
              </a:rPr>
              <a:t> </a:t>
            </a:r>
            <a:r>
              <a:rPr lang="pt-BR" sz="2400" b="1" dirty="0">
                <a:cs typeface="Times New Roman" pitchFamily="18"/>
              </a:rPr>
              <a:t>sistemática</a:t>
            </a:r>
            <a:r>
              <a:rPr lang="pt-BR" sz="2400" dirty="0">
                <a:cs typeface="Times New Roman" pitchFamily="18"/>
              </a:rPr>
              <a:t> de modelos de comprovada eficácia gerando soluções tecnológicas para Problemas da Humanidade.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070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do RUP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2 Dimensões</a:t>
            </a:r>
          </a:p>
          <a:p>
            <a:pPr lvl="1"/>
            <a:r>
              <a:rPr lang="pt-BR" sz="1800" dirty="0"/>
              <a:t>Disciplinas</a:t>
            </a:r>
          </a:p>
          <a:p>
            <a:pPr lvl="1"/>
            <a:r>
              <a:rPr lang="pt-BR" sz="1800" dirty="0"/>
              <a:t>Fases</a:t>
            </a:r>
          </a:p>
          <a:p>
            <a:pPr lvl="1"/>
            <a:endParaRPr lang="pt-BR" sz="1800" dirty="0"/>
          </a:p>
          <a:p>
            <a:r>
              <a:rPr lang="pt-BR" sz="2000" dirty="0"/>
              <a:t>3 Características:</a:t>
            </a:r>
          </a:p>
          <a:p>
            <a:pPr lvl="1"/>
            <a:r>
              <a:rPr lang="pt-BR" sz="1800" dirty="0"/>
              <a:t>Iterativo e incremental;</a:t>
            </a:r>
          </a:p>
          <a:p>
            <a:pPr lvl="1"/>
            <a:r>
              <a:rPr lang="pt-BR" sz="1800" dirty="0"/>
              <a:t>Centrado na arquitetura; e</a:t>
            </a:r>
          </a:p>
          <a:p>
            <a:pPr lvl="1"/>
            <a:r>
              <a:rPr lang="pt-BR" sz="1800" dirty="0"/>
              <a:t>Dirigido por casos de uso.</a:t>
            </a:r>
          </a:p>
          <a:p>
            <a:endParaRPr lang="pt-BR" sz="2000" dirty="0"/>
          </a:p>
          <a:p>
            <a:pPr lvl="1"/>
            <a:endParaRPr lang="pt-BR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431" y="1604189"/>
            <a:ext cx="7272751" cy="494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17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Fases e Marcos do RUP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540" y="3816623"/>
            <a:ext cx="9770335" cy="66920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642" y="4715942"/>
            <a:ext cx="5374793" cy="210373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398" y="1764466"/>
            <a:ext cx="5279003" cy="1919637"/>
          </a:xfrm>
          <a:prstGeom prst="rect">
            <a:avLst/>
          </a:prstGeom>
        </p:spPr>
      </p:pic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584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Metodologias Ágeis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4 valores:</a:t>
            </a:r>
          </a:p>
          <a:p>
            <a:pPr lvl="1"/>
            <a:r>
              <a:rPr lang="pt-BR" dirty="0"/>
              <a:t>Indivíduos e interação entre eles, mais que processos e ferramentas</a:t>
            </a:r>
          </a:p>
          <a:p>
            <a:pPr lvl="1"/>
            <a:r>
              <a:rPr lang="pt-BR" dirty="0"/>
              <a:t>Software em funcionamento, mais que documentação abrangente</a:t>
            </a:r>
          </a:p>
          <a:p>
            <a:pPr lvl="1"/>
            <a:r>
              <a:rPr lang="pt-BR" dirty="0"/>
              <a:t>Colaboração com o cliente, mais que negociação de contratos</a:t>
            </a:r>
          </a:p>
          <a:p>
            <a:pPr lvl="1"/>
            <a:r>
              <a:rPr lang="pt-BR" dirty="0"/>
              <a:t>Responder a mudanças, mais que seguir um plano</a:t>
            </a:r>
          </a:p>
          <a:p>
            <a:pPr lvl="1"/>
            <a:endParaRPr lang="pt-BR" dirty="0"/>
          </a:p>
          <a:p>
            <a:r>
              <a:rPr lang="pt-BR" dirty="0"/>
              <a:t>Manifesto Ágil</a:t>
            </a:r>
          </a:p>
          <a:p>
            <a:pPr lvl="1"/>
            <a:r>
              <a:rPr lang="pt-BR" dirty="0"/>
              <a:t>http://manifestoagil.com.br/</a:t>
            </a:r>
          </a:p>
          <a:p>
            <a:pPr lvl="1"/>
            <a:r>
              <a:rPr lang="pt-BR" dirty="0"/>
              <a:t>Identificar os 12 princípios dos métodos ágeis</a:t>
            </a:r>
          </a:p>
        </p:txBody>
      </p:sp>
      <p:pic>
        <p:nvPicPr>
          <p:cNvPr id="4" name="Picture 2" descr="http://agenciamassanz.files.wordpress.com/2011/03/logotipo-mc3a3o-na-mass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861" y="2765931"/>
            <a:ext cx="1951521" cy="227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704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Scrum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</a:t>
            </a:r>
            <a:r>
              <a:rPr lang="pt-BR" i="1" dirty="0"/>
              <a:t>framework</a:t>
            </a:r>
            <a:r>
              <a:rPr lang="pt-BR" dirty="0"/>
              <a:t> estrutural usado para gerenciar o desenvolvimento de produtos complexos com o qual pode-se empregar vários processos ou técnicas.</a:t>
            </a:r>
          </a:p>
        </p:txBody>
      </p:sp>
      <p:pic>
        <p:nvPicPr>
          <p:cNvPr id="5" name="Picture 4" descr="http://ibeapdx.org/wp-content/uploads/2013/08/agile-scr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75" y="2973250"/>
            <a:ext cx="6731449" cy="355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132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do Processo Ágil ADS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Papéis</a:t>
            </a:r>
          </a:p>
          <a:p>
            <a:r>
              <a:rPr lang="pt-BR" dirty="0"/>
              <a:t>Eventos</a:t>
            </a:r>
          </a:p>
          <a:p>
            <a:r>
              <a:rPr lang="pt-BR" dirty="0"/>
              <a:t>Artefatos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3C1242-F989-4C89-AD7B-06331DFF0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690" y="2025805"/>
            <a:ext cx="7383439" cy="415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87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eta: Pentágono 31"/>
          <p:cNvSpPr/>
          <p:nvPr/>
        </p:nvSpPr>
        <p:spPr>
          <a:xfrm>
            <a:off x="5315325" y="4736891"/>
            <a:ext cx="4612428" cy="436058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4" name="Agrupar 23"/>
          <p:cNvGrpSpPr/>
          <p:nvPr/>
        </p:nvGrpSpPr>
        <p:grpSpPr>
          <a:xfrm>
            <a:off x="4227432" y="3359138"/>
            <a:ext cx="1993692" cy="1813810"/>
            <a:chOff x="5786392" y="3314168"/>
            <a:chExt cx="1993692" cy="1813810"/>
          </a:xfrm>
        </p:grpSpPr>
        <p:sp>
          <p:nvSpPr>
            <p:cNvPr id="6" name="Semicírculo 5"/>
            <p:cNvSpPr/>
            <p:nvPr/>
          </p:nvSpPr>
          <p:spPr>
            <a:xfrm rot="10800000" flipV="1">
              <a:off x="6011245" y="3314168"/>
              <a:ext cx="1768839" cy="1813810"/>
            </a:xfrm>
            <a:prstGeom prst="blockArc">
              <a:avLst>
                <a:gd name="adj1" fmla="val 5522225"/>
                <a:gd name="adj2" fmla="val 0"/>
                <a:gd name="adj3" fmla="val 25000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" name="Seta: para Baixo 7"/>
            <p:cNvSpPr/>
            <p:nvPr/>
          </p:nvSpPr>
          <p:spPr>
            <a:xfrm>
              <a:off x="5786392" y="4212237"/>
              <a:ext cx="884420" cy="359764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Seta: Pentágono 21"/>
          <p:cNvSpPr/>
          <p:nvPr/>
        </p:nvSpPr>
        <p:spPr>
          <a:xfrm>
            <a:off x="65153" y="4736891"/>
            <a:ext cx="5496215" cy="436058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19" y="2401078"/>
            <a:ext cx="1114425" cy="133350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499" y="2897789"/>
            <a:ext cx="962025" cy="733425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2309181" y="1627716"/>
            <a:ext cx="1761046" cy="11695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4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b="0" dirty="0"/>
              <a:t>Seleciona as tarefas do backlog que considera possível entregar no Sprint.</a:t>
            </a:r>
          </a:p>
        </p:txBody>
      </p:sp>
      <p:grpSp>
        <p:nvGrpSpPr>
          <p:cNvPr id="25" name="Agrupar 24"/>
          <p:cNvGrpSpPr/>
          <p:nvPr/>
        </p:nvGrpSpPr>
        <p:grpSpPr>
          <a:xfrm rot="193295">
            <a:off x="5441807" y="2720121"/>
            <a:ext cx="1172818" cy="963308"/>
            <a:chOff x="5786392" y="3314168"/>
            <a:chExt cx="1993692" cy="1813810"/>
          </a:xfrm>
        </p:grpSpPr>
        <p:sp>
          <p:nvSpPr>
            <p:cNvPr id="26" name="Semicírculo 25"/>
            <p:cNvSpPr/>
            <p:nvPr/>
          </p:nvSpPr>
          <p:spPr>
            <a:xfrm rot="10800000" flipV="1">
              <a:off x="6011245" y="3314168"/>
              <a:ext cx="1768839" cy="1813810"/>
            </a:xfrm>
            <a:prstGeom prst="blockArc">
              <a:avLst>
                <a:gd name="adj1" fmla="val 5522225"/>
                <a:gd name="adj2" fmla="val 0"/>
                <a:gd name="adj3" fmla="val 25000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7" name="Seta: para Baixo 26"/>
            <p:cNvSpPr/>
            <p:nvPr/>
          </p:nvSpPr>
          <p:spPr>
            <a:xfrm>
              <a:off x="5786392" y="4212237"/>
              <a:ext cx="884420" cy="359764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8" name="CaixaDeTexto 27"/>
          <p:cNvSpPr txBox="1"/>
          <p:nvPr/>
        </p:nvSpPr>
        <p:spPr>
          <a:xfrm>
            <a:off x="4460526" y="3984979"/>
            <a:ext cx="1766493" cy="338554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Desenvolvimento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422774" y="1427112"/>
            <a:ext cx="1981617" cy="338554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Reunião diária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426034" y="3984979"/>
            <a:ext cx="1559684" cy="584775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Planejamento do Sprint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51863" y="3990773"/>
            <a:ext cx="1559684" cy="584775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Planejamento do Projeto</a:t>
            </a: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490" y="1879865"/>
            <a:ext cx="581025" cy="942975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1938" y="2135206"/>
            <a:ext cx="990600" cy="742950"/>
          </a:xfrm>
          <a:prstGeom prst="rect">
            <a:avLst/>
          </a:prstGeom>
        </p:spPr>
      </p:pic>
      <p:sp>
        <p:nvSpPr>
          <p:cNvPr id="38" name="Cubo 37"/>
          <p:cNvSpPr/>
          <p:nvPr/>
        </p:nvSpPr>
        <p:spPr>
          <a:xfrm>
            <a:off x="6463310" y="5413248"/>
            <a:ext cx="1379750" cy="695420"/>
          </a:xfrm>
          <a:prstGeom prst="cub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Incremento Produto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684965" y="3960315"/>
            <a:ext cx="1112114" cy="584775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Revisão do Produto</a:t>
            </a:r>
          </a:p>
        </p:txBody>
      </p:sp>
      <p:pic>
        <p:nvPicPr>
          <p:cNvPr id="41" name="Picture 4" descr="http://developergeeks.com/Folders/manish/Images/scrum_process-11051302114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13583" y="5418007"/>
            <a:ext cx="1315770" cy="82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1529" y="1059985"/>
            <a:ext cx="1133475" cy="838200"/>
          </a:xfrm>
          <a:prstGeom prst="rect">
            <a:avLst/>
          </a:prstGeom>
        </p:spPr>
      </p:pic>
      <p:sp>
        <p:nvSpPr>
          <p:cNvPr id="44" name="CaixaDeTexto 43"/>
          <p:cNvSpPr txBox="1"/>
          <p:nvPr/>
        </p:nvSpPr>
        <p:spPr>
          <a:xfrm>
            <a:off x="4193299" y="466733"/>
            <a:ext cx="2245674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400" b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Monitora e controla o sprint e projeto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8413583" y="3960315"/>
            <a:ext cx="1112114" cy="584775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Revisão do Processo</a:t>
            </a:r>
          </a:p>
        </p:txBody>
      </p:sp>
      <p:sp>
        <p:nvSpPr>
          <p:cNvPr id="50" name="Elipse 49"/>
          <p:cNvSpPr/>
          <p:nvPr/>
        </p:nvSpPr>
        <p:spPr>
          <a:xfrm>
            <a:off x="10135002" y="1608963"/>
            <a:ext cx="233518" cy="2078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/>
          <p:cNvSpPr txBox="1"/>
          <p:nvPr/>
        </p:nvSpPr>
        <p:spPr>
          <a:xfrm>
            <a:off x="7449887" y="1809073"/>
            <a:ext cx="1954504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400" b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342900" indent="-342900" algn="l">
              <a:buFont typeface="+mj-lt"/>
              <a:buAutoNum type="arabicPeriod"/>
            </a:pPr>
            <a:r>
              <a:rPr lang="pt-BR" dirty="0"/>
              <a:t>O que fiz ontem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dirty="0"/>
              <a:t>O que farei hoje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dirty="0"/>
              <a:t>Dificuldades</a:t>
            </a:r>
          </a:p>
        </p:txBody>
      </p:sp>
      <p:pic>
        <p:nvPicPr>
          <p:cNvPr id="88" name="Imagem 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4029" y="3220455"/>
            <a:ext cx="990600" cy="742950"/>
          </a:xfrm>
          <a:prstGeom prst="rect">
            <a:avLst/>
          </a:prstGeom>
        </p:spPr>
      </p:pic>
      <p:grpSp>
        <p:nvGrpSpPr>
          <p:cNvPr id="93" name="Agrupar 92"/>
          <p:cNvGrpSpPr/>
          <p:nvPr/>
        </p:nvGrpSpPr>
        <p:grpSpPr>
          <a:xfrm>
            <a:off x="10032423" y="4204488"/>
            <a:ext cx="2122383" cy="1223579"/>
            <a:chOff x="10122363" y="4204488"/>
            <a:chExt cx="2129597" cy="1223579"/>
          </a:xfrm>
        </p:grpSpPr>
        <p:sp>
          <p:nvSpPr>
            <p:cNvPr id="51" name="Cubo 50"/>
            <p:cNvSpPr/>
            <p:nvPr/>
          </p:nvSpPr>
          <p:spPr>
            <a:xfrm>
              <a:off x="10122363" y="4204488"/>
              <a:ext cx="2129597" cy="1223579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 dirty="0"/>
                <a:t>Produto finalizado</a:t>
              </a:r>
            </a:p>
            <a:p>
              <a:pPr algn="ctr"/>
              <a:endParaRPr lang="pt-BR" sz="1600" dirty="0"/>
            </a:p>
            <a:p>
              <a:pPr algn="ctr"/>
              <a:endParaRPr lang="pt-BR" sz="1600" dirty="0"/>
            </a:p>
            <a:p>
              <a:pPr algn="ctr"/>
              <a:endParaRPr lang="pt-BR" sz="1600" dirty="0"/>
            </a:p>
          </p:txBody>
        </p:sp>
        <p:sp>
          <p:nvSpPr>
            <p:cNvPr id="90" name="Cubo 89"/>
            <p:cNvSpPr/>
            <p:nvPr/>
          </p:nvSpPr>
          <p:spPr>
            <a:xfrm>
              <a:off x="10228157" y="4859178"/>
              <a:ext cx="486676" cy="387699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 dirty="0"/>
                <a:t>i 1</a:t>
              </a:r>
            </a:p>
          </p:txBody>
        </p:sp>
        <p:sp>
          <p:nvSpPr>
            <p:cNvPr id="91" name="Cubo 90"/>
            <p:cNvSpPr/>
            <p:nvPr/>
          </p:nvSpPr>
          <p:spPr>
            <a:xfrm>
              <a:off x="10741159" y="4859177"/>
              <a:ext cx="486676" cy="387699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 dirty="0"/>
                <a:t>i 2</a:t>
              </a:r>
            </a:p>
          </p:txBody>
        </p:sp>
        <p:sp>
          <p:nvSpPr>
            <p:cNvPr id="92" name="Cubo 91"/>
            <p:cNvSpPr/>
            <p:nvPr/>
          </p:nvSpPr>
          <p:spPr>
            <a:xfrm>
              <a:off x="11254161" y="4846274"/>
              <a:ext cx="486676" cy="387699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 dirty="0"/>
                <a:t>i 3</a:t>
              </a:r>
            </a:p>
          </p:txBody>
        </p:sp>
      </p:grpSp>
      <p:sp>
        <p:nvSpPr>
          <p:cNvPr id="94" name="Elipse 93"/>
          <p:cNvSpPr/>
          <p:nvPr/>
        </p:nvSpPr>
        <p:spPr>
          <a:xfrm>
            <a:off x="10135002" y="1881406"/>
            <a:ext cx="233518" cy="2078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Elipse 94"/>
          <p:cNvSpPr/>
          <p:nvPr/>
        </p:nvSpPr>
        <p:spPr>
          <a:xfrm>
            <a:off x="10135002" y="2167918"/>
            <a:ext cx="233518" cy="20781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CaixaDeTexto 95"/>
          <p:cNvSpPr txBox="1"/>
          <p:nvPr/>
        </p:nvSpPr>
        <p:spPr>
          <a:xfrm>
            <a:off x="10487042" y="1535788"/>
            <a:ext cx="1667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Papéis</a:t>
            </a:r>
          </a:p>
          <a:p>
            <a:r>
              <a:rPr lang="pt-BR" dirty="0"/>
              <a:t>Eventos</a:t>
            </a:r>
          </a:p>
          <a:p>
            <a:r>
              <a:rPr lang="pt-BR" dirty="0"/>
              <a:t>Artefatos</a:t>
            </a:r>
          </a:p>
          <a:p>
            <a:r>
              <a:rPr lang="pt-BR" dirty="0"/>
              <a:t>Linha de Tempo</a:t>
            </a:r>
          </a:p>
        </p:txBody>
      </p:sp>
      <p:sp>
        <p:nvSpPr>
          <p:cNvPr id="97" name="Elipse 96"/>
          <p:cNvSpPr/>
          <p:nvPr/>
        </p:nvSpPr>
        <p:spPr>
          <a:xfrm>
            <a:off x="10131941" y="2462309"/>
            <a:ext cx="233518" cy="20781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Fluxograma: Vários Documentos 44">
            <a:extLst>
              <a:ext uri="{FF2B5EF4-FFF2-40B4-BE49-F238E27FC236}">
                <a16:creationId xmlns:a16="http://schemas.microsoft.com/office/drawing/2014/main" id="{88AABF99-516D-4F43-9C6A-4A351E5CDA95}"/>
              </a:ext>
            </a:extLst>
          </p:cNvPr>
          <p:cNvSpPr/>
          <p:nvPr/>
        </p:nvSpPr>
        <p:spPr>
          <a:xfrm>
            <a:off x="4501996" y="5413976"/>
            <a:ext cx="1474552" cy="819201"/>
          </a:xfrm>
          <a:prstGeom prst="flowChartMultidocumen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Produtos de Trabalho</a:t>
            </a:r>
          </a:p>
        </p:txBody>
      </p:sp>
      <p:sp>
        <p:nvSpPr>
          <p:cNvPr id="2" name="Fluxograma: Documento 1">
            <a:extLst>
              <a:ext uri="{FF2B5EF4-FFF2-40B4-BE49-F238E27FC236}">
                <a16:creationId xmlns:a16="http://schemas.microsoft.com/office/drawing/2014/main" id="{E5CB92C2-78E7-4988-9677-32F90BAB193C}"/>
              </a:ext>
            </a:extLst>
          </p:cNvPr>
          <p:cNvSpPr/>
          <p:nvPr/>
        </p:nvSpPr>
        <p:spPr>
          <a:xfrm>
            <a:off x="505610" y="5413248"/>
            <a:ext cx="1239457" cy="653329"/>
          </a:xfrm>
          <a:prstGeom prst="flowChartDocumen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/>
              <a:t>Product</a:t>
            </a:r>
            <a:r>
              <a:rPr lang="pt-BR" sz="1600" dirty="0"/>
              <a:t> backlog</a:t>
            </a:r>
          </a:p>
        </p:txBody>
      </p:sp>
      <p:sp>
        <p:nvSpPr>
          <p:cNvPr id="47" name="Fluxograma: Documento 46">
            <a:extLst>
              <a:ext uri="{FF2B5EF4-FFF2-40B4-BE49-F238E27FC236}">
                <a16:creationId xmlns:a16="http://schemas.microsoft.com/office/drawing/2014/main" id="{1C7720CD-AFDE-4DAA-9311-BD4FF23FDD59}"/>
              </a:ext>
            </a:extLst>
          </p:cNvPr>
          <p:cNvSpPr/>
          <p:nvPr/>
        </p:nvSpPr>
        <p:spPr>
          <a:xfrm>
            <a:off x="2705428" y="5413248"/>
            <a:ext cx="1239457" cy="653329"/>
          </a:xfrm>
          <a:prstGeom prst="flowChartDocumen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Sprint backlog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5A52E35-051B-4962-9268-FDEB53EFBFBE}"/>
              </a:ext>
            </a:extLst>
          </p:cNvPr>
          <p:cNvSpPr txBox="1"/>
          <p:nvPr/>
        </p:nvSpPr>
        <p:spPr>
          <a:xfrm>
            <a:off x="159235" y="1542265"/>
            <a:ext cx="1889561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4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b="0" dirty="0"/>
              <a:t>Identifica as necessidades do cliente</a:t>
            </a:r>
          </a:p>
        </p:txBody>
      </p:sp>
    </p:spTree>
    <p:extLst>
      <p:ext uri="{BB962C8B-B14F-4D97-AF65-F5344CB8AC3E}">
        <p14:creationId xmlns:p14="http://schemas.microsoft.com/office/powerpoint/2010/main" val="1523095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F579733-4D2C-4D71-922A-5A39A202E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082" y="1451603"/>
            <a:ext cx="7133712" cy="3218870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78425E73-4994-43F6-8910-60F4B14E632A}"/>
              </a:ext>
            </a:extLst>
          </p:cNvPr>
          <p:cNvSpPr txBox="1">
            <a:spLocks/>
          </p:cNvSpPr>
          <p:nvPr/>
        </p:nvSpPr>
        <p:spPr>
          <a:xfrm>
            <a:off x="365759" y="703673"/>
            <a:ext cx="4614203" cy="58940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Iniciação (1º Sprint )</a:t>
            </a:r>
          </a:p>
          <a:p>
            <a:pPr lvl="1"/>
            <a:r>
              <a:rPr lang="pt-BR" sz="1800" dirty="0"/>
              <a:t>Foco na definição do </a:t>
            </a:r>
            <a:r>
              <a:rPr lang="pt-BR" sz="1800" i="1" u="sng" dirty="0"/>
              <a:t>escopo</a:t>
            </a:r>
            <a:r>
              <a:rPr lang="pt-BR" sz="1800" dirty="0"/>
              <a:t> inicial e </a:t>
            </a:r>
            <a:r>
              <a:rPr lang="pt-BR" sz="1800" i="1" u="sng" dirty="0"/>
              <a:t>planejamento</a:t>
            </a:r>
            <a:r>
              <a:rPr lang="pt-BR" sz="1800" dirty="0"/>
              <a:t>.</a:t>
            </a:r>
          </a:p>
          <a:p>
            <a:r>
              <a:rPr lang="pt-BR" sz="2000" dirty="0"/>
              <a:t>Elaboração (1º ou 2º Sprint)</a:t>
            </a:r>
          </a:p>
          <a:p>
            <a:pPr lvl="1"/>
            <a:r>
              <a:rPr lang="pt-BR" sz="1800" dirty="0"/>
              <a:t>Foco na definição e teste da </a:t>
            </a:r>
            <a:r>
              <a:rPr lang="pt-BR" sz="1800" i="1" u="sng" dirty="0"/>
              <a:t>arquitetura</a:t>
            </a:r>
            <a:r>
              <a:rPr lang="pt-BR" sz="1800" dirty="0"/>
              <a:t>, solução tecnológica)</a:t>
            </a:r>
          </a:p>
          <a:p>
            <a:r>
              <a:rPr lang="pt-BR" sz="2000" dirty="0"/>
              <a:t>Construção (Demais Sprints)</a:t>
            </a:r>
          </a:p>
          <a:p>
            <a:pPr lvl="1"/>
            <a:r>
              <a:rPr lang="pt-BR" sz="1800" dirty="0"/>
              <a:t>Foco na entrega de incrementos do produto (</a:t>
            </a:r>
            <a:r>
              <a:rPr lang="pt-BR" sz="1800" i="1" u="sng" dirty="0"/>
              <a:t>Desenvolvimento propriamente dito, requisitos, análise,  implementação, teste e implantação</a:t>
            </a:r>
            <a:r>
              <a:rPr lang="pt-BR" sz="1800" dirty="0"/>
              <a:t>).</a:t>
            </a:r>
          </a:p>
          <a:p>
            <a:r>
              <a:rPr lang="pt-BR" sz="2000" dirty="0"/>
              <a:t>Transição (Último Sprint)</a:t>
            </a:r>
          </a:p>
          <a:p>
            <a:pPr lvl="1"/>
            <a:r>
              <a:rPr lang="pt-BR" sz="1800" dirty="0"/>
              <a:t>Foco no </a:t>
            </a:r>
            <a:r>
              <a:rPr lang="pt-BR" sz="1800" i="1" u="sng" dirty="0"/>
              <a:t>teste de aceitação e  implantação </a:t>
            </a:r>
            <a:r>
              <a:rPr lang="pt-BR" sz="1800" dirty="0"/>
              <a:t>do produto no ambiente de produção.</a:t>
            </a:r>
          </a:p>
        </p:txBody>
      </p:sp>
    </p:spTree>
    <p:extLst>
      <p:ext uri="{BB962C8B-B14F-4D97-AF65-F5344CB8AC3E}">
        <p14:creationId xmlns:p14="http://schemas.microsoft.com/office/powerpoint/2010/main" val="2974377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DBCF6CE-EE58-4BD3-9ED6-5049846AD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65" y="274322"/>
            <a:ext cx="4977116" cy="1880522"/>
          </a:xfrm>
          <a:prstGeom prst="rect">
            <a:avLst/>
          </a:prstGeom>
        </p:spPr>
      </p:pic>
      <p:sp>
        <p:nvSpPr>
          <p:cNvPr id="6" name="Balão de Fala: Retângulo com Cantos Arredondados 5">
            <a:extLst>
              <a:ext uri="{FF2B5EF4-FFF2-40B4-BE49-F238E27FC236}">
                <a16:creationId xmlns:a16="http://schemas.microsoft.com/office/drawing/2014/main" id="{5E461242-7769-417A-9364-2E65C96B4760}"/>
              </a:ext>
            </a:extLst>
          </p:cNvPr>
          <p:cNvSpPr/>
          <p:nvPr/>
        </p:nvSpPr>
        <p:spPr>
          <a:xfrm>
            <a:off x="1632858" y="2495006"/>
            <a:ext cx="8164286" cy="4180113"/>
          </a:xfrm>
          <a:prstGeom prst="wedgeRoundRectCallout">
            <a:avLst>
              <a:gd name="adj1" fmla="val -16074"/>
              <a:gd name="adj2" fmla="val -58913"/>
              <a:gd name="adj3" fmla="val 16667"/>
            </a:avLst>
          </a:prstGeom>
          <a:noFill/>
          <a:ln w="19050">
            <a:solidFill>
              <a:schemeClr val="accent1">
                <a:lumMod val="75000"/>
                <a:alpha val="9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61C2A78-6A44-4044-8BC2-D6DA68EB0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929" y="2717424"/>
            <a:ext cx="7746271" cy="372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96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eta: Pentágono 31"/>
          <p:cNvSpPr/>
          <p:nvPr/>
        </p:nvSpPr>
        <p:spPr>
          <a:xfrm>
            <a:off x="5315325" y="4736891"/>
            <a:ext cx="4612428" cy="436058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4" name="Agrupar 23"/>
          <p:cNvGrpSpPr/>
          <p:nvPr/>
        </p:nvGrpSpPr>
        <p:grpSpPr>
          <a:xfrm>
            <a:off x="4227432" y="3359138"/>
            <a:ext cx="1993692" cy="1813810"/>
            <a:chOff x="5786392" y="3314168"/>
            <a:chExt cx="1993692" cy="1813810"/>
          </a:xfrm>
        </p:grpSpPr>
        <p:sp>
          <p:nvSpPr>
            <p:cNvPr id="6" name="Semicírculo 5"/>
            <p:cNvSpPr/>
            <p:nvPr/>
          </p:nvSpPr>
          <p:spPr>
            <a:xfrm rot="10800000" flipV="1">
              <a:off x="6011245" y="3314168"/>
              <a:ext cx="1768839" cy="1813810"/>
            </a:xfrm>
            <a:prstGeom prst="blockArc">
              <a:avLst>
                <a:gd name="adj1" fmla="val 5522225"/>
                <a:gd name="adj2" fmla="val 0"/>
                <a:gd name="adj3" fmla="val 25000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" name="Seta: para Baixo 7"/>
            <p:cNvSpPr/>
            <p:nvPr/>
          </p:nvSpPr>
          <p:spPr>
            <a:xfrm>
              <a:off x="5786392" y="4212237"/>
              <a:ext cx="884420" cy="359764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Seta: Pentágono 21"/>
          <p:cNvSpPr/>
          <p:nvPr/>
        </p:nvSpPr>
        <p:spPr>
          <a:xfrm>
            <a:off x="65153" y="4736891"/>
            <a:ext cx="5496215" cy="436058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499" y="2897789"/>
            <a:ext cx="962025" cy="733425"/>
          </a:xfrm>
          <a:prstGeom prst="rect">
            <a:avLst/>
          </a:prstGeom>
        </p:spPr>
      </p:pic>
      <p:grpSp>
        <p:nvGrpSpPr>
          <p:cNvPr id="25" name="Agrupar 24"/>
          <p:cNvGrpSpPr/>
          <p:nvPr/>
        </p:nvGrpSpPr>
        <p:grpSpPr>
          <a:xfrm rot="193295">
            <a:off x="5441807" y="2720121"/>
            <a:ext cx="1172818" cy="963308"/>
            <a:chOff x="5786392" y="3314168"/>
            <a:chExt cx="1993692" cy="1813810"/>
          </a:xfrm>
        </p:grpSpPr>
        <p:sp>
          <p:nvSpPr>
            <p:cNvPr id="26" name="Semicírculo 25"/>
            <p:cNvSpPr/>
            <p:nvPr/>
          </p:nvSpPr>
          <p:spPr>
            <a:xfrm rot="10800000" flipV="1">
              <a:off x="6011245" y="3314168"/>
              <a:ext cx="1768839" cy="1813810"/>
            </a:xfrm>
            <a:prstGeom prst="blockArc">
              <a:avLst>
                <a:gd name="adj1" fmla="val 5522225"/>
                <a:gd name="adj2" fmla="val 0"/>
                <a:gd name="adj3" fmla="val 25000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7" name="Seta: para Baixo 26"/>
            <p:cNvSpPr/>
            <p:nvPr/>
          </p:nvSpPr>
          <p:spPr>
            <a:xfrm>
              <a:off x="5786392" y="4212237"/>
              <a:ext cx="884420" cy="359764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8" name="CaixaDeTexto 27"/>
          <p:cNvSpPr txBox="1"/>
          <p:nvPr/>
        </p:nvSpPr>
        <p:spPr>
          <a:xfrm>
            <a:off x="4460526" y="3984979"/>
            <a:ext cx="1766493" cy="338554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Desenvolvimento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6250213" y="2668451"/>
            <a:ext cx="1981617" cy="338554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Reunião diária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426034" y="3984979"/>
            <a:ext cx="1559684" cy="584775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Planejamento do Sprint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51863" y="3990773"/>
            <a:ext cx="1559684" cy="584775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Planejamento do Projeto</a:t>
            </a: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969" y="2124853"/>
            <a:ext cx="581025" cy="942975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246" y="1907270"/>
            <a:ext cx="990600" cy="742950"/>
          </a:xfrm>
          <a:prstGeom prst="rect">
            <a:avLst/>
          </a:prstGeom>
        </p:spPr>
      </p:pic>
      <p:sp>
        <p:nvSpPr>
          <p:cNvPr id="38" name="Cubo 37"/>
          <p:cNvSpPr/>
          <p:nvPr/>
        </p:nvSpPr>
        <p:spPr>
          <a:xfrm>
            <a:off x="6551147" y="5418007"/>
            <a:ext cx="1379750" cy="695420"/>
          </a:xfrm>
          <a:prstGeom prst="cub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Incremento Produto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684965" y="3960315"/>
            <a:ext cx="1112114" cy="584775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Revisão do Produto</a:t>
            </a:r>
          </a:p>
        </p:txBody>
      </p:sp>
      <p:pic>
        <p:nvPicPr>
          <p:cNvPr id="41" name="Picture 4" descr="http://developergeeks.com/Folders/manish/Images/scrum_process-11051302114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13583" y="5418007"/>
            <a:ext cx="1315770" cy="82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aixaDeTexto 39"/>
          <p:cNvSpPr txBox="1"/>
          <p:nvPr/>
        </p:nvSpPr>
        <p:spPr>
          <a:xfrm>
            <a:off x="8413583" y="3960315"/>
            <a:ext cx="1112114" cy="584775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Revisão do Processo</a:t>
            </a:r>
          </a:p>
        </p:txBody>
      </p:sp>
      <p:pic>
        <p:nvPicPr>
          <p:cNvPr id="88" name="Imagem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029" y="3220455"/>
            <a:ext cx="990600" cy="742950"/>
          </a:xfrm>
          <a:prstGeom prst="rect">
            <a:avLst/>
          </a:prstGeom>
        </p:spPr>
      </p:pic>
      <p:sp>
        <p:nvSpPr>
          <p:cNvPr id="45" name="Fluxograma: Vários Documentos 44">
            <a:extLst>
              <a:ext uri="{FF2B5EF4-FFF2-40B4-BE49-F238E27FC236}">
                <a16:creationId xmlns:a16="http://schemas.microsoft.com/office/drawing/2014/main" id="{88AABF99-516D-4F43-9C6A-4A351E5CDA95}"/>
              </a:ext>
            </a:extLst>
          </p:cNvPr>
          <p:cNvSpPr/>
          <p:nvPr/>
        </p:nvSpPr>
        <p:spPr>
          <a:xfrm>
            <a:off x="4501996" y="5413976"/>
            <a:ext cx="1474552" cy="819201"/>
          </a:xfrm>
          <a:prstGeom prst="flowChartMultidocumen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Produtos de Trabalho</a:t>
            </a:r>
          </a:p>
        </p:txBody>
      </p:sp>
      <p:sp>
        <p:nvSpPr>
          <p:cNvPr id="2" name="Fluxograma: Documento 1">
            <a:extLst>
              <a:ext uri="{FF2B5EF4-FFF2-40B4-BE49-F238E27FC236}">
                <a16:creationId xmlns:a16="http://schemas.microsoft.com/office/drawing/2014/main" id="{E5CB92C2-78E7-4988-9677-32F90BAB193C}"/>
              </a:ext>
            </a:extLst>
          </p:cNvPr>
          <p:cNvSpPr/>
          <p:nvPr/>
        </p:nvSpPr>
        <p:spPr>
          <a:xfrm>
            <a:off x="505610" y="5413248"/>
            <a:ext cx="1239457" cy="653329"/>
          </a:xfrm>
          <a:prstGeom prst="flowChartDocumen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/>
              <a:t>Product</a:t>
            </a:r>
            <a:r>
              <a:rPr lang="pt-BR" sz="1600" dirty="0"/>
              <a:t> backlog</a:t>
            </a:r>
          </a:p>
        </p:txBody>
      </p:sp>
      <p:sp>
        <p:nvSpPr>
          <p:cNvPr id="47" name="Fluxograma: Documento 46">
            <a:extLst>
              <a:ext uri="{FF2B5EF4-FFF2-40B4-BE49-F238E27FC236}">
                <a16:creationId xmlns:a16="http://schemas.microsoft.com/office/drawing/2014/main" id="{1C7720CD-AFDE-4DAA-9311-BD4FF23FDD59}"/>
              </a:ext>
            </a:extLst>
          </p:cNvPr>
          <p:cNvSpPr/>
          <p:nvPr/>
        </p:nvSpPr>
        <p:spPr>
          <a:xfrm>
            <a:off x="2586147" y="5408335"/>
            <a:ext cx="1239457" cy="653329"/>
          </a:xfrm>
          <a:prstGeom prst="flowChartDocumen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Sprint backlog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94B7732-8E32-4F31-A251-6E74F1A716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289" y="2965819"/>
            <a:ext cx="10763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9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equipe do processo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Equipe:</a:t>
            </a:r>
          </a:p>
          <a:p>
            <a:pPr lvl="1"/>
            <a:r>
              <a:rPr lang="pt-BR" dirty="0"/>
              <a:t>Product </a:t>
            </a:r>
            <a:r>
              <a:rPr lang="pt-BR" dirty="0" err="1"/>
              <a:t>Owner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Time de Desenvolvimento; e</a:t>
            </a:r>
          </a:p>
          <a:p>
            <a:pPr lvl="1"/>
            <a:r>
              <a:rPr lang="pt-BR" dirty="0" err="1"/>
              <a:t>Scrum</a:t>
            </a:r>
            <a:r>
              <a:rPr lang="pt-BR" dirty="0"/>
              <a:t> Master.</a:t>
            </a:r>
          </a:p>
          <a:p>
            <a:pPr lvl="1"/>
            <a:endParaRPr lang="pt-BR" dirty="0"/>
          </a:p>
          <a:p>
            <a:r>
              <a:rPr lang="pt-BR" dirty="0"/>
              <a:t>Equipe auto organizável e multifuncional.</a:t>
            </a:r>
          </a:p>
        </p:txBody>
      </p:sp>
    </p:spTree>
    <p:extLst>
      <p:ext uri="{BB962C8B-B14F-4D97-AF65-F5344CB8AC3E}">
        <p14:creationId xmlns:p14="http://schemas.microsoft.com/office/powerpoint/2010/main" val="315260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07000" y="1825625"/>
            <a:ext cx="6146800" cy="4351338"/>
          </a:xfrm>
        </p:spPr>
        <p:txBody>
          <a:bodyPr/>
          <a:lstStyle/>
          <a:p>
            <a:r>
              <a:rPr lang="pt-BR" b="1" dirty="0"/>
              <a:t>Ferramentas</a:t>
            </a:r>
            <a:r>
              <a:rPr lang="pt-BR" dirty="0"/>
              <a:t> automatizadas ou </a:t>
            </a:r>
            <a:r>
              <a:rPr lang="pt-BR" dirty="0" err="1"/>
              <a:t>semi-automatizadas</a:t>
            </a:r>
            <a:r>
              <a:rPr lang="pt-BR" dirty="0"/>
              <a:t> para apoio ao desenvolvimento;</a:t>
            </a:r>
          </a:p>
          <a:p>
            <a:r>
              <a:rPr lang="pt-BR" b="1" dirty="0"/>
              <a:t>Métodos</a:t>
            </a:r>
            <a:r>
              <a:rPr lang="pt-BR" dirty="0"/>
              <a:t> e técnicas de comprovada eficácia para construção do software;</a:t>
            </a:r>
          </a:p>
          <a:p>
            <a:r>
              <a:rPr lang="pt-BR" b="1" dirty="0"/>
              <a:t>Processos</a:t>
            </a:r>
            <a:r>
              <a:rPr lang="pt-BR" dirty="0"/>
              <a:t> para organizar as tarefas, com aplicação de métodos e uso de ferramentas;</a:t>
            </a:r>
          </a:p>
          <a:p>
            <a:r>
              <a:rPr lang="pt-BR" b="1" dirty="0"/>
              <a:t>Base de tudo</a:t>
            </a:r>
            <a:r>
              <a:rPr lang="pt-BR" dirty="0"/>
              <a:t>, fator motivador para a Engenharia de Software.</a:t>
            </a:r>
          </a:p>
        </p:txBody>
      </p:sp>
      <p:pic>
        <p:nvPicPr>
          <p:cNvPr id="8194" name="Picture 2" descr="http://www.doodlesite.xpg.com.br/Atividade1/imagem/camad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483601"/>
            <a:ext cx="4470399" cy="216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244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Product </a:t>
            </a:r>
            <a:r>
              <a:rPr lang="pt-BR" dirty="0" err="1"/>
              <a:t>Owner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a única pessoa responsável por gerenciar o </a:t>
            </a:r>
            <a:r>
              <a:rPr lang="pt-BR" dirty="0" err="1"/>
              <a:t>Backlog</a:t>
            </a:r>
            <a:r>
              <a:rPr lang="pt-BR" dirty="0"/>
              <a:t> do Produto. </a:t>
            </a:r>
          </a:p>
          <a:p>
            <a:r>
              <a:rPr lang="pt-BR" dirty="0"/>
              <a:t>O gerenciamento do </a:t>
            </a:r>
            <a:r>
              <a:rPr lang="pt-BR" dirty="0" err="1"/>
              <a:t>Backlog</a:t>
            </a:r>
            <a:r>
              <a:rPr lang="pt-BR" dirty="0"/>
              <a:t> do Produto inclui:</a:t>
            </a:r>
          </a:p>
          <a:p>
            <a:pPr lvl="1"/>
            <a:r>
              <a:rPr lang="pt-BR" dirty="0"/>
              <a:t>Expressar claramente os itens do </a:t>
            </a:r>
            <a:r>
              <a:rPr lang="pt-BR" dirty="0" err="1"/>
              <a:t>Backlog</a:t>
            </a:r>
            <a:r>
              <a:rPr lang="pt-BR" dirty="0"/>
              <a:t> do Produto;</a:t>
            </a:r>
          </a:p>
          <a:p>
            <a:pPr lvl="1"/>
            <a:r>
              <a:rPr lang="pt-BR" dirty="0"/>
              <a:t>Ordenar os itens do </a:t>
            </a:r>
            <a:r>
              <a:rPr lang="pt-BR" dirty="0" err="1"/>
              <a:t>Backlog</a:t>
            </a:r>
            <a:r>
              <a:rPr lang="pt-BR" dirty="0"/>
              <a:t> do Produto para alcançar melhor as metas e missões;</a:t>
            </a:r>
          </a:p>
          <a:p>
            <a:pPr lvl="1"/>
            <a:r>
              <a:rPr lang="pt-BR" dirty="0"/>
              <a:t>Garantir o valor do trabalho realizado pelo Time de Desenvolvimento;</a:t>
            </a:r>
          </a:p>
          <a:p>
            <a:pPr lvl="1"/>
            <a:r>
              <a:rPr lang="pt-BR" dirty="0"/>
              <a:t>Garantir que o </a:t>
            </a:r>
            <a:r>
              <a:rPr lang="pt-BR" dirty="0" err="1"/>
              <a:t>Backlog</a:t>
            </a:r>
            <a:r>
              <a:rPr lang="pt-BR" dirty="0"/>
              <a:t> do Produto seja visível, transparente, claro para todos, e mostrar o que o Time </a:t>
            </a:r>
            <a:r>
              <a:rPr lang="pt-BR" dirty="0" err="1"/>
              <a:t>Scrum</a:t>
            </a:r>
            <a:r>
              <a:rPr lang="pt-BR" dirty="0"/>
              <a:t> vai trabalhar a seguir; e, </a:t>
            </a:r>
          </a:p>
          <a:p>
            <a:pPr lvl="1"/>
            <a:r>
              <a:rPr lang="pt-BR" dirty="0"/>
              <a:t>Garantir que o Time de Desenvolvimento entenda os itens do </a:t>
            </a:r>
            <a:r>
              <a:rPr lang="pt-BR" dirty="0" err="1"/>
              <a:t>Backlog</a:t>
            </a:r>
            <a:r>
              <a:rPr lang="pt-BR" dirty="0"/>
              <a:t> do Produto no nível necessário.</a:t>
            </a:r>
          </a:p>
        </p:txBody>
      </p:sp>
    </p:spTree>
    <p:extLst>
      <p:ext uri="{BB962C8B-B14F-4D97-AF65-F5344CB8AC3E}">
        <p14:creationId xmlns:p14="http://schemas.microsoft.com/office/powerpoint/2010/main" val="909522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Time de 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Time de Desenvolvimento consiste de profissionais que realizam o trabalho de entregar uma versão usável que potencialmente incrementa o produto “Pronto” ao final de cada Sprint. </a:t>
            </a:r>
          </a:p>
          <a:p>
            <a:r>
              <a:rPr lang="pt-BR" dirty="0"/>
              <a:t>Características:</a:t>
            </a:r>
          </a:p>
          <a:p>
            <a:pPr lvl="1"/>
            <a:r>
              <a:rPr lang="pt-BR" dirty="0"/>
              <a:t>São auto organizados</a:t>
            </a:r>
          </a:p>
          <a:p>
            <a:pPr lvl="2"/>
            <a:r>
              <a:rPr lang="pt-BR" dirty="0"/>
              <a:t>Ninguém diz ao Time de Desenvolvimento como transformar o </a:t>
            </a:r>
            <a:r>
              <a:rPr lang="pt-BR" dirty="0" err="1"/>
              <a:t>Backlog</a:t>
            </a:r>
            <a:r>
              <a:rPr lang="pt-BR" dirty="0"/>
              <a:t> do Produto em incrementos de funcionalidades potencialmente utilizáveis;</a:t>
            </a:r>
          </a:p>
          <a:p>
            <a:pPr lvl="1"/>
            <a:r>
              <a:rPr lang="pt-BR" dirty="0"/>
              <a:t>São multifuncionais</a:t>
            </a:r>
          </a:p>
          <a:p>
            <a:pPr lvl="2"/>
            <a:r>
              <a:rPr lang="pt-BR" dirty="0"/>
              <a:t>Possuindo todas as habilidades necessárias, enquanto equipe, para criar o incremento do Produto;</a:t>
            </a:r>
          </a:p>
          <a:p>
            <a:pPr lvl="1"/>
            <a:r>
              <a:rPr lang="pt-BR" dirty="0"/>
              <a:t>Não tem papéis diferentes que não seja Desenvolvedor;</a:t>
            </a:r>
          </a:p>
          <a:p>
            <a:pPr lvl="1"/>
            <a:r>
              <a:rPr lang="pt-BR" dirty="0"/>
              <a:t>Tamanho de 3 a 9 pessoas.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2804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Scrum</a:t>
            </a:r>
            <a:r>
              <a:rPr lang="pt-BR" dirty="0"/>
              <a:t> Master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responsável por garantir que o </a:t>
            </a:r>
            <a:r>
              <a:rPr lang="pt-BR" dirty="0" err="1"/>
              <a:t>Scrum</a:t>
            </a:r>
            <a:r>
              <a:rPr lang="pt-BR" dirty="0"/>
              <a:t> seja entendido e aplicado. </a:t>
            </a:r>
          </a:p>
          <a:p>
            <a:r>
              <a:rPr lang="pt-BR" dirty="0"/>
              <a:t>Garante que o Time entenda a teoria e utilize as práticas e regras do </a:t>
            </a:r>
            <a:r>
              <a:rPr lang="pt-BR" dirty="0" err="1"/>
              <a:t>Scrum</a:t>
            </a:r>
            <a:r>
              <a:rPr lang="pt-BR" dirty="0"/>
              <a:t>. </a:t>
            </a:r>
          </a:p>
          <a:p>
            <a:r>
              <a:rPr lang="pt-BR" dirty="0"/>
              <a:t>O </a:t>
            </a:r>
            <a:r>
              <a:rPr lang="pt-BR" dirty="0" err="1"/>
              <a:t>Scrum</a:t>
            </a:r>
            <a:r>
              <a:rPr lang="pt-BR" dirty="0"/>
              <a:t> Master é um servo-líder para o Time </a:t>
            </a:r>
            <a:r>
              <a:rPr lang="pt-BR" dirty="0" err="1"/>
              <a:t>Scrum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Treinar o Time de Desenvolvimento em autogerenciamento e interdisciplinaridade;</a:t>
            </a:r>
          </a:p>
          <a:p>
            <a:pPr lvl="1"/>
            <a:r>
              <a:rPr lang="pt-BR" dirty="0"/>
              <a:t>Ensinar e liderar o Time de Desenvolvimento na criação de produtos de alto valor;</a:t>
            </a:r>
          </a:p>
          <a:p>
            <a:pPr lvl="1"/>
            <a:r>
              <a:rPr lang="pt-BR" dirty="0"/>
              <a:t>Remover impedimentos para o progresso do Time de Desenvolvimento;</a:t>
            </a:r>
          </a:p>
          <a:p>
            <a:pPr lvl="1"/>
            <a:r>
              <a:rPr lang="pt-BR" dirty="0"/>
              <a:t>Facilitar os eventos </a:t>
            </a:r>
            <a:r>
              <a:rPr lang="pt-BR" dirty="0" err="1"/>
              <a:t>Scrum</a:t>
            </a:r>
            <a:r>
              <a:rPr lang="pt-BR" dirty="0"/>
              <a:t> conforme exigidos ou necessários;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172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Eventos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8199" y="1893864"/>
            <a:ext cx="11117239" cy="4902721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Sprint – coração do </a:t>
            </a:r>
            <a:r>
              <a:rPr lang="pt-BR" dirty="0" err="1"/>
              <a:t>Scrum</a:t>
            </a:r>
            <a:r>
              <a:rPr lang="pt-BR" dirty="0"/>
              <a:t> (2 a 4 semanas) composta por:</a:t>
            </a:r>
          </a:p>
          <a:p>
            <a:pPr lvl="1"/>
            <a:r>
              <a:rPr lang="pt-BR" dirty="0"/>
              <a:t>Reunião de Planejamento (8h)</a:t>
            </a:r>
          </a:p>
          <a:p>
            <a:pPr lvl="2"/>
            <a:r>
              <a:rPr lang="pt-BR" dirty="0"/>
              <a:t>O que pode ser entregue como resultado do incremento da próxima Sprint?</a:t>
            </a:r>
          </a:p>
          <a:p>
            <a:pPr lvl="2"/>
            <a:r>
              <a:rPr lang="pt-BR" dirty="0"/>
              <a:t>Como o trabalho necessário para entregar o incremento será realizado?</a:t>
            </a:r>
          </a:p>
          <a:p>
            <a:pPr lvl="1"/>
            <a:r>
              <a:rPr lang="pt-BR" dirty="0"/>
              <a:t>Reuniões Diárias (15 min.)</a:t>
            </a:r>
          </a:p>
          <a:p>
            <a:pPr lvl="2"/>
            <a:r>
              <a:rPr lang="pt-BR" dirty="0"/>
              <a:t>O que eu fiz ontem que ajudou o TD a atender a meta da Sprint?</a:t>
            </a:r>
          </a:p>
          <a:p>
            <a:pPr lvl="2"/>
            <a:r>
              <a:rPr lang="pt-BR" dirty="0"/>
              <a:t>O que eu farei hoje para ajudar o TD atender a meta da Sprint?</a:t>
            </a:r>
          </a:p>
          <a:p>
            <a:pPr lvl="2"/>
            <a:r>
              <a:rPr lang="pt-BR" dirty="0"/>
              <a:t>Eu vejo algum obstáculo que impeça eu ou o TD no atendimento da meta da Sprint?</a:t>
            </a:r>
          </a:p>
          <a:p>
            <a:pPr lvl="1"/>
            <a:r>
              <a:rPr lang="pt-BR" dirty="0"/>
              <a:t>Trabalho de Desenvolvimento</a:t>
            </a:r>
          </a:p>
          <a:p>
            <a:pPr lvl="1"/>
            <a:r>
              <a:rPr lang="pt-BR" dirty="0"/>
              <a:t>Reunião de Revisão (4h)</a:t>
            </a:r>
          </a:p>
          <a:p>
            <a:pPr lvl="2"/>
            <a:r>
              <a:rPr lang="pt-BR" dirty="0"/>
              <a:t>TS e os </a:t>
            </a:r>
            <a:r>
              <a:rPr lang="pt-BR" dirty="0" err="1"/>
              <a:t>Stakeholders</a:t>
            </a:r>
            <a:r>
              <a:rPr lang="pt-BR" dirty="0"/>
              <a:t> chaves convidados pelo PO;</a:t>
            </a:r>
          </a:p>
          <a:p>
            <a:pPr lvl="2"/>
            <a:r>
              <a:rPr lang="pt-BR" dirty="0"/>
              <a:t>O PO esclarece quais itens do </a:t>
            </a:r>
            <a:r>
              <a:rPr lang="pt-BR" dirty="0" err="1"/>
              <a:t>Backlog</a:t>
            </a:r>
            <a:r>
              <a:rPr lang="pt-BR" dirty="0"/>
              <a:t> foram “Prontos” e quais não;</a:t>
            </a:r>
          </a:p>
          <a:p>
            <a:pPr lvl="2"/>
            <a:r>
              <a:rPr lang="pt-BR" dirty="0"/>
              <a:t>O TD discute o que foi bem durante a Sprint, quais problemas ocorreram e como estes problemas foram resolvidos;</a:t>
            </a:r>
          </a:p>
          <a:p>
            <a:pPr lvl="2"/>
            <a:r>
              <a:rPr lang="pt-BR" dirty="0"/>
              <a:t>O TD demonstra o trabalho que está “Pronto” e responde as questões sobre o incremento;</a:t>
            </a:r>
          </a:p>
          <a:p>
            <a:pPr lvl="2"/>
            <a:r>
              <a:rPr lang="pt-BR" dirty="0"/>
              <a:t>O PO discute o </a:t>
            </a:r>
            <a:r>
              <a:rPr lang="pt-BR" dirty="0" err="1"/>
              <a:t>Backlog</a:t>
            </a:r>
            <a:r>
              <a:rPr lang="pt-BR" dirty="0"/>
              <a:t> do Produto tal como está. Ele projeta as prováveis datas de conclusão baseado no progresso até a data;</a:t>
            </a:r>
          </a:p>
          <a:p>
            <a:pPr lvl="2"/>
            <a:r>
              <a:rPr lang="pt-BR" dirty="0"/>
              <a:t>O grupo todo colabora sobre o que fazer a seguir, e isso fornece valiosas entradas para o Planejamento da próxima Sprint;</a:t>
            </a:r>
          </a:p>
          <a:p>
            <a:pPr lvl="1"/>
            <a:r>
              <a:rPr lang="pt-BR" dirty="0"/>
              <a:t>Reunião de Retrospectiva (3h)</a:t>
            </a:r>
          </a:p>
          <a:p>
            <a:pPr lvl="2"/>
            <a:r>
              <a:rPr lang="pt-BR" dirty="0"/>
              <a:t>Inspecionar como a última Sprint foi em relação às pessoas, aos relacionamentos, aos processos e às ferramentas;</a:t>
            </a:r>
          </a:p>
          <a:p>
            <a:pPr lvl="2"/>
            <a:r>
              <a:rPr lang="pt-BR" dirty="0"/>
              <a:t>Identificar e ordenar os principais itens que foram bem e as potenciais melhorias;</a:t>
            </a:r>
          </a:p>
          <a:p>
            <a:pPr lvl="2"/>
            <a:r>
              <a:rPr lang="pt-BR" dirty="0"/>
              <a:t>Criar um plano para implementar melhorias no modo que o Time </a:t>
            </a:r>
            <a:r>
              <a:rPr lang="pt-BR" dirty="0" err="1"/>
              <a:t>Scrum</a:t>
            </a:r>
            <a:r>
              <a:rPr lang="pt-BR" dirty="0"/>
              <a:t> faz seu trabalho.</a:t>
            </a:r>
          </a:p>
          <a:p>
            <a:endParaRPr lang="pt-BR" dirty="0"/>
          </a:p>
        </p:txBody>
      </p:sp>
      <p:pic>
        <p:nvPicPr>
          <p:cNvPr id="8" name="Picture 2" descr="http://blog.marciel.org/wp-content/uploads/2009/09/scrum_flux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451" y="368032"/>
            <a:ext cx="4740615" cy="232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934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Artefatos </a:t>
            </a:r>
            <a:r>
              <a:rPr lang="pt-BR" dirty="0" err="1"/>
              <a:t>Scrum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Backlog do Produto (Product Backlog)</a:t>
            </a:r>
          </a:p>
          <a:p>
            <a:pPr lvl="1"/>
            <a:r>
              <a:rPr lang="pt-BR" dirty="0"/>
              <a:t>É uma lista ordenada de tudo que deve ser necessário no produto, e é uma origem única dos requisitos para qualquer mudança a ser feita no produto.</a:t>
            </a:r>
          </a:p>
          <a:p>
            <a:r>
              <a:rPr lang="pt-BR" dirty="0" err="1"/>
              <a:t>Backlog</a:t>
            </a:r>
            <a:r>
              <a:rPr lang="pt-BR" dirty="0"/>
              <a:t> da Sprint (Sprint </a:t>
            </a:r>
            <a:r>
              <a:rPr lang="pt-BR" dirty="0" err="1"/>
              <a:t>Backlog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É um conjunto de itens do </a:t>
            </a:r>
            <a:r>
              <a:rPr lang="pt-BR" dirty="0" err="1"/>
              <a:t>Backlog</a:t>
            </a:r>
            <a:r>
              <a:rPr lang="pt-BR" dirty="0"/>
              <a:t> do Produto selecionados para a Sprint.</a:t>
            </a:r>
          </a:p>
          <a:p>
            <a:r>
              <a:rPr lang="pt-BR" dirty="0"/>
              <a:t>Incremento</a:t>
            </a:r>
          </a:p>
          <a:p>
            <a:pPr lvl="1"/>
            <a:r>
              <a:rPr lang="pt-BR" dirty="0"/>
              <a:t>É a soma de todos os itens do </a:t>
            </a:r>
            <a:r>
              <a:rPr lang="pt-BR" dirty="0" err="1"/>
              <a:t>Backlog</a:t>
            </a:r>
            <a:r>
              <a:rPr lang="pt-BR" dirty="0"/>
              <a:t> do Produto completados durante a Sprint e o valor dos incrementos de todas as </a:t>
            </a:r>
            <a:r>
              <a:rPr lang="pt-BR" dirty="0" err="1"/>
              <a:t>Sprints</a:t>
            </a:r>
            <a:r>
              <a:rPr lang="pt-BR" dirty="0"/>
              <a:t> anteriores.</a:t>
            </a:r>
          </a:p>
        </p:txBody>
      </p:sp>
    </p:spTree>
    <p:extLst>
      <p:ext uri="{BB962C8B-B14F-4D97-AF65-F5344CB8AC3E}">
        <p14:creationId xmlns:p14="http://schemas.microsoft.com/office/powerpoint/2010/main" val="3338027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de Gestão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Quadro </a:t>
            </a:r>
            <a:r>
              <a:rPr lang="pt-BR" dirty="0" err="1"/>
              <a:t>Scrum</a:t>
            </a:r>
            <a:endParaRPr lang="pt-BR" dirty="0"/>
          </a:p>
          <a:p>
            <a:r>
              <a:rPr lang="pt-BR" dirty="0"/>
              <a:t>Gráfico de </a:t>
            </a:r>
            <a:r>
              <a:rPr lang="pt-BR" dirty="0" err="1"/>
              <a:t>Burndown</a:t>
            </a:r>
            <a:endParaRPr lang="pt-BR" dirty="0"/>
          </a:p>
          <a:p>
            <a:r>
              <a:rPr lang="pt-BR" dirty="0"/>
              <a:t>Gráfico de Fluxo de Controle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680" y="3799198"/>
            <a:ext cx="4219877" cy="2654610"/>
          </a:xfrm>
          <a:prstGeom prst="rect">
            <a:avLst/>
          </a:prstGeom>
        </p:spPr>
      </p:pic>
      <p:pic>
        <p:nvPicPr>
          <p:cNvPr id="1026" name="Picture 2" descr="http://www.semeru.com.br/blog/wp-content/uploads/2012/09/tes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54" y="3785945"/>
            <a:ext cx="6920069" cy="268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841" y="454492"/>
            <a:ext cx="5012225" cy="30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51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qualidade?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Grau de perfeição, de precisão, de conformidade a um certo padrão [Michaelis, dic.]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Qualidade de Software</a:t>
            </a:r>
          </a:p>
          <a:p>
            <a:pPr lvl="1"/>
            <a:r>
              <a:rPr lang="pt-BR" dirty="0"/>
              <a:t>É uma área de conhecimento da Engenharia de Software que objetiva garantir a qualidade do software através da definição e normatização de processos de desenvolvimento [Pressman]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269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Maturidade?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Estado das pessoas ou das coisas que atingiram completo desenvolvimento. [Aurélio, dic.]</a:t>
            </a:r>
          </a:p>
          <a:p>
            <a:r>
              <a:rPr lang="pt-BR" b="1" dirty="0"/>
              <a:t>Perfeição</a:t>
            </a:r>
            <a:r>
              <a:rPr lang="pt-BR" dirty="0"/>
              <a:t> [Michaelis, dic.]</a:t>
            </a:r>
          </a:p>
          <a:p>
            <a:endParaRPr lang="pt-BR" dirty="0"/>
          </a:p>
          <a:p>
            <a:r>
              <a:rPr lang="pt-BR" dirty="0"/>
              <a:t>Como conseguir maturidade em desenvolvimento de software?</a:t>
            </a:r>
          </a:p>
          <a:p>
            <a:r>
              <a:rPr lang="pt-BR" dirty="0"/>
              <a:t>Dicas:</a:t>
            </a:r>
          </a:p>
          <a:p>
            <a:pPr lvl="1"/>
            <a:r>
              <a:rPr lang="pt-BR" dirty="0"/>
              <a:t>Utilização </a:t>
            </a:r>
            <a:r>
              <a:rPr lang="pt-BR" b="1" dirty="0"/>
              <a:t>sistemática</a:t>
            </a:r>
            <a:r>
              <a:rPr lang="pt-BR" dirty="0"/>
              <a:t> da Engenharia de Software</a:t>
            </a:r>
          </a:p>
          <a:p>
            <a:pPr lvl="1"/>
            <a:r>
              <a:rPr lang="pt-BR" dirty="0"/>
              <a:t>Buscar a “</a:t>
            </a:r>
            <a:r>
              <a:rPr lang="pt-BR" b="1" dirty="0"/>
              <a:t>Maturidade</a:t>
            </a:r>
            <a:r>
              <a:rPr lang="pt-BR" dirty="0"/>
              <a:t>” no desenvolvimento de software</a:t>
            </a:r>
          </a:p>
          <a:p>
            <a:pPr lvl="1"/>
            <a:r>
              <a:rPr lang="pt-BR" dirty="0"/>
              <a:t>Assim como fizemos para andar de bicicleta, dirigir carro, etc. (</a:t>
            </a:r>
            <a:r>
              <a:rPr lang="pt-BR" b="1" dirty="0"/>
              <a:t>repetitividade</a:t>
            </a:r>
            <a:r>
              <a:rPr lang="pt-BR" dirty="0"/>
              <a:t>)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46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ser Maduro no desenvolvimento de software?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Repetitividade do processo de desenvolvimento e </a:t>
            </a:r>
            <a:r>
              <a:rPr lang="pt-BR" b="1" dirty="0"/>
              <a:t>melhorar continuamente</a:t>
            </a:r>
            <a:r>
              <a:rPr lang="pt-BR" dirty="0"/>
              <a:t>.</a:t>
            </a:r>
          </a:p>
        </p:txBody>
      </p:sp>
      <p:pic>
        <p:nvPicPr>
          <p:cNvPr id="9220" name="Picture 4" descr="http://ibeapdx.org/wp-content/uploads/2013/08/agile-scr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25" y="2747962"/>
            <a:ext cx="6731449" cy="355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://www.supravizio.com/portals/0/Images/PDC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4" y="2929731"/>
            <a:ext cx="4062943" cy="304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54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Processo de software, ou processo de engenharia de software, é uma sequência coerente de práticas que objetiva o desenvolvimento ou evolução de sistemas de software.</a:t>
            </a:r>
          </a:p>
        </p:txBody>
      </p:sp>
      <p:pic>
        <p:nvPicPr>
          <p:cNvPr id="6" name="Picture 2" descr="http://www.doodlesite.xpg.com.br/Atividade1/imagem/camad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1" y="394710"/>
            <a:ext cx="2258111" cy="109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ascata pressman 300x181 Modelos de Ciclo de Vida de Software ou Modelos de Processo de Softw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3552825"/>
            <a:ext cx="3594240" cy="216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712" y="3097213"/>
            <a:ext cx="4202331" cy="307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49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Processos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905001"/>
            <a:ext cx="10515600" cy="4271962"/>
          </a:xfrm>
        </p:spPr>
        <p:txBody>
          <a:bodyPr/>
          <a:lstStyle/>
          <a:p>
            <a:r>
              <a:rPr lang="pt-BR" dirty="0"/>
              <a:t>Prescritivo</a:t>
            </a:r>
          </a:p>
          <a:p>
            <a:pPr lvl="1"/>
            <a:r>
              <a:rPr lang="pt-BR" dirty="0"/>
              <a:t>Processo Unificado (RUP-</a:t>
            </a:r>
            <a:r>
              <a:rPr lang="pt-BR" dirty="0" err="1"/>
              <a:t>Rational</a:t>
            </a:r>
            <a:r>
              <a:rPr lang="pt-BR" dirty="0"/>
              <a:t> </a:t>
            </a: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) </a:t>
            </a:r>
          </a:p>
          <a:p>
            <a:pPr lvl="2"/>
            <a:r>
              <a:rPr lang="pt-BR" dirty="0"/>
              <a:t>(http://www-01.ibm.com/software/rational/rup/)</a:t>
            </a:r>
          </a:p>
          <a:p>
            <a:r>
              <a:rPr lang="pt-BR" dirty="0"/>
              <a:t>Adaptativo</a:t>
            </a:r>
          </a:p>
          <a:p>
            <a:pPr lvl="1"/>
            <a:r>
              <a:rPr lang="pt-BR" dirty="0" err="1"/>
              <a:t>Scrum</a:t>
            </a:r>
            <a:r>
              <a:rPr lang="pt-BR" dirty="0"/>
              <a:t> </a:t>
            </a:r>
          </a:p>
          <a:p>
            <a:pPr lvl="2"/>
            <a:r>
              <a:rPr lang="pt-BR" dirty="0"/>
              <a:t>(https://www.scrum.org/)</a:t>
            </a:r>
          </a:p>
        </p:txBody>
      </p:sp>
      <p:pic>
        <p:nvPicPr>
          <p:cNvPr id="5" name="Picture 4" descr="http://www.galeote.com.br/blog/wp-content/uploads/2013/04/ru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230" y="1635865"/>
            <a:ext cx="2679700" cy="210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www.intellias.com/images/stories/scrum_circle_en_bi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393" y="4040982"/>
            <a:ext cx="3586554" cy="214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565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RUP – </a:t>
            </a:r>
            <a:r>
              <a:rPr lang="pt-BR" dirty="0" err="1"/>
              <a:t>Rational</a:t>
            </a:r>
            <a:r>
              <a:rPr lang="pt-BR" dirty="0"/>
              <a:t> </a:t>
            </a: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Process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Uma plataforma de processos de Engenharia de Software</a:t>
            </a:r>
          </a:p>
          <a:p>
            <a:endParaRPr lang="pt-BR" dirty="0"/>
          </a:p>
          <a:p>
            <a:r>
              <a:rPr lang="pt-BR" dirty="0"/>
              <a:t>Elementos Chaves:</a:t>
            </a:r>
          </a:p>
          <a:p>
            <a:pPr lvl="1"/>
            <a:r>
              <a:rPr lang="pt-BR" dirty="0"/>
              <a:t>Ferramenta de Entrega de Processo</a:t>
            </a:r>
          </a:p>
          <a:p>
            <a:pPr lvl="2"/>
            <a:r>
              <a:rPr lang="pt-BR" dirty="0"/>
              <a:t>Web site interativo do RUP</a:t>
            </a:r>
          </a:p>
          <a:p>
            <a:pPr marL="685800" lvl="2">
              <a:spcBef>
                <a:spcPts val="1000"/>
              </a:spcBef>
            </a:pPr>
            <a:r>
              <a:rPr lang="pt-BR" dirty="0"/>
              <a:t>Ferramenta de Configuração</a:t>
            </a:r>
          </a:p>
          <a:p>
            <a:pPr lvl="2"/>
            <a:r>
              <a:rPr lang="pt-BR" dirty="0"/>
              <a:t>Permite instanciar um processo para o projeto</a:t>
            </a:r>
          </a:p>
          <a:p>
            <a:pPr lvl="1"/>
            <a:r>
              <a:rPr lang="pt-BR" dirty="0"/>
              <a:t>Marketplace de Plug-Ins</a:t>
            </a:r>
          </a:p>
          <a:p>
            <a:pPr lvl="2"/>
            <a:r>
              <a:rPr lang="pt-BR" dirty="0"/>
              <a:t>Compartilhamento de extensões de processo </a:t>
            </a:r>
          </a:p>
          <a:p>
            <a:pPr lvl="1"/>
            <a:r>
              <a:rPr lang="pt-BR" dirty="0"/>
              <a:t>Ferramenta de Autoria de Processo</a:t>
            </a:r>
          </a:p>
          <a:p>
            <a:pPr lvl="2"/>
            <a:r>
              <a:rPr lang="pt-BR" dirty="0"/>
              <a:t>Permite criar métodos, processos, plug-ins.</a:t>
            </a:r>
          </a:p>
          <a:p>
            <a:pPr lvl="1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435" y="2472718"/>
            <a:ext cx="4519412" cy="4097959"/>
          </a:xfrm>
          <a:prstGeom prst="rect">
            <a:avLst/>
          </a:prstGeom>
        </p:spPr>
      </p:pic>
      <p:pic>
        <p:nvPicPr>
          <p:cNvPr id="1028" name="Picture 4" descr="http://3.bp.blogspot.com/-hNc0JLYaKnM/UWx24esALuI/AAAAAAAAAAo/ldbLsaQWFp8/s320/ration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141" y="432690"/>
            <a:ext cx="1184624" cy="107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922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Princípios Chaves do RUP (6 boas práticas)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Adaptar o Processo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Equilibrar Prioridades de Investidores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Colaborar Através de Equipes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Demonstrar Valor Iterativamente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Elevar o Nível de Abstração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Focalizar Continuamente na Qualidade</a:t>
            </a:r>
          </a:p>
        </p:txBody>
      </p:sp>
    </p:spTree>
    <p:extLst>
      <p:ext uri="{BB962C8B-B14F-4D97-AF65-F5344CB8AC3E}">
        <p14:creationId xmlns:p14="http://schemas.microsoft.com/office/powerpoint/2010/main" val="19887162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1386</Words>
  <Application>Microsoft Office PowerPoint</Application>
  <PresentationFormat>Widescreen</PresentationFormat>
  <Paragraphs>186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Tema do Office</vt:lpstr>
      <vt:lpstr>O que é Engenharia de Software?</vt:lpstr>
      <vt:lpstr>Engenharia de Software</vt:lpstr>
      <vt:lpstr>O que é qualidade?</vt:lpstr>
      <vt:lpstr>O que é Maturidade?</vt:lpstr>
      <vt:lpstr>Como ser Maduro no desenvolvimento de software?</vt:lpstr>
      <vt:lpstr>Processo de Software</vt:lpstr>
      <vt:lpstr>Processos de Software</vt:lpstr>
      <vt:lpstr>RUP – Rational Unified Process</vt:lpstr>
      <vt:lpstr>Princípios Chaves do RUP (6 boas práticas)</vt:lpstr>
      <vt:lpstr>Arquitetura do RUP</vt:lpstr>
      <vt:lpstr>Fases e Marcos do RUP</vt:lpstr>
      <vt:lpstr>Metodologias Ágeis</vt:lpstr>
      <vt:lpstr>Scrum</vt:lpstr>
      <vt:lpstr>Elementos do Processo Ágil ADS</vt:lpstr>
      <vt:lpstr>Apresentação do PowerPoint</vt:lpstr>
      <vt:lpstr>Apresentação do PowerPoint</vt:lpstr>
      <vt:lpstr>Apresentação do PowerPoint</vt:lpstr>
      <vt:lpstr>Apresentação do PowerPoint</vt:lpstr>
      <vt:lpstr>A equipe do processo</vt:lpstr>
      <vt:lpstr>Product Owner</vt:lpstr>
      <vt:lpstr>O Time de Desenvolvimento</vt:lpstr>
      <vt:lpstr>Scrum Master</vt:lpstr>
      <vt:lpstr>Eventos</vt:lpstr>
      <vt:lpstr>Artefatos Scrum</vt:lpstr>
      <vt:lpstr>Ferramentas de Gestão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Engenharia e Qualidade de Software</dc:title>
  <dc:creator>murakami</dc:creator>
  <cp:lastModifiedBy>Murakami Edson</cp:lastModifiedBy>
  <cp:revision>133</cp:revision>
  <dcterms:created xsi:type="dcterms:W3CDTF">2014-06-28T10:19:11Z</dcterms:created>
  <dcterms:modified xsi:type="dcterms:W3CDTF">2018-07-17T12:50:12Z</dcterms:modified>
</cp:coreProperties>
</file>