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5" r:id="rId2"/>
    <p:sldId id="258" r:id="rId3"/>
    <p:sldId id="262" r:id="rId4"/>
    <p:sldId id="268" r:id="rId5"/>
    <p:sldId id="259" r:id="rId6"/>
    <p:sldId id="261" r:id="rId7"/>
    <p:sldId id="266" r:id="rId8"/>
    <p:sldId id="267"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38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9C79AC-2B96-43D9-A000-E832DF744CFF}"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3FA61-79FE-45D3-A612-FE547E5C2808}" type="slidenum">
              <a:rPr lang="en-US" smtClean="0"/>
              <a:t>‹#›</a:t>
            </a:fld>
            <a:endParaRPr lang="en-US"/>
          </a:p>
        </p:txBody>
      </p:sp>
    </p:spTree>
    <p:extLst>
      <p:ext uri="{BB962C8B-B14F-4D97-AF65-F5344CB8AC3E}">
        <p14:creationId xmlns:p14="http://schemas.microsoft.com/office/powerpoint/2010/main" val="992598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9C79AC-2B96-43D9-A000-E832DF744CFF}"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3FA61-79FE-45D3-A612-FE547E5C2808}" type="slidenum">
              <a:rPr lang="en-US" smtClean="0"/>
              <a:t>‹#›</a:t>
            </a:fld>
            <a:endParaRPr lang="en-US"/>
          </a:p>
        </p:txBody>
      </p:sp>
    </p:spTree>
    <p:extLst>
      <p:ext uri="{BB962C8B-B14F-4D97-AF65-F5344CB8AC3E}">
        <p14:creationId xmlns:p14="http://schemas.microsoft.com/office/powerpoint/2010/main" val="2070497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9C79AC-2B96-43D9-A000-E832DF744CFF}"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3FA61-79FE-45D3-A612-FE547E5C280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8562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9C79AC-2B96-43D9-A000-E832DF744CFF}"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3FA61-79FE-45D3-A612-FE547E5C2808}" type="slidenum">
              <a:rPr lang="en-US" smtClean="0"/>
              <a:t>‹#›</a:t>
            </a:fld>
            <a:endParaRPr lang="en-US"/>
          </a:p>
        </p:txBody>
      </p:sp>
    </p:spTree>
    <p:extLst>
      <p:ext uri="{BB962C8B-B14F-4D97-AF65-F5344CB8AC3E}">
        <p14:creationId xmlns:p14="http://schemas.microsoft.com/office/powerpoint/2010/main" val="3044829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9C79AC-2B96-43D9-A000-E832DF744CFF}"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3FA61-79FE-45D3-A612-FE547E5C280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36992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9C79AC-2B96-43D9-A000-E832DF744CFF}"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3FA61-79FE-45D3-A612-FE547E5C2808}" type="slidenum">
              <a:rPr lang="en-US" smtClean="0"/>
              <a:t>‹#›</a:t>
            </a:fld>
            <a:endParaRPr lang="en-US"/>
          </a:p>
        </p:txBody>
      </p:sp>
    </p:spTree>
    <p:extLst>
      <p:ext uri="{BB962C8B-B14F-4D97-AF65-F5344CB8AC3E}">
        <p14:creationId xmlns:p14="http://schemas.microsoft.com/office/powerpoint/2010/main" val="3353206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9C79AC-2B96-43D9-A000-E832DF744CFF}"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3FA61-79FE-45D3-A612-FE547E5C2808}" type="slidenum">
              <a:rPr lang="en-US" smtClean="0"/>
              <a:t>‹#›</a:t>
            </a:fld>
            <a:endParaRPr lang="en-US"/>
          </a:p>
        </p:txBody>
      </p:sp>
    </p:spTree>
    <p:extLst>
      <p:ext uri="{BB962C8B-B14F-4D97-AF65-F5344CB8AC3E}">
        <p14:creationId xmlns:p14="http://schemas.microsoft.com/office/powerpoint/2010/main" val="2128608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9C79AC-2B96-43D9-A000-E832DF744CFF}"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3FA61-79FE-45D3-A612-FE547E5C2808}" type="slidenum">
              <a:rPr lang="en-US" smtClean="0"/>
              <a:t>‹#›</a:t>
            </a:fld>
            <a:endParaRPr lang="en-US"/>
          </a:p>
        </p:txBody>
      </p:sp>
    </p:spTree>
    <p:extLst>
      <p:ext uri="{BB962C8B-B14F-4D97-AF65-F5344CB8AC3E}">
        <p14:creationId xmlns:p14="http://schemas.microsoft.com/office/powerpoint/2010/main" val="3763433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9C79AC-2B96-43D9-A000-E832DF744CFF}"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3FA61-79FE-45D3-A612-FE547E5C2808}" type="slidenum">
              <a:rPr lang="en-US" smtClean="0"/>
              <a:t>‹#›</a:t>
            </a:fld>
            <a:endParaRPr lang="en-US"/>
          </a:p>
        </p:txBody>
      </p:sp>
    </p:spTree>
    <p:extLst>
      <p:ext uri="{BB962C8B-B14F-4D97-AF65-F5344CB8AC3E}">
        <p14:creationId xmlns:p14="http://schemas.microsoft.com/office/powerpoint/2010/main" val="2514603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9C79AC-2B96-43D9-A000-E832DF744CFF}"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3FA61-79FE-45D3-A612-FE547E5C2808}" type="slidenum">
              <a:rPr lang="en-US" smtClean="0"/>
              <a:t>‹#›</a:t>
            </a:fld>
            <a:endParaRPr lang="en-US"/>
          </a:p>
        </p:txBody>
      </p:sp>
    </p:spTree>
    <p:extLst>
      <p:ext uri="{BB962C8B-B14F-4D97-AF65-F5344CB8AC3E}">
        <p14:creationId xmlns:p14="http://schemas.microsoft.com/office/powerpoint/2010/main" val="2654678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9C79AC-2B96-43D9-A000-E832DF744CFF}"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3FA61-79FE-45D3-A612-FE547E5C2808}" type="slidenum">
              <a:rPr lang="en-US" smtClean="0"/>
              <a:t>‹#›</a:t>
            </a:fld>
            <a:endParaRPr lang="en-US"/>
          </a:p>
        </p:txBody>
      </p:sp>
    </p:spTree>
    <p:extLst>
      <p:ext uri="{BB962C8B-B14F-4D97-AF65-F5344CB8AC3E}">
        <p14:creationId xmlns:p14="http://schemas.microsoft.com/office/powerpoint/2010/main" val="2837253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9C79AC-2B96-43D9-A000-E832DF744CFF}" type="datetimeFigureOut">
              <a:rPr lang="en-US" smtClean="0"/>
              <a:t>4/23/2022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53FA61-79FE-45D3-A612-FE547E5C2808}" type="slidenum">
              <a:rPr lang="en-US" smtClean="0"/>
              <a:t>‹#›</a:t>
            </a:fld>
            <a:endParaRPr lang="en-US"/>
          </a:p>
        </p:txBody>
      </p:sp>
    </p:spTree>
    <p:extLst>
      <p:ext uri="{BB962C8B-B14F-4D97-AF65-F5344CB8AC3E}">
        <p14:creationId xmlns:p14="http://schemas.microsoft.com/office/powerpoint/2010/main" val="3121846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9C79AC-2B96-43D9-A000-E832DF744CFF}" type="datetimeFigureOut">
              <a:rPr lang="en-US" smtClean="0"/>
              <a:t>4/23/2022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53FA61-79FE-45D3-A612-FE547E5C2808}" type="slidenum">
              <a:rPr lang="en-US" smtClean="0"/>
              <a:t>‹#›</a:t>
            </a:fld>
            <a:endParaRPr lang="en-US"/>
          </a:p>
        </p:txBody>
      </p:sp>
    </p:spTree>
    <p:extLst>
      <p:ext uri="{BB962C8B-B14F-4D97-AF65-F5344CB8AC3E}">
        <p14:creationId xmlns:p14="http://schemas.microsoft.com/office/powerpoint/2010/main" val="1147228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9C79AC-2B96-43D9-A000-E832DF744CFF}" type="datetimeFigureOut">
              <a:rPr lang="en-US" smtClean="0"/>
              <a:t>4/23/2022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53FA61-79FE-45D3-A612-FE547E5C2808}" type="slidenum">
              <a:rPr lang="en-US" smtClean="0"/>
              <a:t>‹#›</a:t>
            </a:fld>
            <a:endParaRPr lang="en-US"/>
          </a:p>
        </p:txBody>
      </p:sp>
    </p:spTree>
    <p:extLst>
      <p:ext uri="{BB962C8B-B14F-4D97-AF65-F5344CB8AC3E}">
        <p14:creationId xmlns:p14="http://schemas.microsoft.com/office/powerpoint/2010/main" val="800505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C79AC-2B96-43D9-A000-E832DF744CFF}"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3FA61-79FE-45D3-A612-FE547E5C2808}" type="slidenum">
              <a:rPr lang="en-US" smtClean="0"/>
              <a:t>‹#›</a:t>
            </a:fld>
            <a:endParaRPr lang="en-US"/>
          </a:p>
        </p:txBody>
      </p:sp>
    </p:spTree>
    <p:extLst>
      <p:ext uri="{BB962C8B-B14F-4D97-AF65-F5344CB8AC3E}">
        <p14:creationId xmlns:p14="http://schemas.microsoft.com/office/powerpoint/2010/main" val="2266532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3FA61-79FE-45D3-A612-FE547E5C2808}" type="slidenum">
              <a:rPr lang="en-US" smtClean="0"/>
              <a:t>‹#›</a:t>
            </a:fld>
            <a:endParaRPr lang="en-US"/>
          </a:p>
        </p:txBody>
      </p:sp>
      <p:sp>
        <p:nvSpPr>
          <p:cNvPr id="5" name="Date Placeholder 4"/>
          <p:cNvSpPr>
            <a:spLocks noGrp="1"/>
          </p:cNvSpPr>
          <p:nvPr>
            <p:ph type="dt" sz="half" idx="10"/>
          </p:nvPr>
        </p:nvSpPr>
        <p:spPr/>
        <p:txBody>
          <a:bodyPr/>
          <a:lstStyle/>
          <a:p>
            <a:fld id="{149C79AC-2B96-43D9-A000-E832DF744CFF}" type="datetimeFigureOut">
              <a:rPr lang="en-US" smtClean="0"/>
              <a:t>4/23/2022</a:t>
            </a:fld>
            <a:endParaRPr lang="en-US"/>
          </a:p>
        </p:txBody>
      </p:sp>
    </p:spTree>
    <p:extLst>
      <p:ext uri="{BB962C8B-B14F-4D97-AF65-F5344CB8AC3E}">
        <p14:creationId xmlns:p14="http://schemas.microsoft.com/office/powerpoint/2010/main" val="3441311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49C79AC-2B96-43D9-A000-E832DF744CFF}" type="datetimeFigureOut">
              <a:rPr lang="en-US" smtClean="0"/>
              <a:t>4/23/2022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53FA61-79FE-45D3-A612-FE547E5C2808}" type="slidenum">
              <a:rPr lang="en-US" smtClean="0"/>
              <a:t>‹#›</a:t>
            </a:fld>
            <a:endParaRPr lang="en-US"/>
          </a:p>
        </p:txBody>
      </p:sp>
    </p:spTree>
    <p:extLst>
      <p:ext uri="{BB962C8B-B14F-4D97-AF65-F5344CB8AC3E}">
        <p14:creationId xmlns:p14="http://schemas.microsoft.com/office/powerpoint/2010/main" val="188301721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D4D3F-A810-4C02-8197-A25263A72926}"/>
              </a:ext>
            </a:extLst>
          </p:cNvPr>
          <p:cNvSpPr>
            <a:spLocks noGrp="1"/>
          </p:cNvSpPr>
          <p:nvPr>
            <p:ph type="ctrTitle"/>
          </p:nvPr>
        </p:nvSpPr>
        <p:spPr>
          <a:xfrm>
            <a:off x="678729" y="1813963"/>
            <a:ext cx="10114961" cy="1734532"/>
          </a:xfrm>
        </p:spPr>
        <p:txBody>
          <a:bodyPr/>
          <a:lstStyle/>
          <a:p>
            <a:pPr algn="l"/>
            <a:r>
              <a:rPr lang="en-US" b="1" dirty="0">
                <a:solidFill>
                  <a:schemeClr val="accent2">
                    <a:lumMod val="75000"/>
                  </a:schemeClr>
                </a:solidFill>
              </a:rPr>
              <a:t>HAND-WRITTEN CHARACTER</a:t>
            </a:r>
            <a:br>
              <a:rPr lang="en-US" b="1" dirty="0">
                <a:solidFill>
                  <a:schemeClr val="accent2">
                    <a:lumMod val="75000"/>
                  </a:schemeClr>
                </a:solidFill>
              </a:rPr>
            </a:br>
            <a:r>
              <a:rPr lang="en-US" b="1" dirty="0">
                <a:solidFill>
                  <a:schemeClr val="accent2">
                    <a:lumMod val="75000"/>
                  </a:schemeClr>
                </a:solidFill>
              </a:rPr>
              <a:t>RECOGNITION</a:t>
            </a:r>
            <a:endParaRPr lang="en-US" dirty="0"/>
          </a:p>
        </p:txBody>
      </p:sp>
    </p:spTree>
    <p:extLst>
      <p:ext uri="{BB962C8B-B14F-4D97-AF65-F5344CB8AC3E}">
        <p14:creationId xmlns:p14="http://schemas.microsoft.com/office/powerpoint/2010/main" val="1364383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C21FC-FAD7-489E-BDCB-9D73BC5EE52C}"/>
              </a:ext>
            </a:extLst>
          </p:cNvPr>
          <p:cNvSpPr>
            <a:spLocks noGrp="1"/>
          </p:cNvSpPr>
          <p:nvPr>
            <p:ph type="title"/>
          </p:nvPr>
        </p:nvSpPr>
        <p:spPr>
          <a:xfrm>
            <a:off x="630200" y="2494961"/>
            <a:ext cx="5214419" cy="1320800"/>
          </a:xfrm>
        </p:spPr>
        <p:txBody>
          <a:bodyPr>
            <a:normAutofit/>
          </a:bodyPr>
          <a:lstStyle/>
          <a:p>
            <a:r>
              <a:rPr lang="en-US" sz="6000" b="1" dirty="0">
                <a:solidFill>
                  <a:schemeClr val="accent2">
                    <a:lumMod val="75000"/>
                  </a:schemeClr>
                </a:solidFill>
              </a:rPr>
              <a:t>THANK YOU</a:t>
            </a:r>
          </a:p>
        </p:txBody>
      </p:sp>
    </p:spTree>
    <p:extLst>
      <p:ext uri="{BB962C8B-B14F-4D97-AF65-F5344CB8AC3E}">
        <p14:creationId xmlns:p14="http://schemas.microsoft.com/office/powerpoint/2010/main" val="4098052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75D39-2820-45B6-BE9F-7A35BBF1E58F}"/>
              </a:ext>
            </a:extLst>
          </p:cNvPr>
          <p:cNvSpPr>
            <a:spLocks noGrp="1"/>
          </p:cNvSpPr>
          <p:nvPr>
            <p:ph type="title"/>
          </p:nvPr>
        </p:nvSpPr>
        <p:spPr>
          <a:xfrm>
            <a:off x="677334" y="609600"/>
            <a:ext cx="8596668" cy="813847"/>
          </a:xfrm>
        </p:spPr>
        <p:txBody>
          <a:bodyPr/>
          <a:lstStyle/>
          <a:p>
            <a:r>
              <a:rPr lang="en-US" b="1" dirty="0">
                <a:solidFill>
                  <a:schemeClr val="accent2">
                    <a:lumMod val="75000"/>
                  </a:schemeClr>
                </a:solidFill>
              </a:rPr>
              <a:t>ABSTRACT</a:t>
            </a:r>
          </a:p>
        </p:txBody>
      </p:sp>
      <p:sp>
        <p:nvSpPr>
          <p:cNvPr id="3" name="Content Placeholder 2">
            <a:extLst>
              <a:ext uri="{FF2B5EF4-FFF2-40B4-BE49-F238E27FC236}">
                <a16:creationId xmlns:a16="http://schemas.microsoft.com/office/drawing/2014/main" id="{0248E23B-BA07-47AB-B42F-420D00CD892D}"/>
              </a:ext>
            </a:extLst>
          </p:cNvPr>
          <p:cNvSpPr>
            <a:spLocks noGrp="1"/>
          </p:cNvSpPr>
          <p:nvPr>
            <p:ph idx="1"/>
          </p:nvPr>
        </p:nvSpPr>
        <p:spPr>
          <a:xfrm>
            <a:off x="677334" y="1715678"/>
            <a:ext cx="8033034" cy="4532721"/>
          </a:xfrm>
        </p:spPr>
        <p:txBody>
          <a:bodyPr>
            <a:normAutofit/>
          </a:bodyPr>
          <a:lstStyle/>
          <a:p>
            <a:r>
              <a:rPr lang="en-US" sz="2000" dirty="0"/>
              <a:t>In todays’ world advancement in sophisticated scientific techniques is pushing further the limits of human outreach in various fields of technology. One such field is the field of character recognition commonly known as OCR (Optical Character Recognition).</a:t>
            </a:r>
          </a:p>
          <a:p>
            <a:r>
              <a:rPr lang="en-US" sz="2000" dirty="0"/>
              <a:t>This project is about devising an algorithm for recognition of hand written characters also known as HCR (Handwritten Character Recognition) leaving aside types of OCR that deals with recognition of computer or typewriter printed characters.</a:t>
            </a:r>
          </a:p>
        </p:txBody>
      </p:sp>
    </p:spTree>
    <p:extLst>
      <p:ext uri="{BB962C8B-B14F-4D97-AF65-F5344CB8AC3E}">
        <p14:creationId xmlns:p14="http://schemas.microsoft.com/office/powerpoint/2010/main" val="3654933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92ACC-2940-4AF7-B6DB-773E14AA5536}"/>
              </a:ext>
            </a:extLst>
          </p:cNvPr>
          <p:cNvSpPr>
            <a:spLocks noGrp="1"/>
          </p:cNvSpPr>
          <p:nvPr>
            <p:ph type="title"/>
          </p:nvPr>
        </p:nvSpPr>
        <p:spPr>
          <a:xfrm>
            <a:off x="677334" y="609600"/>
            <a:ext cx="8596668" cy="832701"/>
          </a:xfrm>
        </p:spPr>
        <p:txBody>
          <a:bodyPr/>
          <a:lstStyle/>
          <a:p>
            <a:r>
              <a:rPr lang="en-US" b="1" dirty="0">
                <a:solidFill>
                  <a:schemeClr val="accent2">
                    <a:lumMod val="75000"/>
                  </a:schemeClr>
                </a:solidFill>
              </a:rPr>
              <a:t>OBJECTIVE</a:t>
            </a:r>
          </a:p>
        </p:txBody>
      </p:sp>
      <p:sp>
        <p:nvSpPr>
          <p:cNvPr id="3" name="Content Placeholder 2">
            <a:extLst>
              <a:ext uri="{FF2B5EF4-FFF2-40B4-BE49-F238E27FC236}">
                <a16:creationId xmlns:a16="http://schemas.microsoft.com/office/drawing/2014/main" id="{EEFBCAD0-EBE3-47E5-8F4A-B92516EE8308}"/>
              </a:ext>
            </a:extLst>
          </p:cNvPr>
          <p:cNvSpPr>
            <a:spLocks noGrp="1"/>
          </p:cNvSpPr>
          <p:nvPr>
            <p:ph idx="1"/>
          </p:nvPr>
        </p:nvSpPr>
        <p:spPr>
          <a:xfrm>
            <a:off x="677334" y="1677971"/>
            <a:ext cx="7533412" cy="4457659"/>
          </a:xfrm>
        </p:spPr>
        <p:txBody>
          <a:bodyPr>
            <a:normAutofit/>
          </a:bodyPr>
          <a:lstStyle/>
          <a:p>
            <a:r>
              <a:rPr lang="en-US" sz="2000" b="0" i="0" dirty="0">
                <a:solidFill>
                  <a:srgbClr val="444444"/>
                </a:solidFill>
                <a:effectLst/>
                <a:latin typeface="+mj-lt"/>
              </a:rPr>
              <a:t>In this machine learning project, we will recognize handwritten characters, </a:t>
            </a:r>
            <a:r>
              <a:rPr lang="en-US" sz="2000" dirty="0">
                <a:solidFill>
                  <a:srgbClr val="444444"/>
                </a:solidFill>
                <a:latin typeface="+mj-lt"/>
              </a:rPr>
              <a:t>that is</a:t>
            </a:r>
            <a:r>
              <a:rPr lang="en-US" sz="2000" b="0" i="0" dirty="0">
                <a:solidFill>
                  <a:srgbClr val="444444"/>
                </a:solidFill>
                <a:effectLst/>
                <a:latin typeface="+mj-lt"/>
              </a:rPr>
              <a:t> English alphabets from A-Z. This we are going to achieve by modeling a neural network that will have to be trained over a dataset containing images of alphabets.</a:t>
            </a:r>
          </a:p>
          <a:p>
            <a:r>
              <a:rPr lang="en-US" sz="2000" dirty="0"/>
              <a:t>This project, ‘Handwritten Character Recognition’ is a software algorithm project to recognize any hand written character efficiently on computer with input is either an old optical image or currently provided through touch input, mouse or pen.</a:t>
            </a:r>
          </a:p>
          <a:p>
            <a:endParaRPr lang="en-US" sz="2000" dirty="0">
              <a:latin typeface="+mj-lt"/>
            </a:endParaRPr>
          </a:p>
        </p:txBody>
      </p:sp>
    </p:spTree>
    <p:extLst>
      <p:ext uri="{BB962C8B-B14F-4D97-AF65-F5344CB8AC3E}">
        <p14:creationId xmlns:p14="http://schemas.microsoft.com/office/powerpoint/2010/main" val="1775755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D5786-BEA8-4DFF-97DD-0EA66A586A46}"/>
              </a:ext>
            </a:extLst>
          </p:cNvPr>
          <p:cNvSpPr>
            <a:spLocks noGrp="1"/>
          </p:cNvSpPr>
          <p:nvPr>
            <p:ph type="title"/>
          </p:nvPr>
        </p:nvSpPr>
        <p:spPr>
          <a:xfrm>
            <a:off x="677334" y="609600"/>
            <a:ext cx="8596668" cy="842128"/>
          </a:xfrm>
        </p:spPr>
        <p:txBody>
          <a:bodyPr/>
          <a:lstStyle/>
          <a:p>
            <a:r>
              <a:rPr lang="en-US" b="1" dirty="0">
                <a:solidFill>
                  <a:schemeClr val="accent2">
                    <a:lumMod val="75000"/>
                  </a:schemeClr>
                </a:solidFill>
              </a:rPr>
              <a:t>PURPOSE</a:t>
            </a:r>
          </a:p>
        </p:txBody>
      </p:sp>
      <p:sp>
        <p:nvSpPr>
          <p:cNvPr id="3" name="Content Placeholder 2">
            <a:extLst>
              <a:ext uri="{FF2B5EF4-FFF2-40B4-BE49-F238E27FC236}">
                <a16:creationId xmlns:a16="http://schemas.microsoft.com/office/drawing/2014/main" id="{FA8484F4-02B9-4519-9473-A259464BCF6E}"/>
              </a:ext>
            </a:extLst>
          </p:cNvPr>
          <p:cNvSpPr>
            <a:spLocks noGrp="1"/>
          </p:cNvSpPr>
          <p:nvPr>
            <p:ph idx="1"/>
          </p:nvPr>
        </p:nvSpPr>
        <p:spPr>
          <a:xfrm>
            <a:off x="677333" y="1696825"/>
            <a:ext cx="8596668" cy="4864231"/>
          </a:xfrm>
        </p:spPr>
        <p:txBody>
          <a:bodyPr>
            <a:normAutofit/>
          </a:bodyPr>
          <a:lstStyle/>
          <a:p>
            <a:r>
              <a:rPr lang="en-US" sz="2000" dirty="0"/>
              <a:t>Handwriting recognition software allows user to translate all those signature and notes into electronic words in a text document format. </a:t>
            </a:r>
          </a:p>
          <a:p>
            <a:r>
              <a:rPr lang="en-US" sz="2000" dirty="0"/>
              <a:t>HCR can be used in diverse fields like banking field where checks can be processed without human interruption and to digitize paper documents in legal industries. </a:t>
            </a:r>
          </a:p>
          <a:p>
            <a:r>
              <a:rPr lang="en-US" sz="2000" dirty="0"/>
              <a:t>Handwritten Character Recognition has various real-life time uses. It is used in the detection of vehicle number, banks for reading cheques, post offices for arranging letter, and many other tasks.</a:t>
            </a:r>
          </a:p>
          <a:p>
            <a:r>
              <a:rPr lang="en-US" sz="2000" dirty="0"/>
              <a:t>Advantage of HCR systems is that it can reduce the data entry time, storage space required by documents. Fast retrieval is an alternative advantage.  </a:t>
            </a:r>
          </a:p>
        </p:txBody>
      </p:sp>
    </p:spTree>
    <p:extLst>
      <p:ext uri="{BB962C8B-B14F-4D97-AF65-F5344CB8AC3E}">
        <p14:creationId xmlns:p14="http://schemas.microsoft.com/office/powerpoint/2010/main" val="1036463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678E1-64B9-4746-B449-6E145BE4AF1F}"/>
              </a:ext>
            </a:extLst>
          </p:cNvPr>
          <p:cNvSpPr>
            <a:spLocks noGrp="1"/>
          </p:cNvSpPr>
          <p:nvPr>
            <p:ph type="title"/>
          </p:nvPr>
        </p:nvSpPr>
        <p:spPr>
          <a:xfrm>
            <a:off x="601919" y="438346"/>
            <a:ext cx="8596668" cy="889262"/>
          </a:xfrm>
        </p:spPr>
        <p:txBody>
          <a:bodyPr/>
          <a:lstStyle/>
          <a:p>
            <a:r>
              <a:rPr lang="en-US" b="1" dirty="0">
                <a:solidFill>
                  <a:schemeClr val="accent2">
                    <a:lumMod val="75000"/>
                  </a:schemeClr>
                </a:solidFill>
              </a:rPr>
              <a:t>INTRODUCTION</a:t>
            </a:r>
          </a:p>
        </p:txBody>
      </p:sp>
      <p:sp>
        <p:nvSpPr>
          <p:cNvPr id="3" name="Content Placeholder 2">
            <a:extLst>
              <a:ext uri="{FF2B5EF4-FFF2-40B4-BE49-F238E27FC236}">
                <a16:creationId xmlns:a16="http://schemas.microsoft.com/office/drawing/2014/main" id="{D8088170-70EE-4A99-A20B-681B61994F41}"/>
              </a:ext>
            </a:extLst>
          </p:cNvPr>
          <p:cNvSpPr>
            <a:spLocks noGrp="1"/>
          </p:cNvSpPr>
          <p:nvPr>
            <p:ph idx="1"/>
          </p:nvPr>
        </p:nvSpPr>
        <p:spPr>
          <a:xfrm>
            <a:off x="601919" y="1593129"/>
            <a:ext cx="8325264" cy="5071622"/>
          </a:xfrm>
        </p:spPr>
        <p:txBody>
          <a:bodyPr>
            <a:normAutofit/>
          </a:bodyPr>
          <a:lstStyle/>
          <a:p>
            <a:r>
              <a:rPr lang="en-US" sz="2000" dirty="0"/>
              <a:t>The idea is to device efficient algorithms which get input in digital image format. After that it processes the image for better comparison. Then after the processed image is compared with already available set of font images. The last step gives a prediction of the character in percentage accuracy.</a:t>
            </a:r>
          </a:p>
          <a:p>
            <a:r>
              <a:rPr lang="en-US" sz="2000" dirty="0"/>
              <a:t>Optical Character Recognition uses the image processing technique to identify any character computer/typewriter printed or hand written. A lot of work has been done in this field. But a continuous improvisation of OCR techniques is being done based on the fact that algorithm must have higher accuracy of recognition, higher persistency in number of times of correct prediction and increased execution time.</a:t>
            </a:r>
          </a:p>
          <a:p>
            <a:pPr marL="0" indent="0">
              <a:buNone/>
            </a:pPr>
            <a:endParaRPr lang="en-US" sz="2000" dirty="0"/>
          </a:p>
        </p:txBody>
      </p:sp>
    </p:spTree>
    <p:extLst>
      <p:ext uri="{BB962C8B-B14F-4D97-AF65-F5344CB8AC3E}">
        <p14:creationId xmlns:p14="http://schemas.microsoft.com/office/powerpoint/2010/main" val="169697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A52CE-EC76-4552-9266-D3D54436F44E}"/>
              </a:ext>
            </a:extLst>
          </p:cNvPr>
          <p:cNvSpPr>
            <a:spLocks noGrp="1"/>
          </p:cNvSpPr>
          <p:nvPr>
            <p:ph type="title"/>
          </p:nvPr>
        </p:nvSpPr>
        <p:spPr>
          <a:xfrm>
            <a:off x="677334" y="372006"/>
            <a:ext cx="8596668" cy="889262"/>
          </a:xfrm>
        </p:spPr>
        <p:txBody>
          <a:bodyPr/>
          <a:lstStyle/>
          <a:p>
            <a:r>
              <a:rPr lang="en-US" b="1" dirty="0">
                <a:solidFill>
                  <a:schemeClr val="accent2">
                    <a:lumMod val="75000"/>
                  </a:schemeClr>
                </a:solidFill>
              </a:rPr>
              <a:t>IMPLEMENTATION</a:t>
            </a:r>
          </a:p>
        </p:txBody>
      </p:sp>
      <p:sp>
        <p:nvSpPr>
          <p:cNvPr id="3" name="Content Placeholder 2">
            <a:extLst>
              <a:ext uri="{FF2B5EF4-FFF2-40B4-BE49-F238E27FC236}">
                <a16:creationId xmlns:a16="http://schemas.microsoft.com/office/drawing/2014/main" id="{23595298-E34B-47C7-AEA4-767B74E7E227}"/>
              </a:ext>
            </a:extLst>
          </p:cNvPr>
          <p:cNvSpPr>
            <a:spLocks noGrp="1"/>
          </p:cNvSpPr>
          <p:nvPr>
            <p:ph idx="1"/>
          </p:nvPr>
        </p:nvSpPr>
        <p:spPr>
          <a:xfrm>
            <a:off x="677334" y="1261268"/>
            <a:ext cx="9107689" cy="5460042"/>
          </a:xfrm>
        </p:spPr>
        <p:txBody>
          <a:bodyPr>
            <a:normAutofit lnSpcReduction="10000"/>
          </a:bodyPr>
          <a:lstStyle/>
          <a:p>
            <a:pPr marL="457200" indent="-457200">
              <a:buFont typeface="+mj-lt"/>
              <a:buAutoNum type="arabicPeriod"/>
            </a:pPr>
            <a:r>
              <a:rPr lang="en-US" sz="2000" dirty="0"/>
              <a:t>Importing Required libraries </a:t>
            </a:r>
          </a:p>
          <a:p>
            <a:pPr marL="457200" indent="-457200">
              <a:buFont typeface="+mj-lt"/>
              <a:buAutoNum type="arabicPeriod"/>
            </a:pPr>
            <a:r>
              <a:rPr lang="en-US" sz="2000" dirty="0"/>
              <a:t>Read Dataset</a:t>
            </a:r>
          </a:p>
          <a:p>
            <a:pPr marL="457200" indent="-457200">
              <a:buFont typeface="+mj-lt"/>
              <a:buAutoNum type="arabicPeriod"/>
            </a:pPr>
            <a:r>
              <a:rPr lang="en-US" sz="2000" dirty="0"/>
              <a:t>Splitting of Data</a:t>
            </a:r>
          </a:p>
          <a:p>
            <a:pPr marL="457200" indent="-457200">
              <a:buFont typeface="+mj-lt"/>
              <a:buAutoNum type="arabicPeriod"/>
            </a:pPr>
            <a:r>
              <a:rPr lang="en-US" sz="2000" dirty="0"/>
              <a:t>Reshaping the Training and Testing data </a:t>
            </a:r>
          </a:p>
          <a:p>
            <a:pPr marL="457200" indent="-457200">
              <a:buFont typeface="+mj-lt"/>
              <a:buAutoNum type="arabicPeriod"/>
            </a:pPr>
            <a:r>
              <a:rPr lang="en-US" sz="2000" dirty="0"/>
              <a:t>Creating Words Dictionary</a:t>
            </a:r>
          </a:p>
          <a:p>
            <a:pPr marL="457200" indent="-457200">
              <a:buFont typeface="+mj-lt"/>
              <a:buAutoNum type="arabicPeriod"/>
            </a:pPr>
            <a:r>
              <a:rPr lang="en-US" sz="2000" dirty="0"/>
              <a:t>Plotting the Number of Alphabets in the Dataset </a:t>
            </a:r>
          </a:p>
          <a:p>
            <a:pPr marL="457200" indent="-457200">
              <a:buFont typeface="+mj-lt"/>
              <a:buAutoNum type="arabicPeriod"/>
            </a:pPr>
            <a:r>
              <a:rPr lang="en-US" sz="2000" dirty="0"/>
              <a:t>Shuffling the Data</a:t>
            </a:r>
          </a:p>
          <a:p>
            <a:pPr marL="457200" indent="-457200">
              <a:buFont typeface="+mj-lt"/>
              <a:buAutoNum type="arabicPeriod"/>
            </a:pPr>
            <a:r>
              <a:rPr lang="en-US" sz="2000" dirty="0"/>
              <a:t>Reshaping the Training &amp; Test Dataset so that it can be put in the Model</a:t>
            </a:r>
          </a:p>
          <a:p>
            <a:pPr marL="457200" indent="-457200">
              <a:buFont typeface="+mj-lt"/>
              <a:buAutoNum type="arabicPeriod"/>
            </a:pPr>
            <a:r>
              <a:rPr lang="en-US" sz="2000" dirty="0"/>
              <a:t>Model Creation</a:t>
            </a:r>
          </a:p>
          <a:p>
            <a:pPr marL="457200" indent="-457200">
              <a:buFont typeface="+mj-lt"/>
              <a:buAutoNum type="arabicPeriod"/>
            </a:pPr>
            <a:r>
              <a:rPr lang="en-US" sz="2000" dirty="0"/>
              <a:t> Compiling &amp; Fitting Model </a:t>
            </a:r>
          </a:p>
          <a:p>
            <a:pPr marL="457200" indent="-457200">
              <a:buFont typeface="+mj-lt"/>
              <a:buAutoNum type="arabicPeriod"/>
            </a:pPr>
            <a:r>
              <a:rPr lang="en-US" sz="2000" dirty="0"/>
              <a:t>Getting the Train &amp; Validation Accuracies &amp; Losses </a:t>
            </a:r>
          </a:p>
          <a:p>
            <a:pPr marL="457200" indent="-457200">
              <a:buFont typeface="+mj-lt"/>
              <a:buAutoNum type="arabicPeriod"/>
            </a:pPr>
            <a:r>
              <a:rPr lang="en-US" sz="2000" dirty="0"/>
              <a:t>Predictions on Test Data </a:t>
            </a:r>
          </a:p>
          <a:p>
            <a:pPr marL="457200" indent="-457200">
              <a:buFont typeface="+mj-lt"/>
              <a:buAutoNum type="arabicPeriod"/>
            </a:pPr>
            <a:r>
              <a:rPr lang="en-US" sz="2000" dirty="0"/>
              <a:t>Prediction on External Image </a:t>
            </a:r>
          </a:p>
        </p:txBody>
      </p:sp>
    </p:spTree>
    <p:extLst>
      <p:ext uri="{BB962C8B-B14F-4D97-AF65-F5344CB8AC3E}">
        <p14:creationId xmlns:p14="http://schemas.microsoft.com/office/powerpoint/2010/main" val="3225495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D62F8-E3ED-4EFC-A4F7-278026B246CB}"/>
              </a:ext>
            </a:extLst>
          </p:cNvPr>
          <p:cNvSpPr>
            <a:spLocks noGrp="1"/>
          </p:cNvSpPr>
          <p:nvPr>
            <p:ph type="title"/>
          </p:nvPr>
        </p:nvSpPr>
        <p:spPr>
          <a:xfrm>
            <a:off x="5674936" y="302055"/>
            <a:ext cx="3395046" cy="785567"/>
          </a:xfrm>
        </p:spPr>
        <p:txBody>
          <a:bodyPr/>
          <a:lstStyle/>
          <a:p>
            <a:r>
              <a:rPr lang="en-US" b="1" dirty="0">
                <a:solidFill>
                  <a:schemeClr val="accent2">
                    <a:lumMod val="75000"/>
                  </a:schemeClr>
                </a:solidFill>
              </a:rPr>
              <a:t>FLOWCHART</a:t>
            </a:r>
          </a:p>
        </p:txBody>
      </p:sp>
      <p:pic>
        <p:nvPicPr>
          <p:cNvPr id="4" name="Content Placeholder 3">
            <a:extLst>
              <a:ext uri="{FF2B5EF4-FFF2-40B4-BE49-F238E27FC236}">
                <a16:creationId xmlns:a16="http://schemas.microsoft.com/office/drawing/2014/main" id="{0388A8BE-2045-4465-AD27-48FDF2C8C0D7}"/>
              </a:ext>
            </a:extLst>
          </p:cNvPr>
          <p:cNvPicPr>
            <a:picLocks noGrp="1" noChangeAspect="1"/>
          </p:cNvPicPr>
          <p:nvPr>
            <p:ph idx="1"/>
          </p:nvPr>
        </p:nvPicPr>
        <p:blipFill rotWithShape="1">
          <a:blip r:embed="rId2"/>
          <a:srcRect l="17258" t="11063" r="13909" b="17881"/>
          <a:stretch/>
        </p:blipFill>
        <p:spPr>
          <a:xfrm>
            <a:off x="518473" y="82016"/>
            <a:ext cx="4581427" cy="6693967"/>
          </a:xfrm>
          <a:prstGeom prst="rect">
            <a:avLst/>
          </a:prstGeom>
        </p:spPr>
      </p:pic>
      <p:pic>
        <p:nvPicPr>
          <p:cNvPr id="5" name="Picture 4">
            <a:extLst>
              <a:ext uri="{FF2B5EF4-FFF2-40B4-BE49-F238E27FC236}">
                <a16:creationId xmlns:a16="http://schemas.microsoft.com/office/drawing/2014/main" id="{6A34CC50-2B5E-4E2B-97B6-173FA2688252}"/>
              </a:ext>
            </a:extLst>
          </p:cNvPr>
          <p:cNvPicPr>
            <a:picLocks noChangeAspect="1"/>
          </p:cNvPicPr>
          <p:nvPr/>
        </p:nvPicPr>
        <p:blipFill>
          <a:blip r:embed="rId3"/>
          <a:stretch>
            <a:fillRect/>
          </a:stretch>
        </p:blipFill>
        <p:spPr>
          <a:xfrm>
            <a:off x="5337438" y="2333036"/>
            <a:ext cx="5293920" cy="2814489"/>
          </a:xfrm>
          <a:prstGeom prst="rect">
            <a:avLst/>
          </a:prstGeom>
        </p:spPr>
      </p:pic>
    </p:spTree>
    <p:extLst>
      <p:ext uri="{BB962C8B-B14F-4D97-AF65-F5344CB8AC3E}">
        <p14:creationId xmlns:p14="http://schemas.microsoft.com/office/powerpoint/2010/main" val="2717160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421C-6F82-45EB-9C5D-856A67D6FBF7}"/>
              </a:ext>
            </a:extLst>
          </p:cNvPr>
          <p:cNvSpPr>
            <a:spLocks noGrp="1"/>
          </p:cNvSpPr>
          <p:nvPr>
            <p:ph type="title"/>
          </p:nvPr>
        </p:nvSpPr>
        <p:spPr>
          <a:xfrm>
            <a:off x="461432" y="355077"/>
            <a:ext cx="8596668" cy="738433"/>
          </a:xfrm>
        </p:spPr>
        <p:txBody>
          <a:bodyPr/>
          <a:lstStyle/>
          <a:p>
            <a:r>
              <a:rPr lang="en-US" b="1" dirty="0">
                <a:solidFill>
                  <a:schemeClr val="accent2">
                    <a:lumMod val="75000"/>
                  </a:schemeClr>
                </a:solidFill>
              </a:rPr>
              <a:t>OUTPUT</a:t>
            </a:r>
          </a:p>
        </p:txBody>
      </p:sp>
      <p:pic>
        <p:nvPicPr>
          <p:cNvPr id="4" name="Content Placeholder 3">
            <a:extLst>
              <a:ext uri="{FF2B5EF4-FFF2-40B4-BE49-F238E27FC236}">
                <a16:creationId xmlns:a16="http://schemas.microsoft.com/office/drawing/2014/main" id="{6BE977E6-F8D4-4FCF-9A5E-7C14C33E9E02}"/>
              </a:ext>
            </a:extLst>
          </p:cNvPr>
          <p:cNvPicPr>
            <a:picLocks noGrp="1" noChangeAspect="1"/>
          </p:cNvPicPr>
          <p:nvPr>
            <p:ph idx="1"/>
          </p:nvPr>
        </p:nvPicPr>
        <p:blipFill>
          <a:blip r:embed="rId2"/>
          <a:stretch>
            <a:fillRect/>
          </a:stretch>
        </p:blipFill>
        <p:spPr>
          <a:xfrm>
            <a:off x="461432" y="1698674"/>
            <a:ext cx="3486214" cy="3881437"/>
          </a:xfrm>
          <a:prstGeom prst="rect">
            <a:avLst/>
          </a:prstGeom>
          <a:ln w="28575">
            <a:solidFill>
              <a:schemeClr val="accent2">
                <a:lumMod val="75000"/>
              </a:schemeClr>
            </a:solidFill>
          </a:ln>
        </p:spPr>
      </p:pic>
      <p:pic>
        <p:nvPicPr>
          <p:cNvPr id="5" name="Picture 4">
            <a:extLst>
              <a:ext uri="{FF2B5EF4-FFF2-40B4-BE49-F238E27FC236}">
                <a16:creationId xmlns:a16="http://schemas.microsoft.com/office/drawing/2014/main" id="{06934C53-F4D3-4BC7-8F89-5E8F2D06254C}"/>
              </a:ext>
            </a:extLst>
          </p:cNvPr>
          <p:cNvPicPr>
            <a:picLocks noChangeAspect="1"/>
          </p:cNvPicPr>
          <p:nvPr/>
        </p:nvPicPr>
        <p:blipFill rotWithShape="1">
          <a:blip r:embed="rId3"/>
          <a:srcRect l="1793"/>
          <a:stretch/>
        </p:blipFill>
        <p:spPr>
          <a:xfrm>
            <a:off x="4193223" y="1698674"/>
            <a:ext cx="3486214" cy="3901258"/>
          </a:xfrm>
          <a:prstGeom prst="rect">
            <a:avLst/>
          </a:prstGeom>
          <a:ln w="28575">
            <a:solidFill>
              <a:schemeClr val="accent2">
                <a:lumMod val="75000"/>
              </a:schemeClr>
            </a:solidFill>
          </a:ln>
        </p:spPr>
      </p:pic>
      <p:pic>
        <p:nvPicPr>
          <p:cNvPr id="6" name="Picture 5">
            <a:extLst>
              <a:ext uri="{FF2B5EF4-FFF2-40B4-BE49-F238E27FC236}">
                <a16:creationId xmlns:a16="http://schemas.microsoft.com/office/drawing/2014/main" id="{AC1EB240-072A-43B2-9D27-78A6F96CE5A2}"/>
              </a:ext>
            </a:extLst>
          </p:cNvPr>
          <p:cNvPicPr>
            <a:picLocks noChangeAspect="1"/>
          </p:cNvPicPr>
          <p:nvPr/>
        </p:nvPicPr>
        <p:blipFill>
          <a:blip r:embed="rId4"/>
          <a:stretch>
            <a:fillRect/>
          </a:stretch>
        </p:blipFill>
        <p:spPr>
          <a:xfrm>
            <a:off x="7925014" y="1698674"/>
            <a:ext cx="3556833" cy="3907593"/>
          </a:xfrm>
          <a:prstGeom prst="rect">
            <a:avLst/>
          </a:prstGeom>
          <a:ln w="28575">
            <a:solidFill>
              <a:schemeClr val="accent2">
                <a:lumMod val="75000"/>
              </a:schemeClr>
            </a:solidFill>
          </a:ln>
        </p:spPr>
      </p:pic>
    </p:spTree>
    <p:extLst>
      <p:ext uri="{BB962C8B-B14F-4D97-AF65-F5344CB8AC3E}">
        <p14:creationId xmlns:p14="http://schemas.microsoft.com/office/powerpoint/2010/main" val="414532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1CD1-211F-4062-939B-66E7E935DF0D}"/>
              </a:ext>
            </a:extLst>
          </p:cNvPr>
          <p:cNvSpPr>
            <a:spLocks noGrp="1"/>
          </p:cNvSpPr>
          <p:nvPr>
            <p:ph type="title"/>
          </p:nvPr>
        </p:nvSpPr>
        <p:spPr>
          <a:xfrm>
            <a:off x="677334" y="609600"/>
            <a:ext cx="8596668" cy="785567"/>
          </a:xfrm>
        </p:spPr>
        <p:txBody>
          <a:bodyPr/>
          <a:lstStyle/>
          <a:p>
            <a:r>
              <a:rPr lang="en-US" b="1" dirty="0">
                <a:solidFill>
                  <a:schemeClr val="accent2">
                    <a:lumMod val="75000"/>
                  </a:schemeClr>
                </a:solidFill>
              </a:rPr>
              <a:t>CONCLUSION</a:t>
            </a:r>
          </a:p>
        </p:txBody>
      </p:sp>
      <p:sp>
        <p:nvSpPr>
          <p:cNvPr id="3" name="Content Placeholder 2">
            <a:extLst>
              <a:ext uri="{FF2B5EF4-FFF2-40B4-BE49-F238E27FC236}">
                <a16:creationId xmlns:a16="http://schemas.microsoft.com/office/drawing/2014/main" id="{7B023DDB-F964-4566-A836-BC684C611434}"/>
              </a:ext>
            </a:extLst>
          </p:cNvPr>
          <p:cNvSpPr>
            <a:spLocks noGrp="1"/>
          </p:cNvSpPr>
          <p:nvPr>
            <p:ph idx="1"/>
          </p:nvPr>
        </p:nvSpPr>
        <p:spPr>
          <a:xfrm>
            <a:off x="677334" y="1696824"/>
            <a:ext cx="7929338" cy="4476513"/>
          </a:xfrm>
        </p:spPr>
        <p:txBody>
          <a:bodyPr/>
          <a:lstStyle/>
          <a:p>
            <a:pPr algn="l" fontAlgn="base"/>
            <a:r>
              <a:rPr lang="en-US" sz="2000" b="0" i="0" dirty="0">
                <a:solidFill>
                  <a:srgbClr val="444444"/>
                </a:solidFill>
                <a:effectLst/>
                <a:latin typeface="+mj-lt"/>
              </a:rPr>
              <a:t>We have successfully developed Handwritten character recognition (Text Recognition) with Python, </a:t>
            </a:r>
            <a:r>
              <a:rPr lang="en-US" sz="2000" b="0" i="0" dirty="0" err="1">
                <a:solidFill>
                  <a:srgbClr val="444444"/>
                </a:solidFill>
                <a:effectLst/>
                <a:latin typeface="+mj-lt"/>
              </a:rPr>
              <a:t>Tensorflow</a:t>
            </a:r>
            <a:r>
              <a:rPr lang="en-US" sz="2000" b="0" i="0" dirty="0">
                <a:solidFill>
                  <a:srgbClr val="444444"/>
                </a:solidFill>
                <a:effectLst/>
                <a:latin typeface="+mj-lt"/>
              </a:rPr>
              <a:t>, and Machine Learning libraries.</a:t>
            </a:r>
          </a:p>
          <a:p>
            <a:pPr algn="l" fontAlgn="base"/>
            <a:r>
              <a:rPr lang="en-US" sz="2000" b="0" i="0" dirty="0">
                <a:solidFill>
                  <a:srgbClr val="444444"/>
                </a:solidFill>
                <a:effectLst/>
                <a:latin typeface="+mj-lt"/>
              </a:rPr>
              <a:t>Classification of characters and learning of image processing techniques is done in this project. Also, the scheme through which project is achieved is Artificial Neural Network scheme. </a:t>
            </a:r>
          </a:p>
          <a:p>
            <a:pPr algn="l" fontAlgn="base"/>
            <a:r>
              <a:rPr lang="en-US" sz="2000" b="0" i="0" dirty="0">
                <a:solidFill>
                  <a:srgbClr val="444444"/>
                </a:solidFill>
                <a:effectLst/>
                <a:latin typeface="+mj-lt"/>
              </a:rPr>
              <a:t>Handwritten characters have been recognized with more than 97% test accuracy. This can be also further extended to identifying the handwritten characters of other languages too.</a:t>
            </a:r>
          </a:p>
          <a:p>
            <a:endParaRPr lang="en-US" dirty="0"/>
          </a:p>
        </p:txBody>
      </p:sp>
    </p:spTree>
    <p:extLst>
      <p:ext uri="{BB962C8B-B14F-4D97-AF65-F5344CB8AC3E}">
        <p14:creationId xmlns:p14="http://schemas.microsoft.com/office/powerpoint/2010/main" val="9108984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82</TotalTime>
  <Words>555</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HAND-WRITTEN CHARACTER RECOGNITION</vt:lpstr>
      <vt:lpstr>ABSTRACT</vt:lpstr>
      <vt:lpstr>OBJECTIVE</vt:lpstr>
      <vt:lpstr>PURPOSE</vt:lpstr>
      <vt:lpstr>INTRODUCTION</vt:lpstr>
      <vt:lpstr>IMPLEMENTATION</vt:lpstr>
      <vt:lpstr>FLOWCHART</vt:lpstr>
      <vt:lpstr>OUTPUT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CHARACTER RECOGNITION</dc:title>
  <dc:creator>Darshan Ramesh</dc:creator>
  <cp:lastModifiedBy>Darshan Ramesh</cp:lastModifiedBy>
  <cp:revision>6</cp:revision>
  <dcterms:created xsi:type="dcterms:W3CDTF">2022-04-18T17:45:37Z</dcterms:created>
  <dcterms:modified xsi:type="dcterms:W3CDTF">2022-04-23T10:46:30Z</dcterms:modified>
</cp:coreProperties>
</file>