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Fira Sans ExtraBold"/>
      <p:bold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FiraSansExtraBold-boldItalic.fntdata"/><Relationship Id="rId16" Type="http://schemas.openxmlformats.org/officeDocument/2006/relationships/slide" Target="slides/slide10.xml"/><Relationship Id="rId38" Type="http://schemas.openxmlformats.org/officeDocument/2006/relationships/font" Target="fonts/FiraSansExtraBold-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781e6e0b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781e6e0b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Regresyon nedir neden kurarız</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79b17f21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79b17f21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9e86e245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9e86e245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79b17f21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79b17f21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.score yap modeli öncesinde fit et lineer regresyonda colabte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79b17f21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79b17f21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Güzel örnek bul türevlenebilirlik olması açısından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79b17f21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79b17f21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a94c04da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a94c04da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79b17f21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79b17f21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Hepsi capitalize olarak yazılmasın -- DONE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79b17f21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79b17f21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a9e7747f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ea9e7747f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a94c04da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a94c04da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Bullseye resmi ekle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93b77ad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93b77ad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Konuşma diline yakın ver örneğin makine öğrenmesi modelinizdeki hatayı düşürmek daha iyi seviyeye getirmek gibi</a:t>
            </a:r>
            <a:endParaRPr/>
          </a:p>
          <a:p>
            <a:pPr indent="0" lvl="0" marL="0" rtl="0" algn="l">
              <a:spcBef>
                <a:spcPts val="0"/>
              </a:spcBef>
              <a:spcAft>
                <a:spcPts val="0"/>
              </a:spcAft>
              <a:buNone/>
            </a:pPr>
            <a:r>
              <a:rPr lang="tr"/>
              <a:t>Maddeli anlatma paragrafta anlat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79b17f21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e79b17f21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CNN den örnek ver katman ekledikçe daha karmaşık şeyleri öğrenebiliyor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e79b17f21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e79b17f21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79b17f21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e79b17f21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ea972bf1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ea972bf1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a972bf10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ea972bf10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a972bf10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a972bf10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79b17f21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e79b17f21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a9e7747f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ea9e7747f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1400">
              <a:solidFill>
                <a:schemeClr val="dk1"/>
              </a:solidFill>
              <a:latin typeface="Century"/>
              <a:ea typeface="Century"/>
              <a:cs typeface="Century"/>
              <a:sym typeface="Century"/>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ea9e7747f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ea9e7747f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1400">
              <a:solidFill>
                <a:schemeClr val="dk1"/>
              </a:solidFill>
              <a:latin typeface="Century"/>
              <a:ea typeface="Century"/>
              <a:cs typeface="Century"/>
              <a:sym typeface="Century"/>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7b0f9f01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e7b0f9f0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93b77ad84_0_5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e93b77ad84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79b17f219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79b17f219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79b17f21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e79b17f21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9e86e245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9e86e245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781e6e0b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781e6e0b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daHA FAZLA BİLGİ İÇERSİN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7f9a94c2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7f9a94c2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Boşluklar ekle göz yoruyor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781e6e0b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781e6e0b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Regresyon, tüm noktalara en yakın çizgiyi çizmeye çalışır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781e6e0b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781e6e0b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Bağımlı değişken label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781e6e0b6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781e6e0b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Neden kullanıyoruz</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7" name="Shape 57"/>
        <p:cNvGrpSpPr/>
        <p:nvPr/>
      </p:nvGrpSpPr>
      <p:grpSpPr>
        <a:xfrm>
          <a:off x="0" y="0"/>
          <a:ext cx="0" cy="0"/>
          <a:chOff x="0" y="0"/>
          <a:chExt cx="0" cy="0"/>
        </a:xfrm>
      </p:grpSpPr>
      <p:sp>
        <p:nvSpPr>
          <p:cNvPr id="58" name="Google Shape;58;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9" name="Google Shape;59;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0" name="Shape 80"/>
        <p:cNvGrpSpPr/>
        <p:nvPr/>
      </p:nvGrpSpPr>
      <p:grpSpPr>
        <a:xfrm>
          <a:off x="0" y="0"/>
          <a:ext cx="0" cy="0"/>
          <a:chOff x="0" y="0"/>
          <a:chExt cx="0" cy="0"/>
        </a:xfrm>
      </p:grpSpPr>
      <p:sp>
        <p:nvSpPr>
          <p:cNvPr id="81" name="Google Shape;81;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6" name="Google Shape;86;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7" name="Google Shape;87;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8" name="Google Shape;8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400"/>
              <a:buNone/>
              <a:defRPr/>
            </a:lvl1pPr>
          </a:lstStyle>
          <a:p/>
        </p:txBody>
      </p:sp>
      <p:sp>
        <p:nvSpPr>
          <p:cNvPr id="91" name="Google Shape;9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 name="Shape 92"/>
        <p:cNvGrpSpPr/>
        <p:nvPr/>
      </p:nvGrpSpPr>
      <p:grpSpPr>
        <a:xfrm>
          <a:off x="0" y="0"/>
          <a:ext cx="0" cy="0"/>
          <a:chOff x="0" y="0"/>
          <a:chExt cx="0" cy="0"/>
        </a:xfrm>
      </p:grpSpPr>
      <p:sp>
        <p:nvSpPr>
          <p:cNvPr id="93" name="Google Shape;93;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4" name="Google Shape;94;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5" name="Google Shape;9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sp>
        <p:nvSpPr>
          <p:cNvPr id="97" name="Google Shape;9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7.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Century"/>
              <a:buNone/>
              <a:defRPr sz="2800">
                <a:solidFill>
                  <a:schemeClr val="dk1"/>
                </a:solidFill>
                <a:latin typeface="Century"/>
                <a:ea typeface="Century"/>
                <a:cs typeface="Century"/>
                <a:sym typeface="Century"/>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7500" lvl="0" marL="4572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1pPr>
            <a:lvl2pPr indent="-317500" lvl="1" marL="9144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2pPr>
            <a:lvl3pPr indent="-317500" lvl="2" marL="13716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3pPr>
            <a:lvl4pPr indent="-317500" lvl="3" marL="18288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4pPr>
            <a:lvl5pPr indent="-317500" lvl="4" marL="22860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5pPr>
            <a:lvl6pPr indent="-317500" lvl="5" marL="27432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6pPr>
            <a:lvl7pPr indent="-317500" lvl="6" marL="32004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7pPr>
            <a:lvl8pPr indent="-317500" lvl="7" marL="36576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8pPr>
            <a:lvl9pPr indent="-317500" lvl="8" marL="41148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pic>
        <p:nvPicPr>
          <p:cNvPr id="54" name="Google Shape;54;p13"/>
          <p:cNvPicPr preferRelativeResize="0"/>
          <p:nvPr/>
        </p:nvPicPr>
        <p:blipFill>
          <a:blip r:embed="rId1">
            <a:alphaModFix/>
          </a:blip>
          <a:stretch>
            <a:fillRect/>
          </a:stretch>
        </p:blipFill>
        <p:spPr>
          <a:xfrm>
            <a:off x="7873725" y="105399"/>
            <a:ext cx="1147424" cy="437350"/>
          </a:xfrm>
          <a:prstGeom prst="rect">
            <a:avLst/>
          </a:prstGeom>
          <a:noFill/>
          <a:ln>
            <a:noFill/>
          </a:ln>
        </p:spPr>
      </p:pic>
      <p:sp>
        <p:nvSpPr>
          <p:cNvPr id="55" name="Google Shape;55;p13"/>
          <p:cNvSpPr/>
          <p:nvPr/>
        </p:nvSpPr>
        <p:spPr>
          <a:xfrm>
            <a:off x="0" y="4928400"/>
            <a:ext cx="9144000" cy="215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1"/>
              </a:highlight>
            </a:endParaRPr>
          </a:p>
        </p:txBody>
      </p:sp>
      <p:sp>
        <p:nvSpPr>
          <p:cNvPr id="56" name="Google Shape;56;p13"/>
          <p:cNvSpPr txBox="1"/>
          <p:nvPr/>
        </p:nvSpPr>
        <p:spPr>
          <a:xfrm>
            <a:off x="2642400" y="4835850"/>
            <a:ext cx="3859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sz="1300">
                <a:solidFill>
                  <a:schemeClr val="lt1"/>
                </a:solidFill>
                <a:latin typeface="Fira Sans ExtraBold"/>
                <a:ea typeface="Fira Sans ExtraBold"/>
                <a:cs typeface="Fira Sans ExtraBold"/>
                <a:sym typeface="Fira Sans ExtraBold"/>
              </a:rPr>
              <a:t>globalaihub.com</a:t>
            </a:r>
            <a:endParaRPr sz="1300">
              <a:solidFill>
                <a:schemeClr val="lt1"/>
              </a:solidFill>
              <a:latin typeface="Fira Sans ExtraBold"/>
              <a:ea typeface="Fira Sans ExtraBold"/>
              <a:cs typeface="Fira Sans ExtraBold"/>
              <a:sym typeface="Fira Sans ExtraBo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18.jp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25.png"/><Relationship Id="rId5"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14.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hyperlink" Target="https://developers.google.com/machine-learning/crash-course/fitter/graph" TargetMode="External"/><Relationship Id="rId4" Type="http://schemas.openxmlformats.org/officeDocument/2006/relationships/image" Target="../media/image26.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5.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5.gif"/><Relationship Id="rId4" Type="http://schemas.openxmlformats.org/officeDocument/2006/relationships/image" Target="../media/image6.png"/><Relationship Id="rId5"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5.gif"/><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Day 2</a:t>
            </a:r>
            <a:endParaRPr/>
          </a:p>
        </p:txBody>
      </p:sp>
      <p:sp>
        <p:nvSpPr>
          <p:cNvPr id="103" name="Google Shape;103;p2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tr" sz="3786"/>
              <a:t>Regresyon Problemi</a:t>
            </a:r>
            <a:endParaRPr sz="203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Regresyon Modelinin Performansını Ölçmek</a:t>
            </a:r>
            <a:endParaRPr/>
          </a:p>
        </p:txBody>
      </p:sp>
      <p:sp>
        <p:nvSpPr>
          <p:cNvPr id="172" name="Google Shape;172;p3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t/>
            </a:r>
            <a:endParaRPr sz="2032"/>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tr"/>
              <a:t>Regresyon Modelinin Performansını Ölçmek - Hata Kavramı</a:t>
            </a:r>
            <a:endParaRPr/>
          </a:p>
          <a:p>
            <a:pPr indent="0" lvl="0" marL="0" rtl="0" algn="l">
              <a:spcBef>
                <a:spcPts val="0"/>
              </a:spcBef>
              <a:spcAft>
                <a:spcPts val="0"/>
              </a:spcAft>
              <a:buNone/>
            </a:pPr>
            <a:r>
              <a:t/>
            </a:r>
            <a:endParaRPr/>
          </a:p>
        </p:txBody>
      </p:sp>
      <p:sp>
        <p:nvSpPr>
          <p:cNvPr id="178" name="Google Shape;178;p35"/>
          <p:cNvSpPr txBox="1"/>
          <p:nvPr>
            <p:ph idx="1" type="body"/>
          </p:nvPr>
        </p:nvSpPr>
        <p:spPr>
          <a:xfrm>
            <a:off x="311700" y="1356000"/>
            <a:ext cx="3600300" cy="321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Regresyon modelimizde hata, verinin gerçek değeri ile tahmin edilen değeri arasındaki </a:t>
            </a:r>
            <a:r>
              <a:rPr lang="tr">
                <a:highlight>
                  <a:srgbClr val="C9DAF8"/>
                </a:highlight>
              </a:rPr>
              <a:t>uzaklıktır</a:t>
            </a:r>
            <a:r>
              <a:rPr lang="tr"/>
              <a:t>. Amacımız bu uzaklığı her veri noktamız için en aza indirmektir.</a:t>
            </a:r>
            <a:endParaRPr/>
          </a:p>
          <a:p>
            <a:pPr indent="0" lvl="0" marL="0" rtl="0" algn="l">
              <a:spcBef>
                <a:spcPts val="1000"/>
              </a:spcBef>
              <a:spcAft>
                <a:spcPts val="1000"/>
              </a:spcAft>
              <a:buNone/>
            </a:pPr>
            <a:r>
              <a:rPr lang="tr"/>
              <a:t>Negatif hatalarla pozitif hatalar birbirini götüreceğinden standart toplama işlemi yapmak yerine hatayı hesaplamak için belli istatistiksel denklemler kullanırız.</a:t>
            </a:r>
            <a:endParaRPr/>
          </a:p>
        </p:txBody>
      </p:sp>
      <p:pic>
        <p:nvPicPr>
          <p:cNvPr id="179" name="Google Shape;179;p35"/>
          <p:cNvPicPr preferRelativeResize="0"/>
          <p:nvPr/>
        </p:nvPicPr>
        <p:blipFill>
          <a:blip r:embed="rId3">
            <a:alphaModFix/>
          </a:blip>
          <a:stretch>
            <a:fillRect/>
          </a:stretch>
        </p:blipFill>
        <p:spPr>
          <a:xfrm>
            <a:off x="5122700" y="1769741"/>
            <a:ext cx="3838125" cy="2228018"/>
          </a:xfrm>
          <a:prstGeom prst="rect">
            <a:avLst/>
          </a:prstGeom>
          <a:noFill/>
          <a:ln>
            <a:noFill/>
          </a:ln>
        </p:spPr>
      </p:pic>
      <p:pic>
        <p:nvPicPr>
          <p:cNvPr id="180" name="Google Shape;180;p35"/>
          <p:cNvPicPr preferRelativeResize="0"/>
          <p:nvPr/>
        </p:nvPicPr>
        <p:blipFill>
          <a:blip r:embed="rId4">
            <a:alphaModFix/>
          </a:blip>
          <a:stretch>
            <a:fillRect/>
          </a:stretch>
        </p:blipFill>
        <p:spPr>
          <a:xfrm>
            <a:off x="4021313" y="1718325"/>
            <a:ext cx="1101375" cy="2330850"/>
          </a:xfrm>
          <a:prstGeom prst="rect">
            <a:avLst/>
          </a:prstGeom>
          <a:noFill/>
          <a:ln>
            <a:noFill/>
          </a:ln>
        </p:spPr>
      </p:pic>
      <p:pic>
        <p:nvPicPr>
          <p:cNvPr id="181" name="Google Shape;181;p35"/>
          <p:cNvPicPr preferRelativeResize="0"/>
          <p:nvPr/>
        </p:nvPicPr>
        <p:blipFill>
          <a:blip r:embed="rId5">
            <a:alphaModFix/>
          </a:blip>
          <a:stretch>
            <a:fillRect/>
          </a:stretch>
        </p:blipFill>
        <p:spPr>
          <a:xfrm>
            <a:off x="8680900" y="4466250"/>
            <a:ext cx="463100" cy="463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animEffect filter="fade" transition="in">
                                      <p:cBhvr>
                                        <p:cTn dur="1000"/>
                                        <p:tgtEl>
                                          <p:spTgt spid="1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animEffect filter="fade" transition="in">
                                      <p:cBhvr>
                                        <p:cTn dur="1000"/>
                                        <p:tgtEl>
                                          <p:spTgt spid="17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R-squared (R²)</a:t>
            </a:r>
            <a:endParaRPr/>
          </a:p>
        </p:txBody>
      </p:sp>
      <p:sp>
        <p:nvSpPr>
          <p:cNvPr id="187" name="Google Shape;18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tr"/>
              <a:t>R², verilerin yerleştirilmiş regresyon hattına ne kadar yakın olduğunun istatistiksel bir ölçüsüdür. Yani doğrusal regresyon modelleri için uygunluk ölçüsüdür.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tr">
                <a:solidFill>
                  <a:schemeClr val="dk2"/>
                </a:solidFill>
              </a:rPr>
              <a:t>✯ Yüksek </a:t>
            </a:r>
            <a:r>
              <a:rPr lang="tr" sz="1500">
                <a:solidFill>
                  <a:schemeClr val="dk2"/>
                </a:solidFill>
              </a:rPr>
              <a:t>R²</a:t>
            </a:r>
            <a:r>
              <a:rPr lang="tr">
                <a:solidFill>
                  <a:schemeClr val="dk2"/>
                </a:solidFill>
              </a:rPr>
              <a:t> değeri her zaman model iyidir demek değildir. Overfitting durumunda da </a:t>
            </a:r>
            <a:r>
              <a:rPr lang="tr" sz="1500">
                <a:solidFill>
                  <a:schemeClr val="dk2"/>
                </a:solidFill>
              </a:rPr>
              <a:t>R²</a:t>
            </a:r>
            <a:r>
              <a:rPr lang="tr">
                <a:solidFill>
                  <a:schemeClr val="dk2"/>
                </a:solidFill>
              </a:rPr>
              <a:t> skorumuz yüksek çıkacaktır.</a:t>
            </a:r>
            <a:endParaRPr>
              <a:solidFill>
                <a:schemeClr val="dk2"/>
              </a:solidFill>
            </a:endParaRPr>
          </a:p>
        </p:txBody>
      </p:sp>
      <p:pic>
        <p:nvPicPr>
          <p:cNvPr id="188" name="Google Shape;188;p36"/>
          <p:cNvPicPr preferRelativeResize="0"/>
          <p:nvPr/>
        </p:nvPicPr>
        <p:blipFill>
          <a:blip r:embed="rId3">
            <a:alphaModFix/>
          </a:blip>
          <a:stretch>
            <a:fillRect/>
          </a:stretch>
        </p:blipFill>
        <p:spPr>
          <a:xfrm>
            <a:off x="8614275" y="4466250"/>
            <a:ext cx="463100" cy="463100"/>
          </a:xfrm>
          <a:prstGeom prst="rect">
            <a:avLst/>
          </a:prstGeom>
          <a:noFill/>
          <a:ln>
            <a:noFill/>
          </a:ln>
        </p:spPr>
      </p:pic>
      <p:pic>
        <p:nvPicPr>
          <p:cNvPr id="189" name="Google Shape;189;p36"/>
          <p:cNvPicPr preferRelativeResize="0"/>
          <p:nvPr/>
        </p:nvPicPr>
        <p:blipFill>
          <a:blip r:embed="rId4">
            <a:alphaModFix/>
          </a:blip>
          <a:stretch>
            <a:fillRect/>
          </a:stretch>
        </p:blipFill>
        <p:spPr>
          <a:xfrm>
            <a:off x="1828374" y="1940249"/>
            <a:ext cx="5487250" cy="1694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animEffect filter="fade" transition="in">
                                      <p:cBhvr>
                                        <p:cTn dur="1000"/>
                                        <p:tgtEl>
                                          <p:spTgt spid="1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animEffect filter="fade" transition="in">
                                      <p:cBhvr>
                                        <p:cTn dur="1000"/>
                                        <p:tgtEl>
                                          <p:spTgt spid="1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animEffect filter="fade" transition="in">
                                      <p:cBhvr>
                                        <p:cTn dur="1000"/>
                                        <p:tgtEl>
                                          <p:spTgt spid="1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animEffect filter="fade" transition="in">
                                      <p:cBhvr>
                                        <p:cTn dur="1000"/>
                                        <p:tgtEl>
                                          <p:spTgt spid="1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4" st="4"/>
                                            </p:txEl>
                                          </p:spTgt>
                                        </p:tgtEl>
                                        <p:attrNameLst>
                                          <p:attrName>style.visibility</p:attrName>
                                        </p:attrNameLst>
                                      </p:cBhvr>
                                      <p:to>
                                        <p:strVal val="visible"/>
                                      </p:to>
                                    </p:set>
                                    <p:animEffect filter="fade" transition="in">
                                      <p:cBhvr>
                                        <p:cTn dur="1000"/>
                                        <p:tgtEl>
                                          <p:spTgt spid="1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5" st="5"/>
                                            </p:txEl>
                                          </p:spTgt>
                                        </p:tgtEl>
                                        <p:attrNameLst>
                                          <p:attrName>style.visibility</p:attrName>
                                        </p:attrNameLst>
                                      </p:cBhvr>
                                      <p:to>
                                        <p:strVal val="visible"/>
                                      </p:to>
                                    </p:set>
                                    <p:animEffect filter="fade" transition="in">
                                      <p:cBhvr>
                                        <p:cTn dur="1000"/>
                                        <p:tgtEl>
                                          <p:spTgt spid="18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6" st="6"/>
                                            </p:txEl>
                                          </p:spTgt>
                                        </p:tgtEl>
                                        <p:attrNameLst>
                                          <p:attrName>style.visibility</p:attrName>
                                        </p:attrNameLst>
                                      </p:cBhvr>
                                      <p:to>
                                        <p:strVal val="visible"/>
                                      </p:to>
                                    </p:set>
                                    <p:animEffect filter="fade" transition="in">
                                      <p:cBhvr>
                                        <p:cTn dur="1000"/>
                                        <p:tgtEl>
                                          <p:spTgt spid="18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7" st="7"/>
                                            </p:txEl>
                                          </p:spTgt>
                                        </p:tgtEl>
                                        <p:attrNameLst>
                                          <p:attrName>style.visibility</p:attrName>
                                        </p:attrNameLst>
                                      </p:cBhvr>
                                      <p:to>
                                        <p:strVal val="visible"/>
                                      </p:to>
                                    </p:set>
                                    <p:animEffect filter="fade" transition="in">
                                      <p:cBhvr>
                                        <p:cTn dur="1000"/>
                                        <p:tgtEl>
                                          <p:spTgt spid="18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Mean Absolute Error (MAE)</a:t>
            </a:r>
            <a:endParaRPr/>
          </a:p>
        </p:txBody>
      </p:sp>
      <p:sp>
        <p:nvSpPr>
          <p:cNvPr id="195" name="Google Shape;195;p37"/>
          <p:cNvSpPr txBox="1"/>
          <p:nvPr>
            <p:ph idx="1" type="body"/>
          </p:nvPr>
        </p:nvSpPr>
        <p:spPr>
          <a:xfrm>
            <a:off x="311700" y="1152475"/>
            <a:ext cx="8520600" cy="161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t>MAE,</a:t>
            </a:r>
            <a:r>
              <a:rPr lang="tr"/>
              <a:t> tahmin edilen değerler ile gerçek değerler arasındaki farkların </a:t>
            </a:r>
            <a:r>
              <a:rPr lang="tr">
                <a:highlight>
                  <a:srgbClr val="C9DAF8"/>
                </a:highlight>
              </a:rPr>
              <a:t>mutlak </a:t>
            </a:r>
            <a:r>
              <a:rPr lang="tr"/>
              <a:t>değerlerinin ortalamasıdır.</a:t>
            </a:r>
            <a:endParaRPr/>
          </a:p>
          <a:p>
            <a:pPr indent="-317500" lvl="0" marL="457200" rtl="0" algn="l">
              <a:spcBef>
                <a:spcPts val="1000"/>
              </a:spcBef>
              <a:spcAft>
                <a:spcPts val="0"/>
              </a:spcAft>
              <a:buSzPts val="1400"/>
              <a:buChar char="●"/>
            </a:pPr>
            <a:r>
              <a:rPr lang="tr"/>
              <a:t>MAE yöntemi, eğitim verilerindeki aykırı değerlerden aşırı etkilenmeme avantajına sahiptir. MEA yaklaşımıyla eğitilmiş bir model, 5 birimlik 1 hataya ve 1 birimlik 5 hataya eşit önem verecektir</a:t>
            </a:r>
            <a:endParaRPr/>
          </a:p>
          <a:p>
            <a:pPr indent="-317500" lvl="0" marL="457200" rtl="0" algn="l">
              <a:spcBef>
                <a:spcPts val="1000"/>
              </a:spcBef>
              <a:spcAft>
                <a:spcPts val="0"/>
              </a:spcAft>
              <a:buSzPts val="1400"/>
              <a:buChar char="●"/>
            </a:pPr>
            <a:r>
              <a:rPr lang="tr"/>
              <a:t>MAE ile ilgili ana sorun, minimumda türevlenebilir olmamasıdır. Bu türevlenebilirlik eksikliği, makine öğrenimi modellerini eğitirken yakınsama sorunları üretebilir</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solidFill>
                <a:srgbClr val="FF0000"/>
              </a:solidFill>
            </a:endParaRPr>
          </a:p>
        </p:txBody>
      </p:sp>
      <p:pic>
        <p:nvPicPr>
          <p:cNvPr id="196" name="Google Shape;196;p37"/>
          <p:cNvPicPr preferRelativeResize="0"/>
          <p:nvPr/>
        </p:nvPicPr>
        <p:blipFill>
          <a:blip r:embed="rId3">
            <a:alphaModFix/>
          </a:blip>
          <a:stretch>
            <a:fillRect/>
          </a:stretch>
        </p:blipFill>
        <p:spPr>
          <a:xfrm>
            <a:off x="5186801" y="2956024"/>
            <a:ext cx="3108373" cy="1725900"/>
          </a:xfrm>
          <a:prstGeom prst="rect">
            <a:avLst/>
          </a:prstGeom>
          <a:noFill/>
          <a:ln>
            <a:noFill/>
          </a:ln>
        </p:spPr>
      </p:pic>
      <p:pic>
        <p:nvPicPr>
          <p:cNvPr id="197" name="Google Shape;197;p37"/>
          <p:cNvPicPr preferRelativeResize="0"/>
          <p:nvPr/>
        </p:nvPicPr>
        <p:blipFill>
          <a:blip r:embed="rId4">
            <a:alphaModFix/>
          </a:blip>
          <a:stretch>
            <a:fillRect/>
          </a:stretch>
        </p:blipFill>
        <p:spPr>
          <a:xfrm>
            <a:off x="541125" y="2956025"/>
            <a:ext cx="3834850" cy="1725900"/>
          </a:xfrm>
          <a:prstGeom prst="rect">
            <a:avLst/>
          </a:prstGeom>
          <a:noFill/>
          <a:ln>
            <a:noFill/>
          </a:ln>
        </p:spPr>
      </p:pic>
      <p:pic>
        <p:nvPicPr>
          <p:cNvPr id="198" name="Google Shape;198;p37"/>
          <p:cNvPicPr preferRelativeResize="0"/>
          <p:nvPr/>
        </p:nvPicPr>
        <p:blipFill>
          <a:blip r:embed="rId5">
            <a:alphaModFix/>
          </a:blip>
          <a:stretch>
            <a:fillRect/>
          </a:stretch>
        </p:blipFill>
        <p:spPr>
          <a:xfrm>
            <a:off x="8680900" y="4466250"/>
            <a:ext cx="463100" cy="463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1000"/>
                                        <p:tgtEl>
                                          <p:spTgt spid="1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animEffect filter="fade" transition="in">
                                      <p:cBhvr>
                                        <p:cTn dur="1000"/>
                                        <p:tgtEl>
                                          <p:spTgt spid="1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animEffect filter="fade" transition="in">
                                      <p:cBhvr>
                                        <p:cTn dur="1000"/>
                                        <p:tgtEl>
                                          <p:spTgt spid="1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3" st="3"/>
                                            </p:txEl>
                                          </p:spTgt>
                                        </p:tgtEl>
                                        <p:attrNameLst>
                                          <p:attrName>style.visibility</p:attrName>
                                        </p:attrNameLst>
                                      </p:cBhvr>
                                      <p:to>
                                        <p:strVal val="visible"/>
                                      </p:to>
                                    </p:set>
                                    <p:animEffect filter="fade" transition="in">
                                      <p:cBhvr>
                                        <p:cTn dur="1000"/>
                                        <p:tgtEl>
                                          <p:spTgt spid="1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4" st="4"/>
                                            </p:txEl>
                                          </p:spTgt>
                                        </p:tgtEl>
                                        <p:attrNameLst>
                                          <p:attrName>style.visibility</p:attrName>
                                        </p:attrNameLst>
                                      </p:cBhvr>
                                      <p:to>
                                        <p:strVal val="visible"/>
                                      </p:to>
                                    </p:set>
                                    <p:animEffect filter="fade" transition="in">
                                      <p:cBhvr>
                                        <p:cTn dur="1000"/>
                                        <p:tgtEl>
                                          <p:spTgt spid="1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5" st="5"/>
                                            </p:txEl>
                                          </p:spTgt>
                                        </p:tgtEl>
                                        <p:attrNameLst>
                                          <p:attrName>style.visibility</p:attrName>
                                        </p:attrNameLst>
                                      </p:cBhvr>
                                      <p:to>
                                        <p:strVal val="visible"/>
                                      </p:to>
                                    </p:set>
                                    <p:animEffect filter="fade" transition="in">
                                      <p:cBhvr>
                                        <p:cTn dur="1000"/>
                                        <p:tgtEl>
                                          <p:spTgt spid="19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Mean Squared Error (MSE)</a:t>
            </a:r>
            <a:endParaRPr/>
          </a:p>
        </p:txBody>
      </p:sp>
      <p:sp>
        <p:nvSpPr>
          <p:cNvPr id="204" name="Google Shape;204;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t>MSE, </a:t>
            </a:r>
            <a:r>
              <a:rPr lang="tr"/>
              <a:t>en sık kullanılan regresyon hata fonksiyonudur. Kare alma işlemi nedeniyle, büyük hataların (gerçek değer ile tahmin değeri arasındaki farkın) MSE üzerinde küçük hatalardan daha fazla etkisi vardır. Aykırı değerlerin tahminlerinizi fazlasıyla etkileyip etkilemediğini görmek istediğinizde gerçekten yararlıdır.</a:t>
            </a:r>
            <a:endParaRPr/>
          </a:p>
          <a:p>
            <a:pPr indent="-317500" lvl="0" marL="457200" rtl="0" algn="l">
              <a:spcBef>
                <a:spcPts val="1000"/>
              </a:spcBef>
              <a:spcAft>
                <a:spcPts val="0"/>
              </a:spcAft>
              <a:buSzPts val="1400"/>
              <a:buChar char="●"/>
            </a:pPr>
            <a:r>
              <a:rPr lang="tr"/>
              <a:t>MSE</a:t>
            </a:r>
            <a:r>
              <a:rPr lang="tr"/>
              <a:t> fonksiyonu </a:t>
            </a:r>
            <a:r>
              <a:rPr lang="tr">
                <a:highlight>
                  <a:srgbClr val="C9DAF8"/>
                </a:highlight>
              </a:rPr>
              <a:t>basit, sürekli ve türevlenebilir</a:t>
            </a:r>
            <a:r>
              <a:rPr lang="tr"/>
              <a:t> olduğu için yaygın olarak kullanılmaktadır</a:t>
            </a:r>
            <a:endParaRPr/>
          </a:p>
          <a:p>
            <a:pPr indent="-317500" lvl="0" marL="457200" rtl="0" algn="l">
              <a:spcBef>
                <a:spcPts val="1000"/>
              </a:spcBef>
              <a:spcAft>
                <a:spcPts val="0"/>
              </a:spcAft>
              <a:buSzPts val="1400"/>
              <a:buChar char="●"/>
            </a:pPr>
            <a:r>
              <a:rPr lang="tr"/>
              <a:t>MSE ile eğitilmiş bir model, 1 birimlik 25 hataya karşılık 5 birimlik tek bir hataya aynı önemi verecektir. Model en büyük hataları azaltmak için önyargılı olacaktır</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solidFill>
                <a:srgbClr val="FF0000"/>
              </a:solidFill>
            </a:endParaRPr>
          </a:p>
        </p:txBody>
      </p:sp>
      <p:pic>
        <p:nvPicPr>
          <p:cNvPr id="205" name="Google Shape;205;p38"/>
          <p:cNvPicPr preferRelativeResize="0"/>
          <p:nvPr/>
        </p:nvPicPr>
        <p:blipFill rotWithShape="1">
          <a:blip r:embed="rId3">
            <a:alphaModFix/>
          </a:blip>
          <a:srcRect b="4234" l="6283" r="4708" t="8989"/>
          <a:stretch/>
        </p:blipFill>
        <p:spPr>
          <a:xfrm>
            <a:off x="2767500" y="3265450"/>
            <a:ext cx="3609000" cy="1167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animEffect filter="fade" transition="in">
                                      <p:cBhvr>
                                        <p:cTn dur="1000"/>
                                        <p:tgtEl>
                                          <p:spTgt spid="2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 st="1"/>
                                            </p:txEl>
                                          </p:spTgt>
                                        </p:tgtEl>
                                        <p:attrNameLst>
                                          <p:attrName>style.visibility</p:attrName>
                                        </p:attrNameLst>
                                      </p:cBhvr>
                                      <p:to>
                                        <p:strVal val="visible"/>
                                      </p:to>
                                    </p:set>
                                    <p:animEffect filter="fade" transition="in">
                                      <p:cBhvr>
                                        <p:cTn dur="1000"/>
                                        <p:tgtEl>
                                          <p:spTgt spid="2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2" st="2"/>
                                            </p:txEl>
                                          </p:spTgt>
                                        </p:tgtEl>
                                        <p:attrNameLst>
                                          <p:attrName>style.visibility</p:attrName>
                                        </p:attrNameLst>
                                      </p:cBhvr>
                                      <p:to>
                                        <p:strVal val="visible"/>
                                      </p:to>
                                    </p:set>
                                    <p:animEffect filter="fade" transition="in">
                                      <p:cBhvr>
                                        <p:cTn dur="1000"/>
                                        <p:tgtEl>
                                          <p:spTgt spid="2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3" st="3"/>
                                            </p:txEl>
                                          </p:spTgt>
                                        </p:tgtEl>
                                        <p:attrNameLst>
                                          <p:attrName>style.visibility</p:attrName>
                                        </p:attrNameLst>
                                      </p:cBhvr>
                                      <p:to>
                                        <p:strVal val="visible"/>
                                      </p:to>
                                    </p:set>
                                    <p:animEffect filter="fade" transition="in">
                                      <p:cBhvr>
                                        <p:cTn dur="1000"/>
                                        <p:tgtEl>
                                          <p:spTgt spid="2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4" st="4"/>
                                            </p:txEl>
                                          </p:spTgt>
                                        </p:tgtEl>
                                        <p:attrNameLst>
                                          <p:attrName>style.visibility</p:attrName>
                                        </p:attrNameLst>
                                      </p:cBhvr>
                                      <p:to>
                                        <p:strVal val="visible"/>
                                      </p:to>
                                    </p:set>
                                    <p:animEffect filter="fade" transition="in">
                                      <p:cBhvr>
                                        <p:cTn dur="1000"/>
                                        <p:tgtEl>
                                          <p:spTgt spid="2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5" st="5"/>
                                            </p:txEl>
                                          </p:spTgt>
                                        </p:tgtEl>
                                        <p:attrNameLst>
                                          <p:attrName>style.visibility</p:attrName>
                                        </p:attrNameLst>
                                      </p:cBhvr>
                                      <p:to>
                                        <p:strVal val="visible"/>
                                      </p:to>
                                    </p:set>
                                    <p:animEffect filter="fade" transition="in">
                                      <p:cBhvr>
                                        <p:cTn dur="1000"/>
                                        <p:tgtEl>
                                          <p:spTgt spid="20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6" st="6"/>
                                            </p:txEl>
                                          </p:spTgt>
                                        </p:tgtEl>
                                        <p:attrNameLst>
                                          <p:attrName>style.visibility</p:attrName>
                                        </p:attrNameLst>
                                      </p:cBhvr>
                                      <p:to>
                                        <p:strVal val="visible"/>
                                      </p:to>
                                    </p:set>
                                    <p:animEffect filter="fade" transition="in">
                                      <p:cBhvr>
                                        <p:cTn dur="1000"/>
                                        <p:tgtEl>
                                          <p:spTgt spid="20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Mean Squared Error (MSE)</a:t>
            </a:r>
            <a:endParaRPr/>
          </a:p>
        </p:txBody>
      </p:sp>
      <p:sp>
        <p:nvSpPr>
          <p:cNvPr id="211" name="Google Shape;211;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tr"/>
              <a:t>Ortalama kare hata fonksiyonu basit, sürekli ve türevlenebilir olduğu için yaygın olarak kullanılmaktadır</a:t>
            </a:r>
            <a:endParaRPr/>
          </a:p>
          <a:p>
            <a:pPr indent="-317500" lvl="0" marL="457200" rtl="0" algn="l">
              <a:spcBef>
                <a:spcPts val="1000"/>
              </a:spcBef>
              <a:spcAft>
                <a:spcPts val="0"/>
              </a:spcAft>
              <a:buSzPts val="1400"/>
              <a:buChar char="●"/>
            </a:pPr>
            <a:r>
              <a:rPr lang="tr"/>
              <a:t>Önemli bir MSE özelliği, küçük hatalara kıyasla büyük hatalara karşı orantısız duyarlılığıdır. MSE ile eğitilmiş bir model, 1 birimlik 25 hataya karşılık 5 birimlik tek bir hataya aynı önemi verecektir. Başka bir deyişle, birçok ortak koşulun tahminlerini cezalandırsa bile, model en büyük hataları azaltmak için önyargılı olacaktır</a:t>
            </a:r>
            <a:endParaRPr/>
          </a:p>
          <a:p>
            <a:pPr indent="0" lvl="0" marL="0" rtl="0" algn="l">
              <a:spcBef>
                <a:spcPts val="10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solidFill>
                <a:srgbClr val="FF0000"/>
              </a:solidFill>
            </a:endParaRPr>
          </a:p>
        </p:txBody>
      </p:sp>
      <p:pic>
        <p:nvPicPr>
          <p:cNvPr id="212" name="Google Shape;212;p39"/>
          <p:cNvPicPr preferRelativeResize="0"/>
          <p:nvPr/>
        </p:nvPicPr>
        <p:blipFill rotWithShape="1">
          <a:blip r:embed="rId3">
            <a:alphaModFix/>
          </a:blip>
          <a:srcRect b="4234" l="6283" r="4708" t="8989"/>
          <a:stretch/>
        </p:blipFill>
        <p:spPr>
          <a:xfrm>
            <a:off x="2074150" y="2850275"/>
            <a:ext cx="4995699" cy="1615975"/>
          </a:xfrm>
          <a:prstGeom prst="rect">
            <a:avLst/>
          </a:prstGeom>
          <a:noFill/>
          <a:ln>
            <a:noFill/>
          </a:ln>
        </p:spPr>
      </p:pic>
      <p:pic>
        <p:nvPicPr>
          <p:cNvPr id="213" name="Google Shape;213;p39"/>
          <p:cNvPicPr preferRelativeResize="0"/>
          <p:nvPr/>
        </p:nvPicPr>
        <p:blipFill>
          <a:blip r:embed="rId4">
            <a:alphaModFix/>
          </a:blip>
          <a:stretch>
            <a:fillRect/>
          </a:stretch>
        </p:blipFill>
        <p:spPr>
          <a:xfrm>
            <a:off x="8680900" y="4466250"/>
            <a:ext cx="463100" cy="463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animEffect filter="fade" transition="in">
                                      <p:cBhvr>
                                        <p:cTn dur="1000"/>
                                        <p:tgtEl>
                                          <p:spTgt spid="2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1" st="1"/>
                                            </p:txEl>
                                          </p:spTgt>
                                        </p:tgtEl>
                                        <p:attrNameLst>
                                          <p:attrName>style.visibility</p:attrName>
                                        </p:attrNameLst>
                                      </p:cBhvr>
                                      <p:to>
                                        <p:strVal val="visible"/>
                                      </p:to>
                                    </p:set>
                                    <p:animEffect filter="fade" transition="in">
                                      <p:cBhvr>
                                        <p:cTn dur="1000"/>
                                        <p:tgtEl>
                                          <p:spTgt spid="2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2" st="2"/>
                                            </p:txEl>
                                          </p:spTgt>
                                        </p:tgtEl>
                                        <p:attrNameLst>
                                          <p:attrName>style.visibility</p:attrName>
                                        </p:attrNameLst>
                                      </p:cBhvr>
                                      <p:to>
                                        <p:strVal val="visible"/>
                                      </p:to>
                                    </p:set>
                                    <p:animEffect filter="fade" transition="in">
                                      <p:cBhvr>
                                        <p:cTn dur="1000"/>
                                        <p:tgtEl>
                                          <p:spTgt spid="2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3" st="3"/>
                                            </p:txEl>
                                          </p:spTgt>
                                        </p:tgtEl>
                                        <p:attrNameLst>
                                          <p:attrName>style.visibility</p:attrName>
                                        </p:attrNameLst>
                                      </p:cBhvr>
                                      <p:to>
                                        <p:strVal val="visible"/>
                                      </p:to>
                                    </p:set>
                                    <p:animEffect filter="fade" transition="in">
                                      <p:cBhvr>
                                        <p:cTn dur="1000"/>
                                        <p:tgtEl>
                                          <p:spTgt spid="2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4" st="4"/>
                                            </p:txEl>
                                          </p:spTgt>
                                        </p:tgtEl>
                                        <p:attrNameLst>
                                          <p:attrName>style.visibility</p:attrName>
                                        </p:attrNameLst>
                                      </p:cBhvr>
                                      <p:to>
                                        <p:strVal val="visible"/>
                                      </p:to>
                                    </p:set>
                                    <p:animEffect filter="fade" transition="in">
                                      <p:cBhvr>
                                        <p:cTn dur="1000"/>
                                        <p:tgtEl>
                                          <p:spTgt spid="21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Model Eğitiminde Karşılaşabileceğini Hatalar</a:t>
            </a:r>
            <a:endParaRPr/>
          </a:p>
        </p:txBody>
      </p:sp>
      <p:sp>
        <p:nvSpPr>
          <p:cNvPr id="219" name="Google Shape;219;p4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tr" sz="2032"/>
              <a:t>Underfitting &amp; Overfitting</a:t>
            </a:r>
            <a:endParaRPr sz="2032"/>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Underfitting &amp; Overfitting</a:t>
            </a:r>
            <a:endParaRPr/>
          </a:p>
        </p:txBody>
      </p:sp>
      <p:sp>
        <p:nvSpPr>
          <p:cNvPr id="225" name="Google Shape;225;p41"/>
          <p:cNvSpPr txBox="1"/>
          <p:nvPr>
            <p:ph idx="1" type="body"/>
          </p:nvPr>
        </p:nvSpPr>
        <p:spPr>
          <a:xfrm>
            <a:off x="311700" y="1152475"/>
            <a:ext cx="3999900" cy="223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u="sng"/>
              <a:t>Underfitting</a:t>
            </a:r>
            <a:endParaRPr u="sng"/>
          </a:p>
          <a:p>
            <a:pPr indent="0" lvl="0" marL="0" rtl="0" algn="l">
              <a:spcBef>
                <a:spcPts val="1200"/>
              </a:spcBef>
              <a:spcAft>
                <a:spcPts val="1200"/>
              </a:spcAft>
              <a:buNone/>
            </a:pPr>
            <a:r>
              <a:rPr lang="tr"/>
              <a:t>Makine Öğrenmesi modelinin verimizin trendini yakalayamadığında ortaya çıkan bir problemdir. Bir başka deyişle, modelimizin veriyi yeterince öğrenememesi veya veriden yeterli anlamı çıkarmamasıdır.</a:t>
            </a:r>
            <a:endParaRPr>
              <a:solidFill>
                <a:srgbClr val="FF0000"/>
              </a:solidFill>
            </a:endParaRPr>
          </a:p>
        </p:txBody>
      </p:sp>
      <p:sp>
        <p:nvSpPr>
          <p:cNvPr id="226" name="Google Shape;226;p41"/>
          <p:cNvSpPr txBox="1"/>
          <p:nvPr>
            <p:ph idx="2" type="body"/>
          </p:nvPr>
        </p:nvSpPr>
        <p:spPr>
          <a:xfrm>
            <a:off x="4832400" y="1152475"/>
            <a:ext cx="3999900" cy="255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u="sng"/>
              <a:t>Overfitting</a:t>
            </a:r>
            <a:endParaRPr u="sng"/>
          </a:p>
          <a:p>
            <a:pPr indent="0" lvl="0" marL="0" rtl="0" algn="l">
              <a:spcBef>
                <a:spcPts val="1200"/>
              </a:spcBef>
              <a:spcAft>
                <a:spcPts val="1200"/>
              </a:spcAft>
              <a:buNone/>
            </a:pPr>
            <a:r>
              <a:rPr lang="tr"/>
              <a:t>Makine Öğrenmesi modelinin, verimizin trendini yakalaması gerekenden daha çok yakaladığında ortaya çıkan bir problemdir. Bir başka deyişle, modelimiz ona verdiğimiz veriyi öğrenmekten çok ezberler ve daha önce görmediği veriler üzerinde başarılı bir çıkarım yapamaz.</a:t>
            </a:r>
            <a:endParaRPr/>
          </a:p>
        </p:txBody>
      </p:sp>
      <p:sp>
        <p:nvSpPr>
          <p:cNvPr id="227" name="Google Shape;227;p41"/>
          <p:cNvSpPr txBox="1"/>
          <p:nvPr/>
        </p:nvSpPr>
        <p:spPr>
          <a:xfrm>
            <a:off x="342900" y="3705525"/>
            <a:ext cx="422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entury"/>
              <a:ea typeface="Century"/>
              <a:cs typeface="Century"/>
              <a:sym typeface="Century"/>
            </a:endParaRPr>
          </a:p>
        </p:txBody>
      </p:sp>
      <p:pic>
        <p:nvPicPr>
          <p:cNvPr id="228" name="Google Shape;228;p41"/>
          <p:cNvPicPr preferRelativeResize="0"/>
          <p:nvPr/>
        </p:nvPicPr>
        <p:blipFill>
          <a:blip r:embed="rId3">
            <a:alphaModFix/>
          </a:blip>
          <a:stretch>
            <a:fillRect/>
          </a:stretch>
        </p:blipFill>
        <p:spPr>
          <a:xfrm>
            <a:off x="2121051" y="3190225"/>
            <a:ext cx="4901901" cy="1703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Underfitting &amp; Overfitting</a:t>
            </a:r>
            <a:endParaRPr/>
          </a:p>
        </p:txBody>
      </p:sp>
      <p:sp>
        <p:nvSpPr>
          <p:cNvPr id="234" name="Google Shape;234;p42"/>
          <p:cNvSpPr txBox="1"/>
          <p:nvPr>
            <p:ph idx="1" type="body"/>
          </p:nvPr>
        </p:nvSpPr>
        <p:spPr>
          <a:xfrm>
            <a:off x="88500" y="1152475"/>
            <a:ext cx="89154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tr" sz="1300"/>
              <a:t>İstatistik ve Makine Öğreniminin önemli bir teorik sonucu, bir modelin genelleme (görmediği verileri kullanarak tahmin gerçekleştirebilme yeteneği) hatasının çok farklı üç hatanın toplamı olarak ifade edilebilmesidir:</a:t>
            </a:r>
            <a:endParaRPr sz="1300"/>
          </a:p>
          <a:p>
            <a:pPr indent="-311150" lvl="1" marL="914400" rtl="0" algn="l">
              <a:spcBef>
                <a:spcPts val="0"/>
              </a:spcBef>
              <a:spcAft>
                <a:spcPts val="0"/>
              </a:spcAft>
              <a:buSzPts val="1300"/>
              <a:buChar char="○"/>
            </a:pPr>
            <a:r>
              <a:rPr lang="tr" sz="1300"/>
              <a:t>Bias</a:t>
            </a:r>
            <a:endParaRPr sz="1300"/>
          </a:p>
          <a:p>
            <a:pPr indent="-311150" lvl="1" marL="914400" rtl="0" algn="l">
              <a:spcBef>
                <a:spcPts val="0"/>
              </a:spcBef>
              <a:spcAft>
                <a:spcPts val="0"/>
              </a:spcAft>
              <a:buSzPts val="1300"/>
              <a:buChar char="○"/>
            </a:pPr>
            <a:r>
              <a:rPr lang="tr" sz="1300"/>
              <a:t>Variance</a:t>
            </a:r>
            <a:endParaRPr sz="1300"/>
          </a:p>
          <a:p>
            <a:pPr indent="-311150" lvl="1" marL="914400" rtl="0" algn="l">
              <a:spcBef>
                <a:spcPts val="0"/>
              </a:spcBef>
              <a:spcAft>
                <a:spcPts val="0"/>
              </a:spcAft>
              <a:buSzPts val="1300"/>
              <a:buChar char="○"/>
            </a:pPr>
            <a:r>
              <a:rPr lang="tr" sz="1300"/>
              <a:t>İndirgenemez Hatalar</a:t>
            </a:r>
            <a:endParaRPr sz="1300"/>
          </a:p>
          <a:p>
            <a:pPr indent="-311150" lvl="0" marL="457200" rtl="0" algn="l">
              <a:spcBef>
                <a:spcPts val="0"/>
              </a:spcBef>
              <a:spcAft>
                <a:spcPts val="0"/>
              </a:spcAft>
              <a:buSzPts val="1300"/>
              <a:buChar char="●"/>
            </a:pPr>
            <a:r>
              <a:rPr lang="tr" sz="1300"/>
              <a:t>Bias’ın fazla olması varyansın az olması anlamına gelmektedir ve bu da underfit’e örnektir</a:t>
            </a:r>
            <a:endParaRPr sz="1300"/>
          </a:p>
          <a:p>
            <a:pPr indent="-311150" lvl="0" marL="457200" rtl="0" algn="l">
              <a:spcBef>
                <a:spcPts val="0"/>
              </a:spcBef>
              <a:spcAft>
                <a:spcPts val="0"/>
              </a:spcAft>
              <a:buSzPts val="1300"/>
              <a:buChar char="●"/>
            </a:pPr>
            <a:r>
              <a:rPr lang="tr" sz="1300"/>
              <a:t>Varyansın fazla olması bias’ın az olması anlamına gelmektedir ve bu da overfit’e örnektir</a:t>
            </a:r>
            <a:endParaRPr sz="1300"/>
          </a:p>
          <a:p>
            <a:pPr indent="-311150" lvl="0" marL="457200" rtl="0" algn="l">
              <a:spcBef>
                <a:spcPts val="0"/>
              </a:spcBef>
              <a:spcAft>
                <a:spcPts val="0"/>
              </a:spcAft>
              <a:buSzPts val="1300"/>
              <a:buChar char="●"/>
            </a:pPr>
            <a:r>
              <a:rPr lang="tr" sz="1300"/>
              <a:t>İndirgenemez hatalar verideki noise ile alakalıdır ve çözmenin tek yolu veriyi temizlemektir</a:t>
            </a:r>
            <a:endParaRPr sz="1300"/>
          </a:p>
        </p:txBody>
      </p:sp>
      <p:sp>
        <p:nvSpPr>
          <p:cNvPr id="235" name="Google Shape;235;p42"/>
          <p:cNvSpPr txBox="1"/>
          <p:nvPr/>
        </p:nvSpPr>
        <p:spPr>
          <a:xfrm>
            <a:off x="311700" y="3816150"/>
            <a:ext cx="38052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tr">
                <a:solidFill>
                  <a:schemeClr val="dk2"/>
                </a:solidFill>
                <a:latin typeface="Century"/>
                <a:ea typeface="Century"/>
                <a:cs typeface="Century"/>
                <a:sym typeface="Century"/>
              </a:rPr>
              <a:t>✯ Underfit olan bir model </a:t>
            </a:r>
            <a:r>
              <a:rPr b="1" lang="tr">
                <a:solidFill>
                  <a:schemeClr val="dk2"/>
                </a:solidFill>
                <a:latin typeface="Century"/>
                <a:ea typeface="Century"/>
                <a:cs typeface="Century"/>
                <a:sym typeface="Century"/>
              </a:rPr>
              <a:t>düşük varyans, yüksek bias</a:t>
            </a:r>
            <a:r>
              <a:rPr lang="tr">
                <a:solidFill>
                  <a:schemeClr val="dk2"/>
                </a:solidFill>
                <a:latin typeface="Century"/>
                <a:ea typeface="Century"/>
                <a:cs typeface="Century"/>
                <a:sym typeface="Century"/>
              </a:rPr>
              <a:t> değerlerine sahiptir.</a:t>
            </a:r>
            <a:endParaRPr>
              <a:solidFill>
                <a:schemeClr val="dk2"/>
              </a:solidFill>
              <a:latin typeface="Century"/>
              <a:ea typeface="Century"/>
              <a:cs typeface="Century"/>
              <a:sym typeface="Century"/>
            </a:endParaRPr>
          </a:p>
        </p:txBody>
      </p:sp>
      <p:sp>
        <p:nvSpPr>
          <p:cNvPr id="236" name="Google Shape;236;p42"/>
          <p:cNvSpPr txBox="1"/>
          <p:nvPr/>
        </p:nvSpPr>
        <p:spPr>
          <a:xfrm>
            <a:off x="4832400" y="3816150"/>
            <a:ext cx="38052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tr">
                <a:solidFill>
                  <a:schemeClr val="dk2"/>
                </a:solidFill>
                <a:latin typeface="Century"/>
                <a:ea typeface="Century"/>
                <a:cs typeface="Century"/>
                <a:sym typeface="Century"/>
              </a:rPr>
              <a:t>✯ Overfit olan bir </a:t>
            </a:r>
            <a:r>
              <a:rPr b="1" lang="tr">
                <a:solidFill>
                  <a:schemeClr val="dk2"/>
                </a:solidFill>
                <a:latin typeface="Century"/>
                <a:ea typeface="Century"/>
                <a:cs typeface="Century"/>
                <a:sym typeface="Century"/>
              </a:rPr>
              <a:t>model yüksek varyans, düşük bias </a:t>
            </a:r>
            <a:r>
              <a:rPr lang="tr">
                <a:solidFill>
                  <a:schemeClr val="dk2"/>
                </a:solidFill>
                <a:latin typeface="Century"/>
                <a:ea typeface="Century"/>
                <a:cs typeface="Century"/>
                <a:sym typeface="Century"/>
              </a:rPr>
              <a:t>değerlerine sahiptir.</a:t>
            </a:r>
            <a:endParaRPr>
              <a:solidFill>
                <a:schemeClr val="dk2"/>
              </a:solidFill>
              <a:latin typeface="Century"/>
              <a:ea typeface="Century"/>
              <a:cs typeface="Century"/>
              <a:sym typeface="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0" st="0"/>
                                            </p:txEl>
                                          </p:spTgt>
                                        </p:tgtEl>
                                        <p:attrNameLst>
                                          <p:attrName>style.visibility</p:attrName>
                                        </p:attrNameLst>
                                      </p:cBhvr>
                                      <p:to>
                                        <p:strVal val="visible"/>
                                      </p:to>
                                    </p:set>
                                    <p:animEffect filter="fade" transition="in">
                                      <p:cBhvr>
                                        <p:cTn dur="1000"/>
                                        <p:tgtEl>
                                          <p:spTgt spid="2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1" st="1"/>
                                            </p:txEl>
                                          </p:spTgt>
                                        </p:tgtEl>
                                        <p:attrNameLst>
                                          <p:attrName>style.visibility</p:attrName>
                                        </p:attrNameLst>
                                      </p:cBhvr>
                                      <p:to>
                                        <p:strVal val="visible"/>
                                      </p:to>
                                    </p:set>
                                    <p:animEffect filter="fade" transition="in">
                                      <p:cBhvr>
                                        <p:cTn dur="1000"/>
                                        <p:tgtEl>
                                          <p:spTgt spid="2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2" st="2"/>
                                            </p:txEl>
                                          </p:spTgt>
                                        </p:tgtEl>
                                        <p:attrNameLst>
                                          <p:attrName>style.visibility</p:attrName>
                                        </p:attrNameLst>
                                      </p:cBhvr>
                                      <p:to>
                                        <p:strVal val="visible"/>
                                      </p:to>
                                    </p:set>
                                    <p:animEffect filter="fade" transition="in">
                                      <p:cBhvr>
                                        <p:cTn dur="1000"/>
                                        <p:tgtEl>
                                          <p:spTgt spid="2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3" st="3"/>
                                            </p:txEl>
                                          </p:spTgt>
                                        </p:tgtEl>
                                        <p:attrNameLst>
                                          <p:attrName>style.visibility</p:attrName>
                                        </p:attrNameLst>
                                      </p:cBhvr>
                                      <p:to>
                                        <p:strVal val="visible"/>
                                      </p:to>
                                    </p:set>
                                    <p:animEffect filter="fade" transition="in">
                                      <p:cBhvr>
                                        <p:cTn dur="1000"/>
                                        <p:tgtEl>
                                          <p:spTgt spid="2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4" st="4"/>
                                            </p:txEl>
                                          </p:spTgt>
                                        </p:tgtEl>
                                        <p:attrNameLst>
                                          <p:attrName>style.visibility</p:attrName>
                                        </p:attrNameLst>
                                      </p:cBhvr>
                                      <p:to>
                                        <p:strVal val="visible"/>
                                      </p:to>
                                    </p:set>
                                    <p:animEffect filter="fade" transition="in">
                                      <p:cBhvr>
                                        <p:cTn dur="1000"/>
                                        <p:tgtEl>
                                          <p:spTgt spid="2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5" st="5"/>
                                            </p:txEl>
                                          </p:spTgt>
                                        </p:tgtEl>
                                        <p:attrNameLst>
                                          <p:attrName>style.visibility</p:attrName>
                                        </p:attrNameLst>
                                      </p:cBhvr>
                                      <p:to>
                                        <p:strVal val="visible"/>
                                      </p:to>
                                    </p:set>
                                    <p:animEffect filter="fade" transition="in">
                                      <p:cBhvr>
                                        <p:cTn dur="1000"/>
                                        <p:tgtEl>
                                          <p:spTgt spid="23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6" st="6"/>
                                            </p:txEl>
                                          </p:spTgt>
                                        </p:tgtEl>
                                        <p:attrNameLst>
                                          <p:attrName>style.visibility</p:attrName>
                                        </p:attrNameLst>
                                      </p:cBhvr>
                                      <p:to>
                                        <p:strVal val="visible"/>
                                      </p:to>
                                    </p:set>
                                    <p:animEffect filter="fade" transition="in">
                                      <p:cBhvr>
                                        <p:cTn dur="1000"/>
                                        <p:tgtEl>
                                          <p:spTgt spid="23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Bias/Variance Tradeoff</a:t>
            </a:r>
            <a:endParaRPr/>
          </a:p>
        </p:txBody>
      </p:sp>
      <p:sp>
        <p:nvSpPr>
          <p:cNvPr id="242" name="Google Shape;242;p43"/>
          <p:cNvSpPr txBox="1"/>
          <p:nvPr>
            <p:ph idx="1" type="body"/>
          </p:nvPr>
        </p:nvSpPr>
        <p:spPr>
          <a:xfrm>
            <a:off x="311700" y="1152475"/>
            <a:ext cx="3999900" cy="183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u="sng"/>
              <a:t>Bias</a:t>
            </a:r>
            <a:endParaRPr u="sng"/>
          </a:p>
          <a:p>
            <a:pPr indent="0" lvl="0" marL="0" rtl="0" algn="l">
              <a:spcBef>
                <a:spcPts val="1200"/>
              </a:spcBef>
              <a:spcAft>
                <a:spcPts val="1200"/>
              </a:spcAft>
              <a:buNone/>
            </a:pPr>
            <a:r>
              <a:rPr lang="tr"/>
              <a:t>Bias, modelimizin ortalama tahmini ile tahmin etmeye çalıştığımız doğru değer arasındaki farktır. Yüksek bias’a sahip model, eğitim verilerine çok az dikkat eder ve modeli aşırı basitleştirir. Eğitim ve test verilerinde her zaman yüksek hataya yol açar. Bu underfit olarak adlandırılabilir</a:t>
            </a:r>
            <a:endParaRPr>
              <a:solidFill>
                <a:srgbClr val="FF0000"/>
              </a:solidFill>
            </a:endParaRPr>
          </a:p>
        </p:txBody>
      </p:sp>
      <p:sp>
        <p:nvSpPr>
          <p:cNvPr id="243" name="Google Shape;243;p43"/>
          <p:cNvSpPr txBox="1"/>
          <p:nvPr>
            <p:ph idx="2" type="body"/>
          </p:nvPr>
        </p:nvSpPr>
        <p:spPr>
          <a:xfrm>
            <a:off x="4832400" y="1152475"/>
            <a:ext cx="3999900" cy="20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u="sng"/>
              <a:t>Variance</a:t>
            </a:r>
            <a:endParaRPr u="sng"/>
          </a:p>
          <a:p>
            <a:pPr indent="0" lvl="0" marL="0" rtl="0" algn="l">
              <a:spcBef>
                <a:spcPts val="1200"/>
              </a:spcBef>
              <a:spcAft>
                <a:spcPts val="0"/>
              </a:spcAft>
              <a:buNone/>
            </a:pPr>
            <a:r>
              <a:rPr lang="tr"/>
              <a:t>Varyans, belirli bir veri noktası için model tahmininin değişkenliğidir. Karmaşıklığı yüksek olan bir modelin yüksek varyansa sahip olması ve dolayısıyla eğitim verisine fazla uyması test setindeki tahminlerde hataya yol açar bu da overfit olarak adlandırılabilir</a:t>
            </a:r>
            <a:endParaRPr/>
          </a:p>
          <a:p>
            <a:pPr indent="0" lvl="0" marL="0" rtl="0" algn="l">
              <a:spcBef>
                <a:spcPts val="1200"/>
              </a:spcBef>
              <a:spcAft>
                <a:spcPts val="1200"/>
              </a:spcAft>
              <a:buNone/>
            </a:pPr>
            <a:r>
              <a:t/>
            </a:r>
            <a:endParaRPr>
              <a:solidFill>
                <a:srgbClr val="FF0000"/>
              </a:solidFill>
            </a:endParaRPr>
          </a:p>
        </p:txBody>
      </p:sp>
      <p:sp>
        <p:nvSpPr>
          <p:cNvPr id="244" name="Google Shape;244;p43"/>
          <p:cNvSpPr txBox="1"/>
          <p:nvPr/>
        </p:nvSpPr>
        <p:spPr>
          <a:xfrm>
            <a:off x="342900" y="3705525"/>
            <a:ext cx="422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entury"/>
              <a:ea typeface="Century"/>
              <a:cs typeface="Century"/>
              <a:sym typeface="Century"/>
            </a:endParaRPr>
          </a:p>
        </p:txBody>
      </p:sp>
      <p:sp>
        <p:nvSpPr>
          <p:cNvPr id="245" name="Google Shape;245;p43"/>
          <p:cNvSpPr txBox="1"/>
          <p:nvPr/>
        </p:nvSpPr>
        <p:spPr>
          <a:xfrm>
            <a:off x="4832400" y="3816150"/>
            <a:ext cx="3805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tr">
                <a:solidFill>
                  <a:schemeClr val="dk2"/>
                </a:solidFill>
                <a:latin typeface="Century"/>
                <a:ea typeface="Century"/>
                <a:cs typeface="Century"/>
                <a:sym typeface="Century"/>
              </a:rPr>
              <a:t>✯ Varyans arttıkça bias azalmaktadır.</a:t>
            </a:r>
            <a:endParaRPr>
              <a:solidFill>
                <a:schemeClr val="dk2"/>
              </a:solidFill>
              <a:latin typeface="Century"/>
              <a:ea typeface="Century"/>
              <a:cs typeface="Century"/>
              <a:sym typeface="Century"/>
            </a:endParaRPr>
          </a:p>
        </p:txBody>
      </p:sp>
      <p:sp>
        <p:nvSpPr>
          <p:cNvPr id="246" name="Google Shape;246;p43"/>
          <p:cNvSpPr txBox="1"/>
          <p:nvPr/>
        </p:nvSpPr>
        <p:spPr>
          <a:xfrm>
            <a:off x="311700" y="3816150"/>
            <a:ext cx="3805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tr">
                <a:solidFill>
                  <a:schemeClr val="dk2"/>
                </a:solidFill>
                <a:latin typeface="Century"/>
                <a:ea typeface="Century"/>
                <a:cs typeface="Century"/>
                <a:sym typeface="Century"/>
              </a:rPr>
              <a:t>✯ Bias arttıkça varyans azalmaktadır.</a:t>
            </a:r>
            <a:endParaRPr>
              <a:solidFill>
                <a:schemeClr val="dk2"/>
              </a:solidFill>
              <a:latin typeface="Century"/>
              <a:ea typeface="Century"/>
              <a:cs typeface="Century"/>
              <a:sym typeface="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Bugün Neler Öğreneceğiz?</a:t>
            </a:r>
            <a:endParaRPr/>
          </a:p>
        </p:txBody>
      </p:sp>
      <p:sp>
        <p:nvSpPr>
          <p:cNvPr id="109" name="Google Shape;109;p26"/>
          <p:cNvSpPr txBox="1"/>
          <p:nvPr>
            <p:ph idx="1" type="body"/>
          </p:nvPr>
        </p:nvSpPr>
        <p:spPr>
          <a:xfrm>
            <a:off x="311700" y="1017725"/>
            <a:ext cx="8408700" cy="3771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tr"/>
              <a:t>Makine Öğrenmesi’nde Denetimli Öğrenme konusunun problemlerinden olan Regresyon probleminin ne olduğunu öğreneceğiz</a:t>
            </a:r>
            <a:endParaRPr/>
          </a:p>
          <a:p>
            <a:pPr indent="-317500" lvl="0" marL="457200" rtl="0" algn="l">
              <a:lnSpc>
                <a:spcPct val="150000"/>
              </a:lnSpc>
              <a:spcBef>
                <a:spcPts val="1000"/>
              </a:spcBef>
              <a:spcAft>
                <a:spcPts val="0"/>
              </a:spcAft>
              <a:buSzPts val="1400"/>
              <a:buChar char="●"/>
            </a:pPr>
            <a:r>
              <a:rPr lang="tr"/>
              <a:t>Regresyon problemini çözmek için geliştirilebilecek model çeşitlerini </a:t>
            </a:r>
            <a:r>
              <a:rPr lang="tr"/>
              <a:t>öğreneceğiz</a:t>
            </a:r>
            <a:endParaRPr/>
          </a:p>
          <a:p>
            <a:pPr indent="-317500" lvl="0" marL="457200" rtl="0" algn="l">
              <a:lnSpc>
                <a:spcPct val="150000"/>
              </a:lnSpc>
              <a:spcBef>
                <a:spcPts val="1000"/>
              </a:spcBef>
              <a:spcAft>
                <a:spcPts val="0"/>
              </a:spcAft>
              <a:buSzPts val="1400"/>
              <a:buChar char="●"/>
            </a:pPr>
            <a:r>
              <a:rPr lang="tr"/>
              <a:t>Regresyon modeli</a:t>
            </a:r>
            <a:r>
              <a:rPr lang="tr"/>
              <a:t>miz</a:t>
            </a:r>
            <a:r>
              <a:rPr lang="tr"/>
              <a:t>de hata kavramını ve metriklerini </a:t>
            </a:r>
            <a:r>
              <a:rPr lang="tr"/>
              <a:t>öğreneceğiz</a:t>
            </a:r>
            <a:endParaRPr/>
          </a:p>
          <a:p>
            <a:pPr indent="-317500" lvl="0" marL="457200" rtl="0" algn="l">
              <a:lnSpc>
                <a:spcPct val="150000"/>
              </a:lnSpc>
              <a:spcBef>
                <a:spcPts val="1000"/>
              </a:spcBef>
              <a:spcAft>
                <a:spcPts val="0"/>
              </a:spcAft>
              <a:buSzPts val="1400"/>
              <a:buChar char="●"/>
            </a:pPr>
            <a:r>
              <a:rPr lang="tr"/>
              <a:t>Regresyon modelimizde performansı ölçmeyi ve arttırmayı </a:t>
            </a:r>
            <a:r>
              <a:rPr lang="tr"/>
              <a:t>öğreneceğiz</a:t>
            </a:r>
            <a:endParaRPr/>
          </a:p>
          <a:p>
            <a:pPr indent="-317500" lvl="0" marL="457200" rtl="0" algn="l">
              <a:lnSpc>
                <a:spcPct val="150000"/>
              </a:lnSpc>
              <a:spcBef>
                <a:spcPts val="1000"/>
              </a:spcBef>
              <a:spcAft>
                <a:spcPts val="1000"/>
              </a:spcAft>
              <a:buSzPts val="1400"/>
              <a:buChar char="●"/>
            </a:pPr>
            <a:r>
              <a:rPr lang="tr"/>
              <a:t>Iris veriseti kullanarak bir Regresyon modeli geliştireceğiz</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1000"/>
                                        <p:tgtEl>
                                          <p:spTgt spid="1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1000"/>
                                        <p:tgtEl>
                                          <p:spTgt spid="1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Effect filter="fade" transition="in">
                                      <p:cBhvr>
                                        <p:cTn dur="1000"/>
                                        <p:tgtEl>
                                          <p:spTgt spid="1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animEffect filter="fade" transition="in">
                                      <p:cBhvr>
                                        <p:cTn dur="1000"/>
                                        <p:tgtEl>
                                          <p:spTgt spid="1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animEffect filter="fade" transition="in">
                                      <p:cBhvr>
                                        <p:cTn dur="1000"/>
                                        <p:tgtEl>
                                          <p:spTgt spid="10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Engellemek İçin Neler Yapılabilir?</a:t>
            </a:r>
            <a:endParaRPr/>
          </a:p>
        </p:txBody>
      </p:sp>
      <p:sp>
        <p:nvSpPr>
          <p:cNvPr id="252" name="Google Shape;252;p44"/>
          <p:cNvSpPr txBox="1"/>
          <p:nvPr>
            <p:ph idx="1" type="body"/>
          </p:nvPr>
        </p:nvSpPr>
        <p:spPr>
          <a:xfrm>
            <a:off x="311700" y="1152475"/>
            <a:ext cx="3999900" cy="319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u="sng"/>
              <a:t>Underfitting</a:t>
            </a:r>
            <a:endParaRPr u="sng"/>
          </a:p>
          <a:p>
            <a:pPr indent="0" lvl="0" marL="0" rtl="0" algn="l">
              <a:spcBef>
                <a:spcPts val="1200"/>
              </a:spcBef>
              <a:spcAft>
                <a:spcPts val="0"/>
              </a:spcAft>
              <a:buNone/>
            </a:pPr>
            <a:r>
              <a:rPr lang="tr"/>
              <a:t>1.   Yeni feature değerleri veya katmanlar eklenerek modelin karmaşıklığı arttırılabilir</a:t>
            </a:r>
            <a:endParaRPr/>
          </a:p>
          <a:p>
            <a:pPr indent="0" lvl="0" marL="0" rtl="0" algn="l">
              <a:spcBef>
                <a:spcPts val="1200"/>
              </a:spcBef>
              <a:spcAft>
                <a:spcPts val="0"/>
              </a:spcAft>
              <a:buNone/>
            </a:pPr>
            <a:r>
              <a:rPr lang="tr"/>
              <a:t>2.   Veriden gürültü temizlenebilir</a:t>
            </a:r>
            <a:endParaRPr/>
          </a:p>
          <a:p>
            <a:pPr indent="0" lvl="0" marL="0" rtl="0" algn="l">
              <a:spcBef>
                <a:spcPts val="1200"/>
              </a:spcBef>
              <a:spcAft>
                <a:spcPts val="0"/>
              </a:spcAft>
              <a:buNone/>
            </a:pPr>
            <a:r>
              <a:rPr lang="tr"/>
              <a:t>3.   Eğitim sırasında epoch sayısı arttırılabilir</a:t>
            </a:r>
            <a:endParaRPr/>
          </a:p>
          <a:p>
            <a:pPr indent="0" lvl="0" marL="0" rtl="0" algn="l">
              <a:spcBef>
                <a:spcPts val="1200"/>
              </a:spcBef>
              <a:spcAft>
                <a:spcPts val="0"/>
              </a:spcAft>
              <a:buNone/>
            </a:pPr>
            <a:r>
              <a:rPr lang="tr"/>
              <a:t>4.   Daha iyi feature değerleri verilebilir (Feature Engineering)</a:t>
            </a:r>
            <a:endParaRPr/>
          </a:p>
          <a:p>
            <a:pPr indent="0" lvl="0" marL="0" rtl="0" algn="l">
              <a:spcBef>
                <a:spcPts val="1200"/>
              </a:spcBef>
              <a:spcAft>
                <a:spcPts val="1200"/>
              </a:spcAft>
              <a:buNone/>
            </a:pPr>
            <a:r>
              <a:rPr lang="tr"/>
              <a:t>5.  Modeli sınırlandıran değerler azaltılabilir (örneğin regülarizasyon parametresi)</a:t>
            </a:r>
            <a:endParaRPr/>
          </a:p>
        </p:txBody>
      </p:sp>
      <p:sp>
        <p:nvSpPr>
          <p:cNvPr id="253" name="Google Shape;253;p44"/>
          <p:cNvSpPr txBox="1"/>
          <p:nvPr>
            <p:ph idx="2" type="body"/>
          </p:nvPr>
        </p:nvSpPr>
        <p:spPr>
          <a:xfrm>
            <a:off x="4832400" y="1152475"/>
            <a:ext cx="3999900" cy="295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u="sng"/>
              <a:t>Overfitting</a:t>
            </a:r>
            <a:endParaRPr u="sng"/>
          </a:p>
          <a:p>
            <a:pPr indent="0" lvl="0" marL="0" rtl="0" algn="l">
              <a:spcBef>
                <a:spcPts val="1200"/>
              </a:spcBef>
              <a:spcAft>
                <a:spcPts val="0"/>
              </a:spcAft>
              <a:buNone/>
            </a:pPr>
            <a:r>
              <a:rPr lang="tr"/>
              <a:t>1.   Eğitim verisi arttırılabilir</a:t>
            </a:r>
            <a:endParaRPr/>
          </a:p>
          <a:p>
            <a:pPr indent="0" lvl="0" marL="0" rtl="0" algn="l">
              <a:spcBef>
                <a:spcPts val="1200"/>
              </a:spcBef>
              <a:spcAft>
                <a:spcPts val="0"/>
              </a:spcAft>
              <a:buNone/>
            </a:pPr>
            <a:r>
              <a:rPr lang="tr"/>
              <a:t>2.   Modelin karmaşıklığı azaltılabilir</a:t>
            </a:r>
            <a:endParaRPr/>
          </a:p>
          <a:p>
            <a:pPr indent="0" lvl="0" marL="0" rtl="0" algn="l">
              <a:spcBef>
                <a:spcPts val="1200"/>
              </a:spcBef>
              <a:spcAft>
                <a:spcPts val="0"/>
              </a:spcAft>
              <a:buNone/>
            </a:pPr>
            <a:r>
              <a:rPr lang="tr"/>
              <a:t>3.   Eğitim sırasında erken durdurma (early stopping) yapılabilir</a:t>
            </a:r>
            <a:endParaRPr/>
          </a:p>
          <a:p>
            <a:pPr indent="0" lvl="0" marL="0" rtl="0" algn="l">
              <a:spcBef>
                <a:spcPts val="1200"/>
              </a:spcBef>
              <a:spcAft>
                <a:spcPts val="0"/>
              </a:spcAft>
              <a:buNone/>
            </a:pPr>
            <a:r>
              <a:rPr lang="tr"/>
              <a:t>4.   Regularizasyon uygulanabilir</a:t>
            </a:r>
            <a:endParaRPr/>
          </a:p>
          <a:p>
            <a:pPr indent="0" lvl="0" marL="0" rtl="0" algn="l">
              <a:spcBef>
                <a:spcPts val="1200"/>
              </a:spcBef>
              <a:spcAft>
                <a:spcPts val="1200"/>
              </a:spcAft>
              <a:buNone/>
            </a:pPr>
            <a:r>
              <a:t/>
            </a:r>
            <a:endParaRPr>
              <a:solidFill>
                <a:srgbClr val="FF0000"/>
              </a:solidFill>
            </a:endParaRPr>
          </a:p>
        </p:txBody>
      </p:sp>
      <p:sp>
        <p:nvSpPr>
          <p:cNvPr id="254" name="Google Shape;254;p44"/>
          <p:cNvSpPr txBox="1"/>
          <p:nvPr/>
        </p:nvSpPr>
        <p:spPr>
          <a:xfrm>
            <a:off x="342900" y="3705525"/>
            <a:ext cx="422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entury"/>
              <a:ea typeface="Century"/>
              <a:cs typeface="Century"/>
              <a:sym typeface="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Hata Azaltma Yöntemleri</a:t>
            </a:r>
            <a:endParaRPr/>
          </a:p>
        </p:txBody>
      </p:sp>
      <p:sp>
        <p:nvSpPr>
          <p:cNvPr id="260" name="Google Shape;260;p4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t/>
            </a:r>
            <a:endParaRPr sz="2032"/>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Verimizi Eğitim-Test-Validasyon Olarak Ayırmak</a:t>
            </a:r>
            <a:endParaRPr/>
          </a:p>
        </p:txBody>
      </p:sp>
      <p:sp>
        <p:nvSpPr>
          <p:cNvPr id="266" name="Google Shape;266;p4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AutoNum type="arabicPeriod"/>
            </a:pPr>
            <a:r>
              <a:rPr lang="tr"/>
              <a:t>Elimizdeki veri modelimize eğitim için gönderilir. Modelimiz elindeki veriyi öğrenir ve öğrendiği verinin üstünden tekrar tekrar geçerek kendisini geliştirir </a:t>
            </a:r>
            <a:r>
              <a:rPr i="1" lang="tr">
                <a:solidFill>
                  <a:schemeClr val="dk2"/>
                </a:solidFill>
              </a:rPr>
              <a:t>(forward-backward prop.)</a:t>
            </a:r>
            <a:endParaRPr i="1">
              <a:solidFill>
                <a:schemeClr val="dk2"/>
              </a:solidFill>
            </a:endParaRPr>
          </a:p>
          <a:p>
            <a:pPr indent="-317500" lvl="0" marL="457200" rtl="0" algn="l">
              <a:spcBef>
                <a:spcPts val="1000"/>
              </a:spcBef>
              <a:spcAft>
                <a:spcPts val="0"/>
              </a:spcAft>
              <a:buSzPts val="1400"/>
              <a:buAutoNum type="arabicPeriod"/>
            </a:pPr>
            <a:r>
              <a:rPr lang="tr"/>
              <a:t>Eğitim tamamen bittikten sonra model kendini skorlayabilmek için öğrenimde kullandığı veri ile kendini ölçer</a:t>
            </a:r>
            <a:endParaRPr/>
          </a:p>
          <a:p>
            <a:pPr indent="-317500" lvl="0" marL="457200" rtl="0" algn="l">
              <a:spcBef>
                <a:spcPts val="1000"/>
              </a:spcBef>
              <a:spcAft>
                <a:spcPts val="0"/>
              </a:spcAft>
              <a:buSzPts val="1400"/>
              <a:buAutoNum type="arabicPeriod"/>
            </a:pPr>
            <a:r>
              <a:rPr lang="tr"/>
              <a:t>Eğer skor yüksek çıkarsa modelimiz başarılı demektir</a:t>
            </a:r>
            <a:endParaRPr/>
          </a:p>
          <a:p>
            <a:pPr indent="-317500" lvl="0" marL="457200" rtl="0" algn="l">
              <a:spcBef>
                <a:spcPts val="1000"/>
              </a:spcBef>
              <a:spcAft>
                <a:spcPts val="1000"/>
              </a:spcAft>
              <a:buSzPts val="1400"/>
              <a:buAutoNum type="arabicPeriod"/>
            </a:pPr>
            <a:r>
              <a:rPr lang="tr"/>
              <a:t>Modele eğitim için verilen veri arasında bulunmayan bir veri verildiğinde modelin aslında iddia ettiği kadar başarılı tahminle yapamadığını görülebilir</a:t>
            </a:r>
            <a:endParaRPr/>
          </a:p>
        </p:txBody>
      </p:sp>
      <p:pic>
        <p:nvPicPr>
          <p:cNvPr id="267" name="Google Shape;267;p46"/>
          <p:cNvPicPr preferRelativeResize="0"/>
          <p:nvPr/>
        </p:nvPicPr>
        <p:blipFill>
          <a:blip r:embed="rId3">
            <a:alphaModFix/>
          </a:blip>
          <a:stretch>
            <a:fillRect/>
          </a:stretch>
        </p:blipFill>
        <p:spPr>
          <a:xfrm>
            <a:off x="8680900" y="4466250"/>
            <a:ext cx="463100" cy="463100"/>
          </a:xfrm>
          <a:prstGeom prst="rect">
            <a:avLst/>
          </a:prstGeom>
          <a:noFill/>
          <a:ln>
            <a:noFill/>
          </a:ln>
        </p:spPr>
      </p:pic>
      <p:pic>
        <p:nvPicPr>
          <p:cNvPr id="268" name="Google Shape;268;p46"/>
          <p:cNvPicPr preferRelativeResize="0"/>
          <p:nvPr/>
        </p:nvPicPr>
        <p:blipFill>
          <a:blip r:embed="rId4">
            <a:alphaModFix/>
          </a:blip>
          <a:stretch>
            <a:fillRect/>
          </a:stretch>
        </p:blipFill>
        <p:spPr>
          <a:xfrm>
            <a:off x="4724400" y="1372575"/>
            <a:ext cx="4267199" cy="239835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0" st="0"/>
                                            </p:txEl>
                                          </p:spTgt>
                                        </p:tgtEl>
                                        <p:attrNameLst>
                                          <p:attrName>style.visibility</p:attrName>
                                        </p:attrNameLst>
                                      </p:cBhvr>
                                      <p:to>
                                        <p:strVal val="visible"/>
                                      </p:to>
                                    </p:set>
                                    <p:animEffect filter="fade" transition="in">
                                      <p:cBhvr>
                                        <p:cTn dur="1000"/>
                                        <p:tgtEl>
                                          <p:spTgt spid="2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1" st="1"/>
                                            </p:txEl>
                                          </p:spTgt>
                                        </p:tgtEl>
                                        <p:attrNameLst>
                                          <p:attrName>style.visibility</p:attrName>
                                        </p:attrNameLst>
                                      </p:cBhvr>
                                      <p:to>
                                        <p:strVal val="visible"/>
                                      </p:to>
                                    </p:set>
                                    <p:animEffect filter="fade" transition="in">
                                      <p:cBhvr>
                                        <p:cTn dur="1000"/>
                                        <p:tgtEl>
                                          <p:spTgt spid="2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2" st="2"/>
                                            </p:txEl>
                                          </p:spTgt>
                                        </p:tgtEl>
                                        <p:attrNameLst>
                                          <p:attrName>style.visibility</p:attrName>
                                        </p:attrNameLst>
                                      </p:cBhvr>
                                      <p:to>
                                        <p:strVal val="visible"/>
                                      </p:to>
                                    </p:set>
                                    <p:animEffect filter="fade" transition="in">
                                      <p:cBhvr>
                                        <p:cTn dur="1000"/>
                                        <p:tgtEl>
                                          <p:spTgt spid="2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3" st="3"/>
                                            </p:txEl>
                                          </p:spTgt>
                                        </p:tgtEl>
                                        <p:attrNameLst>
                                          <p:attrName>style.visibility</p:attrName>
                                        </p:attrNameLst>
                                      </p:cBhvr>
                                      <p:to>
                                        <p:strVal val="visible"/>
                                      </p:to>
                                    </p:set>
                                    <p:animEffect filter="fade" transition="in">
                                      <p:cBhvr>
                                        <p:cTn dur="1000"/>
                                        <p:tgtEl>
                                          <p:spTgt spid="26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Erken Durdurma (Early Stopping)</a:t>
            </a:r>
            <a:endParaRPr/>
          </a:p>
        </p:txBody>
      </p:sp>
      <p:sp>
        <p:nvSpPr>
          <p:cNvPr id="274" name="Google Shape;274;p4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92500" lnSpcReduction="10000"/>
          </a:bodyPr>
          <a:lstStyle/>
          <a:p>
            <a:pPr indent="-310832" lvl="0" marL="457200" rtl="0" algn="l">
              <a:spcBef>
                <a:spcPts val="0"/>
              </a:spcBef>
              <a:spcAft>
                <a:spcPts val="0"/>
              </a:spcAft>
              <a:buSzPct val="100000"/>
              <a:buAutoNum type="arabicPeriod"/>
            </a:pPr>
            <a:r>
              <a:rPr lang="tr"/>
              <a:t>Gradient Descent gibi yinelemeli öğrenme algoritmalarını düzenli hale getirmenin çok farklı bir yolu, doğrulama hatası </a:t>
            </a:r>
            <a:r>
              <a:rPr lang="tr">
                <a:highlight>
                  <a:srgbClr val="C9DAF8"/>
                </a:highlight>
              </a:rPr>
              <a:t>minimuma </a:t>
            </a:r>
            <a:r>
              <a:rPr lang="tr"/>
              <a:t>ulaşır ulaşmaz eğitimi durdurmaktır</a:t>
            </a:r>
            <a:endParaRPr/>
          </a:p>
          <a:p>
            <a:pPr indent="-310832" lvl="0" marL="457200" rtl="0" algn="l">
              <a:spcBef>
                <a:spcPts val="1000"/>
              </a:spcBef>
              <a:spcAft>
                <a:spcPts val="0"/>
              </a:spcAft>
              <a:buSzPct val="100000"/>
              <a:buAutoNum type="arabicPeriod"/>
            </a:pPr>
            <a:r>
              <a:rPr lang="tr"/>
              <a:t>2018 Turing Ödülü'nü Yoshua Bengio ve Yann LeCun'la birlikte almaya hak kazanmış Geoffrey Hinton'ın "</a:t>
            </a:r>
            <a:r>
              <a:rPr lang="tr">
                <a:highlight>
                  <a:srgbClr val="C9DAF8"/>
                </a:highlight>
              </a:rPr>
              <a:t>No Free Lunch Theorem</a:t>
            </a:r>
            <a:r>
              <a:rPr lang="tr"/>
              <a:t>" dediği basit ve etkili bir düzenleme tekniğidir</a:t>
            </a:r>
            <a:endParaRPr/>
          </a:p>
          <a:p>
            <a:pPr indent="-310832" lvl="0" marL="457200" rtl="0" algn="l">
              <a:spcBef>
                <a:spcPts val="1000"/>
              </a:spcBef>
              <a:spcAft>
                <a:spcPts val="1000"/>
              </a:spcAft>
              <a:buSzPct val="100000"/>
              <a:buAutoNum type="arabicPeriod"/>
            </a:pPr>
            <a:r>
              <a:rPr lang="tr"/>
              <a:t>Minimum bir hata değeri belirlenir ve validasyon seti hatası bu sınırın altına indiğinde veya sınıra eşit olduğunda n kadar daha iterasyon gerçekleşir. Eğer performansımız iyileşmezse hata değerimiz en iyi noktaya geri döner ve eğitim durur </a:t>
            </a:r>
            <a:r>
              <a:rPr i="1" lang="tr">
                <a:solidFill>
                  <a:schemeClr val="dk2"/>
                </a:solidFill>
              </a:rPr>
              <a:t>(callback</a:t>
            </a:r>
            <a:r>
              <a:rPr i="1" lang="tr">
                <a:solidFill>
                  <a:schemeClr val="dk2"/>
                </a:solidFill>
              </a:rPr>
              <a:t>)</a:t>
            </a:r>
            <a:endParaRPr/>
          </a:p>
        </p:txBody>
      </p:sp>
      <p:pic>
        <p:nvPicPr>
          <p:cNvPr id="275" name="Google Shape;275;p47"/>
          <p:cNvPicPr preferRelativeResize="0"/>
          <p:nvPr/>
        </p:nvPicPr>
        <p:blipFill rotWithShape="1">
          <a:blip r:embed="rId3">
            <a:alphaModFix/>
          </a:blip>
          <a:srcRect b="0" l="6829" r="0" t="0"/>
          <a:stretch/>
        </p:blipFill>
        <p:spPr>
          <a:xfrm>
            <a:off x="4859800" y="1884925"/>
            <a:ext cx="4061326" cy="2022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0" st="0"/>
                                            </p:txEl>
                                          </p:spTgt>
                                        </p:tgtEl>
                                        <p:attrNameLst>
                                          <p:attrName>style.visibility</p:attrName>
                                        </p:attrNameLst>
                                      </p:cBhvr>
                                      <p:to>
                                        <p:strVal val="visible"/>
                                      </p:to>
                                    </p:set>
                                    <p:animEffect filter="fade" transition="in">
                                      <p:cBhvr>
                                        <p:cTn dur="1000"/>
                                        <p:tgtEl>
                                          <p:spTgt spid="2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1" st="1"/>
                                            </p:txEl>
                                          </p:spTgt>
                                        </p:tgtEl>
                                        <p:attrNameLst>
                                          <p:attrName>style.visibility</p:attrName>
                                        </p:attrNameLst>
                                      </p:cBhvr>
                                      <p:to>
                                        <p:strVal val="visible"/>
                                      </p:to>
                                    </p:set>
                                    <p:animEffect filter="fade" transition="in">
                                      <p:cBhvr>
                                        <p:cTn dur="1000"/>
                                        <p:tgtEl>
                                          <p:spTgt spid="2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2" st="2"/>
                                            </p:txEl>
                                          </p:spTgt>
                                        </p:tgtEl>
                                        <p:attrNameLst>
                                          <p:attrName>style.visibility</p:attrName>
                                        </p:attrNameLst>
                                      </p:cBhvr>
                                      <p:to>
                                        <p:strVal val="visible"/>
                                      </p:to>
                                    </p:set>
                                    <p:animEffect filter="fade" transition="in">
                                      <p:cBhvr>
                                        <p:cTn dur="1000"/>
                                        <p:tgtEl>
                                          <p:spTgt spid="27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Gradient Descent Algoritması</a:t>
            </a:r>
            <a:endParaRPr/>
          </a:p>
        </p:txBody>
      </p:sp>
      <p:sp>
        <p:nvSpPr>
          <p:cNvPr id="281" name="Google Shape;281;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Gradient Descent'in genel fikri, bir maliyet fonksiyonunu en aza indirmek için ağırlıkları </a:t>
            </a:r>
            <a:r>
              <a:rPr lang="tr">
                <a:highlight>
                  <a:srgbClr val="C9DAF8"/>
                </a:highlight>
              </a:rPr>
              <a:t>yinelemeli</a:t>
            </a:r>
            <a:r>
              <a:rPr lang="tr"/>
              <a:t> olarak ayarlamaktır. Bu işlemi hata değeri lokal minimuma yakınsayana kadar yapar.</a:t>
            </a:r>
            <a:endParaRPr/>
          </a:p>
          <a:p>
            <a:pPr indent="0" lvl="0" marL="0" rtl="0" algn="l">
              <a:spcBef>
                <a:spcPts val="1000"/>
              </a:spcBef>
              <a:spcAft>
                <a:spcPts val="0"/>
              </a:spcAft>
              <a:buNone/>
            </a:pPr>
            <a:r>
              <a:rPr lang="tr"/>
              <a:t>Gradient Descent tam olarak bunu yapar: θ parametre vektörüne göre hata fonksiyonunun yerel gradyanını ölçer ve azalan gradyan yönünde gider. Gradyan sıfır olduğunda, en optimum ağırlık değeri bulunmuş olur</a:t>
            </a:r>
            <a:endParaRPr/>
          </a:p>
          <a:p>
            <a:pPr indent="0" lvl="0" marL="0" rtl="0" algn="l">
              <a:spcBef>
                <a:spcPts val="1000"/>
              </a:spcBef>
              <a:spcAft>
                <a:spcPts val="0"/>
              </a:spcAft>
              <a:buNone/>
            </a:pPr>
            <a:r>
              <a:t/>
            </a:r>
            <a:endParaRPr/>
          </a:p>
          <a:p>
            <a:pPr indent="0" lvl="0" marL="0" rtl="0" algn="l">
              <a:spcBef>
                <a:spcPts val="1200"/>
              </a:spcBef>
              <a:spcAft>
                <a:spcPts val="1200"/>
              </a:spcAft>
              <a:buNone/>
            </a:pPr>
            <a:r>
              <a:t/>
            </a:r>
            <a:endParaRPr>
              <a:solidFill>
                <a:srgbClr val="FF0000"/>
              </a:solidFill>
            </a:endParaRPr>
          </a:p>
        </p:txBody>
      </p:sp>
      <p:pic>
        <p:nvPicPr>
          <p:cNvPr id="282" name="Google Shape;282;p48"/>
          <p:cNvPicPr preferRelativeResize="0"/>
          <p:nvPr/>
        </p:nvPicPr>
        <p:blipFill>
          <a:blip r:embed="rId3">
            <a:alphaModFix/>
          </a:blip>
          <a:stretch>
            <a:fillRect/>
          </a:stretch>
        </p:blipFill>
        <p:spPr>
          <a:xfrm>
            <a:off x="462475" y="3046175"/>
            <a:ext cx="2822824" cy="1351775"/>
          </a:xfrm>
          <a:prstGeom prst="rect">
            <a:avLst/>
          </a:prstGeom>
          <a:noFill/>
          <a:ln>
            <a:noFill/>
          </a:ln>
        </p:spPr>
      </p:pic>
      <p:pic>
        <p:nvPicPr>
          <p:cNvPr id="283" name="Google Shape;283;p48"/>
          <p:cNvPicPr preferRelativeResize="0"/>
          <p:nvPr/>
        </p:nvPicPr>
        <p:blipFill>
          <a:blip r:embed="rId4">
            <a:alphaModFix/>
          </a:blip>
          <a:stretch>
            <a:fillRect/>
          </a:stretch>
        </p:blipFill>
        <p:spPr>
          <a:xfrm>
            <a:off x="5858693" y="3024262"/>
            <a:ext cx="2822832" cy="1395576"/>
          </a:xfrm>
          <a:prstGeom prst="rect">
            <a:avLst/>
          </a:prstGeom>
          <a:noFill/>
          <a:ln>
            <a:noFill/>
          </a:ln>
        </p:spPr>
      </p:pic>
      <p:pic>
        <p:nvPicPr>
          <p:cNvPr id="284" name="Google Shape;284;p48"/>
          <p:cNvPicPr preferRelativeResize="0"/>
          <p:nvPr/>
        </p:nvPicPr>
        <p:blipFill>
          <a:blip r:embed="rId5">
            <a:alphaModFix/>
          </a:blip>
          <a:stretch>
            <a:fillRect/>
          </a:stretch>
        </p:blipFill>
        <p:spPr>
          <a:xfrm>
            <a:off x="3362088" y="3099300"/>
            <a:ext cx="2419825" cy="1245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0" st="0"/>
                                            </p:txEl>
                                          </p:spTgt>
                                        </p:tgtEl>
                                        <p:attrNameLst>
                                          <p:attrName>style.visibility</p:attrName>
                                        </p:attrNameLst>
                                      </p:cBhvr>
                                      <p:to>
                                        <p:strVal val="visible"/>
                                      </p:to>
                                    </p:set>
                                    <p:animEffect filter="fade" transition="in">
                                      <p:cBhvr>
                                        <p:cTn dur="1000"/>
                                        <p:tgtEl>
                                          <p:spTgt spid="2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1" st="1"/>
                                            </p:txEl>
                                          </p:spTgt>
                                        </p:tgtEl>
                                        <p:attrNameLst>
                                          <p:attrName>style.visibility</p:attrName>
                                        </p:attrNameLst>
                                      </p:cBhvr>
                                      <p:to>
                                        <p:strVal val="visible"/>
                                      </p:to>
                                    </p:set>
                                    <p:animEffect filter="fade" transition="in">
                                      <p:cBhvr>
                                        <p:cTn dur="1000"/>
                                        <p:tgtEl>
                                          <p:spTgt spid="2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2" st="2"/>
                                            </p:txEl>
                                          </p:spTgt>
                                        </p:tgtEl>
                                        <p:attrNameLst>
                                          <p:attrName>style.visibility</p:attrName>
                                        </p:attrNameLst>
                                      </p:cBhvr>
                                      <p:to>
                                        <p:strVal val="visible"/>
                                      </p:to>
                                    </p:set>
                                    <p:animEffect filter="fade" transition="in">
                                      <p:cBhvr>
                                        <p:cTn dur="1000"/>
                                        <p:tgtEl>
                                          <p:spTgt spid="2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3" st="3"/>
                                            </p:txEl>
                                          </p:spTgt>
                                        </p:tgtEl>
                                        <p:attrNameLst>
                                          <p:attrName>style.visibility</p:attrName>
                                        </p:attrNameLst>
                                      </p:cBhvr>
                                      <p:to>
                                        <p:strVal val="visible"/>
                                      </p:to>
                                    </p:set>
                                    <p:animEffect filter="fade" transition="in">
                                      <p:cBhvr>
                                        <p:cTn dur="1000"/>
                                        <p:tgtEl>
                                          <p:spTgt spid="28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9"/>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tr"/>
              <a:t>Tüm cost functionlar convex şeklinde değildir, bu da algoritmanın lokal minimuma yakınsamasına sebep olur</a:t>
            </a:r>
            <a:endParaRPr/>
          </a:p>
          <a:p>
            <a:pPr indent="-317500" lvl="0" marL="457200" rtl="0" algn="l">
              <a:spcBef>
                <a:spcPts val="1000"/>
              </a:spcBef>
              <a:spcAft>
                <a:spcPts val="0"/>
              </a:spcAft>
              <a:buSzPts val="1400"/>
              <a:buChar char="●"/>
            </a:pPr>
            <a:r>
              <a:rPr lang="tr"/>
              <a:t>MSE ve MAE gibi cost functionlar convex şeklindedir. Bu sayede sadece bir global minimum olduğundan emin olabiliriz</a:t>
            </a:r>
            <a:endParaRPr/>
          </a:p>
          <a:p>
            <a:pPr indent="0" lvl="0" marL="0" rtl="0" algn="l">
              <a:spcBef>
                <a:spcPts val="1000"/>
              </a:spcBef>
              <a:spcAft>
                <a:spcPts val="0"/>
              </a:spcAft>
              <a:buNone/>
            </a:pPr>
            <a:r>
              <a:t/>
            </a:r>
            <a:endParaRPr/>
          </a:p>
          <a:p>
            <a:pPr indent="0" lvl="0" marL="0" rtl="0" algn="l">
              <a:spcBef>
                <a:spcPts val="1200"/>
              </a:spcBef>
              <a:spcAft>
                <a:spcPts val="1200"/>
              </a:spcAft>
              <a:buNone/>
            </a:pPr>
            <a:r>
              <a:rPr lang="tr">
                <a:solidFill>
                  <a:schemeClr val="dk2"/>
                </a:solidFill>
              </a:rPr>
              <a:t>✯ </a:t>
            </a:r>
            <a:r>
              <a:rPr lang="tr" sz="1300">
                <a:solidFill>
                  <a:schemeClr val="dk2"/>
                </a:solidFill>
              </a:rPr>
              <a:t>Gradient Descent kullanırken, tüm featureların benzer bir scale’e sahip olduğundan emin olmalısınız. (örneğin, Scikit-Learn'in StandartScaler sınıfını kullanarak) yoksa yakınsaması çok daha uzun sürer</a:t>
            </a:r>
            <a:endParaRPr sz="1300">
              <a:solidFill>
                <a:schemeClr val="dk2"/>
              </a:solidFill>
            </a:endParaRPr>
          </a:p>
        </p:txBody>
      </p:sp>
      <p:sp>
        <p:nvSpPr>
          <p:cNvPr id="290" name="Google Shape;290;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Gradient Descent Algoritması</a:t>
            </a:r>
            <a:endParaRPr/>
          </a:p>
        </p:txBody>
      </p:sp>
      <p:pic>
        <p:nvPicPr>
          <p:cNvPr id="291" name="Google Shape;291;p49"/>
          <p:cNvPicPr preferRelativeResize="0"/>
          <p:nvPr/>
        </p:nvPicPr>
        <p:blipFill>
          <a:blip r:embed="rId3">
            <a:alphaModFix/>
          </a:blip>
          <a:stretch>
            <a:fillRect/>
          </a:stretch>
        </p:blipFill>
        <p:spPr>
          <a:xfrm>
            <a:off x="5232526" y="1833475"/>
            <a:ext cx="3599775" cy="2054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Regülarizasyon</a:t>
            </a:r>
            <a:endParaRPr/>
          </a:p>
        </p:txBody>
      </p:sp>
      <p:sp>
        <p:nvSpPr>
          <p:cNvPr id="297" name="Google Shape;297;p50"/>
          <p:cNvSpPr txBox="1"/>
          <p:nvPr>
            <p:ph idx="1" type="body"/>
          </p:nvPr>
        </p:nvSpPr>
        <p:spPr>
          <a:xfrm>
            <a:off x="311700" y="1152475"/>
            <a:ext cx="8520600" cy="3623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tr"/>
              <a:t>Regülarizasyon</a:t>
            </a:r>
            <a:r>
              <a:rPr lang="tr"/>
              <a:t>, bir </a:t>
            </a:r>
            <a:r>
              <a:rPr lang="tr">
                <a:highlight>
                  <a:srgbClr val="C9DAF8"/>
                </a:highlight>
              </a:rPr>
              <a:t>modeli basitleştirmek</a:t>
            </a:r>
            <a:r>
              <a:rPr lang="tr"/>
              <a:t> ve buna bağlı olarak </a:t>
            </a:r>
            <a:r>
              <a:rPr b="1" lang="tr">
                <a:highlight>
                  <a:srgbClr val="C9DAF8"/>
                </a:highlight>
              </a:rPr>
              <a:t>overfit’i önlemek</a:t>
            </a:r>
            <a:r>
              <a:rPr lang="tr"/>
              <a:t> amacıyla </a:t>
            </a:r>
            <a:r>
              <a:rPr b="1" lang="tr">
                <a:highlight>
                  <a:srgbClr val="C9DAF8"/>
                </a:highlight>
              </a:rPr>
              <a:t>kısıtlanma</a:t>
            </a:r>
            <a:r>
              <a:rPr lang="tr"/>
              <a:t> işlemidir. Bu sayede modelin görünmeyen veriler üzerindeki performansı iyileştirir. Bu yöntemde cost</a:t>
            </a:r>
            <a:r>
              <a:rPr lang="tr"/>
              <a:t> functiondaki ağırlıklar, </a:t>
            </a:r>
            <a:r>
              <a:rPr lang="tr"/>
              <a:t>regülarizasyon terimi olarak bilinen başka bir terim eklenerek güncellenir yani cezalandırılır.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solidFill>
                <a:srgbClr val="FF0000"/>
              </a:solidFill>
            </a:endParaRPr>
          </a:p>
          <a:p>
            <a:pPr indent="0" lvl="0" marL="0" rtl="0" algn="l">
              <a:spcBef>
                <a:spcPts val="1200"/>
              </a:spcBef>
              <a:spcAft>
                <a:spcPts val="1200"/>
              </a:spcAft>
              <a:buClr>
                <a:schemeClr val="dk1"/>
              </a:buClr>
              <a:buSzPct val="78571"/>
              <a:buFont typeface="Arial"/>
              <a:buNone/>
            </a:pPr>
            <a:r>
              <a:rPr lang="tr">
                <a:solidFill>
                  <a:schemeClr val="dk2"/>
                </a:solidFill>
              </a:rPr>
              <a:t>✯ Öğrenme sırasında uygulanacak regülarizasyon miktarı bir </a:t>
            </a:r>
            <a:r>
              <a:rPr b="1" lang="tr">
                <a:solidFill>
                  <a:schemeClr val="dk2"/>
                </a:solidFill>
              </a:rPr>
              <a:t>regularization term (regülarizasyon parametresi)</a:t>
            </a:r>
            <a:r>
              <a:rPr lang="tr">
                <a:solidFill>
                  <a:schemeClr val="dk2"/>
                </a:solidFill>
              </a:rPr>
              <a:t> isimli hiper parametre ile kontrol edilebilir</a:t>
            </a:r>
            <a:endParaRPr>
              <a:solidFill>
                <a:schemeClr val="dk2"/>
              </a:solidFill>
            </a:endParaRPr>
          </a:p>
        </p:txBody>
      </p:sp>
      <p:pic>
        <p:nvPicPr>
          <p:cNvPr id="298" name="Google Shape;298;p50"/>
          <p:cNvPicPr preferRelativeResize="0"/>
          <p:nvPr/>
        </p:nvPicPr>
        <p:blipFill>
          <a:blip r:embed="rId3">
            <a:alphaModFix/>
          </a:blip>
          <a:stretch>
            <a:fillRect/>
          </a:stretch>
        </p:blipFill>
        <p:spPr>
          <a:xfrm>
            <a:off x="1536000" y="1939763"/>
            <a:ext cx="6071999" cy="20488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animEffect filter="fade" transition="in">
                                      <p:cBhvr>
                                        <p:cTn dur="1000"/>
                                        <p:tgtEl>
                                          <p:spTgt spid="2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1" st="1"/>
                                            </p:txEl>
                                          </p:spTgt>
                                        </p:tgtEl>
                                        <p:attrNameLst>
                                          <p:attrName>style.visibility</p:attrName>
                                        </p:attrNameLst>
                                      </p:cBhvr>
                                      <p:to>
                                        <p:strVal val="visible"/>
                                      </p:to>
                                    </p:set>
                                    <p:animEffect filter="fade" transition="in">
                                      <p:cBhvr>
                                        <p:cTn dur="1000"/>
                                        <p:tgtEl>
                                          <p:spTgt spid="2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2" st="2"/>
                                            </p:txEl>
                                          </p:spTgt>
                                        </p:tgtEl>
                                        <p:attrNameLst>
                                          <p:attrName>style.visibility</p:attrName>
                                        </p:attrNameLst>
                                      </p:cBhvr>
                                      <p:to>
                                        <p:strVal val="visible"/>
                                      </p:to>
                                    </p:set>
                                    <p:animEffect filter="fade" transition="in">
                                      <p:cBhvr>
                                        <p:cTn dur="1000"/>
                                        <p:tgtEl>
                                          <p:spTgt spid="2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3" st="3"/>
                                            </p:txEl>
                                          </p:spTgt>
                                        </p:tgtEl>
                                        <p:attrNameLst>
                                          <p:attrName>style.visibility</p:attrName>
                                        </p:attrNameLst>
                                      </p:cBhvr>
                                      <p:to>
                                        <p:strVal val="visible"/>
                                      </p:to>
                                    </p:set>
                                    <p:animEffect filter="fade" transition="in">
                                      <p:cBhvr>
                                        <p:cTn dur="1000"/>
                                        <p:tgtEl>
                                          <p:spTgt spid="2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4" st="4"/>
                                            </p:txEl>
                                          </p:spTgt>
                                        </p:tgtEl>
                                        <p:attrNameLst>
                                          <p:attrName>style.visibility</p:attrName>
                                        </p:attrNameLst>
                                      </p:cBhvr>
                                      <p:to>
                                        <p:strVal val="visible"/>
                                      </p:to>
                                    </p:set>
                                    <p:animEffect filter="fade" transition="in">
                                      <p:cBhvr>
                                        <p:cTn dur="1000"/>
                                        <p:tgtEl>
                                          <p:spTgt spid="2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5" st="5"/>
                                            </p:txEl>
                                          </p:spTgt>
                                        </p:tgtEl>
                                        <p:attrNameLst>
                                          <p:attrName>style.visibility</p:attrName>
                                        </p:attrNameLst>
                                      </p:cBhvr>
                                      <p:to>
                                        <p:strVal val="visible"/>
                                      </p:to>
                                    </p:set>
                                    <p:animEffect filter="fade" transition="in">
                                      <p:cBhvr>
                                        <p:cTn dur="1000"/>
                                        <p:tgtEl>
                                          <p:spTgt spid="2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6" st="6"/>
                                            </p:txEl>
                                          </p:spTgt>
                                        </p:tgtEl>
                                        <p:attrNameLst>
                                          <p:attrName>style.visibility</p:attrName>
                                        </p:attrNameLst>
                                      </p:cBhvr>
                                      <p:to>
                                        <p:strVal val="visible"/>
                                      </p:to>
                                    </p:set>
                                    <p:animEffect filter="fade" transition="in">
                                      <p:cBhvr>
                                        <p:cTn dur="1000"/>
                                        <p:tgtEl>
                                          <p:spTgt spid="29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7" st="7"/>
                                            </p:txEl>
                                          </p:spTgt>
                                        </p:tgtEl>
                                        <p:attrNameLst>
                                          <p:attrName>style.visibility</p:attrName>
                                        </p:attrNameLst>
                                      </p:cBhvr>
                                      <p:to>
                                        <p:strVal val="visible"/>
                                      </p:to>
                                    </p:set>
                                    <p:animEffect filter="fade" transition="in">
                                      <p:cBhvr>
                                        <p:cTn dur="1000"/>
                                        <p:tgtEl>
                                          <p:spTgt spid="29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Regülarizasyon</a:t>
            </a:r>
            <a:endParaRPr/>
          </a:p>
        </p:txBody>
      </p:sp>
      <p:sp>
        <p:nvSpPr>
          <p:cNvPr id="304" name="Google Shape;304;p51"/>
          <p:cNvSpPr txBox="1"/>
          <p:nvPr>
            <p:ph idx="1" type="body"/>
          </p:nvPr>
        </p:nvSpPr>
        <p:spPr>
          <a:xfrm>
            <a:off x="311700" y="1152475"/>
            <a:ext cx="3999900" cy="359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u="sng"/>
              <a:t>L1 Lasso</a:t>
            </a:r>
            <a:endParaRPr u="sng"/>
          </a:p>
          <a:p>
            <a:pPr indent="-317500" lvl="0" marL="457200" rtl="0" algn="l">
              <a:spcBef>
                <a:spcPts val="1200"/>
              </a:spcBef>
              <a:spcAft>
                <a:spcPts val="0"/>
              </a:spcAft>
              <a:buSzPts val="1400"/>
              <a:buChar char="●"/>
            </a:pPr>
            <a:r>
              <a:rPr lang="tr"/>
              <a:t>L1 Regülarizasyonda hata fonksiyonu, ağırlıkların mutlak değeri ile cezalandırılır</a:t>
            </a:r>
            <a:endParaRPr/>
          </a:p>
          <a:p>
            <a:pPr indent="-317500" lvl="0" marL="457200" rtl="0" algn="l">
              <a:spcBef>
                <a:spcPts val="1000"/>
              </a:spcBef>
              <a:spcAft>
                <a:spcPts val="0"/>
              </a:spcAft>
              <a:buSzPts val="1400"/>
              <a:buChar char="●"/>
            </a:pPr>
            <a:r>
              <a:rPr lang="tr"/>
              <a:t>L1'in türevi k'dir (değeri ağırlıktan bağımsız olan bir sabit)</a:t>
            </a:r>
            <a:endParaRPr/>
          </a:p>
          <a:p>
            <a:pPr indent="-317500" lvl="0" marL="457200" rtl="0" algn="l">
              <a:spcBef>
                <a:spcPts val="1000"/>
              </a:spcBef>
              <a:spcAft>
                <a:spcPts val="1000"/>
              </a:spcAft>
              <a:buSzPts val="1400"/>
              <a:buChar char="●"/>
            </a:pPr>
            <a:r>
              <a:rPr lang="tr"/>
              <a:t>L1'in türevini her seferinde ağırlıktan bir miktar sabit çıkaran bir kuvvettir</a:t>
            </a:r>
            <a:endParaRPr/>
          </a:p>
        </p:txBody>
      </p:sp>
      <p:sp>
        <p:nvSpPr>
          <p:cNvPr id="305" name="Google Shape;305;p51"/>
          <p:cNvSpPr txBox="1"/>
          <p:nvPr>
            <p:ph idx="2" type="body"/>
          </p:nvPr>
        </p:nvSpPr>
        <p:spPr>
          <a:xfrm>
            <a:off x="4832400" y="1152475"/>
            <a:ext cx="3999900" cy="295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u="sng"/>
              <a:t>L2 Ridge</a:t>
            </a:r>
            <a:endParaRPr u="sng"/>
          </a:p>
          <a:p>
            <a:pPr indent="-317500" lvl="0" marL="457200" rtl="0" algn="l">
              <a:spcBef>
                <a:spcPts val="1000"/>
              </a:spcBef>
              <a:spcAft>
                <a:spcPts val="0"/>
              </a:spcAft>
              <a:buSzPts val="1400"/>
              <a:buChar char="●"/>
            </a:pPr>
            <a:r>
              <a:rPr lang="tr"/>
              <a:t>L2 Regülarizasyonda hata fonksiyonu, ağırlıkların karesi ile cezalandırılır</a:t>
            </a:r>
            <a:endParaRPr/>
          </a:p>
          <a:p>
            <a:pPr indent="-317500" lvl="0" marL="457200" rtl="0" algn="l">
              <a:spcBef>
                <a:spcPts val="1000"/>
              </a:spcBef>
              <a:spcAft>
                <a:spcPts val="0"/>
              </a:spcAft>
              <a:buSzPts val="1400"/>
              <a:buChar char="●"/>
            </a:pPr>
            <a:r>
              <a:rPr lang="tr"/>
              <a:t>L2'nin türevi 2 * ağırlıktır</a:t>
            </a:r>
            <a:endParaRPr/>
          </a:p>
          <a:p>
            <a:pPr indent="-317500" lvl="0" marL="457200" rtl="0" algn="l">
              <a:spcBef>
                <a:spcPts val="1000"/>
              </a:spcBef>
              <a:spcAft>
                <a:spcPts val="1000"/>
              </a:spcAft>
              <a:buSzPts val="1400"/>
              <a:buChar char="●"/>
            </a:pPr>
            <a:r>
              <a:rPr lang="tr"/>
              <a:t>L2'nin türevini her seferinde ağırlığın %x'ini kaldıran bir kuvvettir</a:t>
            </a:r>
            <a:endParaRPr/>
          </a:p>
        </p:txBody>
      </p:sp>
      <p:sp>
        <p:nvSpPr>
          <p:cNvPr id="306" name="Google Shape;306;p51"/>
          <p:cNvSpPr txBox="1"/>
          <p:nvPr/>
        </p:nvSpPr>
        <p:spPr>
          <a:xfrm>
            <a:off x="342900" y="3705525"/>
            <a:ext cx="422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entury"/>
              <a:ea typeface="Century"/>
              <a:cs typeface="Century"/>
              <a:sym typeface="Century"/>
            </a:endParaRPr>
          </a:p>
        </p:txBody>
      </p:sp>
      <p:pic>
        <p:nvPicPr>
          <p:cNvPr id="307" name="Google Shape;307;p51"/>
          <p:cNvPicPr preferRelativeResize="0"/>
          <p:nvPr/>
        </p:nvPicPr>
        <p:blipFill>
          <a:blip r:embed="rId3">
            <a:alphaModFix/>
          </a:blip>
          <a:stretch>
            <a:fillRect/>
          </a:stretch>
        </p:blipFill>
        <p:spPr>
          <a:xfrm>
            <a:off x="311700" y="3423388"/>
            <a:ext cx="3879451" cy="1470000"/>
          </a:xfrm>
          <a:prstGeom prst="rect">
            <a:avLst/>
          </a:prstGeom>
          <a:noFill/>
          <a:ln>
            <a:noFill/>
          </a:ln>
        </p:spPr>
      </p:pic>
      <p:pic>
        <p:nvPicPr>
          <p:cNvPr id="308" name="Google Shape;308;p51"/>
          <p:cNvPicPr preferRelativeResize="0"/>
          <p:nvPr/>
        </p:nvPicPr>
        <p:blipFill>
          <a:blip r:embed="rId4">
            <a:alphaModFix/>
          </a:blip>
          <a:stretch>
            <a:fillRect/>
          </a:stretch>
        </p:blipFill>
        <p:spPr>
          <a:xfrm>
            <a:off x="4904971" y="3399650"/>
            <a:ext cx="4004754" cy="1517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0" st="0"/>
                                            </p:txEl>
                                          </p:spTgt>
                                        </p:tgtEl>
                                        <p:attrNameLst>
                                          <p:attrName>style.visibility</p:attrName>
                                        </p:attrNameLst>
                                      </p:cBhvr>
                                      <p:to>
                                        <p:strVal val="visible"/>
                                      </p:to>
                                    </p:set>
                                    <p:animEffect filter="fade" transition="in">
                                      <p:cBhvr>
                                        <p:cTn dur="1000"/>
                                        <p:tgtEl>
                                          <p:spTgt spid="3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1" st="1"/>
                                            </p:txEl>
                                          </p:spTgt>
                                        </p:tgtEl>
                                        <p:attrNameLst>
                                          <p:attrName>style.visibility</p:attrName>
                                        </p:attrNameLst>
                                      </p:cBhvr>
                                      <p:to>
                                        <p:strVal val="visible"/>
                                      </p:to>
                                    </p:set>
                                    <p:animEffect filter="fade" transition="in">
                                      <p:cBhvr>
                                        <p:cTn dur="1000"/>
                                        <p:tgtEl>
                                          <p:spTgt spid="3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2" st="2"/>
                                            </p:txEl>
                                          </p:spTgt>
                                        </p:tgtEl>
                                        <p:attrNameLst>
                                          <p:attrName>style.visibility</p:attrName>
                                        </p:attrNameLst>
                                      </p:cBhvr>
                                      <p:to>
                                        <p:strVal val="visible"/>
                                      </p:to>
                                    </p:set>
                                    <p:animEffect filter="fade" transition="in">
                                      <p:cBhvr>
                                        <p:cTn dur="1000"/>
                                        <p:tgtEl>
                                          <p:spTgt spid="3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3" st="3"/>
                                            </p:txEl>
                                          </p:spTgt>
                                        </p:tgtEl>
                                        <p:attrNameLst>
                                          <p:attrName>style.visibility</p:attrName>
                                        </p:attrNameLst>
                                      </p:cBhvr>
                                      <p:to>
                                        <p:strVal val="visible"/>
                                      </p:to>
                                    </p:set>
                                    <p:animEffect filter="fade" transition="in">
                                      <p:cBhvr>
                                        <p:cTn dur="1000"/>
                                        <p:tgtEl>
                                          <p:spTgt spid="3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0" st="0"/>
                                            </p:txEl>
                                          </p:spTgt>
                                        </p:tgtEl>
                                        <p:attrNameLst>
                                          <p:attrName>style.visibility</p:attrName>
                                        </p:attrNameLst>
                                      </p:cBhvr>
                                      <p:to>
                                        <p:strVal val="visible"/>
                                      </p:to>
                                    </p:set>
                                    <p:animEffect filter="fade" transition="in">
                                      <p:cBhvr>
                                        <p:cTn dur="1000"/>
                                        <p:tgtEl>
                                          <p:spTgt spid="3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1" st="1"/>
                                            </p:txEl>
                                          </p:spTgt>
                                        </p:tgtEl>
                                        <p:attrNameLst>
                                          <p:attrName>style.visibility</p:attrName>
                                        </p:attrNameLst>
                                      </p:cBhvr>
                                      <p:to>
                                        <p:strVal val="visible"/>
                                      </p:to>
                                    </p:set>
                                    <p:animEffect filter="fade" transition="in">
                                      <p:cBhvr>
                                        <p:cTn dur="1000"/>
                                        <p:tgtEl>
                                          <p:spTgt spid="3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2" st="2"/>
                                            </p:txEl>
                                          </p:spTgt>
                                        </p:tgtEl>
                                        <p:attrNameLst>
                                          <p:attrName>style.visibility</p:attrName>
                                        </p:attrNameLst>
                                      </p:cBhvr>
                                      <p:to>
                                        <p:strVal val="visible"/>
                                      </p:to>
                                    </p:set>
                                    <p:animEffect filter="fade" transition="in">
                                      <p:cBhvr>
                                        <p:cTn dur="1000"/>
                                        <p:tgtEl>
                                          <p:spTgt spid="3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3" st="3"/>
                                            </p:txEl>
                                          </p:spTgt>
                                        </p:tgtEl>
                                        <p:attrNameLst>
                                          <p:attrName>style.visibility</p:attrName>
                                        </p:attrNameLst>
                                      </p:cBhvr>
                                      <p:to>
                                        <p:strVal val="visible"/>
                                      </p:to>
                                    </p:set>
                                    <p:animEffect filter="fade" transition="in">
                                      <p:cBhvr>
                                        <p:cTn dur="1000"/>
                                        <p:tgtEl>
                                          <p:spTgt spid="30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Regülarizasyon</a:t>
            </a:r>
            <a:endParaRPr/>
          </a:p>
        </p:txBody>
      </p:sp>
      <p:sp>
        <p:nvSpPr>
          <p:cNvPr id="314" name="Google Shape;314;p52"/>
          <p:cNvSpPr txBox="1"/>
          <p:nvPr>
            <p:ph idx="1" type="body"/>
          </p:nvPr>
        </p:nvSpPr>
        <p:spPr>
          <a:xfrm>
            <a:off x="311700" y="1152475"/>
            <a:ext cx="3999900" cy="3592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tr" u="sng"/>
              <a:t>L1 Lasso</a:t>
            </a:r>
            <a:endParaRPr u="sng"/>
          </a:p>
          <a:p>
            <a:pPr indent="-310832" lvl="0" marL="457200" rtl="0" algn="l">
              <a:spcBef>
                <a:spcPts val="1200"/>
              </a:spcBef>
              <a:spcAft>
                <a:spcPts val="0"/>
              </a:spcAft>
              <a:buSzPct val="100000"/>
              <a:buChar char="●"/>
            </a:pPr>
            <a:r>
              <a:rPr lang="tr"/>
              <a:t>L1, katsayı normunu sınırlayarak ve bazı katsayı değerlerini 0'a sabitleyerek çoklu bağlantı(multicollinearity) sorununu çözebilir. Çoklu bağlantı, iki bağımsız değişkenin yüksek korelasyonlu olmasıdır</a:t>
            </a:r>
            <a:endParaRPr/>
          </a:p>
          <a:p>
            <a:pPr indent="-310832" lvl="0" marL="457200" rtl="0" algn="l">
              <a:spcBef>
                <a:spcPts val="1000"/>
              </a:spcBef>
              <a:spcAft>
                <a:spcPts val="0"/>
              </a:spcAft>
              <a:buSzPct val="100000"/>
              <a:buChar char="●"/>
            </a:pPr>
            <a:r>
              <a:rPr lang="tr"/>
              <a:t>Eğer gözlem sayınızdan (N) çok feature’ınız varsa, L1, en fazla N kadar katsayı tutar</a:t>
            </a:r>
            <a:endParaRPr/>
          </a:p>
          <a:p>
            <a:pPr indent="-310832" lvl="0" marL="457200" rtl="0" algn="l">
              <a:spcBef>
                <a:spcPts val="1000"/>
              </a:spcBef>
              <a:spcAft>
                <a:spcPts val="1000"/>
              </a:spcAft>
              <a:buSzPct val="100000"/>
              <a:buChar char="●"/>
            </a:pPr>
            <a:r>
              <a:rPr lang="tr"/>
              <a:t>L1 bazen bir feature selection yöntemi olarak kullanılır. Kullanabileceğiniz özelliklerin sayısı konusunda bir tür sabit sınırınız varsa istediğiniz sayıda sıfır olmayan(non-zero) feature’a ulaşmak için L1 regülarizasyonu kulanmayı deneyebilirsiniz</a:t>
            </a:r>
            <a:endParaRPr/>
          </a:p>
        </p:txBody>
      </p:sp>
      <p:sp>
        <p:nvSpPr>
          <p:cNvPr id="315" name="Google Shape;315;p52"/>
          <p:cNvSpPr txBox="1"/>
          <p:nvPr>
            <p:ph idx="2" type="body"/>
          </p:nvPr>
        </p:nvSpPr>
        <p:spPr>
          <a:xfrm>
            <a:off x="4832400" y="1152475"/>
            <a:ext cx="3999900" cy="2953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tr" u="sng"/>
              <a:t>L2 Ridge</a:t>
            </a:r>
            <a:endParaRPr u="sng"/>
          </a:p>
          <a:p>
            <a:pPr indent="-317500" lvl="0" marL="457200" rtl="0" algn="l">
              <a:spcBef>
                <a:spcPts val="1000"/>
              </a:spcBef>
              <a:spcAft>
                <a:spcPts val="0"/>
              </a:spcAft>
              <a:buSzPts val="1400"/>
              <a:buChar char="●"/>
            </a:pPr>
            <a:r>
              <a:rPr lang="tr"/>
              <a:t>L2, katsayı normunu sınırlayarak ve tüm değişkenleri koruyarak çoklu bağlantı sorununu çözebilir</a:t>
            </a:r>
            <a:endParaRPr/>
          </a:p>
          <a:p>
            <a:pPr indent="-317500" lvl="0" marL="457200" rtl="0" algn="l">
              <a:spcBef>
                <a:spcPts val="1000"/>
              </a:spcBef>
              <a:spcAft>
                <a:spcPts val="0"/>
              </a:spcAft>
              <a:buSzPts val="1400"/>
              <a:buChar char="●"/>
            </a:pPr>
            <a:r>
              <a:rPr lang="tr"/>
              <a:t>Gözlem sayınızdan (N) çok feature’ınız olduğu regresyon problemini çözmenin “klasik” yöntemidir</a:t>
            </a:r>
            <a:endParaRPr/>
          </a:p>
          <a:p>
            <a:pPr indent="-317500" lvl="0" marL="457200" rtl="0" algn="l">
              <a:spcBef>
                <a:spcPts val="1000"/>
              </a:spcBef>
              <a:spcAft>
                <a:spcPts val="1000"/>
              </a:spcAft>
              <a:buSzPts val="1400"/>
              <a:buChar char="●"/>
            </a:pPr>
            <a:r>
              <a:rPr lang="tr"/>
              <a:t>L2, gözlemlerden daha fazla özellik olsa bile her özellik için bir katsayı tahmin edebilir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Hiper Parametre Tanımları</a:t>
            </a:r>
            <a:endParaRPr/>
          </a:p>
        </p:txBody>
      </p:sp>
      <p:sp>
        <p:nvSpPr>
          <p:cNvPr id="321" name="Google Shape;321;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t>Learning Rate (𝞪):</a:t>
            </a:r>
            <a:r>
              <a:rPr lang="tr"/>
              <a:t> Gradient Descent’in çalışma sırasında hatanın optimum noktaya yakınsama hızını belirler. (</a:t>
            </a:r>
            <a:r>
              <a:rPr lang="tr" u="sng">
                <a:solidFill>
                  <a:schemeClr val="hlink"/>
                </a:solidFill>
                <a:hlinkClick r:id="rId3"/>
              </a:rPr>
              <a:t>https://developers.google.com/machine-learning/crash-course/fitter/graph</a:t>
            </a:r>
            <a:r>
              <a:rPr lang="tr"/>
              <a:t>)</a:t>
            </a:r>
            <a:endParaRPr/>
          </a:p>
          <a:p>
            <a:pPr indent="0" lvl="0" marL="0" rtl="0" algn="l">
              <a:spcBef>
                <a:spcPts val="1200"/>
              </a:spcBef>
              <a:spcAft>
                <a:spcPts val="0"/>
              </a:spcAft>
              <a:buNone/>
            </a:pPr>
            <a:r>
              <a:rPr b="1" lang="tr"/>
              <a:t>Theta (ϴ):</a:t>
            </a:r>
            <a:r>
              <a:rPr lang="tr"/>
              <a:t> Feature değerimizin ağırlığıdır.</a:t>
            </a:r>
            <a:endParaRPr/>
          </a:p>
          <a:p>
            <a:pPr indent="0" lvl="0" marL="0" rtl="0" algn="l">
              <a:spcBef>
                <a:spcPts val="1200"/>
              </a:spcBef>
              <a:spcAft>
                <a:spcPts val="0"/>
              </a:spcAft>
              <a:buNone/>
            </a:pPr>
            <a:r>
              <a:rPr b="1" lang="tr"/>
              <a:t>Regularization Term (𝛌)</a:t>
            </a:r>
            <a:r>
              <a:rPr lang="tr"/>
              <a:t>: Ağırlığın ne kadar cezalandırılacağını belirleyen ceza terimi veya düzenleme parametresidir. Eğer çok fazla verilirse ağırlıklarımız 0’a yakın olur. Bu da modelimizin overfit olmasını engeller ama aynı zamanda oluşturduğu model çok verimli olmaz.</a:t>
            </a:r>
            <a:endParaRPr/>
          </a:p>
          <a:p>
            <a:pPr indent="0" lvl="0" marL="0" rtl="0" algn="l">
              <a:spcBef>
                <a:spcPts val="1200"/>
              </a:spcBef>
              <a:spcAft>
                <a:spcPts val="1200"/>
              </a:spcAft>
              <a:buNone/>
            </a:pPr>
            <a:r>
              <a:t/>
            </a:r>
            <a:endParaRPr/>
          </a:p>
        </p:txBody>
      </p:sp>
      <p:pic>
        <p:nvPicPr>
          <p:cNvPr id="322" name="Google Shape;322;p53"/>
          <p:cNvPicPr preferRelativeResize="0"/>
          <p:nvPr/>
        </p:nvPicPr>
        <p:blipFill>
          <a:blip r:embed="rId4">
            <a:alphaModFix/>
          </a:blip>
          <a:stretch>
            <a:fillRect/>
          </a:stretch>
        </p:blipFill>
        <p:spPr>
          <a:xfrm>
            <a:off x="2321250" y="3172325"/>
            <a:ext cx="4501500" cy="1705725"/>
          </a:xfrm>
          <a:prstGeom prst="rect">
            <a:avLst/>
          </a:prstGeom>
          <a:noFill/>
          <a:ln>
            <a:noFill/>
          </a:ln>
        </p:spPr>
      </p:pic>
      <p:pic>
        <p:nvPicPr>
          <p:cNvPr id="323" name="Google Shape;323;p53"/>
          <p:cNvPicPr preferRelativeResize="0"/>
          <p:nvPr/>
        </p:nvPicPr>
        <p:blipFill>
          <a:blip r:embed="rId5">
            <a:alphaModFix/>
          </a:blip>
          <a:stretch>
            <a:fillRect/>
          </a:stretch>
        </p:blipFill>
        <p:spPr>
          <a:xfrm>
            <a:off x="8680900" y="4466250"/>
            <a:ext cx="463100" cy="463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animEffect filter="fade" transition="in">
                                      <p:cBhvr>
                                        <p:cTn dur="1000"/>
                                        <p:tgtEl>
                                          <p:spTgt spid="3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1" st="1"/>
                                            </p:txEl>
                                          </p:spTgt>
                                        </p:tgtEl>
                                        <p:attrNameLst>
                                          <p:attrName>style.visibility</p:attrName>
                                        </p:attrNameLst>
                                      </p:cBhvr>
                                      <p:to>
                                        <p:strVal val="visible"/>
                                      </p:to>
                                    </p:set>
                                    <p:animEffect filter="fade" transition="in">
                                      <p:cBhvr>
                                        <p:cTn dur="1000"/>
                                        <p:tgtEl>
                                          <p:spTgt spid="3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2" st="2"/>
                                            </p:txEl>
                                          </p:spTgt>
                                        </p:tgtEl>
                                        <p:attrNameLst>
                                          <p:attrName>style.visibility</p:attrName>
                                        </p:attrNameLst>
                                      </p:cBhvr>
                                      <p:to>
                                        <p:strVal val="visible"/>
                                      </p:to>
                                    </p:set>
                                    <p:animEffect filter="fade" transition="in">
                                      <p:cBhvr>
                                        <p:cTn dur="1000"/>
                                        <p:tgtEl>
                                          <p:spTgt spid="3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3" st="3"/>
                                            </p:txEl>
                                          </p:spTgt>
                                        </p:tgtEl>
                                        <p:attrNameLst>
                                          <p:attrName>style.visibility</p:attrName>
                                        </p:attrNameLst>
                                      </p:cBhvr>
                                      <p:to>
                                        <p:strVal val="visible"/>
                                      </p:to>
                                    </p:set>
                                    <p:animEffect filter="fade" transition="in">
                                      <p:cBhvr>
                                        <p:cTn dur="1000"/>
                                        <p:tgtEl>
                                          <p:spTgt spid="32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7"/>
          <p:cNvSpPr txBox="1"/>
          <p:nvPr>
            <p:ph type="ctrTitle"/>
          </p:nvPr>
        </p:nvSpPr>
        <p:spPr>
          <a:xfrm>
            <a:off x="1376706" y="1274406"/>
            <a:ext cx="6390600" cy="15396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entury"/>
              <a:buNone/>
            </a:pPr>
            <a:r>
              <a:rPr lang="tr"/>
              <a:t>Fethi Tekyaygil</a:t>
            </a:r>
            <a:endParaRPr/>
          </a:p>
        </p:txBody>
      </p:sp>
      <p:sp>
        <p:nvSpPr>
          <p:cNvPr id="115" name="Google Shape;115;p27"/>
          <p:cNvSpPr txBox="1"/>
          <p:nvPr>
            <p:ph idx="1" type="subTitle"/>
          </p:nvPr>
        </p:nvSpPr>
        <p:spPr>
          <a:xfrm>
            <a:off x="2917950" y="3511850"/>
            <a:ext cx="3308100" cy="1086000"/>
          </a:xfrm>
          <a:prstGeom prst="rect">
            <a:avLst/>
          </a:prstGeom>
          <a:noFill/>
          <a:ln>
            <a:noFill/>
          </a:ln>
        </p:spPr>
        <p:txBody>
          <a:bodyPr anchorCtr="0" anchor="t" bIns="34275" lIns="68575" spcFirstLastPara="1" rIns="68575" wrap="square" tIns="34275">
            <a:noAutofit/>
          </a:bodyPr>
          <a:lstStyle/>
          <a:p>
            <a:pPr indent="0" lvl="0" marL="0" rtl="0" algn="ctr">
              <a:lnSpc>
                <a:spcPct val="150000"/>
              </a:lnSpc>
              <a:spcBef>
                <a:spcPts val="0"/>
              </a:spcBef>
              <a:spcAft>
                <a:spcPts val="0"/>
              </a:spcAft>
              <a:buClr>
                <a:schemeClr val="dk1"/>
              </a:buClr>
              <a:buSzPts val="1400"/>
              <a:buNone/>
            </a:pPr>
            <a:r>
              <a:rPr b="1" lang="tr" sz="1400"/>
              <a:t>Github</a:t>
            </a:r>
            <a:r>
              <a:rPr lang="tr" sz="1400"/>
              <a:t>: TekyaygilFethi</a:t>
            </a:r>
            <a:endParaRPr sz="1400"/>
          </a:p>
          <a:p>
            <a:pPr indent="0" lvl="0" marL="0" rtl="0" algn="ctr">
              <a:lnSpc>
                <a:spcPct val="150000"/>
              </a:lnSpc>
              <a:spcBef>
                <a:spcPts val="0"/>
              </a:spcBef>
              <a:spcAft>
                <a:spcPts val="0"/>
              </a:spcAft>
              <a:buClr>
                <a:schemeClr val="dk1"/>
              </a:buClr>
              <a:buSzPts val="1400"/>
              <a:buNone/>
            </a:pPr>
            <a:r>
              <a:rPr b="1" lang="tr" sz="1400"/>
              <a:t>Twitter</a:t>
            </a:r>
            <a:r>
              <a:rPr lang="tr" sz="1400"/>
              <a:t>: fethidev</a:t>
            </a:r>
            <a:endParaRPr sz="1400"/>
          </a:p>
          <a:p>
            <a:pPr indent="0" lvl="0" marL="0" rtl="0" algn="ctr">
              <a:lnSpc>
                <a:spcPct val="150000"/>
              </a:lnSpc>
              <a:spcBef>
                <a:spcPts val="0"/>
              </a:spcBef>
              <a:spcAft>
                <a:spcPts val="0"/>
              </a:spcAft>
              <a:buClr>
                <a:schemeClr val="dk1"/>
              </a:buClr>
              <a:buSzPts val="1400"/>
              <a:buNone/>
            </a:pPr>
            <a:r>
              <a:rPr b="1" lang="tr" sz="1400"/>
              <a:t>LinkedIn</a:t>
            </a:r>
            <a:r>
              <a:rPr lang="tr" sz="1400"/>
              <a:t>: fethitekyaygil</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Cross Validation</a:t>
            </a:r>
            <a:endParaRPr/>
          </a:p>
        </p:txBody>
      </p:sp>
      <p:sp>
        <p:nvSpPr>
          <p:cNvPr id="329" name="Google Shape;329;p5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Cross-validation, makine öğrenmesi modelinin performansını arttırmak için kullanılan istatistiksel bir yeniden örnekleme(resampling) yöntemidir. Modelin başlangıç veri setine çok fazla odaklanmasını engellemek için yapılır.</a:t>
            </a:r>
            <a:endParaRPr/>
          </a:p>
          <a:p>
            <a:pPr indent="0" lvl="0" marL="0" rtl="0" algn="l">
              <a:spcBef>
                <a:spcPts val="1200"/>
              </a:spcBef>
              <a:spcAft>
                <a:spcPts val="1200"/>
              </a:spcAft>
              <a:buNone/>
            </a:pPr>
            <a:r>
              <a:rPr lang="tr"/>
              <a:t>Veri setimizi k parçaya ayırarak her parçası ile eğitim gerçekleşir ve bu hataların ortalaması alınarak modelimizin performansı ölçülmüş olur.</a:t>
            </a:r>
            <a:endParaRPr/>
          </a:p>
        </p:txBody>
      </p:sp>
      <p:pic>
        <p:nvPicPr>
          <p:cNvPr id="330" name="Google Shape;330;p54"/>
          <p:cNvPicPr preferRelativeResize="0"/>
          <p:nvPr/>
        </p:nvPicPr>
        <p:blipFill>
          <a:blip r:embed="rId3">
            <a:alphaModFix/>
          </a:blip>
          <a:stretch>
            <a:fillRect/>
          </a:stretch>
        </p:blipFill>
        <p:spPr>
          <a:xfrm>
            <a:off x="4444325" y="1178898"/>
            <a:ext cx="4254698" cy="278570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Colab Zamanı!</a:t>
            </a:r>
            <a:endParaRPr/>
          </a:p>
        </p:txBody>
      </p:sp>
      <p:sp>
        <p:nvSpPr>
          <p:cNvPr id="336" name="Google Shape;336;p5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t/>
            </a:r>
            <a:endParaRPr sz="203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Kaynaklar</a:t>
            </a:r>
            <a:endParaRPr/>
          </a:p>
        </p:txBody>
      </p:sp>
      <p:sp>
        <p:nvSpPr>
          <p:cNvPr id="121" name="Google Shape;121;p28"/>
          <p:cNvSpPr txBox="1"/>
          <p:nvPr>
            <p:ph idx="1" type="body"/>
          </p:nvPr>
        </p:nvSpPr>
        <p:spPr>
          <a:xfrm>
            <a:off x="1605300" y="3468121"/>
            <a:ext cx="2615100" cy="703200"/>
          </a:xfrm>
          <a:prstGeom prst="rect">
            <a:avLst/>
          </a:prstGeom>
          <a:noFill/>
          <a:ln>
            <a:noFill/>
          </a:ln>
        </p:spPr>
        <p:txBody>
          <a:bodyPr anchorCtr="0" anchor="t" bIns="34275" lIns="68575" spcFirstLastPara="1" rIns="68575" wrap="square" tIns="34275">
            <a:normAutofit/>
          </a:bodyPr>
          <a:lstStyle/>
          <a:p>
            <a:pPr indent="0" lvl="0" marL="0" rtl="0" algn="ctr">
              <a:lnSpc>
                <a:spcPct val="100000"/>
              </a:lnSpc>
              <a:spcBef>
                <a:spcPts val="0"/>
              </a:spcBef>
              <a:spcAft>
                <a:spcPts val="0"/>
              </a:spcAft>
              <a:buClr>
                <a:schemeClr val="dk1"/>
              </a:buClr>
              <a:buSzPts val="1400"/>
              <a:buNone/>
            </a:pPr>
            <a:r>
              <a:rPr b="1" lang="tr" sz="1400"/>
              <a:t>Deep Learning Türkiye</a:t>
            </a:r>
            <a:endParaRPr sz="1100"/>
          </a:p>
        </p:txBody>
      </p:sp>
      <p:pic>
        <p:nvPicPr>
          <p:cNvPr id="122" name="Google Shape;122;p28"/>
          <p:cNvPicPr preferRelativeResize="0"/>
          <p:nvPr/>
        </p:nvPicPr>
        <p:blipFill rotWithShape="1">
          <a:blip r:embed="rId3">
            <a:alphaModFix/>
          </a:blip>
          <a:srcRect b="0" l="0" r="0" t="0"/>
          <a:stretch/>
        </p:blipFill>
        <p:spPr>
          <a:xfrm>
            <a:off x="2154700" y="1626667"/>
            <a:ext cx="1516317" cy="1516317"/>
          </a:xfrm>
          <a:prstGeom prst="rect">
            <a:avLst/>
          </a:prstGeom>
          <a:noFill/>
          <a:ln cap="sq" cmpd="sng" w="127000">
            <a:solidFill>
              <a:srgbClr val="000000"/>
            </a:solidFill>
            <a:prstDash val="solid"/>
            <a:miter lim="800000"/>
            <a:headEnd len="sm" w="sm" type="none"/>
            <a:tailEnd len="sm" w="sm" type="none"/>
          </a:ln>
          <a:effectLst>
            <a:outerShdw blurRad="57150" rotWithShape="0" algn="tl" dir="2700000" dist="50800">
              <a:srgbClr val="000000">
                <a:alpha val="40000"/>
              </a:srgbClr>
            </a:outerShdw>
          </a:effectLst>
        </p:spPr>
      </p:pic>
      <p:sp>
        <p:nvSpPr>
          <p:cNvPr id="123" name="Google Shape;123;p28"/>
          <p:cNvSpPr txBox="1"/>
          <p:nvPr/>
        </p:nvSpPr>
        <p:spPr>
          <a:xfrm>
            <a:off x="5416975" y="3468124"/>
            <a:ext cx="2558700" cy="11007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b="1" lang="tr">
                <a:latin typeface="Century"/>
                <a:ea typeface="Century"/>
                <a:cs typeface="Century"/>
                <a:sym typeface="Century"/>
              </a:rPr>
              <a:t>Hands-on Machine Learning with Scikit-Learn, Keras &amp; TensorFlow</a:t>
            </a:r>
            <a:endParaRPr b="1">
              <a:latin typeface="Century"/>
              <a:ea typeface="Century"/>
              <a:cs typeface="Century"/>
              <a:sym typeface="Century"/>
            </a:endParaRPr>
          </a:p>
          <a:p>
            <a:pPr indent="0" lvl="0" marL="0" rtl="0" algn="ctr">
              <a:spcBef>
                <a:spcPts val="0"/>
              </a:spcBef>
              <a:spcAft>
                <a:spcPts val="0"/>
              </a:spcAft>
              <a:buNone/>
            </a:pPr>
            <a:r>
              <a:rPr lang="tr">
                <a:latin typeface="Century"/>
                <a:ea typeface="Century"/>
                <a:cs typeface="Century"/>
                <a:sym typeface="Century"/>
              </a:rPr>
              <a:t>Aurelien Geron</a:t>
            </a:r>
            <a:endParaRPr>
              <a:latin typeface="Century"/>
              <a:ea typeface="Century"/>
              <a:cs typeface="Century"/>
              <a:sym typeface="Century"/>
            </a:endParaRPr>
          </a:p>
        </p:txBody>
      </p:sp>
      <p:pic>
        <p:nvPicPr>
          <p:cNvPr id="124" name="Google Shape;124;p28"/>
          <p:cNvPicPr preferRelativeResize="0"/>
          <p:nvPr/>
        </p:nvPicPr>
        <p:blipFill>
          <a:blip r:embed="rId4">
            <a:alphaModFix/>
          </a:blip>
          <a:stretch>
            <a:fillRect/>
          </a:stretch>
        </p:blipFill>
        <p:spPr>
          <a:xfrm>
            <a:off x="6118613" y="1626676"/>
            <a:ext cx="1155429" cy="1516300"/>
          </a:xfrm>
          <a:prstGeom prst="rect">
            <a:avLst/>
          </a:prstGeom>
          <a:noFill/>
          <a:ln cap="sq" cmpd="sng" w="127000">
            <a:solidFill>
              <a:srgbClr val="000000"/>
            </a:solidFill>
            <a:prstDash val="solid"/>
            <a:miter lim="8000"/>
            <a:headEnd len="sm" w="sm" type="none"/>
            <a:tailEnd len="sm" w="sm" type="none"/>
          </a:ln>
          <a:effectLst>
            <a:outerShdw blurRad="57150" rotWithShape="0" algn="tl" dir="2700000" dist="50800">
              <a:srgbClr val="000000">
                <a:alpha val="4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Regresyon Nedir?</a:t>
            </a:r>
            <a:endParaRPr/>
          </a:p>
        </p:txBody>
      </p:sp>
      <p:sp>
        <p:nvSpPr>
          <p:cNvPr id="130" name="Google Shape;130;p29"/>
          <p:cNvSpPr txBox="1"/>
          <p:nvPr>
            <p:ph idx="1" type="body"/>
          </p:nvPr>
        </p:nvSpPr>
        <p:spPr>
          <a:xfrm>
            <a:off x="311700" y="1152475"/>
            <a:ext cx="51963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tr">
                <a:highlight>
                  <a:schemeClr val="lt1"/>
                </a:highlight>
              </a:rPr>
              <a:t>Regresyon bir bağımlı değişken ile diğer bir veya birkaç bağımsız değişken arasındaki ilişkiyi belirler. </a:t>
            </a:r>
            <a:endParaRPr>
              <a:highlight>
                <a:schemeClr val="lt1"/>
              </a:highlight>
            </a:endParaRPr>
          </a:p>
          <a:p>
            <a:pPr indent="0" lvl="0" marL="0" rtl="0" algn="l">
              <a:lnSpc>
                <a:spcPct val="135714"/>
              </a:lnSpc>
              <a:spcBef>
                <a:spcPts val="0"/>
              </a:spcBef>
              <a:spcAft>
                <a:spcPts val="0"/>
              </a:spcAft>
              <a:buClr>
                <a:schemeClr val="dk1"/>
              </a:buClr>
              <a:buSzPts val="1100"/>
              <a:buFont typeface="Arial"/>
              <a:buNone/>
            </a:pPr>
            <a:r>
              <a:t/>
            </a:r>
            <a:endParaRPr>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tr">
                <a:highlight>
                  <a:schemeClr val="lt1"/>
                </a:highlight>
              </a:rPr>
              <a:t>Modelin tahmin edeceği değer </a:t>
            </a:r>
            <a:r>
              <a:rPr b="1" lang="tr">
                <a:highlight>
                  <a:srgbClr val="C9DAF8"/>
                </a:highlight>
              </a:rPr>
              <a:t>sürekli </a:t>
            </a:r>
            <a:r>
              <a:rPr lang="tr">
                <a:highlight>
                  <a:schemeClr val="lt1"/>
                </a:highlight>
              </a:rPr>
              <a:t>bir değerse bu tip problem </a:t>
            </a:r>
            <a:r>
              <a:rPr b="1" lang="tr">
                <a:highlight>
                  <a:srgbClr val="CFE2F3"/>
                </a:highlight>
              </a:rPr>
              <a:t>Regresyon</a:t>
            </a:r>
            <a:r>
              <a:rPr lang="tr">
                <a:highlight>
                  <a:srgbClr val="CFE2F3"/>
                </a:highlight>
              </a:rPr>
              <a:t> </a:t>
            </a:r>
            <a:r>
              <a:rPr lang="tr">
                <a:highlight>
                  <a:schemeClr val="lt1"/>
                </a:highlight>
              </a:rPr>
              <a:t>problemidir.</a:t>
            </a:r>
            <a:endParaRPr>
              <a:highlight>
                <a:schemeClr val="lt1"/>
              </a:highlight>
            </a:endParaRPr>
          </a:p>
          <a:p>
            <a:pPr indent="0" lvl="0" marL="0" rtl="0" algn="l">
              <a:lnSpc>
                <a:spcPct val="135714"/>
              </a:lnSpc>
              <a:spcBef>
                <a:spcPts val="0"/>
              </a:spcBef>
              <a:spcAft>
                <a:spcPts val="0"/>
              </a:spcAft>
              <a:buClr>
                <a:schemeClr val="dk1"/>
              </a:buClr>
              <a:buSzPts val="1100"/>
              <a:buFont typeface="Arial"/>
              <a:buNone/>
            </a:pPr>
            <a:r>
              <a:t/>
            </a:r>
            <a:endParaRPr>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tr">
                <a:highlight>
                  <a:schemeClr val="lt1"/>
                </a:highlight>
              </a:rPr>
              <a:t>Problemin tanımına göre 3 farklı Regresyon çeşidi vardır.</a:t>
            </a:r>
            <a:endParaRPr>
              <a:highlight>
                <a:schemeClr val="lt1"/>
              </a:highlight>
            </a:endParaRPr>
          </a:p>
          <a:p>
            <a:pPr indent="0" lvl="0" marL="0" rtl="0" algn="l">
              <a:lnSpc>
                <a:spcPct val="135714"/>
              </a:lnSpc>
              <a:spcBef>
                <a:spcPts val="0"/>
              </a:spcBef>
              <a:spcAft>
                <a:spcPts val="0"/>
              </a:spcAft>
              <a:buNone/>
            </a:pPr>
            <a:r>
              <a:t/>
            </a:r>
            <a:endParaRPr>
              <a:highlight>
                <a:schemeClr val="lt1"/>
              </a:highlight>
            </a:endParaRPr>
          </a:p>
          <a:p>
            <a:pPr indent="0" lvl="0" marL="0" rtl="0" algn="l">
              <a:lnSpc>
                <a:spcPct val="135714"/>
              </a:lnSpc>
              <a:spcBef>
                <a:spcPts val="0"/>
              </a:spcBef>
              <a:spcAft>
                <a:spcPts val="0"/>
              </a:spcAft>
              <a:buNone/>
            </a:pPr>
            <a:r>
              <a:t/>
            </a:r>
            <a:endParaRPr>
              <a:highlight>
                <a:schemeClr val="lt1"/>
              </a:highlight>
            </a:endParaRPr>
          </a:p>
          <a:p>
            <a:pPr indent="0" lvl="0" marL="0" rtl="0" algn="l">
              <a:spcBef>
                <a:spcPts val="0"/>
              </a:spcBef>
              <a:spcAft>
                <a:spcPts val="1200"/>
              </a:spcAft>
              <a:buNone/>
            </a:pPr>
            <a:r>
              <a:t/>
            </a:r>
            <a:endParaRPr>
              <a:highlight>
                <a:schemeClr val="lt1"/>
              </a:highlight>
            </a:endParaRPr>
          </a:p>
        </p:txBody>
      </p:sp>
      <p:pic>
        <p:nvPicPr>
          <p:cNvPr id="131" name="Google Shape;131;p29"/>
          <p:cNvPicPr preferRelativeResize="0"/>
          <p:nvPr/>
        </p:nvPicPr>
        <p:blipFill>
          <a:blip r:embed="rId3">
            <a:alphaModFix/>
          </a:blip>
          <a:stretch>
            <a:fillRect/>
          </a:stretch>
        </p:blipFill>
        <p:spPr>
          <a:xfrm>
            <a:off x="5740950" y="1469375"/>
            <a:ext cx="2939626" cy="2204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1000"/>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1000"/>
                                        <p:tgtEl>
                                          <p:spTgt spid="1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Effect filter="fade" transition="in">
                                      <p:cBhvr>
                                        <p:cTn dur="1000"/>
                                        <p:tgtEl>
                                          <p:spTgt spid="1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animEffect filter="fade" transition="in">
                                      <p:cBhvr>
                                        <p:cTn dur="1000"/>
                                        <p:tgtEl>
                                          <p:spTgt spid="1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animEffect filter="fade" transition="in">
                                      <p:cBhvr>
                                        <p:cTn dur="1000"/>
                                        <p:tgtEl>
                                          <p:spTgt spid="1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5" st="5"/>
                                            </p:txEl>
                                          </p:spTgt>
                                        </p:tgtEl>
                                        <p:attrNameLst>
                                          <p:attrName>style.visibility</p:attrName>
                                        </p:attrNameLst>
                                      </p:cBhvr>
                                      <p:to>
                                        <p:strVal val="visible"/>
                                      </p:to>
                                    </p:set>
                                    <p:animEffect filter="fade" transition="in">
                                      <p:cBhvr>
                                        <p:cTn dur="1000"/>
                                        <p:tgtEl>
                                          <p:spTgt spid="1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6" st="6"/>
                                            </p:txEl>
                                          </p:spTgt>
                                        </p:tgtEl>
                                        <p:attrNameLst>
                                          <p:attrName>style.visibility</p:attrName>
                                        </p:attrNameLst>
                                      </p:cBhvr>
                                      <p:to>
                                        <p:strVal val="visible"/>
                                      </p:to>
                                    </p:set>
                                    <p:animEffect filter="fade" transition="in">
                                      <p:cBhvr>
                                        <p:cTn dur="1000"/>
                                        <p:tgtEl>
                                          <p:spTgt spid="1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7" st="7"/>
                                            </p:txEl>
                                          </p:spTgt>
                                        </p:tgtEl>
                                        <p:attrNameLst>
                                          <p:attrName>style.visibility</p:attrName>
                                        </p:attrNameLst>
                                      </p:cBhvr>
                                      <p:to>
                                        <p:strVal val="visible"/>
                                      </p:to>
                                    </p:set>
                                    <p:animEffect filter="fade" transition="in">
                                      <p:cBhvr>
                                        <p:cTn dur="1000"/>
                                        <p:tgtEl>
                                          <p:spTgt spid="13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Regresyon Çeşitleri?</a:t>
            </a:r>
            <a:endParaRPr/>
          </a:p>
        </p:txBody>
      </p:sp>
      <p:pic>
        <p:nvPicPr>
          <p:cNvPr id="137" name="Google Shape;137;p30"/>
          <p:cNvPicPr preferRelativeResize="0"/>
          <p:nvPr/>
        </p:nvPicPr>
        <p:blipFill>
          <a:blip r:embed="rId3">
            <a:alphaModFix/>
          </a:blip>
          <a:stretch>
            <a:fillRect/>
          </a:stretch>
        </p:blipFill>
        <p:spPr>
          <a:xfrm>
            <a:off x="371575" y="2828300"/>
            <a:ext cx="2898315" cy="2090350"/>
          </a:xfrm>
          <a:prstGeom prst="rect">
            <a:avLst/>
          </a:prstGeom>
          <a:noFill/>
          <a:ln>
            <a:noFill/>
          </a:ln>
        </p:spPr>
      </p:pic>
      <p:pic>
        <p:nvPicPr>
          <p:cNvPr id="138" name="Google Shape;138;p30"/>
          <p:cNvPicPr preferRelativeResize="0"/>
          <p:nvPr/>
        </p:nvPicPr>
        <p:blipFill>
          <a:blip r:embed="rId4">
            <a:alphaModFix/>
          </a:blip>
          <a:stretch>
            <a:fillRect/>
          </a:stretch>
        </p:blipFill>
        <p:spPr>
          <a:xfrm>
            <a:off x="3328480" y="2976610"/>
            <a:ext cx="2487052" cy="1793730"/>
          </a:xfrm>
          <a:prstGeom prst="rect">
            <a:avLst/>
          </a:prstGeom>
          <a:noFill/>
          <a:ln>
            <a:noFill/>
          </a:ln>
        </p:spPr>
      </p:pic>
      <p:pic>
        <p:nvPicPr>
          <p:cNvPr id="139" name="Google Shape;139;p30"/>
          <p:cNvPicPr preferRelativeResize="0"/>
          <p:nvPr/>
        </p:nvPicPr>
        <p:blipFill>
          <a:blip r:embed="rId5">
            <a:alphaModFix/>
          </a:blip>
          <a:stretch>
            <a:fillRect/>
          </a:stretch>
        </p:blipFill>
        <p:spPr>
          <a:xfrm>
            <a:off x="5874110" y="3073319"/>
            <a:ext cx="2898314" cy="1600312"/>
          </a:xfrm>
          <a:prstGeom prst="rect">
            <a:avLst/>
          </a:prstGeom>
          <a:noFill/>
          <a:ln>
            <a:noFill/>
          </a:ln>
        </p:spPr>
      </p:pic>
      <p:sp>
        <p:nvSpPr>
          <p:cNvPr id="140" name="Google Shape;140;p30"/>
          <p:cNvSpPr txBox="1"/>
          <p:nvPr/>
        </p:nvSpPr>
        <p:spPr>
          <a:xfrm>
            <a:off x="443400" y="975500"/>
            <a:ext cx="8257200" cy="2170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Century"/>
              <a:buAutoNum type="arabicPeriod"/>
            </a:pPr>
            <a:r>
              <a:rPr b="1" lang="tr" sz="1500">
                <a:latin typeface="Century"/>
                <a:ea typeface="Century"/>
                <a:cs typeface="Century"/>
                <a:sym typeface="Century"/>
              </a:rPr>
              <a:t>Basit Lineer Regresyon:</a:t>
            </a:r>
            <a:r>
              <a:rPr lang="tr" sz="1500">
                <a:latin typeface="Century"/>
                <a:ea typeface="Century"/>
                <a:cs typeface="Century"/>
                <a:sym typeface="Century"/>
              </a:rPr>
              <a:t> </a:t>
            </a:r>
            <a:r>
              <a:rPr lang="tr" sz="1500">
                <a:latin typeface="Century"/>
                <a:ea typeface="Century"/>
                <a:cs typeface="Century"/>
                <a:sym typeface="Century"/>
              </a:rPr>
              <a:t> </a:t>
            </a:r>
            <a:r>
              <a:rPr lang="tr" sz="1500">
                <a:highlight>
                  <a:srgbClr val="C9DAF8"/>
                </a:highlight>
                <a:latin typeface="Century"/>
                <a:ea typeface="Century"/>
                <a:cs typeface="Century"/>
                <a:sym typeface="Century"/>
              </a:rPr>
              <a:t>Bir tane bağımsız değişkenin</a:t>
            </a:r>
            <a:r>
              <a:rPr lang="tr" sz="1500">
                <a:latin typeface="Century"/>
                <a:ea typeface="Century"/>
                <a:cs typeface="Century"/>
                <a:sym typeface="Century"/>
              </a:rPr>
              <a:t> olduğu durumda kullanılan Regresyon çeşididir</a:t>
            </a:r>
            <a:endParaRPr sz="1500">
              <a:latin typeface="Century"/>
              <a:ea typeface="Century"/>
              <a:cs typeface="Century"/>
              <a:sym typeface="Century"/>
            </a:endParaRPr>
          </a:p>
          <a:p>
            <a:pPr indent="-323850" lvl="0" marL="457200" rtl="0" algn="l">
              <a:spcBef>
                <a:spcPts val="1000"/>
              </a:spcBef>
              <a:spcAft>
                <a:spcPts val="0"/>
              </a:spcAft>
              <a:buSzPts val="1500"/>
              <a:buFont typeface="Century"/>
              <a:buAutoNum type="arabicPeriod"/>
            </a:pPr>
            <a:r>
              <a:rPr b="1" lang="tr" sz="1500">
                <a:latin typeface="Century"/>
                <a:ea typeface="Century"/>
                <a:cs typeface="Century"/>
                <a:sym typeface="Century"/>
              </a:rPr>
              <a:t>Çoklu Li</a:t>
            </a:r>
            <a:r>
              <a:rPr b="1" lang="tr" sz="1500">
                <a:latin typeface="Century"/>
                <a:ea typeface="Century"/>
                <a:cs typeface="Century"/>
                <a:sym typeface="Century"/>
              </a:rPr>
              <a:t>neer Regresyon:</a:t>
            </a:r>
            <a:r>
              <a:rPr lang="tr" sz="1500">
                <a:highlight>
                  <a:srgbClr val="C9DAF8"/>
                </a:highlight>
                <a:latin typeface="Century"/>
                <a:ea typeface="Century"/>
                <a:cs typeface="Century"/>
                <a:sym typeface="Century"/>
              </a:rPr>
              <a:t> Birden fazla bağımsız değişkenin</a:t>
            </a:r>
            <a:r>
              <a:rPr lang="tr" sz="1500">
                <a:latin typeface="Century"/>
                <a:ea typeface="Century"/>
                <a:cs typeface="Century"/>
                <a:sym typeface="Century"/>
              </a:rPr>
              <a:t> olduğu durumda kullanılan Regresyon çeşididir</a:t>
            </a:r>
            <a:endParaRPr sz="1500">
              <a:latin typeface="Century"/>
              <a:ea typeface="Century"/>
              <a:cs typeface="Century"/>
              <a:sym typeface="Century"/>
            </a:endParaRPr>
          </a:p>
          <a:p>
            <a:pPr indent="-323850" lvl="0" marL="457200" rtl="0" algn="l">
              <a:spcBef>
                <a:spcPts val="1000"/>
              </a:spcBef>
              <a:spcAft>
                <a:spcPts val="0"/>
              </a:spcAft>
              <a:buSzPts val="1500"/>
              <a:buFont typeface="Century"/>
              <a:buAutoNum type="arabicPeriod"/>
            </a:pPr>
            <a:r>
              <a:rPr b="1" lang="tr" sz="1500">
                <a:latin typeface="Century"/>
                <a:ea typeface="Century"/>
                <a:cs typeface="Century"/>
                <a:sym typeface="Century"/>
              </a:rPr>
              <a:t>Polinomal Regresyon: </a:t>
            </a:r>
            <a:r>
              <a:rPr lang="tr" sz="1500">
                <a:solidFill>
                  <a:schemeClr val="dk1"/>
                </a:solidFill>
                <a:latin typeface="Century"/>
                <a:ea typeface="Century"/>
                <a:cs typeface="Century"/>
                <a:sym typeface="Century"/>
              </a:rPr>
              <a:t>B</a:t>
            </a:r>
            <a:r>
              <a:rPr lang="tr" sz="1500">
                <a:solidFill>
                  <a:schemeClr val="dk1"/>
                </a:solidFill>
                <a:latin typeface="Century"/>
                <a:ea typeface="Century"/>
                <a:cs typeface="Century"/>
                <a:sym typeface="Century"/>
              </a:rPr>
              <a:t>ağımsız değişken x ile bağımlı değişken y arasındaki ilişkinin </a:t>
            </a:r>
            <a:r>
              <a:rPr lang="tr" sz="1500">
                <a:solidFill>
                  <a:schemeClr val="dk1"/>
                </a:solidFill>
                <a:highlight>
                  <a:srgbClr val="C9DAF8"/>
                </a:highlight>
                <a:latin typeface="Century"/>
                <a:ea typeface="Century"/>
                <a:cs typeface="Century"/>
                <a:sym typeface="Century"/>
              </a:rPr>
              <a:t>x'te n'inci dereceden bir polinom</a:t>
            </a:r>
            <a:r>
              <a:rPr lang="tr" sz="1500">
                <a:solidFill>
                  <a:schemeClr val="dk1"/>
                </a:solidFill>
                <a:latin typeface="Century"/>
                <a:ea typeface="Century"/>
                <a:cs typeface="Century"/>
                <a:sym typeface="Century"/>
              </a:rPr>
              <a:t> olarak modellendiği bir Regresyon çeşididir</a:t>
            </a:r>
            <a:endParaRPr sz="1500">
              <a:solidFill>
                <a:schemeClr val="dk1"/>
              </a:solidFill>
              <a:latin typeface="Century"/>
              <a:ea typeface="Century"/>
              <a:cs typeface="Century"/>
              <a:sym typeface="Century"/>
            </a:endParaRPr>
          </a:p>
          <a:p>
            <a:pPr indent="0" lvl="0" marL="0" rtl="0" algn="l">
              <a:spcBef>
                <a:spcPts val="1000"/>
              </a:spcBef>
              <a:spcAft>
                <a:spcPts val="1000"/>
              </a:spcAft>
              <a:buNone/>
            </a:pPr>
            <a:r>
              <a:t/>
            </a:r>
            <a:endParaRPr>
              <a:latin typeface="Century"/>
              <a:ea typeface="Century"/>
              <a:cs typeface="Century"/>
              <a:sym typeface="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1000"/>
                                        <p:tgtEl>
                                          <p:spTgt spid="1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Effect filter="fade" transition="in">
                                      <p:cBhvr>
                                        <p:cTn dur="1000"/>
                                        <p:tgtEl>
                                          <p:spTgt spid="1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Effect filter="fade" transition="in">
                                      <p:cBhvr>
                                        <p:cTn dur="1000"/>
                                        <p:tgtEl>
                                          <p:spTgt spid="1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animEffect filter="fade" transition="in">
                                      <p:cBhvr>
                                        <p:cTn dur="1000"/>
                                        <p:tgtEl>
                                          <p:spTgt spid="14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Basit Lineer Regresyon</a:t>
            </a:r>
            <a:endParaRPr/>
          </a:p>
        </p:txBody>
      </p:sp>
      <p:sp>
        <p:nvSpPr>
          <p:cNvPr id="146" name="Google Shape;14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tr">
                <a:highlight>
                  <a:srgbClr val="C9DAF8"/>
                </a:highlight>
              </a:rPr>
              <a:t>Basit Lineer Regresyon</a:t>
            </a:r>
            <a:r>
              <a:rPr lang="tr"/>
              <a:t> en uygun düz çizgi (regresyon çizgisi olarak da bilinir) kullanarak bağımlı değişken (Y) ile bir bağımsız değişken (X) arasında bir ilişki kurar. </a:t>
            </a:r>
            <a:endParaRPr/>
          </a:p>
          <a:p>
            <a:pPr indent="0" lvl="0" marL="0" rtl="0" algn="l">
              <a:lnSpc>
                <a:spcPct val="135714"/>
              </a:lnSpc>
              <a:spcBef>
                <a:spcPts val="0"/>
              </a:spcBef>
              <a:spcAft>
                <a:spcPts val="0"/>
              </a:spcAft>
              <a:buNone/>
            </a:pPr>
            <a:r>
              <a:t/>
            </a:r>
            <a:endParaRPr/>
          </a:p>
          <a:p>
            <a:pPr indent="0" lvl="0" marL="0" rtl="0" algn="l">
              <a:lnSpc>
                <a:spcPct val="135714"/>
              </a:lnSpc>
              <a:spcBef>
                <a:spcPts val="0"/>
              </a:spcBef>
              <a:spcAft>
                <a:spcPts val="0"/>
              </a:spcAft>
              <a:buNone/>
            </a:pPr>
            <a:r>
              <a:rPr lang="tr"/>
              <a:t>Regresyon,  </a:t>
            </a:r>
            <a:r>
              <a:rPr lang="tr">
                <a:highlight>
                  <a:srgbClr val="C9DAF8"/>
                </a:highlight>
              </a:rPr>
              <a:t>tüm noktalara oturmaya çalışacak en optimum doğru denklemi</a:t>
            </a:r>
            <a:r>
              <a:rPr lang="tr"/>
              <a:t>ni bulmaya çalışır.</a:t>
            </a:r>
            <a:endParaRPr/>
          </a:p>
        </p:txBody>
      </p:sp>
      <p:pic>
        <p:nvPicPr>
          <p:cNvPr id="147" name="Google Shape;147;p31"/>
          <p:cNvPicPr preferRelativeResize="0"/>
          <p:nvPr/>
        </p:nvPicPr>
        <p:blipFill>
          <a:blip r:embed="rId3">
            <a:alphaModFix/>
          </a:blip>
          <a:stretch>
            <a:fillRect/>
          </a:stretch>
        </p:blipFill>
        <p:spPr>
          <a:xfrm>
            <a:off x="953087" y="2700149"/>
            <a:ext cx="2777225" cy="1726625"/>
          </a:xfrm>
          <a:prstGeom prst="rect">
            <a:avLst/>
          </a:prstGeom>
          <a:noFill/>
          <a:ln>
            <a:noFill/>
          </a:ln>
        </p:spPr>
      </p:pic>
      <p:pic>
        <p:nvPicPr>
          <p:cNvPr id="148" name="Google Shape;148;p31"/>
          <p:cNvPicPr preferRelativeResize="0"/>
          <p:nvPr/>
        </p:nvPicPr>
        <p:blipFill>
          <a:blip r:embed="rId4">
            <a:alphaModFix/>
          </a:blip>
          <a:stretch>
            <a:fillRect/>
          </a:stretch>
        </p:blipFill>
        <p:spPr>
          <a:xfrm>
            <a:off x="5389350" y="2461100"/>
            <a:ext cx="2939626" cy="2204725"/>
          </a:xfrm>
          <a:prstGeom prst="rect">
            <a:avLst/>
          </a:prstGeom>
          <a:noFill/>
          <a:ln>
            <a:noFill/>
          </a:ln>
        </p:spPr>
      </p:pic>
      <p:pic>
        <p:nvPicPr>
          <p:cNvPr id="149" name="Google Shape;149;p31"/>
          <p:cNvPicPr preferRelativeResize="0"/>
          <p:nvPr/>
        </p:nvPicPr>
        <p:blipFill>
          <a:blip r:embed="rId5">
            <a:alphaModFix/>
          </a:blip>
          <a:stretch>
            <a:fillRect/>
          </a:stretch>
        </p:blipFill>
        <p:spPr>
          <a:xfrm>
            <a:off x="8680900" y="4466250"/>
            <a:ext cx="463100" cy="463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1000"/>
                                        <p:tgtEl>
                                          <p:spTgt spid="1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animEffect filter="fade" transition="in">
                                      <p:cBhvr>
                                        <p:cTn dur="1000"/>
                                        <p:tgtEl>
                                          <p:spTgt spid="1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animEffect filter="fade" transition="in">
                                      <p:cBhvr>
                                        <p:cTn dur="1000"/>
                                        <p:tgtEl>
                                          <p:spTgt spid="14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Çoklu </a:t>
            </a:r>
            <a:r>
              <a:rPr lang="tr"/>
              <a:t>Lineer Regresyon</a:t>
            </a:r>
            <a:endParaRPr/>
          </a:p>
        </p:txBody>
      </p:sp>
      <p:sp>
        <p:nvSpPr>
          <p:cNvPr id="155" name="Google Shape;155;p32"/>
          <p:cNvSpPr txBox="1"/>
          <p:nvPr>
            <p:ph idx="1" type="body"/>
          </p:nvPr>
        </p:nvSpPr>
        <p:spPr>
          <a:xfrm>
            <a:off x="311700" y="1152475"/>
            <a:ext cx="84087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b="1" lang="tr">
                <a:highlight>
                  <a:srgbClr val="C9DAF8"/>
                </a:highlight>
              </a:rPr>
              <a:t>Çoklu</a:t>
            </a:r>
            <a:r>
              <a:rPr b="1" lang="tr">
                <a:highlight>
                  <a:srgbClr val="C9DAF8"/>
                </a:highlight>
              </a:rPr>
              <a:t> Lineer Regresyon</a:t>
            </a:r>
            <a:r>
              <a:rPr lang="tr"/>
              <a:t> en uygun düz çizgi (regresyon çizgisi olarak da bilinir) kullanarak bağımlı değişken (Y) ile birden fazla bağımsız değişken (X) arasında bir ilişki kurar.</a:t>
            </a:r>
            <a:endParaRPr/>
          </a:p>
        </p:txBody>
      </p:sp>
      <p:pic>
        <p:nvPicPr>
          <p:cNvPr id="156" name="Google Shape;156;p32"/>
          <p:cNvPicPr preferRelativeResize="0"/>
          <p:nvPr/>
        </p:nvPicPr>
        <p:blipFill>
          <a:blip r:embed="rId3">
            <a:alphaModFix/>
          </a:blip>
          <a:stretch>
            <a:fillRect/>
          </a:stretch>
        </p:blipFill>
        <p:spPr>
          <a:xfrm>
            <a:off x="5493575" y="2257513"/>
            <a:ext cx="2959450" cy="2219575"/>
          </a:xfrm>
          <a:prstGeom prst="rect">
            <a:avLst/>
          </a:prstGeom>
          <a:noFill/>
          <a:ln>
            <a:noFill/>
          </a:ln>
        </p:spPr>
      </p:pic>
      <p:pic>
        <p:nvPicPr>
          <p:cNvPr id="157" name="Google Shape;157;p32"/>
          <p:cNvPicPr preferRelativeResize="0"/>
          <p:nvPr/>
        </p:nvPicPr>
        <p:blipFill>
          <a:blip r:embed="rId4">
            <a:alphaModFix/>
          </a:blip>
          <a:stretch>
            <a:fillRect/>
          </a:stretch>
        </p:blipFill>
        <p:spPr>
          <a:xfrm>
            <a:off x="453274" y="2763650"/>
            <a:ext cx="4572001" cy="1207300"/>
          </a:xfrm>
          <a:prstGeom prst="rect">
            <a:avLst/>
          </a:prstGeom>
          <a:noFill/>
          <a:ln>
            <a:noFill/>
          </a:ln>
        </p:spPr>
      </p:pic>
      <p:pic>
        <p:nvPicPr>
          <p:cNvPr id="158" name="Google Shape;158;p32"/>
          <p:cNvPicPr preferRelativeResize="0"/>
          <p:nvPr/>
        </p:nvPicPr>
        <p:blipFill>
          <a:blip r:embed="rId5">
            <a:alphaModFix/>
          </a:blip>
          <a:stretch>
            <a:fillRect/>
          </a:stretch>
        </p:blipFill>
        <p:spPr>
          <a:xfrm>
            <a:off x="8680900" y="4466250"/>
            <a:ext cx="463100" cy="463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1000"/>
                                        <p:tgtEl>
                                          <p:spTgt spid="15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Polynomial Regresyon</a:t>
            </a:r>
            <a:endParaRPr/>
          </a:p>
        </p:txBody>
      </p:sp>
      <p:sp>
        <p:nvSpPr>
          <p:cNvPr id="164" name="Google Shape;164;p3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None/>
            </a:pPr>
            <a:r>
              <a:rPr b="1" lang="tr">
                <a:highlight>
                  <a:srgbClr val="C9DAF8"/>
                </a:highlight>
              </a:rPr>
              <a:t>Polinom</a:t>
            </a:r>
            <a:r>
              <a:rPr b="1" lang="tr">
                <a:highlight>
                  <a:srgbClr val="C9DAF8"/>
                </a:highlight>
              </a:rPr>
              <a:t> regresyon</a:t>
            </a:r>
            <a:r>
              <a:rPr lang="tr"/>
              <a:t>, bir veya birden fazla bağımsız değişken x ile bağımlı değişken y arasındaki ilişkinin x'te n'inci dereceden bir polinom olarak modellendiği bir regresyon analizi biçimidir.</a:t>
            </a:r>
            <a:endParaRPr/>
          </a:p>
          <a:p>
            <a:pPr indent="0" lvl="0" marL="0" rtl="0" algn="l">
              <a:lnSpc>
                <a:spcPct val="135714"/>
              </a:lnSpc>
              <a:spcBef>
                <a:spcPts val="0"/>
              </a:spcBef>
              <a:spcAft>
                <a:spcPts val="0"/>
              </a:spcAft>
              <a:buNone/>
            </a:pPr>
            <a:r>
              <a:t/>
            </a:r>
            <a:endParaRPr/>
          </a:p>
          <a:p>
            <a:pPr indent="-317500" lvl="0" marL="457200" rtl="0" algn="l">
              <a:lnSpc>
                <a:spcPct val="135714"/>
              </a:lnSpc>
              <a:spcBef>
                <a:spcPts val="0"/>
              </a:spcBef>
              <a:spcAft>
                <a:spcPts val="0"/>
              </a:spcAft>
              <a:buSzPts val="1400"/>
              <a:buChar char="●"/>
            </a:pPr>
            <a:r>
              <a:rPr lang="tr"/>
              <a:t>Basit ve çoklu lineer regresyon modellerimizin tahminde yetersiz kaldığı durumda (verimiz nonlineer olduğunda) polinomel regresyon yardımıyla modelimizi verimize daha iyi oturtabiliriz. Bunun için modele verdiğimiz featureları dereceli (üslü) vermemiz gerekmektedir</a:t>
            </a:r>
            <a:endParaRPr/>
          </a:p>
        </p:txBody>
      </p:sp>
      <p:pic>
        <p:nvPicPr>
          <p:cNvPr id="165" name="Google Shape;165;p33"/>
          <p:cNvPicPr preferRelativeResize="0"/>
          <p:nvPr/>
        </p:nvPicPr>
        <p:blipFill>
          <a:blip r:embed="rId3">
            <a:alphaModFix/>
          </a:blip>
          <a:stretch>
            <a:fillRect/>
          </a:stretch>
        </p:blipFill>
        <p:spPr>
          <a:xfrm>
            <a:off x="4170050" y="1215688"/>
            <a:ext cx="4821549" cy="2712125"/>
          </a:xfrm>
          <a:prstGeom prst="rect">
            <a:avLst/>
          </a:prstGeom>
          <a:noFill/>
          <a:ln>
            <a:noFill/>
          </a:ln>
        </p:spPr>
      </p:pic>
      <p:pic>
        <p:nvPicPr>
          <p:cNvPr id="166" name="Google Shape;166;p33"/>
          <p:cNvPicPr preferRelativeResize="0"/>
          <p:nvPr/>
        </p:nvPicPr>
        <p:blipFill>
          <a:blip r:embed="rId4">
            <a:alphaModFix/>
          </a:blip>
          <a:stretch>
            <a:fillRect/>
          </a:stretch>
        </p:blipFill>
        <p:spPr>
          <a:xfrm>
            <a:off x="8680900" y="4466250"/>
            <a:ext cx="463100" cy="463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1000"/>
                                        <p:tgtEl>
                                          <p:spTgt spid="1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Effect filter="fade" transition="in">
                                      <p:cBhvr>
                                        <p:cTn dur="1000"/>
                                        <p:tgtEl>
                                          <p:spTgt spid="1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animEffect filter="fade" transition="in">
                                      <p:cBhvr>
                                        <p:cTn dur="1000"/>
                                        <p:tgtEl>
                                          <p:spTgt spid="16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