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Fira Sans ExtraBold"/>
      <p:bold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FiraSansExtraBold-bold.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ExtraBold-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e77fcf19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e77fcf19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87a539f8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87a539f8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69df5857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69df5857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69df5857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69df5857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69df5857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69df5857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9c259dd2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9c259dd2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69df5857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69df5857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87a539f8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87a539f8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9ee767c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e9ee767c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69df5857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69df5857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69df5857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e69df5857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79dfb3c9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79dfb3c9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87a539f8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e87a539f8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e87a539f8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e87a539f8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b6f9b40c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eb6f9b40c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e79dfb3c9b_0_2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e79dfb3c9b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79ec2c40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79ec2c40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69df585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69df585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87a539f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87a539f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b6f9b40c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b6f9b40c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9c259dd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9c259dd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9c259dd2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9c259dd2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 name="Google Shape;14;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3" name="Shape 53"/>
        <p:cNvGrpSpPr/>
        <p:nvPr/>
      </p:nvGrpSpPr>
      <p:grpSpPr>
        <a:xfrm>
          <a:off x="0" y="0"/>
          <a:ext cx="0" cy="0"/>
          <a:chOff x="0" y="0"/>
          <a:chExt cx="0" cy="0"/>
        </a:xfrm>
      </p:grpSpPr>
      <p:sp>
        <p:nvSpPr>
          <p:cNvPr id="54" name="Google Shape;54;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 name="Google Shape;55;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rtl="0" algn="l">
              <a:lnSpc>
                <a:spcPct val="100000"/>
              </a:lnSpc>
              <a:spcBef>
                <a:spcPts val="800"/>
              </a:spcBef>
              <a:spcAft>
                <a:spcPts val="0"/>
              </a:spcAft>
              <a:buClr>
                <a:schemeClr val="dk1"/>
              </a:buClr>
              <a:buSzPts val="2100"/>
              <a:buChar char="●"/>
              <a:defRPr/>
            </a:lvl1pPr>
            <a:lvl2pPr indent="-342900" lvl="1" marL="914400" rtl="0" algn="l">
              <a:lnSpc>
                <a:spcPct val="100000"/>
              </a:lnSpc>
              <a:spcBef>
                <a:spcPts val="1200"/>
              </a:spcBef>
              <a:spcAft>
                <a:spcPts val="0"/>
              </a:spcAft>
              <a:buClr>
                <a:schemeClr val="dk1"/>
              </a:buClr>
              <a:buSzPts val="1800"/>
              <a:buChar char="○"/>
              <a:defRPr/>
            </a:lvl2pPr>
            <a:lvl3pPr indent="-323850" lvl="2" marL="1371600" rtl="0" algn="l">
              <a:lnSpc>
                <a:spcPct val="100000"/>
              </a:lnSpc>
              <a:spcBef>
                <a:spcPts val="1200"/>
              </a:spcBef>
              <a:spcAft>
                <a:spcPts val="0"/>
              </a:spcAft>
              <a:buClr>
                <a:schemeClr val="dk1"/>
              </a:buClr>
              <a:buSzPts val="1500"/>
              <a:buChar char="■"/>
              <a:defRPr/>
            </a:lvl3pPr>
            <a:lvl4pPr indent="-317500" lvl="3" marL="1828800" rtl="0" algn="l">
              <a:lnSpc>
                <a:spcPct val="100000"/>
              </a:lnSpc>
              <a:spcBef>
                <a:spcPts val="1200"/>
              </a:spcBef>
              <a:spcAft>
                <a:spcPts val="0"/>
              </a:spcAft>
              <a:buClr>
                <a:schemeClr val="dk1"/>
              </a:buClr>
              <a:buSzPts val="1400"/>
              <a:buChar char="●"/>
              <a:defRPr/>
            </a:lvl4pPr>
            <a:lvl5pPr indent="-317500" lvl="4" marL="2286000" rtl="0" algn="l">
              <a:lnSpc>
                <a:spcPct val="10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6" name="Google Shape;56;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7" name="Google Shape;57;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8" name="Google Shape;58;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 name="Google Shape;41;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3" name="Google Shape;43;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400"/>
              <a:buNone/>
              <a:defRPr/>
            </a:lvl1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Century"/>
              <a:buNone/>
              <a:defRPr sz="2800">
                <a:solidFill>
                  <a:schemeClr val="dk1"/>
                </a:solidFill>
                <a:latin typeface="Century"/>
                <a:ea typeface="Century"/>
                <a:cs typeface="Century"/>
                <a:sym typeface="Century"/>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7500" lvl="0" marL="45720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1pPr>
            <a:lvl2pPr indent="-317500" lvl="1" marL="91440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2pPr>
            <a:lvl3pPr indent="-317500" lvl="2" marL="137160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3pPr>
            <a:lvl4pPr indent="-317500" lvl="3" marL="182880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4pPr>
            <a:lvl5pPr indent="-317500" lvl="4" marL="228600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5pPr>
            <a:lvl6pPr indent="-317500" lvl="5" marL="274320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6pPr>
            <a:lvl7pPr indent="-317500" lvl="6" marL="320040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7pPr>
            <a:lvl8pPr indent="-317500" lvl="7" marL="365760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8pPr>
            <a:lvl9pPr indent="-317500" lvl="8" marL="411480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pic>
        <p:nvPicPr>
          <p:cNvPr id="9" name="Google Shape;9;p1"/>
          <p:cNvPicPr preferRelativeResize="0"/>
          <p:nvPr/>
        </p:nvPicPr>
        <p:blipFill>
          <a:blip r:embed="rId1">
            <a:alphaModFix/>
          </a:blip>
          <a:stretch>
            <a:fillRect/>
          </a:stretch>
        </p:blipFill>
        <p:spPr>
          <a:xfrm>
            <a:off x="7873725" y="105399"/>
            <a:ext cx="1147424" cy="437350"/>
          </a:xfrm>
          <a:prstGeom prst="rect">
            <a:avLst/>
          </a:prstGeom>
          <a:noFill/>
          <a:ln>
            <a:noFill/>
          </a:ln>
        </p:spPr>
      </p:pic>
      <p:sp>
        <p:nvSpPr>
          <p:cNvPr id="10" name="Google Shape;10;p1"/>
          <p:cNvSpPr/>
          <p:nvPr/>
        </p:nvSpPr>
        <p:spPr>
          <a:xfrm>
            <a:off x="0" y="4928400"/>
            <a:ext cx="9144000" cy="215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accent1"/>
              </a:highlight>
            </a:endParaRPr>
          </a:p>
        </p:txBody>
      </p:sp>
      <p:sp>
        <p:nvSpPr>
          <p:cNvPr id="11" name="Google Shape;11;p1"/>
          <p:cNvSpPr txBox="1"/>
          <p:nvPr/>
        </p:nvSpPr>
        <p:spPr>
          <a:xfrm>
            <a:off x="2642400" y="4835850"/>
            <a:ext cx="3859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r" sz="1300">
                <a:solidFill>
                  <a:schemeClr val="lt1"/>
                </a:solidFill>
                <a:latin typeface="Fira Sans ExtraBold"/>
                <a:ea typeface="Fira Sans ExtraBold"/>
                <a:cs typeface="Fira Sans ExtraBold"/>
                <a:sym typeface="Fira Sans ExtraBold"/>
              </a:rPr>
              <a:t>globalaihub.com</a:t>
            </a:r>
            <a:endParaRPr sz="1300">
              <a:solidFill>
                <a:schemeClr val="lt1"/>
              </a:solidFill>
              <a:latin typeface="Fira Sans ExtraBold"/>
              <a:ea typeface="Fira Sans ExtraBold"/>
              <a:cs typeface="Fira Sans ExtraBold"/>
              <a:sym typeface="Fira Sans ExtraBo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25.png"/><Relationship Id="rId5"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25.png"/><Relationship Id="rId9" Type="http://schemas.openxmlformats.org/officeDocument/2006/relationships/image" Target="../media/image26.png"/><Relationship Id="rId5" Type="http://schemas.openxmlformats.org/officeDocument/2006/relationships/image" Target="../media/image19.png"/><Relationship Id="rId6" Type="http://schemas.openxmlformats.org/officeDocument/2006/relationships/image" Target="../media/image23.png"/><Relationship Id="rId7" Type="http://schemas.openxmlformats.org/officeDocument/2006/relationships/image" Target="../media/image22.png"/><Relationship Id="rId8"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jpg"/><Relationship Id="rId4" Type="http://schemas.openxmlformats.org/officeDocument/2006/relationships/image" Target="../media/image2.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Karar Agaçlarına Giriş</a:t>
            </a:r>
            <a:endParaRPr/>
          </a:p>
        </p:txBody>
      </p:sp>
      <p:sp>
        <p:nvSpPr>
          <p:cNvPr id="64" name="Google Shape;64;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Karar Ağaçları Nasıl Hesaplanır</a:t>
            </a:r>
            <a:endParaRPr/>
          </a:p>
        </p:txBody>
      </p:sp>
      <p:sp>
        <p:nvSpPr>
          <p:cNvPr id="130" name="Google Shape;130;p2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idx="1" type="body"/>
          </p:nvPr>
        </p:nvSpPr>
        <p:spPr>
          <a:xfrm>
            <a:off x="311700" y="1152475"/>
            <a:ext cx="8100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tr"/>
              <a:t>Pure</a:t>
            </a:r>
            <a:r>
              <a:rPr lang="tr"/>
              <a:t>, seçilen bir veri kümesi örneğindeki tüm verilerin aynı sınıfa ait olduğu anlamına gelir.</a:t>
            </a:r>
            <a:endParaRPr/>
          </a:p>
          <a:p>
            <a:pPr indent="0" lvl="0" marL="0" rtl="0" algn="l">
              <a:spcBef>
                <a:spcPts val="1200"/>
              </a:spcBef>
              <a:spcAft>
                <a:spcPts val="0"/>
              </a:spcAft>
              <a:buClr>
                <a:schemeClr val="dk1"/>
              </a:buClr>
              <a:buSzPts val="1100"/>
              <a:buFont typeface="Arial"/>
              <a:buNone/>
            </a:pPr>
            <a:r>
              <a:rPr b="1" lang="tr"/>
              <a:t>Impure</a:t>
            </a:r>
            <a:r>
              <a:rPr lang="tr"/>
              <a:t>, verilerin farklı sınıfların karışımı olduğu anlamına gelir.</a:t>
            </a:r>
            <a:endParaRPr/>
          </a:p>
          <a:p>
            <a:pPr indent="0" lvl="0" marL="0" rtl="0" algn="l">
              <a:spcBef>
                <a:spcPts val="1200"/>
              </a:spcBef>
              <a:spcAft>
                <a:spcPts val="0"/>
              </a:spcAft>
              <a:buClr>
                <a:schemeClr val="dk1"/>
              </a:buClr>
              <a:buSzPts val="1100"/>
              <a:buFont typeface="Arial"/>
              <a:buNone/>
            </a:pPr>
            <a:r>
              <a:rPr b="1" lang="tr"/>
              <a:t>Gini Impurity</a:t>
            </a:r>
            <a:r>
              <a:rPr lang="tr"/>
              <a:t>, yeni bir örnek, veri setinden sınıf etiketlerinin dağılımına göre rastgele sınıflandırılmışsa, rastgele bir değişkenin yeni bir örneğinin yanlış sınıflandırılma olasılığının bir ölçümüdür.</a:t>
            </a:r>
            <a:endParaRPr/>
          </a:p>
          <a:p>
            <a:pPr indent="0" lvl="0" marL="0" rtl="0" algn="l">
              <a:spcBef>
                <a:spcPts val="1200"/>
              </a:spcBef>
              <a:spcAft>
                <a:spcPts val="1200"/>
              </a:spcAft>
              <a:buClr>
                <a:schemeClr val="dk1"/>
              </a:buClr>
              <a:buSzPts val="1100"/>
              <a:buFont typeface="Arial"/>
              <a:buNone/>
            </a:pPr>
            <a:r>
              <a:rPr lang="tr"/>
              <a:t>Veri kümemiz Pure ise, yanlış sınıflandırma olasılığı 0'dır. Örneğimiz farklı sınıfların karışımıysa, yanlış sınıflandırma olasılığı yüksek olacaktır.</a:t>
            </a:r>
            <a:endParaRPr/>
          </a:p>
        </p:txBody>
      </p:sp>
      <p:pic>
        <p:nvPicPr>
          <p:cNvPr id="136" name="Google Shape;136;p24"/>
          <p:cNvPicPr preferRelativeResize="0"/>
          <p:nvPr/>
        </p:nvPicPr>
        <p:blipFill>
          <a:blip r:embed="rId3">
            <a:alphaModFix/>
          </a:blip>
          <a:stretch>
            <a:fillRect/>
          </a:stretch>
        </p:blipFill>
        <p:spPr>
          <a:xfrm>
            <a:off x="3567975" y="3451275"/>
            <a:ext cx="5203251" cy="1315675"/>
          </a:xfrm>
          <a:prstGeom prst="rect">
            <a:avLst/>
          </a:prstGeom>
          <a:noFill/>
          <a:ln>
            <a:noFill/>
          </a:ln>
        </p:spPr>
      </p:pic>
      <p:sp>
        <p:nvSpPr>
          <p:cNvPr id="137" name="Google Shape;13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Gini Index</a:t>
            </a:r>
            <a:endParaRPr/>
          </a:p>
        </p:txBody>
      </p:sp>
      <p:pic>
        <p:nvPicPr>
          <p:cNvPr id="138" name="Google Shape;138;p24"/>
          <p:cNvPicPr preferRelativeResize="0"/>
          <p:nvPr/>
        </p:nvPicPr>
        <p:blipFill>
          <a:blip r:embed="rId4">
            <a:alphaModFix/>
          </a:blip>
          <a:stretch>
            <a:fillRect/>
          </a:stretch>
        </p:blipFill>
        <p:spPr>
          <a:xfrm>
            <a:off x="405663" y="3513800"/>
            <a:ext cx="3162300" cy="1190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Entropi</a:t>
            </a:r>
            <a:endParaRPr/>
          </a:p>
        </p:txBody>
      </p:sp>
      <p:sp>
        <p:nvSpPr>
          <p:cNvPr id="144" name="Google Shape;144;p25"/>
          <p:cNvSpPr txBox="1"/>
          <p:nvPr>
            <p:ph idx="1" type="body"/>
          </p:nvPr>
        </p:nvSpPr>
        <p:spPr>
          <a:xfrm>
            <a:off x="311700" y="1152475"/>
            <a:ext cx="4683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Bir karar ağacı oluşturmak için hangi soruların hangi sırayla sorulacağına karar vermemiz gerekir. Ağacın her aşamasında elediğimiz bazı olasılıklar ve elemediğimiz bazı olasılıklar vardir. </a:t>
            </a:r>
            <a:endParaRPr/>
          </a:p>
          <a:p>
            <a:pPr indent="0" lvl="0" marL="0" rtl="0" algn="l">
              <a:spcBef>
                <a:spcPts val="1200"/>
              </a:spcBef>
              <a:spcAft>
                <a:spcPts val="0"/>
              </a:spcAft>
              <a:buNone/>
            </a:pPr>
            <a:r>
              <a:rPr b="1" i="1" lang="tr" sz="1200">
                <a:solidFill>
                  <a:schemeClr val="dk2"/>
                </a:solidFill>
              </a:rPr>
              <a:t>Örnek:</a:t>
            </a:r>
            <a:r>
              <a:rPr i="1" lang="tr" sz="1200">
                <a:solidFill>
                  <a:schemeClr val="dk2"/>
                </a:solidFill>
              </a:rPr>
              <a:t> Bir hayvanın beşten fazla bacağı olmadığını öğrendikten sonra çekirge olma ihtimalini ortadan kaldırdık. Ördek olma ihtimalini ortadan kaldırmadık. Olası her soru, kalan olasılıkları cevaplarına göre bölümlere ayırır.</a:t>
            </a:r>
            <a:endParaRPr i="1" sz="1200">
              <a:solidFill>
                <a:schemeClr val="dk2"/>
              </a:solidFill>
            </a:endParaRPr>
          </a:p>
          <a:p>
            <a:pPr indent="0" lvl="0" marL="0" rtl="0" algn="l">
              <a:spcBef>
                <a:spcPts val="1200"/>
              </a:spcBef>
              <a:spcAft>
                <a:spcPts val="0"/>
              </a:spcAft>
              <a:buNone/>
            </a:pPr>
            <a:r>
              <a:rPr lang="tr"/>
              <a:t>Entropi, rasgele bir değişkenin belirsizliğinin ölçüsüdür. Entropi ne kadar yüksek olursa elde edilen bilgi de o kadar fazla olur. </a:t>
            </a:r>
            <a:endParaRPr/>
          </a:p>
          <a:p>
            <a:pPr indent="0" lvl="0" marL="0" rtl="0" algn="l">
              <a:spcBef>
                <a:spcPts val="1200"/>
              </a:spcBef>
              <a:spcAft>
                <a:spcPts val="1200"/>
              </a:spcAft>
              <a:buNone/>
            </a:pPr>
            <a:r>
              <a:t/>
            </a:r>
            <a:endParaRPr i="1" sz="1200"/>
          </a:p>
        </p:txBody>
      </p:sp>
      <p:pic>
        <p:nvPicPr>
          <p:cNvPr id="145" name="Google Shape;145;p25"/>
          <p:cNvPicPr preferRelativeResize="0"/>
          <p:nvPr/>
        </p:nvPicPr>
        <p:blipFill>
          <a:blip r:embed="rId3">
            <a:alphaModFix/>
          </a:blip>
          <a:stretch>
            <a:fillRect/>
          </a:stretch>
        </p:blipFill>
        <p:spPr>
          <a:xfrm>
            <a:off x="5699800" y="2057388"/>
            <a:ext cx="2762250" cy="1028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animEffect filter="fade" transition="in">
                                      <p:cBhvr>
                                        <p:cTn dur="1000"/>
                                        <p:tgtEl>
                                          <p:spTgt spid="1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1" st="1"/>
                                            </p:txEl>
                                          </p:spTgt>
                                        </p:tgtEl>
                                        <p:attrNameLst>
                                          <p:attrName>style.visibility</p:attrName>
                                        </p:attrNameLst>
                                      </p:cBhvr>
                                      <p:to>
                                        <p:strVal val="visible"/>
                                      </p:to>
                                    </p:set>
                                    <p:animEffect filter="fade" transition="in">
                                      <p:cBhvr>
                                        <p:cTn dur="1000"/>
                                        <p:tgtEl>
                                          <p:spTgt spid="1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2" st="2"/>
                                            </p:txEl>
                                          </p:spTgt>
                                        </p:tgtEl>
                                        <p:attrNameLst>
                                          <p:attrName>style.visibility</p:attrName>
                                        </p:attrNameLst>
                                      </p:cBhvr>
                                      <p:to>
                                        <p:strVal val="visible"/>
                                      </p:to>
                                    </p:set>
                                    <p:animEffect filter="fade" transition="in">
                                      <p:cBhvr>
                                        <p:cTn dur="1000"/>
                                        <p:tgtEl>
                                          <p:spTgt spid="1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3" st="3"/>
                                            </p:txEl>
                                          </p:spTgt>
                                        </p:tgtEl>
                                        <p:attrNameLst>
                                          <p:attrName>style.visibility</p:attrName>
                                        </p:attrNameLst>
                                      </p:cBhvr>
                                      <p:to>
                                        <p:strVal val="visible"/>
                                      </p:to>
                                    </p:set>
                                    <p:animEffect filter="fade" transition="in">
                                      <p:cBhvr>
                                        <p:cTn dur="1000"/>
                                        <p:tgtEl>
                                          <p:spTgt spid="14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Karar Ağaçları Avantajları</a:t>
            </a:r>
            <a:endParaRPr/>
          </a:p>
        </p:txBody>
      </p:sp>
      <p:sp>
        <p:nvSpPr>
          <p:cNvPr id="151" name="Google Shape;151;p26"/>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tr"/>
              <a:t>Hem sürekli hem de ayrık veriler ile çalışabilir</a:t>
            </a:r>
            <a:endParaRPr/>
          </a:p>
          <a:p>
            <a:pPr indent="-317500" lvl="0" marL="457200" rtl="0" algn="l">
              <a:lnSpc>
                <a:spcPct val="150000"/>
              </a:lnSpc>
              <a:spcBef>
                <a:spcPts val="0"/>
              </a:spcBef>
              <a:spcAft>
                <a:spcPts val="0"/>
              </a:spcAft>
              <a:buSzPts val="1400"/>
              <a:buChar char="●"/>
            </a:pPr>
            <a:r>
              <a:rPr lang="tr"/>
              <a:t>Veri önişlemeye daha az ihtiyaç duyar. Outlier detection veya scaling gerektirmez </a:t>
            </a:r>
            <a:endParaRPr/>
          </a:p>
          <a:p>
            <a:pPr indent="-317500" lvl="0" marL="457200" rtl="0" algn="l">
              <a:lnSpc>
                <a:spcPct val="150000"/>
              </a:lnSpc>
              <a:spcBef>
                <a:spcPts val="0"/>
              </a:spcBef>
              <a:spcAft>
                <a:spcPts val="0"/>
              </a:spcAft>
              <a:buSzPts val="1400"/>
              <a:buChar char="●"/>
            </a:pPr>
            <a:r>
              <a:rPr lang="tr"/>
              <a:t>Karar ağaçları kolaylıkla görselleştirilebilir ve sınıflandırma kuralları açıkça görülebilir bu yüzden anlaması ve yorumlaması kolaydır</a:t>
            </a:r>
            <a:endParaRPr/>
          </a:p>
          <a:p>
            <a:pPr indent="-317500" lvl="0" marL="457200" rtl="0" algn="l">
              <a:lnSpc>
                <a:spcPct val="150000"/>
              </a:lnSpc>
              <a:spcBef>
                <a:spcPts val="0"/>
              </a:spcBef>
              <a:spcAft>
                <a:spcPts val="0"/>
              </a:spcAft>
              <a:buSzPts val="1400"/>
              <a:buChar char="●"/>
            </a:pPr>
            <a:r>
              <a:rPr lang="tr"/>
              <a:t>Çoklu çıktı için kullanılabilir</a:t>
            </a:r>
            <a:endParaRPr/>
          </a:p>
          <a:p>
            <a:pPr indent="0" lvl="0" marL="0" rtl="0" algn="l">
              <a:spcBef>
                <a:spcPts val="1200"/>
              </a:spcBef>
              <a:spcAft>
                <a:spcPts val="1200"/>
              </a:spcAft>
              <a:buNone/>
            </a:pPr>
            <a:r>
              <a:t/>
            </a:r>
            <a:endParaRPr/>
          </a:p>
        </p:txBody>
      </p:sp>
      <p:pic>
        <p:nvPicPr>
          <p:cNvPr id="152" name="Google Shape;152;p26"/>
          <p:cNvPicPr preferRelativeResize="0"/>
          <p:nvPr/>
        </p:nvPicPr>
        <p:blipFill>
          <a:blip r:embed="rId3">
            <a:alphaModFix/>
          </a:blip>
          <a:stretch>
            <a:fillRect/>
          </a:stretch>
        </p:blipFill>
        <p:spPr>
          <a:xfrm>
            <a:off x="5059200" y="1241425"/>
            <a:ext cx="3543300" cy="3238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Effect filter="fade" transition="in">
                                      <p:cBhvr>
                                        <p:cTn dur="1000"/>
                                        <p:tgtEl>
                                          <p:spTgt spid="1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Effect filter="fade" transition="in">
                                      <p:cBhvr>
                                        <p:cTn dur="1000"/>
                                        <p:tgtEl>
                                          <p:spTgt spid="1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Effect filter="fade" transition="in">
                                      <p:cBhvr>
                                        <p:cTn dur="1000"/>
                                        <p:tgtEl>
                                          <p:spTgt spid="1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animEffect filter="fade" transition="in">
                                      <p:cBhvr>
                                        <p:cTn dur="1000"/>
                                        <p:tgtEl>
                                          <p:spTgt spid="1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animEffect filter="fade" transition="in">
                                      <p:cBhvr>
                                        <p:cTn dur="1000"/>
                                        <p:tgtEl>
                                          <p:spTgt spid="15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Karar Agaclari Gorsellestirmesi</a:t>
            </a:r>
            <a:endParaRPr/>
          </a:p>
        </p:txBody>
      </p:sp>
      <p:sp>
        <p:nvSpPr>
          <p:cNvPr id="158" name="Google Shape;158;p27"/>
          <p:cNvSpPr txBox="1"/>
          <p:nvPr>
            <p:ph idx="1" type="body"/>
          </p:nvPr>
        </p:nvSpPr>
        <p:spPr>
          <a:xfrm>
            <a:off x="-785350" y="16294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59" name="Google Shape;159;p27"/>
          <p:cNvPicPr preferRelativeResize="0"/>
          <p:nvPr/>
        </p:nvPicPr>
        <p:blipFill>
          <a:blip r:embed="rId3">
            <a:alphaModFix/>
          </a:blip>
          <a:stretch>
            <a:fillRect/>
          </a:stretch>
        </p:blipFill>
        <p:spPr>
          <a:xfrm>
            <a:off x="2124025" y="1195150"/>
            <a:ext cx="4826699" cy="3487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Ensemble Learning</a:t>
            </a:r>
            <a:endParaRPr/>
          </a:p>
        </p:txBody>
      </p:sp>
      <p:sp>
        <p:nvSpPr>
          <p:cNvPr id="165" name="Google Shape;165;p28"/>
          <p:cNvSpPr txBox="1"/>
          <p:nvPr>
            <p:ph idx="1" type="body"/>
          </p:nvPr>
        </p:nvSpPr>
        <p:spPr>
          <a:xfrm>
            <a:off x="311700" y="1152475"/>
            <a:ext cx="4980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solidFill>
                  <a:srgbClr val="292929"/>
                </a:solidFill>
                <a:highlight>
                  <a:srgbClr val="FFFFFF"/>
                </a:highlight>
              </a:rPr>
              <a:t>Birden fazla sınıflandırma, tahmin algoritmasının birlikte çalışması mantığıyla daha başarılı sonuçları vermesi olayına denir.</a:t>
            </a:r>
            <a:endParaRPr>
              <a:solidFill>
                <a:srgbClr val="292929"/>
              </a:solidFill>
              <a:highlight>
                <a:srgbClr val="FFFFFF"/>
              </a:highlight>
            </a:endParaRPr>
          </a:p>
          <a:p>
            <a:pPr indent="0" lvl="0" marL="0" rtl="0" algn="l">
              <a:spcBef>
                <a:spcPts val="1200"/>
              </a:spcBef>
              <a:spcAft>
                <a:spcPts val="0"/>
              </a:spcAft>
              <a:buNone/>
            </a:pPr>
            <a:r>
              <a:rPr i="1" lang="tr" sz="1200">
                <a:solidFill>
                  <a:schemeClr val="dk2"/>
                </a:solidFill>
                <a:highlight>
                  <a:srgbClr val="FFFFFF"/>
                </a:highlight>
              </a:rPr>
              <a:t>Ornek: Random forest, birden fazla decision tree algoritması aynı problem için bir kaç kere çizilmesi ve probl</a:t>
            </a:r>
            <a:r>
              <a:rPr i="1" lang="tr" sz="1200">
                <a:solidFill>
                  <a:schemeClr val="dk2"/>
                </a:solidFill>
                <a:highlight>
                  <a:srgbClr val="FFFFFF"/>
                </a:highlight>
              </a:rPr>
              <a:t>emin çözümünde hep birlikte kullanılmasıdır.</a:t>
            </a:r>
            <a:endParaRPr i="1" sz="1200">
              <a:solidFill>
                <a:schemeClr val="dk2"/>
              </a:solidFill>
              <a:highlight>
                <a:srgbClr val="FFFFFF"/>
              </a:highlight>
            </a:endParaRPr>
          </a:p>
          <a:p>
            <a:pPr indent="-317500" lvl="0" marL="457200" rtl="0" algn="l">
              <a:spcBef>
                <a:spcPts val="1200"/>
              </a:spcBef>
              <a:spcAft>
                <a:spcPts val="0"/>
              </a:spcAft>
              <a:buClr>
                <a:srgbClr val="292929"/>
              </a:buClr>
              <a:buSzPts val="1400"/>
              <a:buChar char="●"/>
            </a:pPr>
            <a:r>
              <a:rPr lang="tr">
                <a:solidFill>
                  <a:srgbClr val="292929"/>
                </a:solidFill>
                <a:highlight>
                  <a:srgbClr val="FFFFFF"/>
                </a:highlight>
              </a:rPr>
              <a:t>Maximum Oylama (Max Voting)</a:t>
            </a:r>
            <a:endParaRPr>
              <a:solidFill>
                <a:srgbClr val="292929"/>
              </a:solidFill>
              <a:highlight>
                <a:srgbClr val="FFFFFF"/>
              </a:highlight>
            </a:endParaRPr>
          </a:p>
          <a:p>
            <a:pPr indent="-317500" lvl="0" marL="457200" rtl="0" algn="l">
              <a:spcBef>
                <a:spcPts val="0"/>
              </a:spcBef>
              <a:spcAft>
                <a:spcPts val="0"/>
              </a:spcAft>
              <a:buClr>
                <a:srgbClr val="292929"/>
              </a:buClr>
              <a:buSzPts val="1400"/>
              <a:buChar char="●"/>
            </a:pPr>
            <a:r>
              <a:rPr lang="tr">
                <a:solidFill>
                  <a:srgbClr val="292929"/>
                </a:solidFill>
                <a:highlight>
                  <a:srgbClr val="FFFFFF"/>
                </a:highlight>
              </a:rPr>
              <a:t>Ortalama (Averaging)</a:t>
            </a:r>
            <a:endParaRPr>
              <a:solidFill>
                <a:srgbClr val="292929"/>
              </a:solidFill>
              <a:highlight>
                <a:srgbClr val="FFFFFF"/>
              </a:highlight>
            </a:endParaRPr>
          </a:p>
          <a:p>
            <a:pPr indent="-317500" lvl="0" marL="457200" rtl="0" algn="l">
              <a:spcBef>
                <a:spcPts val="0"/>
              </a:spcBef>
              <a:spcAft>
                <a:spcPts val="0"/>
              </a:spcAft>
              <a:buClr>
                <a:srgbClr val="292929"/>
              </a:buClr>
              <a:buSzPts val="1400"/>
              <a:buChar char="●"/>
            </a:pPr>
            <a:r>
              <a:rPr lang="tr">
                <a:solidFill>
                  <a:srgbClr val="292929"/>
                </a:solidFill>
                <a:highlight>
                  <a:srgbClr val="FFFFFF"/>
                </a:highlight>
              </a:rPr>
              <a:t>Ağırlıklı Ortalama (Weighted Averaging)</a:t>
            </a:r>
            <a:endParaRPr>
              <a:solidFill>
                <a:srgbClr val="292929"/>
              </a:solidFill>
              <a:highlight>
                <a:srgbClr val="FFFFFF"/>
              </a:highlight>
            </a:endParaRPr>
          </a:p>
          <a:p>
            <a:pPr indent="-317500" lvl="0" marL="457200" rtl="0" algn="l">
              <a:spcBef>
                <a:spcPts val="0"/>
              </a:spcBef>
              <a:spcAft>
                <a:spcPts val="0"/>
              </a:spcAft>
              <a:buClr>
                <a:srgbClr val="292929"/>
              </a:buClr>
              <a:buSzPts val="1400"/>
              <a:buChar char="●"/>
            </a:pPr>
            <a:r>
              <a:rPr lang="tr">
                <a:solidFill>
                  <a:srgbClr val="292929"/>
                </a:solidFill>
                <a:highlight>
                  <a:srgbClr val="FFFFFF"/>
                </a:highlight>
              </a:rPr>
              <a:t>Yığma (Stacking) </a:t>
            </a:r>
            <a:endParaRPr>
              <a:solidFill>
                <a:srgbClr val="292929"/>
              </a:solidFill>
              <a:highlight>
                <a:srgbClr val="FFFFFF"/>
              </a:highlight>
            </a:endParaRPr>
          </a:p>
          <a:p>
            <a:pPr indent="-317500" lvl="0" marL="457200" rtl="0" algn="l">
              <a:spcBef>
                <a:spcPts val="0"/>
              </a:spcBef>
              <a:spcAft>
                <a:spcPts val="0"/>
              </a:spcAft>
              <a:buClr>
                <a:srgbClr val="292929"/>
              </a:buClr>
              <a:buSzPts val="1400"/>
              <a:buChar char="●"/>
            </a:pPr>
            <a:r>
              <a:rPr lang="tr">
                <a:solidFill>
                  <a:srgbClr val="292929"/>
                </a:solidFill>
                <a:highlight>
                  <a:srgbClr val="FFFFFF"/>
                </a:highlight>
              </a:rPr>
              <a:t>Harmanlama (Blending) </a:t>
            </a:r>
            <a:endParaRPr>
              <a:solidFill>
                <a:srgbClr val="292929"/>
              </a:solidFill>
              <a:highlight>
                <a:srgbClr val="FFFFFF"/>
              </a:highlight>
            </a:endParaRPr>
          </a:p>
        </p:txBody>
      </p:sp>
      <p:pic>
        <p:nvPicPr>
          <p:cNvPr id="166" name="Google Shape;166;p28"/>
          <p:cNvPicPr preferRelativeResize="0"/>
          <p:nvPr/>
        </p:nvPicPr>
        <p:blipFill>
          <a:blip r:embed="rId3">
            <a:alphaModFix/>
          </a:blip>
          <a:stretch>
            <a:fillRect/>
          </a:stretch>
        </p:blipFill>
        <p:spPr>
          <a:xfrm>
            <a:off x="5292600" y="1497488"/>
            <a:ext cx="3611375" cy="272637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Bootstrapping</a:t>
            </a:r>
            <a:endParaRPr/>
          </a:p>
        </p:txBody>
      </p:sp>
      <p:pic>
        <p:nvPicPr>
          <p:cNvPr id="172" name="Google Shape;172;p29"/>
          <p:cNvPicPr preferRelativeResize="0"/>
          <p:nvPr/>
        </p:nvPicPr>
        <p:blipFill rotWithShape="1">
          <a:blip r:embed="rId3">
            <a:alphaModFix/>
          </a:blip>
          <a:srcRect b="9075" l="0" r="0" t="8498"/>
          <a:stretch/>
        </p:blipFill>
        <p:spPr>
          <a:xfrm>
            <a:off x="982825" y="1284000"/>
            <a:ext cx="7178350" cy="3328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Bagging</a:t>
            </a:r>
            <a:endParaRPr/>
          </a:p>
        </p:txBody>
      </p:sp>
      <p:sp>
        <p:nvSpPr>
          <p:cNvPr id="178" name="Google Shape;178;p30"/>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a:t>Bootstrap Aggregation veya Bagging,</a:t>
            </a:r>
            <a:r>
              <a:rPr lang="tr"/>
              <a:t> gürültülü bir veri kümesindeki varyansı azaltmak için yaygın olarak kullanılan topluluk öğrenme yöntemidir.</a:t>
            </a:r>
            <a:endParaRPr/>
          </a:p>
          <a:p>
            <a:pPr indent="0" lvl="0" marL="0" rtl="0" algn="l">
              <a:spcBef>
                <a:spcPts val="1200"/>
              </a:spcBef>
              <a:spcAft>
                <a:spcPts val="0"/>
              </a:spcAft>
              <a:buClr>
                <a:schemeClr val="dk1"/>
              </a:buClr>
              <a:buSzPts val="1100"/>
              <a:buFont typeface="Arial"/>
              <a:buNone/>
            </a:pPr>
            <a:r>
              <a:rPr lang="tr"/>
              <a:t>Ana verisetinden rastgele veri altkumeleri oluşturulduktan sonra, birden fazla zayıf model bağımsız olarak eğitilir.</a:t>
            </a:r>
            <a:endParaRPr/>
          </a:p>
          <a:p>
            <a:pPr indent="0" lvl="0" marL="0" rtl="0" algn="l">
              <a:spcBef>
                <a:spcPts val="1200"/>
              </a:spcBef>
              <a:spcAft>
                <a:spcPts val="0"/>
              </a:spcAft>
              <a:buClr>
                <a:schemeClr val="dk1"/>
              </a:buClr>
              <a:buSzPts val="1100"/>
              <a:buFont typeface="Arial"/>
              <a:buNone/>
            </a:pPr>
            <a:r>
              <a:rPr i="1" lang="tr" sz="1200">
                <a:solidFill>
                  <a:schemeClr val="dk2"/>
                </a:solidFill>
              </a:rPr>
              <a:t>R</a:t>
            </a:r>
            <a:r>
              <a:rPr i="1" lang="tr" sz="1200">
                <a:solidFill>
                  <a:schemeClr val="dk2"/>
                </a:solidFill>
              </a:rPr>
              <a:t>astgele orman algoritması, birbiriyle ilişkisiz karar ağaçlarından rastgele bir orman oluşturmak için hem baggingi hem de özellik rastgeleliğini (feature randomness) kullanan torbalama yönteminin bir uzantısıdir.</a:t>
            </a:r>
            <a:endParaRPr i="1" sz="1200">
              <a:solidFill>
                <a:schemeClr val="dk2"/>
              </a:solidFill>
            </a:endParaRPr>
          </a:p>
          <a:p>
            <a:pPr indent="0" lvl="0" marL="0" rtl="0" algn="l">
              <a:spcBef>
                <a:spcPts val="1200"/>
              </a:spcBef>
              <a:spcAft>
                <a:spcPts val="1200"/>
              </a:spcAft>
              <a:buNone/>
            </a:pPr>
            <a:r>
              <a:t/>
            </a:r>
            <a:endParaRPr/>
          </a:p>
        </p:txBody>
      </p:sp>
      <p:pic>
        <p:nvPicPr>
          <p:cNvPr id="179" name="Google Shape;179;p30"/>
          <p:cNvPicPr preferRelativeResize="0"/>
          <p:nvPr/>
        </p:nvPicPr>
        <p:blipFill rotWithShape="1">
          <a:blip r:embed="rId3">
            <a:alphaModFix/>
          </a:blip>
          <a:srcRect b="7038" l="0" r="54889" t="6276"/>
          <a:stretch/>
        </p:blipFill>
        <p:spPr>
          <a:xfrm>
            <a:off x="5593025" y="1344787"/>
            <a:ext cx="2739826" cy="29616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Random Forest</a:t>
            </a:r>
            <a:endParaRPr/>
          </a:p>
        </p:txBody>
      </p:sp>
      <p:sp>
        <p:nvSpPr>
          <p:cNvPr id="185" name="Google Shape;185;p31"/>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Bu kavram - overfitting etkisini azaltmak için birden fazla fazla uydurma tahmincisinin birleştirilebileceği bagging adı verilen bir topluluk yönteminin altında calisir. </a:t>
            </a:r>
            <a:endParaRPr/>
          </a:p>
          <a:p>
            <a:pPr indent="0" lvl="0" marL="0" rtl="0" algn="l">
              <a:spcBef>
                <a:spcPts val="1200"/>
              </a:spcBef>
              <a:spcAft>
                <a:spcPts val="0"/>
              </a:spcAft>
              <a:buNone/>
            </a:pPr>
            <a:r>
              <a:rPr lang="tr"/>
              <a:t>Bagging, her biri verilere fazla uyan ve daha iyi bir sınıflandırma bulmak için sonuçların ortalamasını alan bir paralel tahmin ediciler topluluğu kullanır. </a:t>
            </a:r>
            <a:endParaRPr/>
          </a:p>
          <a:p>
            <a:pPr indent="0" lvl="0" marL="0" rtl="0" algn="l">
              <a:spcBef>
                <a:spcPts val="1200"/>
              </a:spcBef>
              <a:spcAft>
                <a:spcPts val="1200"/>
              </a:spcAft>
              <a:buNone/>
            </a:pPr>
            <a:r>
              <a:rPr lang="tr"/>
              <a:t>Rastgele karar ağaçları topluluğu, rastgele orman olarak bilinir.</a:t>
            </a:r>
            <a:endParaRPr/>
          </a:p>
        </p:txBody>
      </p:sp>
      <p:pic>
        <p:nvPicPr>
          <p:cNvPr id="186" name="Google Shape;186;p31"/>
          <p:cNvPicPr preferRelativeResize="0"/>
          <p:nvPr/>
        </p:nvPicPr>
        <p:blipFill>
          <a:blip r:embed="rId3">
            <a:alphaModFix/>
          </a:blip>
          <a:stretch>
            <a:fillRect/>
          </a:stretch>
        </p:blipFill>
        <p:spPr>
          <a:xfrm>
            <a:off x="4565100" y="1229250"/>
            <a:ext cx="4267200" cy="326284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Boosting</a:t>
            </a:r>
            <a:endParaRPr/>
          </a:p>
        </p:txBody>
      </p:sp>
      <p:sp>
        <p:nvSpPr>
          <p:cNvPr id="192" name="Google Shape;192;p32"/>
          <p:cNvSpPr txBox="1"/>
          <p:nvPr>
            <p:ph idx="1" type="body"/>
          </p:nvPr>
        </p:nvSpPr>
        <p:spPr>
          <a:xfrm>
            <a:off x="311700" y="1152475"/>
            <a:ext cx="4884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a:t>Boosting</a:t>
            </a:r>
            <a:r>
              <a:rPr lang="tr"/>
              <a:t>, eğitim hatalarını en aza indirmek için bir dizi zayıf öğreniciyi güçlü bir öğrenicide birleştiren bir topluluk öğrenme yöntemidir. </a:t>
            </a:r>
            <a:endParaRPr/>
          </a:p>
          <a:p>
            <a:pPr indent="0" lvl="0" marL="0" rtl="0" algn="l">
              <a:spcBef>
                <a:spcPts val="1200"/>
              </a:spcBef>
              <a:spcAft>
                <a:spcPts val="0"/>
              </a:spcAft>
              <a:buNone/>
            </a:pPr>
            <a:r>
              <a:rPr lang="tr"/>
              <a:t>Güçlendirmede</a:t>
            </a:r>
            <a:r>
              <a:rPr lang="tr"/>
              <a:t>, rastgele bir veri örneği seçilir ve ardından sıralı olarak eğitilir - yani, her model bir öncekinin zayıflıklarını telafi etmeye çalışır. </a:t>
            </a:r>
            <a:endParaRPr/>
          </a:p>
          <a:p>
            <a:pPr indent="0" lvl="0" marL="0" rtl="0" algn="l">
              <a:spcBef>
                <a:spcPts val="1200"/>
              </a:spcBef>
              <a:spcAft>
                <a:spcPts val="1200"/>
              </a:spcAft>
              <a:buNone/>
            </a:pPr>
            <a:r>
              <a:rPr lang="tr"/>
              <a:t>Her yinelemede, her bir sınıflandırıcıdan gelen zayıf kurallar, tek bir güçlü tahmin kuralı oluşturmak için birleştirilir.</a:t>
            </a:r>
            <a:endParaRPr/>
          </a:p>
        </p:txBody>
      </p:sp>
      <p:pic>
        <p:nvPicPr>
          <p:cNvPr id="193" name="Google Shape;193;p32"/>
          <p:cNvPicPr preferRelativeResize="0"/>
          <p:nvPr/>
        </p:nvPicPr>
        <p:blipFill rotWithShape="1">
          <a:blip r:embed="rId3">
            <a:alphaModFix/>
          </a:blip>
          <a:srcRect b="4204" l="55993" r="0" t="5770"/>
          <a:stretch/>
        </p:blipFill>
        <p:spPr>
          <a:xfrm>
            <a:off x="5686750" y="1277688"/>
            <a:ext cx="2751398" cy="31659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rPr lang="tr"/>
              <a:t>Kursa Başlamadan Önce</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177800" lvl="0" marL="177800" rtl="0" algn="l">
              <a:lnSpc>
                <a:spcPct val="100000"/>
              </a:lnSpc>
              <a:spcBef>
                <a:spcPts val="0"/>
              </a:spcBef>
              <a:spcAft>
                <a:spcPts val="0"/>
              </a:spcAft>
              <a:buSzPts val="1400"/>
              <a:buChar char="●"/>
            </a:pPr>
            <a:r>
              <a:rPr lang="tr"/>
              <a:t>Bu kurs tamamlandığı takdirde giriş düzeyi yapay zeka algoritmaları ve veri analizine temel oluşturabilecek genel bilgileri edinmiş olacaksınız</a:t>
            </a:r>
            <a:endParaRPr/>
          </a:p>
          <a:p>
            <a:pPr indent="-177800" lvl="0" marL="177800" rtl="0" algn="l">
              <a:lnSpc>
                <a:spcPct val="100000"/>
              </a:lnSpc>
              <a:spcBef>
                <a:spcPts val="800"/>
              </a:spcBef>
              <a:spcAft>
                <a:spcPts val="0"/>
              </a:spcAft>
              <a:buSzPts val="1400"/>
              <a:buChar char="●"/>
            </a:pPr>
            <a:r>
              <a:rPr lang="tr"/>
              <a:t>Spesifik konular anlaşılması zor ve kişide ders esnasında mantığın oturması kolay olmayacağından bol bol bireysel pratik gerekmektedir</a:t>
            </a:r>
            <a:endParaRPr/>
          </a:p>
          <a:p>
            <a:pPr indent="-177800" lvl="0" marL="177800" rtl="0" algn="l">
              <a:lnSpc>
                <a:spcPct val="100000"/>
              </a:lnSpc>
              <a:spcBef>
                <a:spcPts val="800"/>
              </a:spcBef>
              <a:spcAft>
                <a:spcPts val="0"/>
              </a:spcAft>
              <a:buSzPts val="1400"/>
              <a:buChar char="●"/>
            </a:pPr>
            <a:r>
              <a:rPr lang="tr"/>
              <a:t>Slaytlar yazılara boğulmadan görsellerle anlatılacaktır.  Bu yüzden ders esnasında not tutulması</a:t>
            </a:r>
            <a:r>
              <a:rPr b="1" lang="tr"/>
              <a:t> son derece </a:t>
            </a:r>
            <a:r>
              <a:rPr lang="tr"/>
              <a:t>önemlidir</a:t>
            </a:r>
            <a:endParaRPr/>
          </a:p>
          <a:p>
            <a:pPr indent="-177800" lvl="0" marL="177800" rtl="0" algn="l">
              <a:lnSpc>
                <a:spcPct val="100000"/>
              </a:lnSpc>
              <a:spcBef>
                <a:spcPts val="800"/>
              </a:spcBef>
              <a:spcAft>
                <a:spcPts val="0"/>
              </a:spcAft>
              <a:buSzPts val="1400"/>
              <a:buChar char="●"/>
            </a:pPr>
            <a:r>
              <a:rPr lang="tr"/>
              <a:t>Konu başlıkları temel düzey algoritmalar için yeterli olduğundan başlıklar araştırılmalı, bol bol uygulama ve teorik bilgiler içeren sitelerde araştırma yapılmalıdır</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Boosting Uygulamasi</a:t>
            </a:r>
            <a:endParaRPr/>
          </a:p>
        </p:txBody>
      </p:sp>
      <p:sp>
        <p:nvSpPr>
          <p:cNvPr id="199" name="Google Shape;19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tr" sz="1000">
                <a:solidFill>
                  <a:schemeClr val="dk2"/>
                </a:solidFill>
              </a:rPr>
              <a:t>Kaynak:https://medium.com/@sertacozker/boosting-algoritmalar%C4%B1-nas%C4%B1l-%C3%A7al%C4%B1%C5%9F%C4%B1r-edac1174e971</a:t>
            </a:r>
            <a:endParaRPr i="1" sz="1000">
              <a:solidFill>
                <a:schemeClr val="dk2"/>
              </a:solidFill>
            </a:endParaRPr>
          </a:p>
        </p:txBody>
      </p:sp>
      <p:pic>
        <p:nvPicPr>
          <p:cNvPr id="200" name="Google Shape;200;p33"/>
          <p:cNvPicPr preferRelativeResize="0"/>
          <p:nvPr/>
        </p:nvPicPr>
        <p:blipFill>
          <a:blip r:embed="rId3">
            <a:alphaModFix/>
          </a:blip>
          <a:stretch>
            <a:fillRect/>
          </a:stretch>
        </p:blipFill>
        <p:spPr>
          <a:xfrm>
            <a:off x="224070" y="1518320"/>
            <a:ext cx="2854250" cy="2854275"/>
          </a:xfrm>
          <a:prstGeom prst="rect">
            <a:avLst/>
          </a:prstGeom>
          <a:noFill/>
          <a:ln>
            <a:noFill/>
          </a:ln>
        </p:spPr>
      </p:pic>
      <p:pic>
        <p:nvPicPr>
          <p:cNvPr id="201" name="Google Shape;201;p33"/>
          <p:cNvPicPr preferRelativeResize="0"/>
          <p:nvPr/>
        </p:nvPicPr>
        <p:blipFill>
          <a:blip r:embed="rId4">
            <a:alphaModFix/>
          </a:blip>
          <a:stretch>
            <a:fillRect/>
          </a:stretch>
        </p:blipFill>
        <p:spPr>
          <a:xfrm>
            <a:off x="3144874" y="1518324"/>
            <a:ext cx="2854250" cy="2854272"/>
          </a:xfrm>
          <a:prstGeom prst="rect">
            <a:avLst/>
          </a:prstGeom>
          <a:noFill/>
          <a:ln>
            <a:noFill/>
          </a:ln>
        </p:spPr>
      </p:pic>
      <p:pic>
        <p:nvPicPr>
          <p:cNvPr id="202" name="Google Shape;202;p33"/>
          <p:cNvPicPr preferRelativeResize="0"/>
          <p:nvPr/>
        </p:nvPicPr>
        <p:blipFill>
          <a:blip r:embed="rId5">
            <a:alphaModFix/>
          </a:blip>
          <a:stretch>
            <a:fillRect/>
          </a:stretch>
        </p:blipFill>
        <p:spPr>
          <a:xfrm>
            <a:off x="6065675" y="1518325"/>
            <a:ext cx="2854250" cy="2854273"/>
          </a:xfrm>
          <a:prstGeom prst="rect">
            <a:avLst/>
          </a:prstGeom>
          <a:noFill/>
          <a:ln>
            <a:noFill/>
          </a:ln>
        </p:spPr>
      </p:pic>
      <p:sp>
        <p:nvSpPr>
          <p:cNvPr id="203" name="Google Shape;203;p33"/>
          <p:cNvSpPr txBox="1"/>
          <p:nvPr/>
        </p:nvSpPr>
        <p:spPr>
          <a:xfrm>
            <a:off x="1191150" y="1518325"/>
            <a:ext cx="92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solidFill>
                  <a:schemeClr val="lt1"/>
                </a:solidFill>
                <a:latin typeface="Century"/>
                <a:ea typeface="Century"/>
                <a:cs typeface="Century"/>
                <a:sym typeface="Century"/>
              </a:rPr>
              <a:t>7/3 = 2.33</a:t>
            </a:r>
            <a:endParaRPr>
              <a:solidFill>
                <a:schemeClr val="lt1"/>
              </a:solidFill>
              <a:latin typeface="Century"/>
              <a:ea typeface="Century"/>
              <a:cs typeface="Century"/>
              <a:sym typeface="Century"/>
            </a:endParaRPr>
          </a:p>
        </p:txBody>
      </p:sp>
      <p:sp>
        <p:nvSpPr>
          <p:cNvPr id="204" name="Google Shape;204;p33"/>
          <p:cNvSpPr txBox="1"/>
          <p:nvPr/>
        </p:nvSpPr>
        <p:spPr>
          <a:xfrm>
            <a:off x="7032750" y="1518325"/>
            <a:ext cx="10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solidFill>
                  <a:schemeClr val="lt1"/>
                </a:solidFill>
                <a:latin typeface="Century"/>
                <a:ea typeface="Century"/>
                <a:cs typeface="Century"/>
                <a:sym typeface="Century"/>
              </a:rPr>
              <a:t>11</a:t>
            </a:r>
            <a:r>
              <a:rPr lang="tr">
                <a:solidFill>
                  <a:schemeClr val="lt1"/>
                </a:solidFill>
                <a:latin typeface="Century"/>
                <a:ea typeface="Century"/>
                <a:cs typeface="Century"/>
                <a:sym typeface="Century"/>
              </a:rPr>
              <a:t>/3 = 3.66</a:t>
            </a:r>
            <a:endParaRPr>
              <a:solidFill>
                <a:schemeClr val="lt1"/>
              </a:solidFill>
              <a:latin typeface="Century"/>
              <a:ea typeface="Century"/>
              <a:cs typeface="Century"/>
              <a:sym typeface="Centur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8" name="Shape 208"/>
        <p:cNvGrpSpPr/>
        <p:nvPr/>
      </p:nvGrpSpPr>
      <p:grpSpPr>
        <a:xfrm>
          <a:off x="0" y="0"/>
          <a:ext cx="0" cy="0"/>
          <a:chOff x="0" y="0"/>
          <a:chExt cx="0" cy="0"/>
        </a:xfrm>
      </p:grpSpPr>
      <p:pic>
        <p:nvPicPr>
          <p:cNvPr id="209" name="Google Shape;209;p34"/>
          <p:cNvPicPr preferRelativeResize="0"/>
          <p:nvPr/>
        </p:nvPicPr>
        <p:blipFill>
          <a:blip r:embed="rId3">
            <a:alphaModFix/>
          </a:blip>
          <a:stretch>
            <a:fillRect/>
          </a:stretch>
        </p:blipFill>
        <p:spPr>
          <a:xfrm>
            <a:off x="224070" y="2070345"/>
            <a:ext cx="2854250" cy="2854275"/>
          </a:xfrm>
          <a:prstGeom prst="rect">
            <a:avLst/>
          </a:prstGeom>
          <a:noFill/>
          <a:ln>
            <a:noFill/>
          </a:ln>
        </p:spPr>
      </p:pic>
      <p:pic>
        <p:nvPicPr>
          <p:cNvPr id="210" name="Google Shape;210;p34"/>
          <p:cNvPicPr preferRelativeResize="0"/>
          <p:nvPr/>
        </p:nvPicPr>
        <p:blipFill>
          <a:blip r:embed="rId4">
            <a:alphaModFix/>
          </a:blip>
          <a:stretch>
            <a:fillRect/>
          </a:stretch>
        </p:blipFill>
        <p:spPr>
          <a:xfrm>
            <a:off x="3144874" y="2070349"/>
            <a:ext cx="2854250" cy="2854272"/>
          </a:xfrm>
          <a:prstGeom prst="rect">
            <a:avLst/>
          </a:prstGeom>
          <a:noFill/>
          <a:ln>
            <a:noFill/>
          </a:ln>
        </p:spPr>
      </p:pic>
      <p:pic>
        <p:nvPicPr>
          <p:cNvPr id="211" name="Google Shape;211;p34"/>
          <p:cNvPicPr preferRelativeResize="0"/>
          <p:nvPr/>
        </p:nvPicPr>
        <p:blipFill>
          <a:blip r:embed="rId5">
            <a:alphaModFix/>
          </a:blip>
          <a:stretch>
            <a:fillRect/>
          </a:stretch>
        </p:blipFill>
        <p:spPr>
          <a:xfrm>
            <a:off x="6065675" y="2070350"/>
            <a:ext cx="2854250" cy="2854273"/>
          </a:xfrm>
          <a:prstGeom prst="rect">
            <a:avLst/>
          </a:prstGeom>
          <a:noFill/>
          <a:ln>
            <a:noFill/>
          </a:ln>
        </p:spPr>
      </p:pic>
      <p:pic>
        <p:nvPicPr>
          <p:cNvPr id="212" name="Google Shape;212;p34"/>
          <p:cNvPicPr preferRelativeResize="0"/>
          <p:nvPr/>
        </p:nvPicPr>
        <p:blipFill>
          <a:blip r:embed="rId6">
            <a:alphaModFix/>
          </a:blip>
          <a:stretch>
            <a:fillRect/>
          </a:stretch>
        </p:blipFill>
        <p:spPr>
          <a:xfrm>
            <a:off x="224074" y="2070362"/>
            <a:ext cx="2854250" cy="2854250"/>
          </a:xfrm>
          <a:prstGeom prst="rect">
            <a:avLst/>
          </a:prstGeom>
          <a:noFill/>
          <a:ln>
            <a:noFill/>
          </a:ln>
        </p:spPr>
      </p:pic>
      <p:pic>
        <p:nvPicPr>
          <p:cNvPr id="213" name="Google Shape;213;p34"/>
          <p:cNvPicPr preferRelativeResize="0"/>
          <p:nvPr/>
        </p:nvPicPr>
        <p:blipFill>
          <a:blip r:embed="rId7">
            <a:alphaModFix/>
          </a:blip>
          <a:stretch>
            <a:fillRect/>
          </a:stretch>
        </p:blipFill>
        <p:spPr>
          <a:xfrm>
            <a:off x="3144874" y="2070363"/>
            <a:ext cx="2854250" cy="2854250"/>
          </a:xfrm>
          <a:prstGeom prst="rect">
            <a:avLst/>
          </a:prstGeom>
          <a:noFill/>
          <a:ln>
            <a:noFill/>
          </a:ln>
        </p:spPr>
      </p:pic>
      <p:pic>
        <p:nvPicPr>
          <p:cNvPr id="214" name="Google Shape;214;p34"/>
          <p:cNvPicPr preferRelativeResize="0"/>
          <p:nvPr/>
        </p:nvPicPr>
        <p:blipFill>
          <a:blip r:embed="rId8">
            <a:alphaModFix/>
          </a:blip>
          <a:stretch>
            <a:fillRect/>
          </a:stretch>
        </p:blipFill>
        <p:spPr>
          <a:xfrm>
            <a:off x="6065674" y="2070362"/>
            <a:ext cx="2854250" cy="2854250"/>
          </a:xfrm>
          <a:prstGeom prst="rect">
            <a:avLst/>
          </a:prstGeom>
          <a:noFill/>
          <a:ln>
            <a:noFill/>
          </a:ln>
        </p:spPr>
      </p:pic>
      <p:pic>
        <p:nvPicPr>
          <p:cNvPr id="215" name="Google Shape;215;p34"/>
          <p:cNvPicPr preferRelativeResize="0"/>
          <p:nvPr/>
        </p:nvPicPr>
        <p:blipFill>
          <a:blip r:embed="rId9">
            <a:alphaModFix/>
          </a:blip>
          <a:stretch>
            <a:fillRect/>
          </a:stretch>
        </p:blipFill>
        <p:spPr>
          <a:xfrm>
            <a:off x="1789950" y="-4"/>
            <a:ext cx="5564100" cy="2200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XGBoost</a:t>
            </a:r>
            <a:endParaRPr/>
          </a:p>
        </p:txBody>
      </p:sp>
      <p:sp>
        <p:nvSpPr>
          <p:cNvPr id="221" name="Google Shape;221;p3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ctrTitle"/>
          </p:nvPr>
        </p:nvSpPr>
        <p:spPr>
          <a:xfrm>
            <a:off x="1376706" y="1274406"/>
            <a:ext cx="6390600" cy="15396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entury"/>
              <a:buNone/>
            </a:pPr>
            <a:r>
              <a:rPr lang="tr"/>
              <a:t>Mert Çobanov</a:t>
            </a:r>
            <a:endParaRPr/>
          </a:p>
        </p:txBody>
      </p:sp>
      <p:sp>
        <p:nvSpPr>
          <p:cNvPr id="76" name="Google Shape;76;p16"/>
          <p:cNvSpPr txBox="1"/>
          <p:nvPr>
            <p:ph idx="1" type="subTitle"/>
          </p:nvPr>
        </p:nvSpPr>
        <p:spPr>
          <a:xfrm>
            <a:off x="2917951" y="3706247"/>
            <a:ext cx="3308100" cy="876300"/>
          </a:xfrm>
          <a:prstGeom prst="rect">
            <a:avLst/>
          </a:prstGeom>
          <a:noFill/>
          <a:ln>
            <a:noFill/>
          </a:ln>
        </p:spPr>
        <p:txBody>
          <a:bodyPr anchorCtr="0" anchor="t" bIns="34275" lIns="68575" spcFirstLastPara="1" rIns="68575" wrap="square" tIns="34275">
            <a:normAutofit lnSpcReduction="20000"/>
          </a:bodyPr>
          <a:lstStyle/>
          <a:p>
            <a:pPr indent="0" lvl="0" marL="0" rtl="0" algn="ctr">
              <a:lnSpc>
                <a:spcPct val="90000"/>
              </a:lnSpc>
              <a:spcBef>
                <a:spcPts val="0"/>
              </a:spcBef>
              <a:spcAft>
                <a:spcPts val="0"/>
              </a:spcAft>
              <a:buClr>
                <a:schemeClr val="dk1"/>
              </a:buClr>
              <a:buSzPts val="1400"/>
              <a:buNone/>
            </a:pPr>
            <a:r>
              <a:rPr b="1" lang="tr" sz="1400"/>
              <a:t>Github: </a:t>
            </a:r>
            <a:r>
              <a:rPr lang="tr" sz="1400"/>
              <a:t>cobanov</a:t>
            </a:r>
            <a:endParaRPr/>
          </a:p>
          <a:p>
            <a:pPr indent="0" lvl="0" marL="0" rtl="0" algn="ctr">
              <a:lnSpc>
                <a:spcPct val="90000"/>
              </a:lnSpc>
              <a:spcBef>
                <a:spcPts val="800"/>
              </a:spcBef>
              <a:spcAft>
                <a:spcPts val="0"/>
              </a:spcAft>
              <a:buClr>
                <a:schemeClr val="dk1"/>
              </a:buClr>
              <a:buSzPts val="1400"/>
              <a:buNone/>
            </a:pPr>
            <a:r>
              <a:rPr b="1" lang="tr" sz="1400"/>
              <a:t>Linkedin: </a:t>
            </a:r>
            <a:r>
              <a:rPr lang="tr" sz="1400"/>
              <a:t>mertcobanoglu</a:t>
            </a:r>
            <a:endParaRPr/>
          </a:p>
          <a:p>
            <a:pPr indent="0" lvl="0" marL="0" rtl="0" algn="ctr">
              <a:lnSpc>
                <a:spcPct val="90000"/>
              </a:lnSpc>
              <a:spcBef>
                <a:spcPts val="800"/>
              </a:spcBef>
              <a:spcAft>
                <a:spcPts val="0"/>
              </a:spcAft>
              <a:buClr>
                <a:schemeClr val="dk1"/>
              </a:buClr>
              <a:buSzPts val="1400"/>
              <a:buNone/>
            </a:pPr>
            <a:r>
              <a:rPr b="1" lang="tr" sz="1400"/>
              <a:t>Twitter</a:t>
            </a:r>
            <a:r>
              <a:rPr b="1" lang="tr" sz="1400"/>
              <a:t>: </a:t>
            </a:r>
            <a:r>
              <a:rPr lang="tr" sz="1400"/>
              <a:t>mertcobanov</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Kaynaklar</a:t>
            </a:r>
            <a:endParaRPr/>
          </a:p>
        </p:txBody>
      </p:sp>
      <p:sp>
        <p:nvSpPr>
          <p:cNvPr id="82" name="Google Shape;82;p17"/>
          <p:cNvSpPr txBox="1"/>
          <p:nvPr>
            <p:ph idx="1" type="body"/>
          </p:nvPr>
        </p:nvSpPr>
        <p:spPr>
          <a:xfrm>
            <a:off x="384975" y="3468121"/>
            <a:ext cx="2615100" cy="703200"/>
          </a:xfrm>
          <a:prstGeom prst="rect">
            <a:avLst/>
          </a:prstGeom>
          <a:noFill/>
          <a:ln>
            <a:noFill/>
          </a:ln>
        </p:spPr>
        <p:txBody>
          <a:bodyPr anchorCtr="0" anchor="t" bIns="34275" lIns="68575" spcFirstLastPara="1" rIns="68575" wrap="square" tIns="34275">
            <a:normAutofit/>
          </a:bodyPr>
          <a:lstStyle/>
          <a:p>
            <a:pPr indent="0" lvl="0" marL="0" rtl="0" algn="ctr">
              <a:lnSpc>
                <a:spcPct val="100000"/>
              </a:lnSpc>
              <a:spcBef>
                <a:spcPts val="0"/>
              </a:spcBef>
              <a:spcAft>
                <a:spcPts val="0"/>
              </a:spcAft>
              <a:buClr>
                <a:schemeClr val="dk1"/>
              </a:buClr>
              <a:buSzPts val="1400"/>
              <a:buNone/>
            </a:pPr>
            <a:r>
              <a:rPr b="1" lang="tr" sz="1400"/>
              <a:t>Deep Learning Türkiye</a:t>
            </a:r>
            <a:endParaRPr sz="1100"/>
          </a:p>
        </p:txBody>
      </p:sp>
      <p:pic>
        <p:nvPicPr>
          <p:cNvPr id="83" name="Google Shape;83;p17"/>
          <p:cNvPicPr preferRelativeResize="0"/>
          <p:nvPr/>
        </p:nvPicPr>
        <p:blipFill rotWithShape="1">
          <a:blip r:embed="rId3">
            <a:alphaModFix/>
          </a:blip>
          <a:srcRect b="0" l="0" r="0" t="0"/>
          <a:stretch/>
        </p:blipFill>
        <p:spPr>
          <a:xfrm>
            <a:off x="934375" y="1626667"/>
            <a:ext cx="1516317" cy="1516317"/>
          </a:xfrm>
          <a:prstGeom prst="rect">
            <a:avLst/>
          </a:prstGeom>
          <a:noFill/>
          <a:ln cap="sq" cmpd="sng" w="127000">
            <a:solidFill>
              <a:srgbClr val="000000"/>
            </a:solidFill>
            <a:prstDash val="solid"/>
            <a:miter lim="800000"/>
            <a:headEnd len="sm" w="sm" type="none"/>
            <a:tailEnd len="sm" w="sm" type="none"/>
          </a:ln>
          <a:effectLst>
            <a:outerShdw blurRad="57150" rotWithShape="0" algn="tl" dir="2700000" dist="50800">
              <a:srgbClr val="000000">
                <a:alpha val="40000"/>
              </a:srgbClr>
            </a:outerShdw>
          </a:effectLst>
        </p:spPr>
      </p:pic>
      <p:sp>
        <p:nvSpPr>
          <p:cNvPr id="84" name="Google Shape;84;p17"/>
          <p:cNvSpPr txBox="1"/>
          <p:nvPr/>
        </p:nvSpPr>
        <p:spPr>
          <a:xfrm>
            <a:off x="3292650" y="3468124"/>
            <a:ext cx="2558700" cy="11007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b="1" lang="tr">
                <a:latin typeface="Century"/>
                <a:ea typeface="Century"/>
                <a:cs typeface="Century"/>
                <a:sym typeface="Century"/>
              </a:rPr>
              <a:t>Hands-on Machine Learning with Scikit-Learn, Keras &amp; TensorFlow</a:t>
            </a:r>
            <a:endParaRPr b="1">
              <a:latin typeface="Century"/>
              <a:ea typeface="Century"/>
              <a:cs typeface="Century"/>
              <a:sym typeface="Century"/>
            </a:endParaRPr>
          </a:p>
          <a:p>
            <a:pPr indent="0" lvl="0" marL="0" rtl="0" algn="ctr">
              <a:spcBef>
                <a:spcPts val="0"/>
              </a:spcBef>
              <a:spcAft>
                <a:spcPts val="0"/>
              </a:spcAft>
              <a:buNone/>
            </a:pPr>
            <a:r>
              <a:rPr lang="tr">
                <a:latin typeface="Century"/>
                <a:ea typeface="Century"/>
                <a:cs typeface="Century"/>
                <a:sym typeface="Century"/>
              </a:rPr>
              <a:t>Aurelien Geron</a:t>
            </a:r>
            <a:endParaRPr>
              <a:latin typeface="Century"/>
              <a:ea typeface="Century"/>
              <a:cs typeface="Century"/>
              <a:sym typeface="Century"/>
            </a:endParaRPr>
          </a:p>
        </p:txBody>
      </p:sp>
      <p:sp>
        <p:nvSpPr>
          <p:cNvPr id="85" name="Google Shape;85;p17"/>
          <p:cNvSpPr txBox="1"/>
          <p:nvPr/>
        </p:nvSpPr>
        <p:spPr>
          <a:xfrm>
            <a:off x="5851347" y="3468116"/>
            <a:ext cx="2664000" cy="4848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tr">
                <a:solidFill>
                  <a:schemeClr val="dk1"/>
                </a:solidFill>
                <a:latin typeface="Century"/>
                <a:ea typeface="Century"/>
                <a:cs typeface="Century"/>
                <a:sym typeface="Century"/>
              </a:rPr>
              <a:t>Stanford University</a:t>
            </a:r>
            <a:endParaRPr b="1">
              <a:solidFill>
                <a:schemeClr val="dk1"/>
              </a:solidFill>
              <a:latin typeface="Century"/>
              <a:ea typeface="Century"/>
              <a:cs typeface="Century"/>
              <a:sym typeface="Century"/>
            </a:endParaRPr>
          </a:p>
          <a:p>
            <a:pPr indent="0" lvl="0" marL="0" marR="0" rtl="0" algn="ctr">
              <a:spcBef>
                <a:spcPts val="0"/>
              </a:spcBef>
              <a:spcAft>
                <a:spcPts val="0"/>
              </a:spcAft>
              <a:buNone/>
            </a:pPr>
            <a:r>
              <a:rPr b="1" lang="tr">
                <a:solidFill>
                  <a:schemeClr val="dk1"/>
                </a:solidFill>
                <a:latin typeface="Century"/>
                <a:ea typeface="Century"/>
                <a:cs typeface="Century"/>
                <a:sym typeface="Century"/>
              </a:rPr>
              <a:t>stanford.edu/~shervine/</a:t>
            </a:r>
            <a:endParaRPr b="1">
              <a:solidFill>
                <a:schemeClr val="dk1"/>
              </a:solidFill>
              <a:latin typeface="Century"/>
              <a:ea typeface="Century"/>
              <a:cs typeface="Century"/>
              <a:sym typeface="Century"/>
            </a:endParaRPr>
          </a:p>
          <a:p>
            <a:pPr indent="0" lvl="0" marL="0" marR="0" rtl="0" algn="ctr">
              <a:spcBef>
                <a:spcPts val="0"/>
              </a:spcBef>
              <a:spcAft>
                <a:spcPts val="0"/>
              </a:spcAft>
              <a:buNone/>
            </a:pPr>
            <a:r>
              <a:rPr lang="tr">
                <a:solidFill>
                  <a:schemeClr val="dk1"/>
                </a:solidFill>
                <a:latin typeface="Century"/>
                <a:ea typeface="Century"/>
                <a:cs typeface="Century"/>
                <a:sym typeface="Century"/>
              </a:rPr>
              <a:t>Shervine Amidi</a:t>
            </a:r>
            <a:endParaRPr>
              <a:solidFill>
                <a:schemeClr val="dk1"/>
              </a:solidFill>
              <a:latin typeface="Century"/>
              <a:ea typeface="Century"/>
              <a:cs typeface="Century"/>
              <a:sym typeface="Century"/>
            </a:endParaRPr>
          </a:p>
          <a:p>
            <a:pPr indent="0" lvl="0" marL="0" marR="0" rtl="0" algn="l">
              <a:spcBef>
                <a:spcPts val="0"/>
              </a:spcBef>
              <a:spcAft>
                <a:spcPts val="0"/>
              </a:spcAft>
              <a:buNone/>
            </a:pPr>
            <a:r>
              <a:t/>
            </a:r>
            <a:endParaRPr b="1">
              <a:solidFill>
                <a:schemeClr val="dk1"/>
              </a:solidFill>
              <a:latin typeface="Century"/>
              <a:ea typeface="Century"/>
              <a:cs typeface="Century"/>
              <a:sym typeface="Century"/>
            </a:endParaRPr>
          </a:p>
        </p:txBody>
      </p:sp>
      <p:pic>
        <p:nvPicPr>
          <p:cNvPr id="86" name="Google Shape;86;p17"/>
          <p:cNvPicPr preferRelativeResize="0"/>
          <p:nvPr/>
        </p:nvPicPr>
        <p:blipFill>
          <a:blip r:embed="rId4">
            <a:alphaModFix/>
          </a:blip>
          <a:stretch>
            <a:fillRect/>
          </a:stretch>
        </p:blipFill>
        <p:spPr>
          <a:xfrm>
            <a:off x="5851350" y="1496826"/>
            <a:ext cx="2664000" cy="1776000"/>
          </a:xfrm>
          <a:prstGeom prst="rect">
            <a:avLst/>
          </a:prstGeom>
          <a:noFill/>
          <a:ln>
            <a:noFill/>
          </a:ln>
        </p:spPr>
      </p:pic>
      <p:pic>
        <p:nvPicPr>
          <p:cNvPr id="87" name="Google Shape;87;p17"/>
          <p:cNvPicPr preferRelativeResize="0"/>
          <p:nvPr/>
        </p:nvPicPr>
        <p:blipFill>
          <a:blip r:embed="rId5">
            <a:alphaModFix/>
          </a:blip>
          <a:stretch>
            <a:fillRect/>
          </a:stretch>
        </p:blipFill>
        <p:spPr>
          <a:xfrm>
            <a:off x="3994288" y="1626676"/>
            <a:ext cx="1155429" cy="1516300"/>
          </a:xfrm>
          <a:prstGeom prst="rect">
            <a:avLst/>
          </a:prstGeom>
          <a:noFill/>
          <a:ln cap="sq" cmpd="sng" w="127000">
            <a:solidFill>
              <a:srgbClr val="000000"/>
            </a:solidFill>
            <a:prstDash val="solid"/>
            <a:miter lim="8000"/>
            <a:headEnd len="sm" w="sm" type="none"/>
            <a:tailEnd len="sm" w="sm" type="none"/>
          </a:ln>
          <a:effectLst>
            <a:outerShdw blurRad="57150" rotWithShape="0" algn="tl" dir="2700000" dist="50800">
              <a:srgbClr val="000000">
                <a:alpha val="4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Karar Ağaçları</a:t>
            </a:r>
            <a:endParaRPr/>
          </a:p>
        </p:txBody>
      </p:sp>
      <p:sp>
        <p:nvSpPr>
          <p:cNvPr id="93" name="Google Shape;93;p18"/>
          <p:cNvSpPr txBox="1"/>
          <p:nvPr>
            <p:ph idx="1" type="body"/>
          </p:nvPr>
        </p:nvSpPr>
        <p:spPr>
          <a:xfrm>
            <a:off x="311700" y="1152475"/>
            <a:ext cx="3429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Bir karar ağacı, bir dizi olası karar yolunu ve her yol için bir sonucu temsil etmek için bir ağaç yapısı kullanır.</a:t>
            </a:r>
            <a:endParaRPr/>
          </a:p>
          <a:p>
            <a:pPr indent="0" lvl="0" marL="0" rtl="0" algn="l">
              <a:spcBef>
                <a:spcPts val="1200"/>
              </a:spcBef>
              <a:spcAft>
                <a:spcPts val="0"/>
              </a:spcAft>
              <a:buNone/>
            </a:pPr>
            <a:r>
              <a:rPr lang="tr"/>
              <a:t>Karar ağacı, en sık kullanılan sınıflandırma tekniklerinden biridir.</a:t>
            </a:r>
            <a:endParaRPr/>
          </a:p>
          <a:p>
            <a:pPr indent="0" lvl="0" marL="0" rtl="0" algn="l">
              <a:spcBef>
                <a:spcPts val="1200"/>
              </a:spcBef>
              <a:spcAft>
                <a:spcPts val="1200"/>
              </a:spcAft>
              <a:buNone/>
            </a:pPr>
            <a:r>
              <a:rPr lang="tr"/>
              <a:t>Anlamak ve yorumlamak çok kolaydır ve bir tahmine ulaşma süreci tamamen şeffaftır.</a:t>
            </a:r>
            <a:endParaRPr/>
          </a:p>
        </p:txBody>
      </p:sp>
      <p:pic>
        <p:nvPicPr>
          <p:cNvPr id="94" name="Google Shape;94;p18"/>
          <p:cNvPicPr preferRelativeResize="0"/>
          <p:nvPr/>
        </p:nvPicPr>
        <p:blipFill>
          <a:blip r:embed="rId3">
            <a:alphaModFix/>
          </a:blip>
          <a:stretch>
            <a:fillRect/>
          </a:stretch>
        </p:blipFill>
        <p:spPr>
          <a:xfrm>
            <a:off x="4076100" y="1121525"/>
            <a:ext cx="4518625" cy="3478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Karar Ağaçlarının Yapısı</a:t>
            </a:r>
            <a:endParaRPr/>
          </a:p>
        </p:txBody>
      </p:sp>
      <p:sp>
        <p:nvSpPr>
          <p:cNvPr id="100" name="Google Shape;100;p19"/>
          <p:cNvSpPr txBox="1"/>
          <p:nvPr>
            <p:ph idx="1" type="body"/>
          </p:nvPr>
        </p:nvSpPr>
        <p:spPr>
          <a:xfrm>
            <a:off x="311700" y="1152475"/>
            <a:ext cx="40431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b="1" lang="tr">
                <a:solidFill>
                  <a:srgbClr val="292929"/>
                </a:solidFill>
                <a:highlight>
                  <a:srgbClr val="FFFFFF"/>
                </a:highlight>
                <a:latin typeface="Georgia"/>
                <a:ea typeface="Georgia"/>
                <a:cs typeface="Georgia"/>
                <a:sym typeface="Georgia"/>
              </a:rPr>
              <a:t>Root:</a:t>
            </a:r>
            <a:r>
              <a:rPr lang="tr">
                <a:solidFill>
                  <a:srgbClr val="292929"/>
                </a:solidFill>
                <a:highlight>
                  <a:srgbClr val="FFFFFF"/>
                </a:highlight>
                <a:latin typeface="Georgia"/>
                <a:ea typeface="Georgia"/>
                <a:cs typeface="Georgia"/>
                <a:sym typeface="Georgia"/>
              </a:rPr>
              <a:t> Karar ağaçlarının ilk hücrelerine </a:t>
            </a:r>
            <a:r>
              <a:rPr lang="tr">
                <a:solidFill>
                  <a:srgbClr val="292929"/>
                </a:solidFill>
                <a:highlight>
                  <a:srgbClr val="C9DAF8"/>
                </a:highlight>
                <a:latin typeface="Georgia"/>
                <a:ea typeface="Georgia"/>
                <a:cs typeface="Georgia"/>
                <a:sym typeface="Georgia"/>
              </a:rPr>
              <a:t>kök (root veya root node)</a:t>
            </a:r>
            <a:r>
              <a:rPr lang="tr">
                <a:solidFill>
                  <a:srgbClr val="292929"/>
                </a:solidFill>
                <a:highlight>
                  <a:srgbClr val="FFFFFF"/>
                </a:highlight>
                <a:latin typeface="Georgia"/>
                <a:ea typeface="Georgia"/>
                <a:cs typeface="Georgia"/>
                <a:sym typeface="Georgia"/>
              </a:rPr>
              <a:t> denir. Her bir gözlem kökteki koşula göre </a:t>
            </a:r>
            <a:r>
              <a:rPr b="1" lang="tr">
                <a:solidFill>
                  <a:srgbClr val="292929"/>
                </a:solidFill>
                <a:highlight>
                  <a:srgbClr val="FFFFFF"/>
                </a:highlight>
                <a:latin typeface="Georgia"/>
                <a:ea typeface="Georgia"/>
                <a:cs typeface="Georgia"/>
                <a:sym typeface="Georgia"/>
              </a:rPr>
              <a:t>“Evet”</a:t>
            </a:r>
            <a:r>
              <a:rPr lang="tr">
                <a:solidFill>
                  <a:srgbClr val="292929"/>
                </a:solidFill>
                <a:highlight>
                  <a:srgbClr val="FFFFFF"/>
                </a:highlight>
                <a:latin typeface="Georgia"/>
                <a:ea typeface="Georgia"/>
                <a:cs typeface="Georgia"/>
                <a:sym typeface="Georgia"/>
              </a:rPr>
              <a:t> veya </a:t>
            </a:r>
            <a:r>
              <a:rPr b="1" lang="tr">
                <a:solidFill>
                  <a:srgbClr val="292929"/>
                </a:solidFill>
                <a:highlight>
                  <a:srgbClr val="FFFFFF"/>
                </a:highlight>
                <a:latin typeface="Georgia"/>
                <a:ea typeface="Georgia"/>
                <a:cs typeface="Georgia"/>
                <a:sym typeface="Georgia"/>
              </a:rPr>
              <a:t>“Hayır”</a:t>
            </a:r>
            <a:r>
              <a:rPr lang="tr">
                <a:solidFill>
                  <a:srgbClr val="292929"/>
                </a:solidFill>
                <a:highlight>
                  <a:srgbClr val="FFFFFF"/>
                </a:highlight>
                <a:latin typeface="Georgia"/>
                <a:ea typeface="Georgia"/>
                <a:cs typeface="Georgia"/>
                <a:sym typeface="Georgia"/>
              </a:rPr>
              <a:t> olarak sınıflandırılır.</a:t>
            </a:r>
            <a:endParaRPr>
              <a:solidFill>
                <a:srgbClr val="292929"/>
              </a:solidFill>
              <a:highlight>
                <a:srgbClr val="FFFFFF"/>
              </a:highlight>
              <a:latin typeface="Georgia"/>
              <a:ea typeface="Georgia"/>
              <a:cs typeface="Georgia"/>
              <a:sym typeface="Georgia"/>
            </a:endParaRPr>
          </a:p>
          <a:p>
            <a:pPr indent="0" lvl="0" marL="0" rtl="0" algn="l">
              <a:lnSpc>
                <a:spcPct val="105000"/>
              </a:lnSpc>
              <a:spcBef>
                <a:spcPts val="1200"/>
              </a:spcBef>
              <a:spcAft>
                <a:spcPts val="0"/>
              </a:spcAft>
              <a:buNone/>
            </a:pPr>
            <a:r>
              <a:rPr b="1" lang="tr">
                <a:solidFill>
                  <a:srgbClr val="292929"/>
                </a:solidFill>
                <a:highlight>
                  <a:srgbClr val="FFFFFF"/>
                </a:highlight>
                <a:latin typeface="Georgia"/>
                <a:ea typeface="Georgia"/>
                <a:cs typeface="Georgia"/>
                <a:sym typeface="Georgia"/>
              </a:rPr>
              <a:t>Node: </a:t>
            </a:r>
            <a:r>
              <a:rPr lang="tr">
                <a:solidFill>
                  <a:srgbClr val="292929"/>
                </a:solidFill>
                <a:highlight>
                  <a:srgbClr val="FFFFFF"/>
                </a:highlight>
                <a:latin typeface="Georgia"/>
                <a:ea typeface="Georgia"/>
                <a:cs typeface="Georgia"/>
                <a:sym typeface="Georgia"/>
              </a:rPr>
              <a:t>Kök hücrelerinin altında </a:t>
            </a:r>
            <a:r>
              <a:rPr lang="tr">
                <a:solidFill>
                  <a:srgbClr val="292929"/>
                </a:solidFill>
                <a:highlight>
                  <a:srgbClr val="C9DAF8"/>
                </a:highlight>
                <a:latin typeface="Georgia"/>
                <a:ea typeface="Georgia"/>
                <a:cs typeface="Georgia"/>
                <a:sym typeface="Georgia"/>
              </a:rPr>
              <a:t>düğümler (interval nodes veya nodes)</a:t>
            </a:r>
            <a:r>
              <a:rPr lang="tr">
                <a:solidFill>
                  <a:srgbClr val="292929"/>
                </a:solidFill>
                <a:highlight>
                  <a:srgbClr val="FFFFFF"/>
                </a:highlight>
                <a:latin typeface="Georgia"/>
                <a:ea typeface="Georgia"/>
                <a:cs typeface="Georgia"/>
                <a:sym typeface="Georgia"/>
              </a:rPr>
              <a:t> bulunur. Her bir gözlem düğümler yardımıyla sınıflandırılır. Düğüm sayısı arttıkça modelin karmaşıklığı da artar.</a:t>
            </a:r>
            <a:endParaRPr>
              <a:solidFill>
                <a:srgbClr val="292929"/>
              </a:solidFill>
              <a:highlight>
                <a:srgbClr val="FFFFFF"/>
              </a:highlight>
              <a:latin typeface="Georgia"/>
              <a:ea typeface="Georgia"/>
              <a:cs typeface="Georgia"/>
              <a:sym typeface="Georgia"/>
            </a:endParaRPr>
          </a:p>
          <a:p>
            <a:pPr indent="0" lvl="0" marL="0" rtl="0" algn="l">
              <a:lnSpc>
                <a:spcPct val="105000"/>
              </a:lnSpc>
              <a:spcBef>
                <a:spcPts val="1200"/>
              </a:spcBef>
              <a:spcAft>
                <a:spcPts val="1200"/>
              </a:spcAft>
              <a:buNone/>
            </a:pPr>
            <a:r>
              <a:rPr b="1" lang="tr">
                <a:solidFill>
                  <a:srgbClr val="292929"/>
                </a:solidFill>
                <a:highlight>
                  <a:srgbClr val="FFFFFF"/>
                </a:highlight>
                <a:latin typeface="Georgia"/>
                <a:ea typeface="Georgia"/>
                <a:cs typeface="Georgia"/>
                <a:sym typeface="Georgia"/>
              </a:rPr>
              <a:t>Leaf: </a:t>
            </a:r>
            <a:r>
              <a:rPr lang="tr">
                <a:solidFill>
                  <a:srgbClr val="292929"/>
                </a:solidFill>
                <a:highlight>
                  <a:srgbClr val="FFFFFF"/>
                </a:highlight>
                <a:latin typeface="Georgia"/>
                <a:ea typeface="Georgia"/>
                <a:cs typeface="Georgia"/>
                <a:sym typeface="Georgia"/>
              </a:rPr>
              <a:t>Karar ağacının en altında </a:t>
            </a:r>
            <a:r>
              <a:rPr lang="tr">
                <a:solidFill>
                  <a:srgbClr val="292929"/>
                </a:solidFill>
                <a:highlight>
                  <a:srgbClr val="C9DAF8"/>
                </a:highlight>
                <a:latin typeface="Georgia"/>
                <a:ea typeface="Georgia"/>
                <a:cs typeface="Georgia"/>
                <a:sym typeface="Georgia"/>
              </a:rPr>
              <a:t>yapraklar (leaf nodes veya leaves)</a:t>
            </a:r>
            <a:r>
              <a:rPr lang="tr">
                <a:solidFill>
                  <a:srgbClr val="292929"/>
                </a:solidFill>
                <a:highlight>
                  <a:srgbClr val="FFFFFF"/>
                </a:highlight>
                <a:latin typeface="Georgia"/>
                <a:ea typeface="Georgia"/>
                <a:cs typeface="Georgia"/>
                <a:sym typeface="Georgia"/>
              </a:rPr>
              <a:t> bulunur. Yapraklar, bize sonucu verir.</a:t>
            </a:r>
            <a:endParaRPr>
              <a:solidFill>
                <a:srgbClr val="292929"/>
              </a:solidFill>
              <a:highlight>
                <a:srgbClr val="FFFFFF"/>
              </a:highlight>
              <a:latin typeface="Georgia"/>
              <a:ea typeface="Georgia"/>
              <a:cs typeface="Georgia"/>
              <a:sym typeface="Georgia"/>
            </a:endParaRPr>
          </a:p>
        </p:txBody>
      </p:sp>
      <p:pic>
        <p:nvPicPr>
          <p:cNvPr id="101" name="Google Shape;101;p19"/>
          <p:cNvPicPr preferRelativeResize="0"/>
          <p:nvPr/>
        </p:nvPicPr>
        <p:blipFill rotWithShape="1">
          <a:blip r:embed="rId3">
            <a:alphaModFix/>
          </a:blip>
          <a:srcRect b="0" l="43152" r="0" t="0"/>
          <a:stretch/>
        </p:blipFill>
        <p:spPr>
          <a:xfrm>
            <a:off x="4236720" y="1219200"/>
            <a:ext cx="4813575" cy="2705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Karar Ağaçları Uygulaması</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8" name="Google Shape;108;p20"/>
          <p:cNvPicPr preferRelativeResize="0"/>
          <p:nvPr/>
        </p:nvPicPr>
        <p:blipFill>
          <a:blip r:embed="rId3">
            <a:alphaModFix/>
          </a:blip>
          <a:stretch>
            <a:fillRect/>
          </a:stretch>
        </p:blipFill>
        <p:spPr>
          <a:xfrm>
            <a:off x="1536287" y="1152475"/>
            <a:ext cx="6071430" cy="34163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Karar Ağaçları Uygulaması</a:t>
            </a:r>
            <a:endParaRPr/>
          </a:p>
        </p:txBody>
      </p:sp>
      <p:sp>
        <p:nvSpPr>
          <p:cNvPr id="114" name="Google Shape;114;p21"/>
          <p:cNvSpPr txBox="1"/>
          <p:nvPr>
            <p:ph idx="1" type="body"/>
          </p:nvPr>
        </p:nvSpPr>
        <p:spPr>
          <a:xfrm>
            <a:off x="311700" y="1152475"/>
            <a:ext cx="8389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Dört sınıf etiketine sahip olan aşağıdaki iki boyutlu verileri inceleyelim</a:t>
            </a:r>
            <a:endParaRPr/>
          </a:p>
        </p:txBody>
      </p:sp>
      <p:pic>
        <p:nvPicPr>
          <p:cNvPr id="115" name="Google Shape;115;p21"/>
          <p:cNvPicPr preferRelativeResize="0"/>
          <p:nvPr/>
        </p:nvPicPr>
        <p:blipFill>
          <a:blip r:embed="rId3">
            <a:alphaModFix/>
          </a:blip>
          <a:stretch>
            <a:fillRect/>
          </a:stretch>
        </p:blipFill>
        <p:spPr>
          <a:xfrm>
            <a:off x="586163" y="2362859"/>
            <a:ext cx="4407226" cy="1698353"/>
          </a:xfrm>
          <a:prstGeom prst="rect">
            <a:avLst/>
          </a:prstGeom>
          <a:noFill/>
          <a:ln>
            <a:noFill/>
          </a:ln>
        </p:spPr>
      </p:pic>
      <p:pic>
        <p:nvPicPr>
          <p:cNvPr id="116" name="Google Shape;116;p21"/>
          <p:cNvPicPr preferRelativeResize="0"/>
          <p:nvPr/>
        </p:nvPicPr>
        <p:blipFill>
          <a:blip r:embed="rId4">
            <a:alphaModFix/>
          </a:blip>
          <a:stretch>
            <a:fillRect/>
          </a:stretch>
        </p:blipFill>
        <p:spPr>
          <a:xfrm>
            <a:off x="5328238" y="2066249"/>
            <a:ext cx="3267536" cy="2291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Karar Ağacı Uygulama</a:t>
            </a:r>
            <a:endParaRPr/>
          </a:p>
        </p:txBody>
      </p:sp>
      <p:sp>
        <p:nvSpPr>
          <p:cNvPr id="122" name="Google Shape;122;p22"/>
          <p:cNvSpPr txBox="1"/>
          <p:nvPr>
            <p:ph idx="1" type="body"/>
          </p:nvPr>
        </p:nvSpPr>
        <p:spPr>
          <a:xfrm>
            <a:off x="311700" y="1152475"/>
            <a:ext cx="8520600" cy="156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Bu veriler üzerine inşa edilen basit bir karar ağacı, verileri bazı nicel kriterlere göre bir veya diğer eksen boyunca yinelemeli olarak bölecek ve her düzeyde, içindeki puanların çoğunluk oyu ile yeni bölgenin etiketini atayacaktır. 		</a:t>
            </a:r>
            <a:endParaRPr/>
          </a:p>
          <a:p>
            <a:pPr indent="0" lvl="0" marL="0" rtl="0" algn="l">
              <a:spcBef>
                <a:spcPts val="1200"/>
              </a:spcBef>
              <a:spcAft>
                <a:spcPts val="0"/>
              </a:spcAft>
              <a:buNone/>
            </a:pPr>
            <a:r>
              <a:rPr lang="tr"/>
              <a:t>			 			 			 			 			 		</a:t>
            </a:r>
            <a:endParaRPr/>
          </a:p>
          <a:p>
            <a:pPr indent="0" lvl="0" marL="0" rtl="0" algn="l">
              <a:spcBef>
                <a:spcPts val="1200"/>
              </a:spcBef>
              <a:spcAft>
                <a:spcPts val="1200"/>
              </a:spcAft>
              <a:buNone/>
            </a:pPr>
            <a:r>
              <a:t/>
            </a:r>
            <a:endParaRPr/>
          </a:p>
        </p:txBody>
      </p:sp>
      <p:pic>
        <p:nvPicPr>
          <p:cNvPr id="123" name="Google Shape;123;p22"/>
          <p:cNvPicPr preferRelativeResize="0"/>
          <p:nvPr/>
        </p:nvPicPr>
        <p:blipFill>
          <a:blip r:embed="rId3">
            <a:alphaModFix/>
          </a:blip>
          <a:stretch>
            <a:fillRect/>
          </a:stretch>
        </p:blipFill>
        <p:spPr>
          <a:xfrm>
            <a:off x="311700" y="2160278"/>
            <a:ext cx="8520602" cy="1489447"/>
          </a:xfrm>
          <a:prstGeom prst="rect">
            <a:avLst/>
          </a:prstGeom>
          <a:noFill/>
          <a:ln>
            <a:noFill/>
          </a:ln>
        </p:spPr>
      </p:pic>
      <p:sp>
        <p:nvSpPr>
          <p:cNvPr id="124" name="Google Shape;124;p22"/>
          <p:cNvSpPr txBox="1"/>
          <p:nvPr>
            <p:ph idx="1" type="body"/>
          </p:nvPr>
        </p:nvSpPr>
        <p:spPr>
          <a:xfrm>
            <a:off x="311700" y="3854950"/>
            <a:ext cx="8520600" cy="178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İlk bölmeden sonra, üst daldaki her noktanın değişmeden kaldığına dikkat edin, bu nedenle bu dalı daha fazla alt bölümlere ayırmaya gerek yoktur. Bir rengin tamamını içeren düğümler dışında, her seviyede her bölge iki özellikten biri boyunca tekrar bölünür.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