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h/WCLrUAEhEb6YGt+GRp8tpUP4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SzPts val="14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9" name="Google Shape;59;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 name="Google Shape;6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3" name="Google Shape;6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7" name="Google Shape;6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2" name="Google Shape;7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2" name="Google Shape;8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8" name="Google Shape;8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1" name="Google Shape;9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4" name="Google Shape;94;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5" name="Google Shape;9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
        <p:nvSpPr>
          <p:cNvPr id="46" name="Google Shape;4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17500" lvl="1" marL="914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pic>
        <p:nvPicPr>
          <p:cNvPr id="9" name="Google Shape;9;p15"/>
          <p:cNvPicPr preferRelativeResize="0"/>
          <p:nvPr/>
        </p:nvPicPr>
        <p:blipFill rotWithShape="1">
          <a:blip r:embed="rId1">
            <a:alphaModFix/>
          </a:blip>
          <a:srcRect b="0" l="0" r="0" t="0"/>
          <a:stretch/>
        </p:blipFill>
        <p:spPr>
          <a:xfrm>
            <a:off x="7873725" y="105399"/>
            <a:ext cx="1147424" cy="437350"/>
          </a:xfrm>
          <a:prstGeom prst="rect">
            <a:avLst/>
          </a:prstGeom>
          <a:noFill/>
          <a:ln>
            <a:noFill/>
          </a:ln>
        </p:spPr>
      </p:pic>
      <p:sp>
        <p:nvSpPr>
          <p:cNvPr id="10" name="Google Shape;10;p15"/>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1"/>
              </a:highlight>
              <a:latin typeface="Arial"/>
              <a:ea typeface="Arial"/>
              <a:cs typeface="Arial"/>
              <a:sym typeface="Arial"/>
            </a:endParaRPr>
          </a:p>
        </p:txBody>
      </p:sp>
      <p:sp>
        <p:nvSpPr>
          <p:cNvPr id="11" name="Google Shape;11;p15"/>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chemeClr val="lt1"/>
                </a:solidFill>
                <a:latin typeface="Arial"/>
                <a:ea typeface="Arial"/>
                <a:cs typeface="Arial"/>
                <a:sym typeface="Arial"/>
              </a:rPr>
              <a:t>globalaihub.com</a:t>
            </a:r>
            <a:endParaRPr b="0" i="0" sz="13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5" name="Google Shape;5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6" name="Google Shape;5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6000">
                <a:latin typeface="Century"/>
                <a:ea typeface="Century"/>
                <a:cs typeface="Century"/>
                <a:sym typeface="Century"/>
              </a:rPr>
              <a:t>Day 4</a:t>
            </a:r>
            <a:endParaRPr sz="6000">
              <a:latin typeface="Century"/>
              <a:ea typeface="Century"/>
              <a:cs typeface="Century"/>
              <a:sym typeface="Century"/>
            </a:endParaRPr>
          </a:p>
        </p:txBody>
      </p:sp>
      <p:sp>
        <p:nvSpPr>
          <p:cNvPr id="103" name="Google Shape;103;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2800"/>
              <a:buNone/>
            </a:pPr>
            <a:r>
              <a:rPr lang="tr" sz="2500">
                <a:latin typeface="Century"/>
                <a:ea typeface="Century"/>
                <a:cs typeface="Century"/>
                <a:sym typeface="Century"/>
              </a:rPr>
              <a:t>Karar Ağaçları</a:t>
            </a:r>
            <a:endParaRPr sz="2500">
              <a:latin typeface="Century"/>
              <a:ea typeface="Century"/>
              <a:cs typeface="Century"/>
              <a:sym typeface="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tr" sz="2520">
                <a:latin typeface="Century"/>
                <a:ea typeface="Century"/>
                <a:cs typeface="Century"/>
                <a:sym typeface="Century"/>
              </a:rPr>
              <a:t>Karar Ağaçlarının Dezavantajları</a:t>
            </a:r>
            <a:endParaRPr sz="2520">
              <a:latin typeface="Century"/>
              <a:ea typeface="Century"/>
              <a:cs typeface="Century"/>
              <a:sym typeface="Century"/>
            </a:endParaRPr>
          </a:p>
        </p:txBody>
      </p:sp>
      <p:sp>
        <p:nvSpPr>
          <p:cNvPr id="163" name="Google Shape;16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SzPts val="1400"/>
              <a:buFont typeface="Century"/>
              <a:buChar char="●"/>
            </a:pPr>
            <a:r>
              <a:rPr lang="tr">
                <a:highlight>
                  <a:schemeClr val="lt1"/>
                </a:highlight>
                <a:latin typeface="Century"/>
                <a:ea typeface="Century"/>
                <a:cs typeface="Century"/>
                <a:sym typeface="Century"/>
              </a:rPr>
              <a:t>Karar ağacı modelleri, verileri iyi genellemeyen aşırı karmaşık ağaçlar oluşturabilirler. Buna overfit denir</a:t>
            </a:r>
            <a:endParaRPr>
              <a:highlight>
                <a:schemeClr val="lt1"/>
              </a:highlight>
              <a:latin typeface="Century"/>
              <a:ea typeface="Century"/>
              <a:cs typeface="Century"/>
              <a:sym typeface="Century"/>
            </a:endParaRPr>
          </a:p>
          <a:p>
            <a:pPr indent="-317500" lvl="0" marL="457200" rtl="0" algn="l">
              <a:lnSpc>
                <a:spcPct val="135714"/>
              </a:lnSpc>
              <a:spcBef>
                <a:spcPts val="0"/>
              </a:spcBef>
              <a:spcAft>
                <a:spcPts val="0"/>
              </a:spcAft>
              <a:buSzPts val="1400"/>
              <a:buFont typeface="Century"/>
              <a:buChar char="●"/>
            </a:pPr>
            <a:r>
              <a:rPr lang="tr">
                <a:highlight>
                  <a:schemeClr val="lt1"/>
                </a:highlight>
                <a:latin typeface="Century"/>
                <a:ea typeface="Century"/>
                <a:cs typeface="Century"/>
                <a:sym typeface="Century"/>
              </a:rPr>
              <a:t>Karar ağaçları kararsız olabilir çünkü verilerdeki küçük değişiklikler tamamen farklı bir ağacın üretilmesine neden olabilir. Buna varyans denir ve torbalama ve artırma gibi yöntemlerle düşürülmesi gerekir</a:t>
            </a:r>
            <a:endParaRPr>
              <a:highlight>
                <a:schemeClr val="lt1"/>
              </a:highlight>
              <a:latin typeface="Century"/>
              <a:ea typeface="Century"/>
              <a:cs typeface="Century"/>
              <a:sym typeface="Century"/>
            </a:endParaRPr>
          </a:p>
          <a:p>
            <a:pPr indent="-317500" lvl="0" marL="457200" rtl="0" algn="l">
              <a:lnSpc>
                <a:spcPct val="135714"/>
              </a:lnSpc>
              <a:spcBef>
                <a:spcPts val="0"/>
              </a:spcBef>
              <a:spcAft>
                <a:spcPts val="0"/>
              </a:spcAft>
              <a:buSzPts val="1400"/>
              <a:buFont typeface="Century"/>
              <a:buChar char="●"/>
            </a:pPr>
            <a:r>
              <a:rPr lang="tr">
                <a:highlight>
                  <a:schemeClr val="lt1"/>
                </a:highlight>
                <a:latin typeface="Century"/>
                <a:ea typeface="Century"/>
                <a:cs typeface="Century"/>
                <a:sym typeface="Century"/>
              </a:rPr>
              <a:t>Açgözlü algoritmalar, global optimum karar ağacını döndürmeyi garanti edemez. Bu, özelliklerin ve örneklerin değiştirilerek rastgele örneklendiği birden fazla ağacın eğitilmesiyle azaltılabilir.(Rastgele Ormanlar)</a:t>
            </a:r>
            <a:endParaRPr>
              <a:highlight>
                <a:schemeClr val="lt1"/>
              </a:highlight>
              <a:latin typeface="Century"/>
              <a:ea typeface="Century"/>
              <a:cs typeface="Century"/>
              <a:sym typeface="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tr" sz="6000">
                <a:latin typeface="Century"/>
                <a:ea typeface="Century"/>
                <a:cs typeface="Century"/>
                <a:sym typeface="Century"/>
              </a:rPr>
              <a:t>Topluluk Öğrenimi</a:t>
            </a:r>
            <a:endParaRPr sz="6000">
              <a:latin typeface="Century"/>
              <a:ea typeface="Century"/>
              <a:cs typeface="Century"/>
              <a:sym typeface="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Topluluk Öğrenimi (Ensemble Learning)</a:t>
            </a:r>
            <a:endParaRPr>
              <a:latin typeface="Century"/>
              <a:ea typeface="Century"/>
              <a:cs typeface="Century"/>
              <a:sym typeface="Century"/>
            </a:endParaRPr>
          </a:p>
        </p:txBody>
      </p:sp>
      <p:sp>
        <p:nvSpPr>
          <p:cNvPr id="174" name="Google Shape;174;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514"/>
              <a:buNone/>
            </a:pPr>
            <a:r>
              <a:rPr lang="tr">
                <a:highlight>
                  <a:schemeClr val="lt1"/>
                </a:highlight>
                <a:latin typeface="Century"/>
                <a:ea typeface="Century"/>
                <a:cs typeface="Century"/>
                <a:sym typeface="Century"/>
              </a:rPr>
              <a:t>Topluluk Öğrenimi </a:t>
            </a:r>
            <a:r>
              <a:rPr lang="tr">
                <a:highlight>
                  <a:schemeClr val="lt1"/>
                </a:highlight>
                <a:latin typeface="Century"/>
                <a:ea typeface="Century"/>
                <a:cs typeface="Century"/>
                <a:sym typeface="Century"/>
              </a:rPr>
              <a:t>teorisinde, birkaçını birleştirerek daha karmaşık modeller tasarlamak için yapı taşları olarak kullanılabilecek zayıf öğrenenler (veya temel modeller) vardır. Çoğu zaman, bu temel modeller, yüksek bir bias değerine veya yüksek varyansa sahip oldukları için kendi başlarına çok iyi performans göstermezler. Ensemble Learning fikri, daha iyi performanslar elde eden güçlü bir model oluşturmak için birkaçını bir araya getirerek bu tür zayıf öğrenicilerin önyargısını ve/veya varyansını azaltmaya çalışmaktır.</a:t>
            </a:r>
            <a:endParaRPr>
              <a:highlight>
                <a:schemeClr val="lt1"/>
              </a:highlight>
              <a:latin typeface="Century"/>
              <a:ea typeface="Century"/>
              <a:cs typeface="Century"/>
              <a:sym typeface="Century"/>
            </a:endParaRPr>
          </a:p>
          <a:p>
            <a:pPr indent="0" lvl="0" marL="0" rtl="0" algn="l">
              <a:lnSpc>
                <a:spcPct val="115000"/>
              </a:lnSpc>
              <a:spcBef>
                <a:spcPts val="0"/>
              </a:spcBef>
              <a:spcAft>
                <a:spcPts val="1200"/>
              </a:spcAft>
              <a:buSzPts val="1514"/>
              <a:buNone/>
            </a:pPr>
            <a:r>
              <a:t/>
            </a:r>
            <a:endParaRPr>
              <a:highlight>
                <a:schemeClr val="lt1"/>
              </a:highlight>
              <a:latin typeface="Century"/>
              <a:ea typeface="Century"/>
              <a:cs typeface="Century"/>
              <a:sym typeface="Century"/>
            </a:endParaRPr>
          </a:p>
        </p:txBody>
      </p:sp>
      <p:pic>
        <p:nvPicPr>
          <p:cNvPr id="175" name="Google Shape;175;p12"/>
          <p:cNvPicPr preferRelativeResize="0"/>
          <p:nvPr/>
        </p:nvPicPr>
        <p:blipFill rotWithShape="1">
          <a:blip r:embed="rId3">
            <a:alphaModFix/>
          </a:blip>
          <a:srcRect b="0" l="0" r="0" t="0"/>
          <a:stretch/>
        </p:blipFill>
        <p:spPr>
          <a:xfrm>
            <a:off x="4571997" y="1017725"/>
            <a:ext cx="4260300" cy="1828812"/>
          </a:xfrm>
          <a:prstGeom prst="rect">
            <a:avLst/>
          </a:prstGeom>
          <a:noFill/>
          <a:ln>
            <a:noFill/>
          </a:ln>
        </p:spPr>
      </p:pic>
      <p:pic>
        <p:nvPicPr>
          <p:cNvPr id="176" name="Google Shape;176;p12"/>
          <p:cNvPicPr preferRelativeResize="0"/>
          <p:nvPr/>
        </p:nvPicPr>
        <p:blipFill rotWithShape="1">
          <a:blip r:embed="rId4">
            <a:alphaModFix/>
          </a:blip>
          <a:srcRect b="0" l="0" r="0" t="0"/>
          <a:stretch/>
        </p:blipFill>
        <p:spPr>
          <a:xfrm>
            <a:off x="4885570" y="2846520"/>
            <a:ext cx="3633149" cy="194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Zayıf Öğrenicileri Birleştirmek</a:t>
            </a:r>
            <a:endParaRPr>
              <a:latin typeface="Century"/>
              <a:ea typeface="Century"/>
              <a:cs typeface="Century"/>
              <a:sym typeface="Century"/>
            </a:endParaRPr>
          </a:p>
        </p:txBody>
      </p:sp>
      <p:sp>
        <p:nvSpPr>
          <p:cNvPr id="182" name="Google Shape;18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SzPts val="1400"/>
              <a:buFont typeface="Arial"/>
              <a:buChar char="●"/>
            </a:pPr>
            <a:r>
              <a:rPr b="1" lang="tr">
                <a:highlight>
                  <a:schemeClr val="lt1"/>
                </a:highlight>
                <a:latin typeface="Century"/>
                <a:ea typeface="Century"/>
                <a:cs typeface="Century"/>
                <a:sym typeface="Century"/>
              </a:rPr>
              <a:t>Çuvallama:</a:t>
            </a:r>
            <a:r>
              <a:rPr lang="tr">
                <a:highlight>
                  <a:schemeClr val="lt1"/>
                </a:highlight>
                <a:latin typeface="Century"/>
                <a:ea typeface="Century"/>
                <a:cs typeface="Century"/>
                <a:sym typeface="Century"/>
              </a:rPr>
              <a:t> Genellikle homojen zayıf öğrenicileri dikkate alır, bunları paralel olarak birbirinden bağımsız olarak öğrenir. Bir tür deterministik ortalama alma sürecini izleyerek birleştirir</a:t>
            </a:r>
            <a:endParaRPr>
              <a:highlight>
                <a:schemeClr val="lt1"/>
              </a:highlight>
              <a:latin typeface="Century"/>
              <a:ea typeface="Century"/>
              <a:cs typeface="Century"/>
              <a:sym typeface="Century"/>
            </a:endParaRPr>
          </a:p>
          <a:p>
            <a:pPr indent="-317500" lvl="0" marL="457200" rtl="0" algn="l">
              <a:lnSpc>
                <a:spcPct val="135714"/>
              </a:lnSpc>
              <a:spcBef>
                <a:spcPts val="0"/>
              </a:spcBef>
              <a:spcAft>
                <a:spcPts val="0"/>
              </a:spcAft>
              <a:buSzPts val="1400"/>
              <a:buFont typeface="Arial"/>
              <a:buChar char="●"/>
            </a:pPr>
            <a:r>
              <a:rPr b="1" lang="tr">
                <a:highlight>
                  <a:schemeClr val="lt1"/>
                </a:highlight>
                <a:latin typeface="Century"/>
                <a:ea typeface="Century"/>
                <a:cs typeface="Century"/>
                <a:sym typeface="Century"/>
              </a:rPr>
              <a:t>Boosting:</a:t>
            </a:r>
            <a:r>
              <a:rPr lang="tr">
                <a:highlight>
                  <a:schemeClr val="lt1"/>
                </a:highlight>
                <a:latin typeface="Century"/>
                <a:ea typeface="Century"/>
                <a:cs typeface="Century"/>
                <a:sym typeface="Century"/>
              </a:rPr>
              <a:t> Genellikle homojen zayıf öğrenicileri dikkate alır, onları çok uyumlu bir şekilde sıralı olarak öğrenir (temel model öncekilere bağlıdır) ve deterministik bir strateji izleyerek bunları birleştirir</a:t>
            </a:r>
            <a:endParaRPr>
              <a:highlight>
                <a:schemeClr val="lt1"/>
              </a:highlight>
              <a:latin typeface="Century"/>
              <a:ea typeface="Century"/>
              <a:cs typeface="Century"/>
              <a:sym typeface="Century"/>
            </a:endParaRPr>
          </a:p>
          <a:p>
            <a:pPr indent="-317500" lvl="0" marL="457200" rtl="0" algn="l">
              <a:lnSpc>
                <a:spcPct val="135714"/>
              </a:lnSpc>
              <a:spcBef>
                <a:spcPts val="0"/>
              </a:spcBef>
              <a:spcAft>
                <a:spcPts val="0"/>
              </a:spcAft>
              <a:buSzPts val="1400"/>
              <a:buFont typeface="Arial"/>
              <a:buChar char="●"/>
            </a:pPr>
            <a:r>
              <a:rPr b="1" lang="tr">
                <a:highlight>
                  <a:schemeClr val="lt1"/>
                </a:highlight>
                <a:latin typeface="Century"/>
                <a:ea typeface="Century"/>
                <a:cs typeface="Century"/>
                <a:sym typeface="Century"/>
              </a:rPr>
              <a:t>Yığınlama:</a:t>
            </a:r>
            <a:r>
              <a:rPr lang="tr">
                <a:highlight>
                  <a:schemeClr val="lt1"/>
                </a:highlight>
                <a:latin typeface="Century"/>
                <a:ea typeface="Century"/>
                <a:cs typeface="Century"/>
                <a:sym typeface="Century"/>
              </a:rPr>
              <a:t> Genellikle heterojen zayıf öğrenicileri dikkate alır, bunları paralel olarak öğrenir. Farklı zayıf model tahminlerine dayalı bir tahmin üretmek için bir meta-model eğiterek bunları birleştirir</a:t>
            </a:r>
            <a:endParaRPr>
              <a:highlight>
                <a:schemeClr val="lt1"/>
              </a:highlight>
              <a:latin typeface="Century"/>
              <a:ea typeface="Century"/>
              <a:cs typeface="Century"/>
              <a:sym typeface="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6000">
                <a:latin typeface="Century"/>
                <a:ea typeface="Century"/>
                <a:cs typeface="Century"/>
                <a:sym typeface="Century"/>
              </a:rPr>
              <a:t>Colab Zamanı!</a:t>
            </a:r>
            <a:endParaRPr sz="6000">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Karar Ağaçları</a:t>
            </a:r>
            <a:endParaRPr>
              <a:latin typeface="Century"/>
              <a:ea typeface="Century"/>
              <a:cs typeface="Century"/>
              <a:sym typeface="Century"/>
            </a:endParaRPr>
          </a:p>
        </p:txBody>
      </p:sp>
      <p:sp>
        <p:nvSpPr>
          <p:cNvPr id="109" name="Google Shape;109;p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tr">
                <a:highlight>
                  <a:schemeClr val="lt1"/>
                </a:highlight>
                <a:latin typeface="Century"/>
                <a:ea typeface="Century"/>
                <a:cs typeface="Century"/>
                <a:sym typeface="Century"/>
              </a:rPr>
              <a:t>Karar ağacı, denetimli makine öğrenmesi algoritmalarından biridir. Bu algoritma, regresyon ve sınıflandırma problemleri için kullanılabilir, ancak daha çok sınıflandırma problemleri için kullanılır. Adından da anlaşılacağı gibi, ağaç benzeri bir karar modeli kullanır.</a:t>
            </a:r>
            <a:endParaRPr>
              <a:highlight>
                <a:schemeClr val="lt1"/>
              </a:highlight>
              <a:latin typeface="Century"/>
              <a:ea typeface="Century"/>
              <a:cs typeface="Century"/>
              <a:sym typeface="Century"/>
            </a:endParaRPr>
          </a:p>
        </p:txBody>
      </p:sp>
      <p:pic>
        <p:nvPicPr>
          <p:cNvPr id="110" name="Google Shape;110;p2"/>
          <p:cNvPicPr preferRelativeResize="0"/>
          <p:nvPr/>
        </p:nvPicPr>
        <p:blipFill rotWithShape="1">
          <a:blip r:embed="rId3">
            <a:alphaModFix/>
          </a:blip>
          <a:srcRect b="0" l="0" r="0" t="0"/>
          <a:stretch/>
        </p:blipFill>
        <p:spPr>
          <a:xfrm>
            <a:off x="4503025" y="961613"/>
            <a:ext cx="4259300" cy="37981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Karar Ağaçları Terminolojisi</a:t>
            </a:r>
            <a:endParaRPr>
              <a:latin typeface="Century"/>
              <a:ea typeface="Century"/>
              <a:cs typeface="Century"/>
              <a:sym typeface="Century"/>
            </a:endParaRPr>
          </a:p>
        </p:txBody>
      </p:sp>
      <p:sp>
        <p:nvSpPr>
          <p:cNvPr id="116" name="Google Shape;1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tr">
                <a:highlight>
                  <a:schemeClr val="lt1"/>
                </a:highlight>
                <a:latin typeface="Century"/>
                <a:ea typeface="Century"/>
                <a:cs typeface="Century"/>
                <a:sym typeface="Century"/>
              </a:rPr>
              <a:t>Root Node: </a:t>
            </a:r>
            <a:r>
              <a:rPr lang="tr">
                <a:highlight>
                  <a:schemeClr val="lt1"/>
                </a:highlight>
                <a:latin typeface="Century"/>
                <a:ea typeface="Century"/>
                <a:cs typeface="Century"/>
                <a:sym typeface="Century"/>
              </a:rPr>
              <a:t>Bu özellik, verileri iki veya daha fazla kümeye bölmek için kullanılır. Bu düğümdeki özellik özniteliği, Öznitelik Seçim Tekniklerine göre seçilir.</a:t>
            </a:r>
            <a:endParaRPr>
              <a:highlight>
                <a:schemeClr val="lt1"/>
              </a:highlight>
              <a:latin typeface="Century"/>
              <a:ea typeface="Century"/>
              <a:cs typeface="Century"/>
              <a:sym typeface="Century"/>
            </a:endParaRPr>
          </a:p>
          <a:p>
            <a:pPr indent="0" lvl="0" marL="0" rtl="0" algn="l">
              <a:lnSpc>
                <a:spcPct val="135714"/>
              </a:lnSpc>
              <a:spcBef>
                <a:spcPts val="0"/>
              </a:spcBef>
              <a:spcAft>
                <a:spcPts val="0"/>
              </a:spcAft>
              <a:buClr>
                <a:schemeClr val="dk1"/>
              </a:buClr>
              <a:buSzPts val="1100"/>
              <a:buFont typeface="Arial"/>
              <a:buNone/>
            </a:pPr>
            <a:r>
              <a:rPr b="1" lang="tr">
                <a:highlight>
                  <a:schemeClr val="lt1"/>
                </a:highlight>
                <a:latin typeface="Century"/>
                <a:ea typeface="Century"/>
                <a:cs typeface="Century"/>
                <a:sym typeface="Century"/>
              </a:rPr>
              <a:t>Branch or Sub-Tree:</a:t>
            </a:r>
            <a:r>
              <a:rPr lang="tr">
                <a:highlight>
                  <a:schemeClr val="lt1"/>
                </a:highlight>
                <a:latin typeface="Century"/>
                <a:ea typeface="Century"/>
                <a:cs typeface="Century"/>
                <a:sym typeface="Century"/>
              </a:rPr>
              <a:t> Tüm karar ağacının bir kısmına dal veya alt ağaç denir.</a:t>
            </a:r>
            <a:endParaRPr>
              <a:highlight>
                <a:schemeClr val="lt1"/>
              </a:highlight>
              <a:latin typeface="Century"/>
              <a:ea typeface="Century"/>
              <a:cs typeface="Century"/>
              <a:sym typeface="Century"/>
            </a:endParaRPr>
          </a:p>
          <a:p>
            <a:pPr indent="0" lvl="0" marL="0" rtl="0" algn="l">
              <a:lnSpc>
                <a:spcPct val="135714"/>
              </a:lnSpc>
              <a:spcBef>
                <a:spcPts val="0"/>
              </a:spcBef>
              <a:spcAft>
                <a:spcPts val="0"/>
              </a:spcAft>
              <a:buClr>
                <a:schemeClr val="dk1"/>
              </a:buClr>
              <a:buSzPts val="1100"/>
              <a:buFont typeface="Arial"/>
              <a:buNone/>
            </a:pPr>
            <a:r>
              <a:rPr b="1" lang="tr">
                <a:highlight>
                  <a:schemeClr val="lt1"/>
                </a:highlight>
                <a:latin typeface="Century"/>
                <a:ea typeface="Century"/>
                <a:cs typeface="Century"/>
                <a:sym typeface="Century"/>
              </a:rPr>
              <a:t>Splitting:</a:t>
            </a:r>
            <a:r>
              <a:rPr lang="tr">
                <a:highlight>
                  <a:schemeClr val="lt1"/>
                </a:highlight>
                <a:latin typeface="Century"/>
                <a:ea typeface="Century"/>
                <a:cs typeface="Century"/>
                <a:sym typeface="Century"/>
              </a:rPr>
              <a:t> Bir düğümü, if-else koşullarına göre iki veya daha fazla alt düğüme bölme.</a:t>
            </a:r>
            <a:endParaRPr>
              <a:highlight>
                <a:schemeClr val="lt1"/>
              </a:highlight>
              <a:latin typeface="Century"/>
              <a:ea typeface="Century"/>
              <a:cs typeface="Century"/>
              <a:sym typeface="Century"/>
            </a:endParaRPr>
          </a:p>
          <a:p>
            <a:pPr indent="0" lvl="0" marL="0" rtl="0" algn="l">
              <a:lnSpc>
                <a:spcPct val="135714"/>
              </a:lnSpc>
              <a:spcBef>
                <a:spcPts val="0"/>
              </a:spcBef>
              <a:spcAft>
                <a:spcPts val="0"/>
              </a:spcAft>
              <a:buClr>
                <a:schemeClr val="dk1"/>
              </a:buClr>
              <a:buSzPts val="1100"/>
              <a:buFont typeface="Arial"/>
              <a:buNone/>
            </a:pPr>
            <a:r>
              <a:rPr b="1" lang="tr">
                <a:highlight>
                  <a:schemeClr val="lt1"/>
                </a:highlight>
                <a:latin typeface="Century"/>
                <a:ea typeface="Century"/>
                <a:cs typeface="Century"/>
                <a:sym typeface="Century"/>
              </a:rPr>
              <a:t>Decision Node:</a:t>
            </a:r>
            <a:r>
              <a:rPr lang="tr">
                <a:highlight>
                  <a:schemeClr val="lt1"/>
                </a:highlight>
                <a:latin typeface="Century"/>
                <a:ea typeface="Century"/>
                <a:cs typeface="Century"/>
                <a:sym typeface="Century"/>
              </a:rPr>
              <a:t> Alt düğümleri başka alt düğümlere ayırdıktan sonra karar düğümü olarak adlandırılır.</a:t>
            </a:r>
            <a:endParaRPr>
              <a:highlight>
                <a:schemeClr val="lt1"/>
              </a:highlight>
              <a:latin typeface="Century"/>
              <a:ea typeface="Century"/>
              <a:cs typeface="Century"/>
              <a:sym typeface="Century"/>
            </a:endParaRPr>
          </a:p>
          <a:p>
            <a:pPr indent="0" lvl="0" marL="0" rtl="0" algn="l">
              <a:lnSpc>
                <a:spcPct val="135714"/>
              </a:lnSpc>
              <a:spcBef>
                <a:spcPts val="0"/>
              </a:spcBef>
              <a:spcAft>
                <a:spcPts val="0"/>
              </a:spcAft>
              <a:buClr>
                <a:schemeClr val="dk1"/>
              </a:buClr>
              <a:buSzPts val="1100"/>
              <a:buFont typeface="Arial"/>
              <a:buNone/>
            </a:pPr>
            <a:r>
              <a:rPr b="1" lang="tr">
                <a:highlight>
                  <a:schemeClr val="lt1"/>
                </a:highlight>
                <a:latin typeface="Century"/>
                <a:ea typeface="Century"/>
                <a:cs typeface="Century"/>
                <a:sym typeface="Century"/>
              </a:rPr>
              <a:t>Leaf or Terminal Node:</a:t>
            </a:r>
            <a:r>
              <a:rPr lang="tr">
                <a:highlight>
                  <a:schemeClr val="lt1"/>
                </a:highlight>
                <a:latin typeface="Century"/>
                <a:ea typeface="Century"/>
                <a:cs typeface="Century"/>
                <a:sym typeface="Century"/>
              </a:rPr>
              <a:t> Bu, karar ağacının başka alt düğümlere bölünemeyeceği sonudur.</a:t>
            </a:r>
            <a:endParaRPr>
              <a:highlight>
                <a:schemeClr val="lt1"/>
              </a:highlight>
              <a:latin typeface="Century"/>
              <a:ea typeface="Century"/>
              <a:cs typeface="Century"/>
              <a:sym typeface="Century"/>
            </a:endParaRPr>
          </a:p>
          <a:p>
            <a:pPr indent="0" lvl="0" marL="0" rtl="0" algn="l">
              <a:lnSpc>
                <a:spcPct val="135714"/>
              </a:lnSpc>
              <a:spcBef>
                <a:spcPts val="0"/>
              </a:spcBef>
              <a:spcAft>
                <a:spcPts val="0"/>
              </a:spcAft>
              <a:buClr>
                <a:schemeClr val="dk1"/>
              </a:buClr>
              <a:buSzPts val="1100"/>
              <a:buFont typeface="Arial"/>
              <a:buNone/>
            </a:pPr>
            <a:r>
              <a:rPr b="1" lang="tr">
                <a:highlight>
                  <a:schemeClr val="lt1"/>
                </a:highlight>
                <a:latin typeface="Century"/>
                <a:ea typeface="Century"/>
                <a:cs typeface="Century"/>
                <a:sym typeface="Century"/>
              </a:rPr>
              <a:t>Pruning(Budama):</a:t>
            </a:r>
            <a:r>
              <a:rPr lang="tr">
                <a:highlight>
                  <a:schemeClr val="lt1"/>
                </a:highlight>
                <a:latin typeface="Century"/>
                <a:ea typeface="Century"/>
                <a:cs typeface="Century"/>
                <a:sym typeface="Century"/>
              </a:rPr>
              <a:t> Ağaçtan bir alt düğümün kaldırılmasına budama denir.</a:t>
            </a:r>
            <a:endParaRPr>
              <a:highlight>
                <a:schemeClr val="lt1"/>
              </a:highlight>
              <a:latin typeface="Century"/>
              <a:ea typeface="Century"/>
              <a:cs typeface="Century"/>
              <a:sym typeface="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6000">
                <a:latin typeface="Century"/>
                <a:ea typeface="Century"/>
                <a:cs typeface="Century"/>
                <a:sym typeface="Century"/>
              </a:rPr>
              <a:t>Bölme</a:t>
            </a:r>
            <a:endParaRPr sz="6000">
              <a:latin typeface="Century"/>
              <a:ea typeface="Century"/>
              <a:cs typeface="Century"/>
              <a:sym typeface="Century"/>
            </a:endParaRPr>
          </a:p>
        </p:txBody>
      </p:sp>
      <p:sp>
        <p:nvSpPr>
          <p:cNvPr id="122" name="Google Shape;12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317500" lvl="0" marL="3657600" rtl="0" algn="l">
              <a:lnSpc>
                <a:spcPct val="135714"/>
              </a:lnSpc>
              <a:spcBef>
                <a:spcPts val="0"/>
              </a:spcBef>
              <a:spcAft>
                <a:spcPts val="0"/>
              </a:spcAft>
              <a:buSzPts val="1400"/>
              <a:buFont typeface="Century"/>
              <a:buChar char="●"/>
            </a:pPr>
            <a:r>
              <a:rPr lang="tr" sz="1400">
                <a:highlight>
                  <a:schemeClr val="lt1"/>
                </a:highlight>
                <a:latin typeface="Century"/>
                <a:ea typeface="Century"/>
                <a:cs typeface="Century"/>
                <a:sym typeface="Century"/>
              </a:rPr>
              <a:t> Gini Index</a:t>
            </a:r>
            <a:endParaRPr sz="1400">
              <a:highlight>
                <a:schemeClr val="lt1"/>
              </a:highlight>
              <a:latin typeface="Century"/>
              <a:ea typeface="Century"/>
              <a:cs typeface="Century"/>
              <a:sym typeface="Century"/>
            </a:endParaRPr>
          </a:p>
          <a:p>
            <a:pPr indent="-317500" lvl="0" marL="3657600" rtl="0" algn="l">
              <a:lnSpc>
                <a:spcPct val="135714"/>
              </a:lnSpc>
              <a:spcBef>
                <a:spcPts val="0"/>
              </a:spcBef>
              <a:spcAft>
                <a:spcPts val="0"/>
              </a:spcAft>
              <a:buSzPts val="1400"/>
              <a:buFont typeface="Century"/>
              <a:buChar char="●"/>
            </a:pPr>
            <a:r>
              <a:rPr lang="tr" sz="1400">
                <a:highlight>
                  <a:schemeClr val="lt1"/>
                </a:highlight>
                <a:latin typeface="Century"/>
                <a:ea typeface="Century"/>
                <a:cs typeface="Century"/>
                <a:sym typeface="Century"/>
              </a:rPr>
              <a:t> </a:t>
            </a:r>
            <a:r>
              <a:rPr lang="tr" sz="1400">
                <a:highlight>
                  <a:schemeClr val="lt1"/>
                </a:highlight>
                <a:latin typeface="Century"/>
                <a:ea typeface="Century"/>
                <a:cs typeface="Century"/>
                <a:sym typeface="Century"/>
              </a:rPr>
              <a:t>Bilgi Kazancı</a:t>
            </a:r>
            <a:endParaRPr sz="1400">
              <a:highlight>
                <a:schemeClr val="lt1"/>
              </a:highlight>
              <a:latin typeface="Century"/>
              <a:ea typeface="Century"/>
              <a:cs typeface="Century"/>
              <a:sym typeface="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tr">
                <a:latin typeface="Century"/>
                <a:ea typeface="Century"/>
                <a:cs typeface="Century"/>
                <a:sym typeface="Century"/>
              </a:rPr>
              <a:t>Gini Index</a:t>
            </a:r>
            <a:endParaRPr>
              <a:latin typeface="Century"/>
              <a:ea typeface="Century"/>
              <a:cs typeface="Century"/>
              <a:sym typeface="Century"/>
            </a:endParaRPr>
          </a:p>
          <a:p>
            <a:pPr indent="0" lvl="0" marL="0" rtl="0" algn="l">
              <a:lnSpc>
                <a:spcPct val="100000"/>
              </a:lnSpc>
              <a:spcBef>
                <a:spcPts val="0"/>
              </a:spcBef>
              <a:spcAft>
                <a:spcPts val="0"/>
              </a:spcAft>
              <a:buSzPct val="111111"/>
              <a:buNone/>
            </a:pPr>
            <a:r>
              <a:t/>
            </a:r>
            <a:endParaRPr>
              <a:latin typeface="Century"/>
              <a:ea typeface="Century"/>
              <a:cs typeface="Century"/>
              <a:sym typeface="Century"/>
            </a:endParaRPr>
          </a:p>
        </p:txBody>
      </p:sp>
      <p:sp>
        <p:nvSpPr>
          <p:cNvPr id="128" name="Google Shape;128;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35714"/>
              </a:lnSpc>
              <a:spcBef>
                <a:spcPts val="0"/>
              </a:spcBef>
              <a:spcAft>
                <a:spcPts val="0"/>
              </a:spcAft>
              <a:buSzPts val="1400"/>
              <a:buFont typeface="Century"/>
              <a:buChar char="●"/>
            </a:pPr>
            <a:r>
              <a:rPr lang="tr">
                <a:highlight>
                  <a:schemeClr val="lt1"/>
                </a:highlight>
                <a:latin typeface="Century"/>
                <a:ea typeface="Century"/>
                <a:cs typeface="Century"/>
                <a:sym typeface="Century"/>
              </a:rPr>
              <a:t>pj, j sınıfının gerçekleşme olasılığıdır. Her sınıf için hesaplanır ve çıkan sonuçların karelerinin toplamı birden çıkartılır</a:t>
            </a:r>
            <a:endParaRPr>
              <a:highlight>
                <a:schemeClr val="lt1"/>
              </a:highlight>
              <a:latin typeface="Century"/>
              <a:ea typeface="Century"/>
              <a:cs typeface="Century"/>
              <a:sym typeface="Century"/>
            </a:endParaRPr>
          </a:p>
          <a:p>
            <a:pPr indent="0" lvl="0" marL="0" rtl="0" algn="l">
              <a:lnSpc>
                <a:spcPct val="135714"/>
              </a:lnSpc>
              <a:spcBef>
                <a:spcPts val="0"/>
              </a:spcBef>
              <a:spcAft>
                <a:spcPts val="0"/>
              </a:spcAft>
              <a:buClr>
                <a:schemeClr val="dk1"/>
              </a:buClr>
              <a:buSzPts val="1100"/>
              <a:buFont typeface="Arial"/>
              <a:buNone/>
            </a:pPr>
            <a:r>
              <a:t/>
            </a:r>
            <a:endParaRPr>
              <a:highlight>
                <a:schemeClr val="lt1"/>
              </a:highlight>
              <a:latin typeface="Century"/>
              <a:ea typeface="Century"/>
              <a:cs typeface="Century"/>
              <a:sym typeface="Century"/>
            </a:endParaRPr>
          </a:p>
          <a:p>
            <a:pPr indent="-317500" lvl="0" marL="457200" rtl="0" algn="l">
              <a:lnSpc>
                <a:spcPct val="135714"/>
              </a:lnSpc>
              <a:spcBef>
                <a:spcPts val="0"/>
              </a:spcBef>
              <a:spcAft>
                <a:spcPts val="0"/>
              </a:spcAft>
              <a:buSzPts val="1400"/>
              <a:buFont typeface="Century"/>
              <a:buChar char="●"/>
            </a:pPr>
            <a:r>
              <a:rPr lang="tr">
                <a:highlight>
                  <a:schemeClr val="lt1"/>
                </a:highlight>
                <a:latin typeface="Century"/>
                <a:ea typeface="Century"/>
                <a:cs typeface="Century"/>
                <a:sym typeface="Century"/>
              </a:rPr>
              <a:t>Gini değeri 0 ile 1 arasındadır, 0'a ne kadar yakınsa o kadar iyi ayrım yapar</a:t>
            </a:r>
            <a:endParaRPr>
              <a:highlight>
                <a:schemeClr val="lt1"/>
              </a:highlight>
              <a:latin typeface="Century"/>
              <a:ea typeface="Century"/>
              <a:cs typeface="Century"/>
              <a:sym typeface="Century"/>
            </a:endParaRPr>
          </a:p>
          <a:p>
            <a:pPr indent="0" lvl="0" marL="0" rtl="0" algn="l">
              <a:lnSpc>
                <a:spcPct val="115000"/>
              </a:lnSpc>
              <a:spcBef>
                <a:spcPts val="0"/>
              </a:spcBef>
              <a:spcAft>
                <a:spcPts val="1200"/>
              </a:spcAft>
              <a:buSzPts val="1400"/>
              <a:buNone/>
            </a:pPr>
            <a:r>
              <a:t/>
            </a:r>
            <a:endParaRPr>
              <a:highlight>
                <a:schemeClr val="lt1"/>
              </a:highlight>
              <a:latin typeface="Century"/>
              <a:ea typeface="Century"/>
              <a:cs typeface="Century"/>
              <a:sym typeface="Century"/>
            </a:endParaRPr>
          </a:p>
        </p:txBody>
      </p:sp>
      <p:pic>
        <p:nvPicPr>
          <p:cNvPr id="129" name="Google Shape;129;p5"/>
          <p:cNvPicPr preferRelativeResize="0"/>
          <p:nvPr/>
        </p:nvPicPr>
        <p:blipFill rotWithShape="1">
          <a:blip r:embed="rId3">
            <a:alphaModFix/>
          </a:blip>
          <a:srcRect b="0" l="0" r="0" t="0"/>
          <a:stretch/>
        </p:blipFill>
        <p:spPr>
          <a:xfrm>
            <a:off x="4832400" y="1152475"/>
            <a:ext cx="3943974" cy="166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Gini Index</a:t>
            </a:r>
            <a:endParaRPr>
              <a:latin typeface="Century"/>
              <a:ea typeface="Century"/>
              <a:cs typeface="Century"/>
              <a:sym typeface="Century"/>
            </a:endParaRPr>
          </a:p>
        </p:txBody>
      </p:sp>
      <p:pic>
        <p:nvPicPr>
          <p:cNvPr id="135" name="Google Shape;135;p6"/>
          <p:cNvPicPr preferRelativeResize="0"/>
          <p:nvPr/>
        </p:nvPicPr>
        <p:blipFill rotWithShape="1">
          <a:blip r:embed="rId3">
            <a:alphaModFix/>
          </a:blip>
          <a:srcRect b="0" l="0" r="0" t="0"/>
          <a:stretch/>
        </p:blipFill>
        <p:spPr>
          <a:xfrm>
            <a:off x="311700" y="1085100"/>
            <a:ext cx="8520599" cy="1281689"/>
          </a:xfrm>
          <a:prstGeom prst="rect">
            <a:avLst/>
          </a:prstGeom>
          <a:noFill/>
          <a:ln>
            <a:noFill/>
          </a:ln>
        </p:spPr>
      </p:pic>
      <p:pic>
        <p:nvPicPr>
          <p:cNvPr id="136" name="Google Shape;136;p6"/>
          <p:cNvPicPr preferRelativeResize="0"/>
          <p:nvPr/>
        </p:nvPicPr>
        <p:blipFill rotWithShape="1">
          <a:blip r:embed="rId4">
            <a:alphaModFix/>
          </a:blip>
          <a:srcRect b="0" l="0" r="0" t="0"/>
          <a:stretch/>
        </p:blipFill>
        <p:spPr>
          <a:xfrm>
            <a:off x="311700" y="2571750"/>
            <a:ext cx="3827800" cy="1814375"/>
          </a:xfrm>
          <a:prstGeom prst="rect">
            <a:avLst/>
          </a:prstGeom>
          <a:noFill/>
          <a:ln>
            <a:noFill/>
          </a:ln>
        </p:spPr>
      </p:pic>
      <p:pic>
        <p:nvPicPr>
          <p:cNvPr id="137" name="Google Shape;137;p6"/>
          <p:cNvPicPr preferRelativeResize="0"/>
          <p:nvPr/>
        </p:nvPicPr>
        <p:blipFill rotWithShape="1">
          <a:blip r:embed="rId5">
            <a:alphaModFix/>
          </a:blip>
          <a:srcRect b="0" l="0" r="0" t="0"/>
          <a:stretch/>
        </p:blipFill>
        <p:spPr>
          <a:xfrm>
            <a:off x="4964950" y="2560649"/>
            <a:ext cx="3823108" cy="1814375"/>
          </a:xfrm>
          <a:prstGeom prst="rect">
            <a:avLst/>
          </a:prstGeom>
          <a:noFill/>
          <a:ln>
            <a:noFill/>
          </a:ln>
        </p:spPr>
      </p:pic>
      <p:sp>
        <p:nvSpPr>
          <p:cNvPr id="138" name="Google Shape;138;p6"/>
          <p:cNvSpPr txBox="1"/>
          <p:nvPr/>
        </p:nvSpPr>
        <p:spPr>
          <a:xfrm>
            <a:off x="2709900" y="4591075"/>
            <a:ext cx="6434100" cy="547500"/>
          </a:xfrm>
          <a:prstGeom prst="rect">
            <a:avLst/>
          </a:prstGeom>
          <a:noFill/>
          <a:ln>
            <a:noFill/>
          </a:ln>
        </p:spPr>
        <p:txBody>
          <a:bodyPr anchorCtr="0" anchor="t" bIns="91425" lIns="91425" spcFirstLastPara="1" rIns="91425" wrap="square" tIns="91425">
            <a:spAutoFit/>
          </a:bodyPr>
          <a:lstStyle/>
          <a:p>
            <a:pPr indent="0" lvl="0" marL="0" marR="0" rtl="0" algn="r">
              <a:lnSpc>
                <a:spcPct val="135714"/>
              </a:lnSpc>
              <a:spcBef>
                <a:spcPts val="0"/>
              </a:spcBef>
              <a:spcAft>
                <a:spcPts val="0"/>
              </a:spcAft>
              <a:buClr>
                <a:schemeClr val="dk1"/>
              </a:buClr>
              <a:buSzPts val="1100"/>
              <a:buFont typeface="Arial"/>
              <a:buNone/>
            </a:pPr>
            <a:r>
              <a:rPr i="0" lang="tr" sz="1000" u="none" cap="none" strike="noStrike">
                <a:solidFill>
                  <a:schemeClr val="dk1"/>
                </a:solidFill>
                <a:highlight>
                  <a:schemeClr val="lt1"/>
                </a:highlight>
                <a:latin typeface="Century"/>
                <a:ea typeface="Century"/>
                <a:cs typeface="Century"/>
                <a:sym typeface="Century"/>
              </a:rPr>
              <a:t>Kaynak:  Medium - Karar Ağaçları (Makine Öğrenmesi Serisi-3) - Mehmet Fatih Akça</a:t>
            </a:r>
            <a:endParaRPr i="0" sz="1000" u="none" cap="none" strike="noStrike">
              <a:solidFill>
                <a:schemeClr val="dk1"/>
              </a:solidFill>
              <a:highlight>
                <a:schemeClr val="lt1"/>
              </a:highlight>
              <a:latin typeface="Century"/>
              <a:ea typeface="Century"/>
              <a:cs typeface="Century"/>
              <a:sym typeface="Century"/>
            </a:endParaRPr>
          </a:p>
          <a:p>
            <a:pPr indent="0" lvl="0" marL="0" marR="0" rtl="0" algn="r">
              <a:lnSpc>
                <a:spcPct val="100000"/>
              </a:lnSpc>
              <a:spcBef>
                <a:spcPts val="0"/>
              </a:spcBef>
              <a:spcAft>
                <a:spcPts val="0"/>
              </a:spcAft>
              <a:buClr>
                <a:srgbClr val="000000"/>
              </a:buClr>
              <a:buSzPts val="1000"/>
              <a:buFont typeface="Arial"/>
              <a:buNone/>
            </a:pPr>
            <a:r>
              <a:t/>
            </a:r>
            <a:endParaRPr i="0" sz="1000" u="none" cap="none" strike="noStrike">
              <a:solidFill>
                <a:schemeClr val="dk1"/>
              </a:solidFill>
              <a:highlight>
                <a:schemeClr val="lt1"/>
              </a:highlight>
              <a:latin typeface="Century"/>
              <a:ea typeface="Century"/>
              <a:cs typeface="Century"/>
              <a:sym typeface="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Bilgi Kazancı (Information Gain)</a:t>
            </a:r>
            <a:endParaRPr>
              <a:latin typeface="Century"/>
              <a:ea typeface="Century"/>
              <a:cs typeface="Century"/>
              <a:sym typeface="Century"/>
            </a:endParaRPr>
          </a:p>
        </p:txBody>
      </p:sp>
      <p:sp>
        <p:nvSpPr>
          <p:cNvPr id="144" name="Google Shape;14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tr">
                <a:highlight>
                  <a:schemeClr val="lt1"/>
                </a:highlight>
                <a:latin typeface="Century"/>
                <a:ea typeface="Century"/>
                <a:cs typeface="Century"/>
                <a:sym typeface="Century"/>
              </a:rPr>
              <a:t>Bilgi Kazancı, hangi özelliğin entropi kavramına dayalı sınıflandırma hakkında maksimum bilgi sağladığını ölçmek için uygulanır, yani genel olarak, yukarıdan başlayan entropi miktarını azaltmak amacıyla belirsizlik, düzensizlik veya safsızlığın boyutunu ölçerek ( kök düğüm) aşağıya doğru (düğümleri bırakır).</a:t>
            </a:r>
            <a:endParaRPr>
              <a:highlight>
                <a:schemeClr val="lt1"/>
              </a:highlight>
              <a:latin typeface="Century"/>
              <a:ea typeface="Century"/>
              <a:cs typeface="Century"/>
              <a:sym typeface="Century"/>
            </a:endParaRPr>
          </a:p>
          <a:p>
            <a:pPr indent="0" lvl="0" marL="0" rtl="0" algn="l">
              <a:lnSpc>
                <a:spcPct val="135714"/>
              </a:lnSpc>
              <a:spcBef>
                <a:spcPts val="0"/>
              </a:spcBef>
              <a:spcAft>
                <a:spcPts val="0"/>
              </a:spcAft>
              <a:buClr>
                <a:schemeClr val="dk1"/>
              </a:buClr>
              <a:buSzPts val="1100"/>
              <a:buFont typeface="Arial"/>
              <a:buNone/>
            </a:pPr>
            <a:r>
              <a:t/>
            </a:r>
            <a:endParaRPr>
              <a:highlight>
                <a:schemeClr val="lt1"/>
              </a:highlight>
              <a:latin typeface="Century"/>
              <a:ea typeface="Century"/>
              <a:cs typeface="Century"/>
              <a:sym typeface="Century"/>
            </a:endParaRPr>
          </a:p>
          <a:p>
            <a:pPr indent="0" lvl="0" marL="0" rtl="0" algn="l">
              <a:lnSpc>
                <a:spcPct val="135714"/>
              </a:lnSpc>
              <a:spcBef>
                <a:spcPts val="0"/>
              </a:spcBef>
              <a:spcAft>
                <a:spcPts val="0"/>
              </a:spcAft>
              <a:buClr>
                <a:schemeClr val="dk1"/>
              </a:buClr>
              <a:buSzPts val="1100"/>
              <a:buFont typeface="Arial"/>
              <a:buNone/>
            </a:pPr>
            <a:r>
              <a:rPr lang="tr">
                <a:highlight>
                  <a:schemeClr val="lt1"/>
                </a:highlight>
                <a:latin typeface="Century"/>
                <a:ea typeface="Century"/>
                <a:cs typeface="Century"/>
                <a:sym typeface="Century"/>
              </a:rPr>
              <a:t>Daha az impurity değerine sahip olan düğüm, onu tanımlamak için daha az bilgi gerektirir. Ve daha fazla impurity değerine sahip olan düğüm daha fazla bilgi gerektirir. Bilgi teorisi, Entropi olarak bilinen, bir sistemdeki bu düzensizlik derecesini tanımlamak için bir ölçüdür. Örnek tamamen homojen ise entropi sıfırdır ve örnek eşit olarak bölünmüşse (%50 - %50) bir entropiye sahiptir.</a:t>
            </a:r>
            <a:endParaRPr>
              <a:highlight>
                <a:schemeClr val="lt1"/>
              </a:highlight>
              <a:latin typeface="Century"/>
              <a:ea typeface="Century"/>
              <a:cs typeface="Century"/>
              <a:sym typeface="Century"/>
            </a:endParaRPr>
          </a:p>
          <a:p>
            <a:pPr indent="0" lvl="0" marL="0" rtl="0" algn="l">
              <a:lnSpc>
                <a:spcPct val="135714"/>
              </a:lnSpc>
              <a:spcBef>
                <a:spcPts val="0"/>
              </a:spcBef>
              <a:spcAft>
                <a:spcPts val="0"/>
              </a:spcAft>
              <a:buSzPts val="1400"/>
              <a:buNone/>
            </a:pPr>
            <a:r>
              <a:t/>
            </a:r>
            <a:endParaRPr>
              <a:highlight>
                <a:schemeClr val="lt1"/>
              </a:highlight>
              <a:latin typeface="Century"/>
              <a:ea typeface="Century"/>
              <a:cs typeface="Century"/>
              <a:sym typeface="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Bilgi Kazancı (Information Gain)</a:t>
            </a:r>
            <a:endParaRPr>
              <a:latin typeface="Century"/>
              <a:ea typeface="Century"/>
              <a:cs typeface="Century"/>
              <a:sym typeface="Century"/>
            </a:endParaRPr>
          </a:p>
        </p:txBody>
      </p:sp>
      <p:pic>
        <p:nvPicPr>
          <p:cNvPr id="150" name="Google Shape;150;p8"/>
          <p:cNvPicPr preferRelativeResize="0"/>
          <p:nvPr/>
        </p:nvPicPr>
        <p:blipFill rotWithShape="1">
          <a:blip r:embed="rId3">
            <a:alphaModFix/>
          </a:blip>
          <a:srcRect b="0" l="0" r="0" t="0"/>
          <a:stretch/>
        </p:blipFill>
        <p:spPr>
          <a:xfrm>
            <a:off x="311700" y="1152476"/>
            <a:ext cx="7156650" cy="2412200"/>
          </a:xfrm>
          <a:prstGeom prst="rect">
            <a:avLst/>
          </a:prstGeom>
          <a:noFill/>
          <a:ln>
            <a:noFill/>
          </a:ln>
        </p:spPr>
      </p:pic>
      <p:pic>
        <p:nvPicPr>
          <p:cNvPr id="151" name="Google Shape;151;p8"/>
          <p:cNvPicPr preferRelativeResize="0"/>
          <p:nvPr/>
        </p:nvPicPr>
        <p:blipFill rotWithShape="1">
          <a:blip r:embed="rId4">
            <a:alphaModFix/>
          </a:blip>
          <a:srcRect b="0" l="0" r="0" t="0"/>
          <a:stretch/>
        </p:blipFill>
        <p:spPr>
          <a:xfrm>
            <a:off x="4012945" y="1873713"/>
            <a:ext cx="4819350" cy="139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Karar Ağaçlarının Avantajları</a:t>
            </a:r>
            <a:endParaRPr>
              <a:latin typeface="Century"/>
              <a:ea typeface="Century"/>
              <a:cs typeface="Century"/>
              <a:sym typeface="Century"/>
            </a:endParaRPr>
          </a:p>
        </p:txBody>
      </p:sp>
      <p:sp>
        <p:nvSpPr>
          <p:cNvPr id="157" name="Google Shape;15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SzPts val="1400"/>
              <a:buFont typeface="Century"/>
              <a:buChar char="●"/>
            </a:pPr>
            <a:r>
              <a:rPr lang="tr">
                <a:highlight>
                  <a:schemeClr val="lt1"/>
                </a:highlight>
                <a:latin typeface="Century"/>
                <a:ea typeface="Century"/>
                <a:cs typeface="Century"/>
                <a:sym typeface="Century"/>
              </a:rPr>
              <a:t>Anlaması, yorumlaması, görselleştirmesi basit</a:t>
            </a:r>
            <a:endParaRPr>
              <a:highlight>
                <a:schemeClr val="lt1"/>
              </a:highlight>
              <a:latin typeface="Century"/>
              <a:ea typeface="Century"/>
              <a:cs typeface="Century"/>
              <a:sym typeface="Century"/>
            </a:endParaRPr>
          </a:p>
          <a:p>
            <a:pPr indent="-317500" lvl="0" marL="457200" rtl="0" algn="l">
              <a:lnSpc>
                <a:spcPct val="135714"/>
              </a:lnSpc>
              <a:spcBef>
                <a:spcPts val="0"/>
              </a:spcBef>
              <a:spcAft>
                <a:spcPts val="0"/>
              </a:spcAft>
              <a:buSzPts val="1400"/>
              <a:buFont typeface="Century"/>
              <a:buChar char="●"/>
            </a:pPr>
            <a:r>
              <a:rPr lang="tr">
                <a:highlight>
                  <a:schemeClr val="lt1"/>
                </a:highlight>
                <a:latin typeface="Century"/>
                <a:ea typeface="Century"/>
                <a:cs typeface="Century"/>
                <a:sym typeface="Century"/>
              </a:rPr>
              <a:t>Karar ağacı algoritması uygulaması, verileri ölçeklendirmeden de yapılabilir</a:t>
            </a:r>
            <a:endParaRPr>
              <a:highlight>
                <a:schemeClr val="lt1"/>
              </a:highlight>
              <a:latin typeface="Century"/>
              <a:ea typeface="Century"/>
              <a:cs typeface="Century"/>
              <a:sym typeface="Century"/>
            </a:endParaRPr>
          </a:p>
          <a:p>
            <a:pPr indent="-317500" lvl="0" marL="457200" rtl="0" algn="l">
              <a:lnSpc>
                <a:spcPct val="135714"/>
              </a:lnSpc>
              <a:spcBef>
                <a:spcPts val="0"/>
              </a:spcBef>
              <a:spcAft>
                <a:spcPts val="0"/>
              </a:spcAft>
              <a:buSzPts val="1400"/>
              <a:buFont typeface="Century"/>
              <a:buChar char="●"/>
            </a:pPr>
            <a:r>
              <a:rPr lang="tr">
                <a:highlight>
                  <a:schemeClr val="lt1"/>
                </a:highlight>
                <a:latin typeface="Century"/>
                <a:ea typeface="Century"/>
                <a:cs typeface="Century"/>
                <a:sym typeface="Century"/>
              </a:rPr>
              <a:t>Karar ağaçları değişken tarama veya özellik seçimi gerçekleştirir</a:t>
            </a:r>
            <a:endParaRPr>
              <a:highlight>
                <a:schemeClr val="lt1"/>
              </a:highlight>
              <a:latin typeface="Century"/>
              <a:ea typeface="Century"/>
              <a:cs typeface="Century"/>
              <a:sym typeface="Century"/>
            </a:endParaRPr>
          </a:p>
          <a:p>
            <a:pPr indent="-317500" lvl="0" marL="457200" rtl="0" algn="l">
              <a:lnSpc>
                <a:spcPct val="135714"/>
              </a:lnSpc>
              <a:spcBef>
                <a:spcPts val="0"/>
              </a:spcBef>
              <a:spcAft>
                <a:spcPts val="0"/>
              </a:spcAft>
              <a:buSzPts val="1400"/>
              <a:buFont typeface="Century"/>
              <a:buChar char="●"/>
            </a:pPr>
            <a:r>
              <a:rPr lang="tr">
                <a:highlight>
                  <a:schemeClr val="lt1"/>
                </a:highlight>
                <a:latin typeface="Century"/>
                <a:ea typeface="Century"/>
                <a:cs typeface="Century"/>
                <a:sym typeface="Century"/>
              </a:rPr>
              <a:t>Parametreler arasındaki doğrusal olmayan ilişkiler ağaç performansını etkilemez</a:t>
            </a:r>
            <a:endParaRPr>
              <a:highlight>
                <a:schemeClr val="lt1"/>
              </a:highlight>
              <a:latin typeface="Century"/>
              <a:ea typeface="Century"/>
              <a:cs typeface="Century"/>
              <a:sym typeface="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