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8ZaSMZrGKICInNQjN3RODTZXW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SzPts val="14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9" name="Google Shape;59;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3" name="Google Shape;6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 name="Google Shape;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2" name="Google Shape;8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8" name="Google Shape;8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1" name="Google Shape;9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4" name="Google Shape;94;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5" name="Google Shape;9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
        <p:nvSpPr>
          <p:cNvPr id="46" name="Google Shape;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17500" lvl="1" marL="914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pic>
        <p:nvPicPr>
          <p:cNvPr id="9" name="Google Shape;9;p19"/>
          <p:cNvPicPr preferRelativeResize="0"/>
          <p:nvPr/>
        </p:nvPicPr>
        <p:blipFill rotWithShape="1">
          <a:blip r:embed="rId1">
            <a:alphaModFix/>
          </a:blip>
          <a:srcRect b="0" l="0" r="0" t="0"/>
          <a:stretch/>
        </p:blipFill>
        <p:spPr>
          <a:xfrm>
            <a:off x="7873725" y="105399"/>
            <a:ext cx="1147424" cy="437350"/>
          </a:xfrm>
          <a:prstGeom prst="rect">
            <a:avLst/>
          </a:prstGeom>
          <a:noFill/>
          <a:ln>
            <a:noFill/>
          </a:ln>
        </p:spPr>
      </p:pic>
      <p:sp>
        <p:nvSpPr>
          <p:cNvPr id="10" name="Google Shape;10;p19"/>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1"/>
              </a:highlight>
              <a:latin typeface="Arial"/>
              <a:ea typeface="Arial"/>
              <a:cs typeface="Arial"/>
              <a:sym typeface="Arial"/>
            </a:endParaRPr>
          </a:p>
        </p:txBody>
      </p:sp>
      <p:sp>
        <p:nvSpPr>
          <p:cNvPr id="11" name="Google Shape;11;p19"/>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chemeClr val="lt1"/>
                </a:solidFill>
                <a:latin typeface="Arial"/>
                <a:ea typeface="Arial"/>
                <a:cs typeface="Arial"/>
                <a:sym typeface="Arial"/>
              </a:rPr>
              <a:t>globalaihub.com</a:t>
            </a:r>
            <a:endParaRPr b="0" i="0" sz="13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5" name="Google Shape;5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6" name="Google Shape;5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Day 5</a:t>
            </a:r>
            <a:endParaRPr sz="6000">
              <a:latin typeface="Century"/>
              <a:ea typeface="Century"/>
              <a:cs typeface="Century"/>
              <a:sym typeface="Century"/>
            </a:endParaRPr>
          </a:p>
        </p:txBody>
      </p:sp>
      <p:sp>
        <p:nvSpPr>
          <p:cNvPr id="103" name="Google Shape;103;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 sz="2500">
                <a:latin typeface="Century"/>
                <a:ea typeface="Century"/>
                <a:cs typeface="Century"/>
                <a:sym typeface="Century"/>
              </a:rPr>
              <a:t>Unsupervised Learning</a:t>
            </a:r>
            <a:endParaRPr sz="2500">
              <a:latin typeface="Century"/>
              <a:ea typeface="Century"/>
              <a:cs typeface="Century"/>
              <a:sym typeface="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K-Means Kümeleme</a:t>
            </a:r>
            <a:endParaRPr>
              <a:latin typeface="Century"/>
              <a:ea typeface="Century"/>
              <a:cs typeface="Century"/>
              <a:sym typeface="Century"/>
            </a:endParaRPr>
          </a:p>
        </p:txBody>
      </p:sp>
      <p:pic>
        <p:nvPicPr>
          <p:cNvPr id="162" name="Google Shape;162;p10"/>
          <p:cNvPicPr preferRelativeResize="0"/>
          <p:nvPr/>
        </p:nvPicPr>
        <p:blipFill rotWithShape="1">
          <a:blip r:embed="rId3">
            <a:alphaModFix/>
          </a:blip>
          <a:srcRect b="0" l="0" r="0" t="0"/>
          <a:stretch/>
        </p:blipFill>
        <p:spPr>
          <a:xfrm>
            <a:off x="2294975" y="1017725"/>
            <a:ext cx="4458425" cy="3763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Adım 1</a:t>
            </a:r>
            <a:endParaRPr>
              <a:latin typeface="Century"/>
              <a:ea typeface="Century"/>
              <a:cs typeface="Century"/>
              <a:sym typeface="Century"/>
            </a:endParaRPr>
          </a:p>
        </p:txBody>
      </p:sp>
      <p:sp>
        <p:nvSpPr>
          <p:cNvPr id="168" name="Google Shape;168;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400"/>
              <a:buNone/>
            </a:pPr>
            <a:r>
              <a:rPr lang="tr">
                <a:highlight>
                  <a:srgbClr val="FFFFFE"/>
                </a:highlight>
                <a:latin typeface="Century"/>
                <a:ea typeface="Century"/>
                <a:cs typeface="Century"/>
                <a:sym typeface="Century"/>
              </a:rPr>
              <a:t>Algoritma her küme için rastgele bir merkez noktası seçer.</a:t>
            </a:r>
            <a:r>
              <a:rPr lang="tr">
                <a:highlight>
                  <a:srgbClr val="FFFFFE"/>
                </a:highlight>
                <a:latin typeface="Century"/>
                <a:ea typeface="Century"/>
                <a:cs typeface="Century"/>
                <a:sym typeface="Century"/>
              </a:rPr>
              <a:t> </a:t>
            </a:r>
            <a:r>
              <a:rPr lang="tr">
                <a:highlight>
                  <a:srgbClr val="FFFFFE"/>
                </a:highlight>
                <a:latin typeface="Century"/>
                <a:ea typeface="Century"/>
                <a:cs typeface="Century"/>
                <a:sym typeface="Century"/>
              </a:rPr>
              <a:t>Örneğimizde,</a:t>
            </a:r>
            <a:r>
              <a:rPr lang="tr">
                <a:highlight>
                  <a:srgbClr val="FFFFFE"/>
                </a:highlight>
                <a:latin typeface="Century"/>
                <a:ea typeface="Century"/>
                <a:cs typeface="Century"/>
                <a:sym typeface="Century"/>
              </a:rPr>
              <a:t> 3 adet k se</a:t>
            </a:r>
            <a:r>
              <a:rPr lang="tr">
                <a:highlight>
                  <a:srgbClr val="FFFFFE"/>
                </a:highlight>
                <a:latin typeface="Century"/>
                <a:ea typeface="Century"/>
                <a:cs typeface="Century"/>
                <a:sym typeface="Century"/>
              </a:rPr>
              <a:t>çilir ve algoritma bu seçimden sonra 3 adet rastgele merkez belirler.</a:t>
            </a:r>
            <a:endParaRPr>
              <a:latin typeface="Century"/>
              <a:ea typeface="Century"/>
              <a:cs typeface="Century"/>
              <a:sym typeface="Century"/>
            </a:endParaRPr>
          </a:p>
        </p:txBody>
      </p:sp>
      <p:pic>
        <p:nvPicPr>
          <p:cNvPr id="169" name="Google Shape;169;p11"/>
          <p:cNvPicPr preferRelativeResize="0"/>
          <p:nvPr/>
        </p:nvPicPr>
        <p:blipFill rotWithShape="1">
          <a:blip r:embed="rId3">
            <a:alphaModFix/>
          </a:blip>
          <a:srcRect b="0" l="0" r="0" t="0"/>
          <a:stretch/>
        </p:blipFill>
        <p:spPr>
          <a:xfrm>
            <a:off x="5080025" y="1152479"/>
            <a:ext cx="3504647"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Adım 2</a:t>
            </a:r>
            <a:endParaRPr>
              <a:latin typeface="Century"/>
              <a:ea typeface="Century"/>
              <a:cs typeface="Century"/>
              <a:sym typeface="Century"/>
            </a:endParaRPr>
          </a:p>
        </p:txBody>
      </p:sp>
      <p:pic>
        <p:nvPicPr>
          <p:cNvPr id="175" name="Google Shape;175;p12"/>
          <p:cNvPicPr preferRelativeResize="0"/>
          <p:nvPr/>
        </p:nvPicPr>
        <p:blipFill rotWithShape="1">
          <a:blip r:embed="rId3">
            <a:alphaModFix/>
          </a:blip>
          <a:srcRect b="0" l="0" r="0" t="0"/>
          <a:stretch/>
        </p:blipFill>
        <p:spPr>
          <a:xfrm>
            <a:off x="5085179" y="1152479"/>
            <a:ext cx="3494341" cy="3416400"/>
          </a:xfrm>
          <a:prstGeom prst="rect">
            <a:avLst/>
          </a:prstGeom>
          <a:noFill/>
          <a:ln>
            <a:noFill/>
          </a:ln>
        </p:spPr>
      </p:pic>
      <p:sp>
        <p:nvSpPr>
          <p:cNvPr id="176" name="Google Shape;176;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400"/>
              <a:buNone/>
            </a:pPr>
            <a:r>
              <a:rPr lang="tr">
                <a:latin typeface="Century"/>
                <a:ea typeface="Century"/>
                <a:cs typeface="Century"/>
                <a:sym typeface="Century"/>
              </a:rPr>
              <a:t>Algoritma k adet ilk kümeyi elde edebilmek için her noktayı en yakın merkez noktasına atar.</a:t>
            </a:r>
            <a:endParaRPr>
              <a:latin typeface="Century"/>
              <a:ea typeface="Century"/>
              <a:cs typeface="Century"/>
              <a:sym typeface="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Adım 3</a:t>
            </a:r>
            <a:endParaRPr>
              <a:latin typeface="Century"/>
              <a:ea typeface="Century"/>
              <a:cs typeface="Century"/>
              <a:sym typeface="Century"/>
            </a:endParaRPr>
          </a:p>
        </p:txBody>
      </p:sp>
      <p:sp>
        <p:nvSpPr>
          <p:cNvPr id="182" name="Google Shape;18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
                <a:latin typeface="Century"/>
                <a:ea typeface="Century"/>
                <a:cs typeface="Century"/>
                <a:sym typeface="Century"/>
              </a:rPr>
              <a:t>Algoritma, her küme için kümedeki tüm noktaların ortalamasını alarak ağırlık merkezini yeniden hesaplar. merkezlerdeki Değişiklikler figür 3’te oklarla gösterilmektedir. Merkezler değiştiği için algoritma noktaları en yakın merkeze atar.</a:t>
            </a:r>
            <a:endParaRPr sz="1500">
              <a:highlight>
                <a:srgbClr val="FFFFFE"/>
              </a:highlight>
              <a:latin typeface="Century"/>
              <a:ea typeface="Century"/>
              <a:cs typeface="Century"/>
              <a:sym typeface="Century"/>
            </a:endParaRPr>
          </a:p>
        </p:txBody>
      </p:sp>
      <p:pic>
        <p:nvPicPr>
          <p:cNvPr id="183" name="Google Shape;183;p13"/>
          <p:cNvPicPr preferRelativeResize="0"/>
          <p:nvPr/>
        </p:nvPicPr>
        <p:blipFill rotWithShape="1">
          <a:blip r:embed="rId3">
            <a:alphaModFix/>
          </a:blip>
          <a:srcRect b="0" l="0" r="0" t="0"/>
          <a:stretch/>
        </p:blipFill>
        <p:spPr>
          <a:xfrm>
            <a:off x="4832400" y="1152479"/>
            <a:ext cx="3897035"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Adım 4</a:t>
            </a:r>
            <a:endParaRPr>
              <a:latin typeface="Century"/>
              <a:ea typeface="Century"/>
              <a:cs typeface="Century"/>
              <a:sym typeface="Century"/>
            </a:endParaRPr>
          </a:p>
        </p:txBody>
      </p:sp>
      <p:sp>
        <p:nvSpPr>
          <p:cNvPr id="189" name="Google Shape;189;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400"/>
              <a:buNone/>
            </a:pPr>
            <a:r>
              <a:rPr lang="tr">
                <a:latin typeface="Century"/>
                <a:ea typeface="Century"/>
                <a:cs typeface="Century"/>
                <a:sym typeface="Century"/>
              </a:rPr>
              <a:t>Algoritma, noktalar kümeleri değiştirmeyi durdurana kadar merkez noktalarının hesaplanmasını ve noktaların atanmasını tekrarlar. </a:t>
            </a:r>
            <a:r>
              <a:rPr lang="tr">
                <a:solidFill>
                  <a:srgbClr val="202124"/>
                </a:solidFill>
                <a:highlight>
                  <a:srgbClr val="F8F9FA"/>
                </a:highlight>
                <a:latin typeface="Century"/>
                <a:ea typeface="Century"/>
                <a:cs typeface="Century"/>
                <a:sym typeface="Century"/>
              </a:rPr>
              <a:t>Büyük verileri kümelerken, bunun yerine diğer ölçütleri kullanarak yakınsamaya ulaşmadan önce algoritmayı durdurursunuz.</a:t>
            </a:r>
            <a:endParaRPr>
              <a:highlight>
                <a:srgbClr val="FFFFFE"/>
              </a:highlight>
              <a:latin typeface="Century"/>
              <a:ea typeface="Century"/>
              <a:cs typeface="Century"/>
              <a:sym typeface="Century"/>
            </a:endParaRPr>
          </a:p>
        </p:txBody>
      </p:sp>
      <p:pic>
        <p:nvPicPr>
          <p:cNvPr id="190" name="Google Shape;190;p14"/>
          <p:cNvPicPr preferRelativeResize="0"/>
          <p:nvPr/>
        </p:nvPicPr>
        <p:blipFill rotWithShape="1">
          <a:blip r:embed="rId3">
            <a:alphaModFix/>
          </a:blip>
          <a:srcRect b="0" l="0" r="0" t="0"/>
          <a:stretch/>
        </p:blipFill>
        <p:spPr>
          <a:xfrm>
            <a:off x="4832405" y="1152480"/>
            <a:ext cx="372581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MiniBatchK-Means</a:t>
            </a:r>
            <a:endParaRPr sz="6000">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tr">
                <a:latin typeface="Century"/>
                <a:ea typeface="Century"/>
                <a:cs typeface="Century"/>
                <a:sym typeface="Century"/>
              </a:rPr>
              <a:t>MiniBatchKMeans</a:t>
            </a:r>
            <a:r>
              <a:rPr b="1" lang="tr">
                <a:latin typeface="Century"/>
                <a:ea typeface="Century"/>
                <a:cs typeface="Century"/>
                <a:sym typeface="Century"/>
              </a:rPr>
              <a:t> Kümeleme</a:t>
            </a:r>
            <a:endParaRPr b="1">
              <a:latin typeface="Century"/>
              <a:ea typeface="Century"/>
              <a:cs typeface="Century"/>
              <a:sym typeface="Century"/>
            </a:endParaRPr>
          </a:p>
        </p:txBody>
      </p:sp>
      <p:sp>
        <p:nvSpPr>
          <p:cNvPr id="201" name="Google Shape;20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Clr>
                <a:schemeClr val="dk1"/>
              </a:buClr>
              <a:buSzPts val="1100"/>
              <a:buFont typeface="Arial"/>
              <a:buNone/>
            </a:pPr>
            <a:r>
              <a:rPr lang="tr">
                <a:latin typeface="Century"/>
                <a:ea typeface="Century"/>
                <a:cs typeface="Century"/>
                <a:sym typeface="Century"/>
              </a:rPr>
              <a:t>MiniBatchKMeans</a:t>
            </a:r>
            <a:r>
              <a:rPr lang="tr">
                <a:latin typeface="Century"/>
                <a:ea typeface="Century"/>
                <a:cs typeface="Century"/>
                <a:sym typeface="Century"/>
              </a:rPr>
              <a:t>, aynı amaç fonksiyonunu optimize etmeye çalışırken hesaplama süresini azaltmak için mini-yığınlar kullanan K-Means algoritmasının bir çeşididir. Mini yığınlar, her eğitim yinelemesinde rastgele örneklenen giriş verilerinin alt kümeleridir. Bu mini yığınlar, yerel bir çözüme yakınsama için gereken hesaplama miktarını büyük ölçüde azaltır. K-Means, yakınsama süresini azaltan diğer algoritmaların aksine, mini-yığın K-Means, genellikle standart algoritmadan sadece biraz daha kötü olan sonuçlar üretir.</a:t>
            </a:r>
            <a:endParaRPr>
              <a:highlight>
                <a:schemeClr val="lt1"/>
              </a:highlight>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K-Means vs MiniBatchKMeans Kümeleme</a:t>
            </a:r>
            <a:endParaRPr>
              <a:latin typeface="Century"/>
              <a:ea typeface="Century"/>
              <a:cs typeface="Century"/>
              <a:sym typeface="Century"/>
            </a:endParaRPr>
          </a:p>
        </p:txBody>
      </p:sp>
      <p:pic>
        <p:nvPicPr>
          <p:cNvPr id="207" name="Google Shape;207;p17"/>
          <p:cNvPicPr preferRelativeResize="0"/>
          <p:nvPr/>
        </p:nvPicPr>
        <p:blipFill rotWithShape="1">
          <a:blip r:embed="rId3">
            <a:alphaModFix/>
          </a:blip>
          <a:srcRect b="0" l="0" r="0" t="0"/>
          <a:stretch/>
        </p:blipFill>
        <p:spPr>
          <a:xfrm>
            <a:off x="372525" y="1229875"/>
            <a:ext cx="7997500" cy="3109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Colab Zamanı!</a:t>
            </a:r>
            <a:endParaRPr sz="6000">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Kümeleme</a:t>
            </a:r>
            <a:endParaRPr>
              <a:latin typeface="Century"/>
              <a:ea typeface="Century"/>
              <a:cs typeface="Century"/>
              <a:sym typeface="Century"/>
            </a:endParaRPr>
          </a:p>
        </p:txBody>
      </p:sp>
      <p:sp>
        <p:nvSpPr>
          <p:cNvPr id="109" name="Google Shape;109;p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tr">
                <a:highlight>
                  <a:schemeClr val="lt1"/>
                </a:highlight>
                <a:latin typeface="Century"/>
                <a:ea typeface="Century"/>
                <a:cs typeface="Century"/>
                <a:sym typeface="Century"/>
              </a:rPr>
              <a:t>Kümeleme en önemli denetimsiz öğrenme problemi olarak düşünülebilir; bu alandaki diğer bir çok problem gibi işaretlenmemiş veri koleksiyonuna bir yapı bulmaya çalışır. Kümeleme işleminin basit bir tanımını yapmak istersek “nesneleri, üyeleri benzer olan gruplar halinde organize etme süreci” diyebiliriz. Kümeleme birbirine benzeyen ama diğer kümelerin elemanlarına benzemeyen nesnelerin bir araya toplanmasıdır.</a:t>
            </a:r>
            <a:endParaRPr>
              <a:latin typeface="Century"/>
              <a:ea typeface="Century"/>
              <a:cs typeface="Century"/>
              <a:sym typeface="Century"/>
            </a:endParaRPr>
          </a:p>
        </p:txBody>
      </p:sp>
      <p:pic>
        <p:nvPicPr>
          <p:cNvPr id="110" name="Google Shape;110;p2"/>
          <p:cNvPicPr preferRelativeResize="0"/>
          <p:nvPr/>
        </p:nvPicPr>
        <p:blipFill rotWithShape="1">
          <a:blip r:embed="rId3">
            <a:alphaModFix/>
          </a:blip>
          <a:srcRect b="0" l="0" r="0" t="0"/>
          <a:stretch/>
        </p:blipFill>
        <p:spPr>
          <a:xfrm>
            <a:off x="4640425" y="1152475"/>
            <a:ext cx="4383875" cy="272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Kümeleme Tipleri</a:t>
            </a:r>
            <a:endParaRPr sz="6000">
              <a:latin typeface="Century"/>
              <a:ea typeface="Century"/>
              <a:cs typeface="Century"/>
              <a:sym typeface="Century"/>
            </a:endParaRPr>
          </a:p>
        </p:txBody>
      </p:sp>
      <p:sp>
        <p:nvSpPr>
          <p:cNvPr id="116" name="Google Shape;11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317500" lvl="0" marL="3657600" rtl="0" algn="l">
              <a:lnSpc>
                <a:spcPct val="100000"/>
              </a:lnSpc>
              <a:spcBef>
                <a:spcPts val="0"/>
              </a:spcBef>
              <a:spcAft>
                <a:spcPts val="0"/>
              </a:spcAft>
              <a:buSzPts val="1400"/>
              <a:buFont typeface="Century"/>
              <a:buChar char="●"/>
            </a:pPr>
            <a:r>
              <a:rPr lang="tr" sz="1400">
                <a:latin typeface="Century"/>
                <a:ea typeface="Century"/>
                <a:cs typeface="Century"/>
                <a:sym typeface="Century"/>
              </a:rPr>
              <a:t>Merkez Tabanlı</a:t>
            </a:r>
            <a:endParaRPr sz="1400">
              <a:latin typeface="Century"/>
              <a:ea typeface="Century"/>
              <a:cs typeface="Century"/>
              <a:sym typeface="Century"/>
            </a:endParaRPr>
          </a:p>
          <a:p>
            <a:pPr indent="-317500" lvl="0" marL="3657600" rtl="0" algn="l">
              <a:lnSpc>
                <a:spcPct val="100000"/>
              </a:lnSpc>
              <a:spcBef>
                <a:spcPts val="0"/>
              </a:spcBef>
              <a:spcAft>
                <a:spcPts val="0"/>
              </a:spcAft>
              <a:buSzPts val="1400"/>
              <a:buFont typeface="Century"/>
              <a:buChar char="●"/>
            </a:pPr>
            <a:r>
              <a:rPr lang="tr" sz="1400">
                <a:latin typeface="Century"/>
                <a:ea typeface="Century"/>
                <a:cs typeface="Century"/>
                <a:sym typeface="Century"/>
              </a:rPr>
              <a:t>Yoğunluk Tabanlı</a:t>
            </a:r>
            <a:endParaRPr sz="1400">
              <a:latin typeface="Century"/>
              <a:ea typeface="Century"/>
              <a:cs typeface="Century"/>
              <a:sym typeface="Century"/>
            </a:endParaRPr>
          </a:p>
          <a:p>
            <a:pPr indent="-317500" lvl="0" marL="3657600" rtl="0" algn="l">
              <a:lnSpc>
                <a:spcPct val="100000"/>
              </a:lnSpc>
              <a:spcBef>
                <a:spcPts val="0"/>
              </a:spcBef>
              <a:spcAft>
                <a:spcPts val="0"/>
              </a:spcAft>
              <a:buSzPts val="1400"/>
              <a:buFont typeface="Century"/>
              <a:buChar char="●"/>
            </a:pPr>
            <a:r>
              <a:rPr lang="tr" sz="1400">
                <a:latin typeface="Century"/>
                <a:ea typeface="Century"/>
                <a:cs typeface="Century"/>
                <a:sym typeface="Century"/>
              </a:rPr>
              <a:t>Dağılım Tabanlı</a:t>
            </a:r>
            <a:endParaRPr sz="1400">
              <a:latin typeface="Century"/>
              <a:ea typeface="Century"/>
              <a:cs typeface="Century"/>
              <a:sym typeface="Century"/>
            </a:endParaRPr>
          </a:p>
          <a:p>
            <a:pPr indent="-317500" lvl="0" marL="3657600" rtl="0" algn="l">
              <a:lnSpc>
                <a:spcPct val="100000"/>
              </a:lnSpc>
              <a:spcBef>
                <a:spcPts val="0"/>
              </a:spcBef>
              <a:spcAft>
                <a:spcPts val="0"/>
              </a:spcAft>
              <a:buSzPts val="1400"/>
              <a:buFont typeface="Century"/>
              <a:buChar char="●"/>
            </a:pPr>
            <a:r>
              <a:rPr lang="tr" sz="1400">
                <a:latin typeface="Century"/>
                <a:ea typeface="Century"/>
                <a:cs typeface="Century"/>
                <a:sym typeface="Century"/>
              </a:rPr>
              <a:t>Hiyerarşik</a:t>
            </a:r>
            <a:endParaRPr sz="1400">
              <a:latin typeface="Century"/>
              <a:ea typeface="Century"/>
              <a:cs typeface="Century"/>
              <a:sym typeface="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Merkez Tabanlı Kümeleme</a:t>
            </a:r>
            <a:endParaRPr>
              <a:latin typeface="Century"/>
              <a:ea typeface="Century"/>
              <a:cs typeface="Century"/>
              <a:sym typeface="Century"/>
            </a:endParaRPr>
          </a:p>
        </p:txBody>
      </p:sp>
      <p:sp>
        <p:nvSpPr>
          <p:cNvPr id="122" name="Google Shape;122;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400"/>
              <a:buNone/>
            </a:pPr>
            <a:r>
              <a:rPr lang="tr">
                <a:highlight>
                  <a:schemeClr val="lt1"/>
                </a:highlight>
                <a:latin typeface="Century"/>
                <a:ea typeface="Century"/>
                <a:cs typeface="Century"/>
                <a:sym typeface="Century"/>
              </a:rPr>
              <a:t>Verileri hiyerarşik olmayan kümeler halinde düzenler. Merkez Tabanlı kümeleme için en yaygın kullanılan algoritma K-means algoritmasıdır. Merkez Tabanlı kümeleme algoritmaları verimli ancak </a:t>
            </a:r>
            <a:r>
              <a:rPr b="1" lang="tr">
                <a:highlight>
                  <a:schemeClr val="lt1"/>
                </a:highlight>
                <a:latin typeface="Century"/>
                <a:ea typeface="Century"/>
                <a:cs typeface="Century"/>
                <a:sym typeface="Century"/>
              </a:rPr>
              <a:t>başlangıç durumlarına</a:t>
            </a:r>
            <a:r>
              <a:rPr lang="tr">
                <a:highlight>
                  <a:schemeClr val="lt1"/>
                </a:highlight>
                <a:latin typeface="Century"/>
                <a:ea typeface="Century"/>
                <a:cs typeface="Century"/>
                <a:sym typeface="Century"/>
              </a:rPr>
              <a:t> ve </a:t>
            </a:r>
            <a:r>
              <a:rPr b="1" lang="tr">
                <a:highlight>
                  <a:schemeClr val="lt1"/>
                </a:highlight>
                <a:latin typeface="Century"/>
                <a:ea typeface="Century"/>
                <a:cs typeface="Century"/>
                <a:sym typeface="Century"/>
              </a:rPr>
              <a:t>aykırı verilere</a:t>
            </a:r>
            <a:r>
              <a:rPr lang="tr">
                <a:highlight>
                  <a:schemeClr val="lt1"/>
                </a:highlight>
                <a:latin typeface="Century"/>
                <a:ea typeface="Century"/>
                <a:cs typeface="Century"/>
                <a:sym typeface="Century"/>
              </a:rPr>
              <a:t> karşı hassas </a:t>
            </a:r>
            <a:r>
              <a:rPr lang="tr">
                <a:highlight>
                  <a:schemeClr val="lt1"/>
                </a:highlight>
                <a:latin typeface="Century"/>
                <a:ea typeface="Century"/>
                <a:cs typeface="Century"/>
                <a:sym typeface="Century"/>
              </a:rPr>
              <a:t>algoritmalardır</a:t>
            </a:r>
            <a:r>
              <a:rPr lang="tr">
                <a:highlight>
                  <a:schemeClr val="lt1"/>
                </a:highlight>
                <a:latin typeface="Century"/>
                <a:ea typeface="Century"/>
                <a:cs typeface="Century"/>
                <a:sym typeface="Century"/>
              </a:rPr>
              <a:t>.</a:t>
            </a:r>
            <a:endParaRPr>
              <a:highlight>
                <a:schemeClr val="lt1"/>
              </a:highlight>
              <a:latin typeface="Century"/>
              <a:ea typeface="Century"/>
              <a:cs typeface="Century"/>
              <a:sym typeface="Century"/>
            </a:endParaRPr>
          </a:p>
        </p:txBody>
      </p:sp>
      <p:pic>
        <p:nvPicPr>
          <p:cNvPr id="123" name="Google Shape;123;p4"/>
          <p:cNvPicPr preferRelativeResize="0"/>
          <p:nvPr/>
        </p:nvPicPr>
        <p:blipFill rotWithShape="1">
          <a:blip r:embed="rId3">
            <a:alphaModFix/>
          </a:blip>
          <a:srcRect b="0" l="1529" r="1081" t="0"/>
          <a:stretch/>
        </p:blipFill>
        <p:spPr>
          <a:xfrm>
            <a:off x="4902425" y="1112850"/>
            <a:ext cx="3877650" cy="349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Yoğunluk Tabanlı Kümeleme</a:t>
            </a:r>
            <a:endParaRPr>
              <a:latin typeface="Century"/>
              <a:ea typeface="Century"/>
              <a:cs typeface="Century"/>
              <a:sym typeface="Century"/>
            </a:endParaRPr>
          </a:p>
        </p:txBody>
      </p:sp>
      <p:sp>
        <p:nvSpPr>
          <p:cNvPr id="129" name="Google Shape;129;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400"/>
              <a:buNone/>
            </a:pPr>
            <a:r>
              <a:rPr lang="tr">
                <a:solidFill>
                  <a:srgbClr val="111111"/>
                </a:solidFill>
                <a:highlight>
                  <a:srgbClr val="FFFFFF"/>
                </a:highlight>
                <a:latin typeface="Century"/>
                <a:ea typeface="Century"/>
                <a:cs typeface="Century"/>
                <a:sym typeface="Century"/>
              </a:rPr>
              <a:t>Yoğunluk Tabanlı kümeleme, verilerin içindeki ayırt edici grupları/kümeleri tanımlamayan denetimsiz öğrenme metodudur. Veri uzayındaki bir kümenin, diğer kümelerden düşük nokta yoğunluklu bitişik bölgelerle ayrılan, yüksek nokta yoğunluğuna sahip bitişik bir bölge olduğu fikrine dayanır.</a:t>
            </a:r>
            <a:endParaRPr>
              <a:solidFill>
                <a:srgbClr val="111111"/>
              </a:solidFill>
              <a:highlight>
                <a:srgbClr val="FFFFFF"/>
              </a:highlight>
              <a:latin typeface="Century"/>
              <a:ea typeface="Century"/>
              <a:cs typeface="Century"/>
              <a:sym typeface="Century"/>
            </a:endParaRPr>
          </a:p>
        </p:txBody>
      </p:sp>
      <p:pic>
        <p:nvPicPr>
          <p:cNvPr id="130" name="Google Shape;130;p5"/>
          <p:cNvPicPr preferRelativeResize="0"/>
          <p:nvPr/>
        </p:nvPicPr>
        <p:blipFill rotWithShape="1">
          <a:blip r:embed="rId3">
            <a:alphaModFix/>
          </a:blip>
          <a:srcRect b="15626" l="0" r="0" t="0"/>
          <a:stretch/>
        </p:blipFill>
        <p:spPr>
          <a:xfrm>
            <a:off x="4460800" y="1413300"/>
            <a:ext cx="4371501" cy="231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Dağılım Tabanlı Kümeleme</a:t>
            </a:r>
            <a:endParaRPr>
              <a:latin typeface="Century"/>
              <a:ea typeface="Century"/>
              <a:cs typeface="Century"/>
              <a:sym typeface="Century"/>
            </a:endParaRPr>
          </a:p>
        </p:txBody>
      </p:sp>
      <p:sp>
        <p:nvSpPr>
          <p:cNvPr id="136" name="Google Shape;136;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400"/>
              <a:buNone/>
            </a:pPr>
            <a:r>
              <a:rPr lang="tr">
                <a:highlight>
                  <a:schemeClr val="lt1"/>
                </a:highlight>
                <a:latin typeface="Century"/>
                <a:ea typeface="Century"/>
                <a:cs typeface="Century"/>
                <a:sym typeface="Century"/>
              </a:rPr>
              <a:t>Verilerin Gaussian Dağılımı gibi dağılımlardan oluştuğunu varsayar. Resimde, dağılım tabanlı algoritma, verileri üç Gaussian dağılımında kümeler. Noktaların dağılım merkezine olan uzaklığı arttıkça o noktanın dağılıma ait olma olasılığı azalır. Verinin dağılım türünün bilinmediği durumlarda, farklı bir algoritma kullanılmalıdır.</a:t>
            </a:r>
            <a:endParaRPr>
              <a:highlight>
                <a:schemeClr val="lt1"/>
              </a:highlight>
              <a:latin typeface="Century"/>
              <a:ea typeface="Century"/>
              <a:cs typeface="Century"/>
              <a:sym typeface="Century"/>
            </a:endParaRPr>
          </a:p>
        </p:txBody>
      </p:sp>
      <p:pic>
        <p:nvPicPr>
          <p:cNvPr id="137" name="Google Shape;137;p6"/>
          <p:cNvPicPr preferRelativeResize="0"/>
          <p:nvPr/>
        </p:nvPicPr>
        <p:blipFill rotWithShape="1">
          <a:blip r:embed="rId3">
            <a:alphaModFix/>
          </a:blip>
          <a:srcRect b="0" l="0" r="0" t="0"/>
          <a:stretch/>
        </p:blipFill>
        <p:spPr>
          <a:xfrm>
            <a:off x="4470400" y="1152475"/>
            <a:ext cx="4477850" cy="311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Hiyerarşik Kümeleme</a:t>
            </a:r>
            <a:endParaRPr>
              <a:latin typeface="Century"/>
              <a:ea typeface="Century"/>
              <a:cs typeface="Century"/>
              <a:sym typeface="Century"/>
            </a:endParaRPr>
          </a:p>
        </p:txBody>
      </p:sp>
      <p:sp>
        <p:nvSpPr>
          <p:cNvPr id="143" name="Google Shape;14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400"/>
              <a:buNone/>
            </a:pPr>
            <a:r>
              <a:rPr lang="tr">
                <a:highlight>
                  <a:schemeClr val="lt1"/>
                </a:highlight>
                <a:latin typeface="Century"/>
                <a:ea typeface="Century"/>
                <a:cs typeface="Century"/>
                <a:sym typeface="Century"/>
              </a:rPr>
              <a:t>Hiyerarşik kümeleme; kümelerden oluşan bir ağaç oluşturur. İsminden de anlaşılacağı üzere taksonomiler gibi hiyerarşik veriler için çok uygundur.</a:t>
            </a:r>
            <a:endParaRPr>
              <a:highlight>
                <a:schemeClr val="lt1"/>
              </a:highlight>
              <a:latin typeface="Century"/>
              <a:ea typeface="Century"/>
              <a:cs typeface="Century"/>
              <a:sym typeface="Century"/>
            </a:endParaRPr>
          </a:p>
        </p:txBody>
      </p:sp>
      <p:pic>
        <p:nvPicPr>
          <p:cNvPr id="144" name="Google Shape;144;p7"/>
          <p:cNvPicPr preferRelativeResize="0"/>
          <p:nvPr/>
        </p:nvPicPr>
        <p:blipFill rotWithShape="1">
          <a:blip r:embed="rId3">
            <a:alphaModFix/>
          </a:blip>
          <a:srcRect b="0" l="0" r="0" t="0"/>
          <a:stretch/>
        </p:blipFill>
        <p:spPr>
          <a:xfrm>
            <a:off x="4152000" y="1152475"/>
            <a:ext cx="4903650" cy="309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6000">
                <a:latin typeface="Century"/>
                <a:ea typeface="Century"/>
                <a:cs typeface="Century"/>
                <a:sym typeface="Century"/>
              </a:rPr>
              <a:t>K-Means Kümeleme</a:t>
            </a:r>
            <a:endParaRPr sz="6000">
              <a:latin typeface="Century"/>
              <a:ea typeface="Century"/>
              <a:cs typeface="Century"/>
              <a:sym typeface="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latin typeface="Century"/>
                <a:ea typeface="Century"/>
                <a:cs typeface="Century"/>
                <a:sym typeface="Century"/>
              </a:rPr>
              <a:t>K-Means Kümeleme</a:t>
            </a:r>
            <a:endParaRPr>
              <a:latin typeface="Century"/>
              <a:ea typeface="Century"/>
              <a:cs typeface="Century"/>
              <a:sym typeface="Century"/>
            </a:endParaRPr>
          </a:p>
        </p:txBody>
      </p:sp>
      <p:sp>
        <p:nvSpPr>
          <p:cNvPr id="155" name="Google Shape;15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SzPts val="1100"/>
              <a:buNone/>
            </a:pPr>
            <a:r>
              <a:rPr lang="tr">
                <a:latin typeface="Century"/>
                <a:ea typeface="Century"/>
                <a:cs typeface="Century"/>
                <a:sym typeface="Century"/>
              </a:rPr>
              <a:t>K-Means algoritması, örnekleri eşit varyanslı n grupta ayırmaya çalışarak, eylemsizlik(inertia) veya küme içi kareler toplamı olarak bilinen bir kriteri en aza indirerek verileri kümeler. Bu algoritma, küme sayısının belirtilmesini gerektirir. Çok sayıda örn</a:t>
            </a:r>
            <a:r>
              <a:rPr lang="tr">
                <a:latin typeface="Century"/>
                <a:ea typeface="Century"/>
                <a:cs typeface="Century"/>
                <a:sym typeface="Century"/>
              </a:rPr>
              <a:t>e</a:t>
            </a:r>
            <a:r>
              <a:rPr lang="tr">
                <a:latin typeface="Century"/>
                <a:ea typeface="Century"/>
                <a:cs typeface="Century"/>
                <a:sym typeface="Century"/>
              </a:rPr>
              <a:t>kte ve birçok farklı alanda çok çeşitli uygulama alanlarında kullanılır ve iyi ölçeklenir.</a:t>
            </a:r>
            <a:endParaRPr>
              <a:latin typeface="Century"/>
              <a:ea typeface="Century"/>
              <a:cs typeface="Century"/>
              <a:sym typeface="Century"/>
            </a:endParaRPr>
          </a:p>
        </p:txBody>
      </p:sp>
      <p:pic>
        <p:nvPicPr>
          <p:cNvPr id="156" name="Google Shape;156;p9"/>
          <p:cNvPicPr preferRelativeResize="0"/>
          <p:nvPr/>
        </p:nvPicPr>
        <p:blipFill rotWithShape="1">
          <a:blip r:embed="rId3">
            <a:alphaModFix/>
          </a:blip>
          <a:srcRect b="0" l="0" r="0" t="0"/>
          <a:stretch/>
        </p:blipFill>
        <p:spPr>
          <a:xfrm>
            <a:off x="2845375" y="3491550"/>
            <a:ext cx="3333750" cy="93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