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Lst>
  <p:sldSz cy="5143500" cx="9144000"/>
  <p:notesSz cx="6858000" cy="9144000"/>
  <p:embeddedFontLst>
    <p:embeddedFont>
      <p:font typeface="Fira Sans ExtraBold"/>
      <p:bold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font" Target="fonts/FiraSansExtraBold-boldItalic.fntdata"/><Relationship Id="rId16" Type="http://schemas.openxmlformats.org/officeDocument/2006/relationships/slide" Target="slides/slide10.xml"/><Relationship Id="rId38" Type="http://schemas.openxmlformats.org/officeDocument/2006/relationships/font" Target="fonts/FiraSansExtraBold-bold.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e781e6e0b6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e781e6e0b6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a:t>Regresyon nedir neden kurarız</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e79b17f219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e79b17f219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e9e86e2456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e9e86e2456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e79b17f219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e79b17f219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a:t>.score yap modeli öncesinde fit et lineer regresyonda colabte</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e79b17f219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e79b17f219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a:t>Güzel örnek bul türevlenebilirlik olması açısından</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e79b17f219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e79b17f219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ea94c04daf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ea94c04daf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e79b17f219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e79b17f219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a:t>Hepsi capitalize olarak yazılmasın -- DONE</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e79b17f219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e79b17f219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ea9e7747f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ea9e7747f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ea94c04daf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ea94c04daf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a:t>Bullseye resmi ekle</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e93b77ad8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e93b77ad8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a:t>Konuşma diline yakın ver örneğin makine öğrenmesi modelinizdeki hatayı düşürmek daha iyi seviyeye getirmek gibi</a:t>
            </a:r>
            <a:endParaRPr/>
          </a:p>
          <a:p>
            <a:pPr indent="0" lvl="0" marL="0" rtl="0" algn="l">
              <a:spcBef>
                <a:spcPts val="0"/>
              </a:spcBef>
              <a:spcAft>
                <a:spcPts val="0"/>
              </a:spcAft>
              <a:buNone/>
            </a:pPr>
            <a:r>
              <a:rPr lang="tr"/>
              <a:t>Maddeli anlatma paragrafta anlat</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e79b17f219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e79b17f219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a:t>CNN den örnek ver katman ekledikçe daha karmaşık şeyleri öğrenebiliyor</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e79b17f219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e79b17f219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e79b17f219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e79b17f219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ea972bf10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ea972bf10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ea972bf106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ea972bf106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00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ea972bf106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ea972bf106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e79b17f219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e79b17f219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ea9e7747fc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ea9e7747fc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t/>
            </a:r>
            <a:endParaRPr sz="1400">
              <a:solidFill>
                <a:schemeClr val="dk1"/>
              </a:solidFill>
              <a:latin typeface="Century"/>
              <a:ea typeface="Century"/>
              <a:cs typeface="Century"/>
              <a:sym typeface="Century"/>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ea9e7747fc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ea9e7747fc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t/>
            </a:r>
            <a:endParaRPr sz="1400">
              <a:solidFill>
                <a:schemeClr val="dk1"/>
              </a:solidFill>
              <a:latin typeface="Century"/>
              <a:ea typeface="Century"/>
              <a:cs typeface="Century"/>
              <a:sym typeface="Century"/>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e7b0f9f017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e7b0f9f017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e93b77ad84_0_53: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ge93b77ad84_0_5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e79b17f219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e79b17f219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e79b17f219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e79b17f219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e9e86e2456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e9e86e2456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e781e6e0b6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e781e6e0b6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a:t>daHA FAZLA BİLGİ İÇERSİN</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e7f9a94c28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e7f9a94c28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a:t>Boşluklar ekle göz yoruyor</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e781e6e0b6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e781e6e0b6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a:t>Regresyon, tüm noktalara en yakın çizgiyi çizmeye çalışır</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e781e6e0b6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e781e6e0b6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a:t>Bağımlı değişken label</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e781e6e0b6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e781e6e0b6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a:t>Neden kullanıyoruz</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7" name="Shape 57"/>
        <p:cNvGrpSpPr/>
        <p:nvPr/>
      </p:nvGrpSpPr>
      <p:grpSpPr>
        <a:xfrm>
          <a:off x="0" y="0"/>
          <a:ext cx="0" cy="0"/>
          <a:chOff x="0" y="0"/>
          <a:chExt cx="0" cy="0"/>
        </a:xfrm>
      </p:grpSpPr>
      <p:sp>
        <p:nvSpPr>
          <p:cNvPr id="58" name="Google Shape;58;p14"/>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59" name="Google Shape;59;p14"/>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60" name="Google Shape;60;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1" name="Shape 61"/>
        <p:cNvGrpSpPr/>
        <p:nvPr/>
      </p:nvGrpSpPr>
      <p:grpSpPr>
        <a:xfrm>
          <a:off x="0" y="0"/>
          <a:ext cx="0" cy="0"/>
          <a:chOff x="0" y="0"/>
          <a:chExt cx="0" cy="0"/>
        </a:xfrm>
      </p:grpSpPr>
      <p:sp>
        <p:nvSpPr>
          <p:cNvPr id="62" name="Google Shape;62;p15"/>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63" name="Google Shape;63;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4" name="Shape 64"/>
        <p:cNvGrpSpPr/>
        <p:nvPr/>
      </p:nvGrpSpPr>
      <p:grpSpPr>
        <a:xfrm>
          <a:off x="0" y="0"/>
          <a:ext cx="0" cy="0"/>
          <a:chOff x="0" y="0"/>
          <a:chExt cx="0" cy="0"/>
        </a:xfrm>
      </p:grpSpPr>
      <p:sp>
        <p:nvSpPr>
          <p:cNvPr id="65" name="Google Shape;65;p1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6" name="Google Shape;66;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67" name="Google Shape;67;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8" name="Shape 68"/>
        <p:cNvGrpSpPr/>
        <p:nvPr/>
      </p:nvGrpSpPr>
      <p:grpSpPr>
        <a:xfrm>
          <a:off x="0" y="0"/>
          <a:ext cx="0" cy="0"/>
          <a:chOff x="0" y="0"/>
          <a:chExt cx="0" cy="0"/>
        </a:xfrm>
      </p:grpSpPr>
      <p:sp>
        <p:nvSpPr>
          <p:cNvPr id="69" name="Google Shape;69;p17"/>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0" name="Google Shape;70;p17"/>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71" name="Google Shape;71;p17"/>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72" name="Google Shape;72;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3" name="Shape 73"/>
        <p:cNvGrpSpPr/>
        <p:nvPr/>
      </p:nvGrpSpPr>
      <p:grpSpPr>
        <a:xfrm>
          <a:off x="0" y="0"/>
          <a:ext cx="0" cy="0"/>
          <a:chOff x="0" y="0"/>
          <a:chExt cx="0" cy="0"/>
        </a:xfrm>
      </p:grpSpPr>
      <p:sp>
        <p:nvSpPr>
          <p:cNvPr id="74" name="Google Shape;74;p18"/>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5" name="Google Shape;75;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6" name="Shape 76"/>
        <p:cNvGrpSpPr/>
        <p:nvPr/>
      </p:nvGrpSpPr>
      <p:grpSpPr>
        <a:xfrm>
          <a:off x="0" y="0"/>
          <a:ext cx="0" cy="0"/>
          <a:chOff x="0" y="0"/>
          <a:chExt cx="0" cy="0"/>
        </a:xfrm>
      </p:grpSpPr>
      <p:sp>
        <p:nvSpPr>
          <p:cNvPr id="77" name="Google Shape;77;p19"/>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8" name="Google Shape;78;p19"/>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79" name="Google Shape;79;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80" name="Shape 80"/>
        <p:cNvGrpSpPr/>
        <p:nvPr/>
      </p:nvGrpSpPr>
      <p:grpSpPr>
        <a:xfrm>
          <a:off x="0" y="0"/>
          <a:ext cx="0" cy="0"/>
          <a:chOff x="0" y="0"/>
          <a:chExt cx="0" cy="0"/>
        </a:xfrm>
      </p:grpSpPr>
      <p:sp>
        <p:nvSpPr>
          <p:cNvPr id="81" name="Google Shape;81;p20"/>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82" name="Google Shape;82;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3" name="Shape 83"/>
        <p:cNvGrpSpPr/>
        <p:nvPr/>
      </p:nvGrpSpPr>
      <p:grpSpPr>
        <a:xfrm>
          <a:off x="0" y="0"/>
          <a:ext cx="0" cy="0"/>
          <a:chOff x="0" y="0"/>
          <a:chExt cx="0" cy="0"/>
        </a:xfrm>
      </p:grpSpPr>
      <p:sp>
        <p:nvSpPr>
          <p:cNvPr id="84" name="Google Shape;84;p2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21"/>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86" name="Google Shape;86;p21"/>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87" name="Google Shape;87;p21"/>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88" name="Google Shape;88;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9" name="Shape 89"/>
        <p:cNvGrpSpPr/>
        <p:nvPr/>
      </p:nvGrpSpPr>
      <p:grpSpPr>
        <a:xfrm>
          <a:off x="0" y="0"/>
          <a:ext cx="0" cy="0"/>
          <a:chOff x="0" y="0"/>
          <a:chExt cx="0" cy="0"/>
        </a:xfrm>
      </p:grpSpPr>
      <p:sp>
        <p:nvSpPr>
          <p:cNvPr id="90" name="Google Shape;90;p22"/>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400"/>
              <a:buNone/>
              <a:defRPr/>
            </a:lvl1pPr>
          </a:lstStyle>
          <a:p/>
        </p:txBody>
      </p:sp>
      <p:sp>
        <p:nvSpPr>
          <p:cNvPr id="91" name="Google Shape;91;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92" name="Shape 92"/>
        <p:cNvGrpSpPr/>
        <p:nvPr/>
      </p:nvGrpSpPr>
      <p:grpSpPr>
        <a:xfrm>
          <a:off x="0" y="0"/>
          <a:ext cx="0" cy="0"/>
          <a:chOff x="0" y="0"/>
          <a:chExt cx="0" cy="0"/>
        </a:xfrm>
      </p:grpSpPr>
      <p:sp>
        <p:nvSpPr>
          <p:cNvPr id="93" name="Google Shape;93;p23"/>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94" name="Google Shape;94;p23"/>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17500" lvl="0" marL="457200" rtl="0" algn="ctr">
              <a:spcBef>
                <a:spcPts val="0"/>
              </a:spcBef>
              <a:spcAft>
                <a:spcPts val="0"/>
              </a:spcAft>
              <a:buSzPts val="14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95" name="Google Shape;95;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6" name="Shape 96"/>
        <p:cNvGrpSpPr/>
        <p:nvPr/>
      </p:nvGrpSpPr>
      <p:grpSpPr>
        <a:xfrm>
          <a:off x="0" y="0"/>
          <a:ext cx="0" cy="0"/>
          <a:chOff x="0" y="0"/>
          <a:chExt cx="0" cy="0"/>
        </a:xfrm>
      </p:grpSpPr>
      <p:sp>
        <p:nvSpPr>
          <p:cNvPr id="97" name="Google Shape;97;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1.xml"/><Relationship Id="rId10" Type="http://schemas.openxmlformats.org/officeDocument/2006/relationships/slideLayout" Target="../slideLayouts/slideLayout20.xml"/><Relationship Id="rId13" Type="http://schemas.openxmlformats.org/officeDocument/2006/relationships/theme" Target="../theme/theme2.xml"/><Relationship Id="rId12" Type="http://schemas.openxmlformats.org/officeDocument/2006/relationships/slideLayout" Target="../slideLayouts/slideLayout22.xml"/><Relationship Id="rId1" Type="http://schemas.openxmlformats.org/officeDocument/2006/relationships/image" Target="../media/image5.jpg"/><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9" Type="http://schemas.openxmlformats.org/officeDocument/2006/relationships/slideLayout" Target="../slideLayouts/slideLayout19.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t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Font typeface="Century"/>
              <a:buNone/>
              <a:defRPr sz="2800">
                <a:solidFill>
                  <a:schemeClr val="dk1"/>
                </a:solidFill>
                <a:latin typeface="Century"/>
                <a:ea typeface="Century"/>
                <a:cs typeface="Century"/>
                <a:sym typeface="Century"/>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7500" lvl="0" marL="457200" rtl="0">
              <a:lnSpc>
                <a:spcPct val="115000"/>
              </a:lnSpc>
              <a:spcBef>
                <a:spcPts val="0"/>
              </a:spcBef>
              <a:spcAft>
                <a:spcPts val="0"/>
              </a:spcAft>
              <a:buClr>
                <a:schemeClr val="dk1"/>
              </a:buClr>
              <a:buSzPts val="1400"/>
              <a:buFont typeface="Century"/>
              <a:buChar char="●"/>
              <a:defRPr>
                <a:solidFill>
                  <a:schemeClr val="dk1"/>
                </a:solidFill>
                <a:latin typeface="Century"/>
                <a:ea typeface="Century"/>
                <a:cs typeface="Century"/>
                <a:sym typeface="Century"/>
              </a:defRPr>
            </a:lvl1pPr>
            <a:lvl2pPr indent="-317500" lvl="1" marL="914400" rtl="0">
              <a:lnSpc>
                <a:spcPct val="115000"/>
              </a:lnSpc>
              <a:spcBef>
                <a:spcPts val="0"/>
              </a:spcBef>
              <a:spcAft>
                <a:spcPts val="0"/>
              </a:spcAft>
              <a:buClr>
                <a:schemeClr val="dk1"/>
              </a:buClr>
              <a:buSzPts val="1400"/>
              <a:buFont typeface="Century"/>
              <a:buChar char="○"/>
              <a:defRPr>
                <a:solidFill>
                  <a:schemeClr val="dk1"/>
                </a:solidFill>
                <a:latin typeface="Century"/>
                <a:ea typeface="Century"/>
                <a:cs typeface="Century"/>
                <a:sym typeface="Century"/>
              </a:defRPr>
            </a:lvl2pPr>
            <a:lvl3pPr indent="-317500" lvl="2" marL="1371600" rtl="0">
              <a:lnSpc>
                <a:spcPct val="115000"/>
              </a:lnSpc>
              <a:spcBef>
                <a:spcPts val="0"/>
              </a:spcBef>
              <a:spcAft>
                <a:spcPts val="0"/>
              </a:spcAft>
              <a:buClr>
                <a:schemeClr val="dk1"/>
              </a:buClr>
              <a:buSzPts val="1400"/>
              <a:buFont typeface="Century"/>
              <a:buChar char="■"/>
              <a:defRPr>
                <a:solidFill>
                  <a:schemeClr val="dk1"/>
                </a:solidFill>
                <a:latin typeface="Century"/>
                <a:ea typeface="Century"/>
                <a:cs typeface="Century"/>
                <a:sym typeface="Century"/>
              </a:defRPr>
            </a:lvl3pPr>
            <a:lvl4pPr indent="-317500" lvl="3" marL="1828800" rtl="0">
              <a:lnSpc>
                <a:spcPct val="115000"/>
              </a:lnSpc>
              <a:spcBef>
                <a:spcPts val="0"/>
              </a:spcBef>
              <a:spcAft>
                <a:spcPts val="0"/>
              </a:spcAft>
              <a:buClr>
                <a:schemeClr val="dk1"/>
              </a:buClr>
              <a:buSzPts val="1400"/>
              <a:buFont typeface="Century"/>
              <a:buChar char="●"/>
              <a:defRPr>
                <a:solidFill>
                  <a:schemeClr val="dk1"/>
                </a:solidFill>
                <a:latin typeface="Century"/>
                <a:ea typeface="Century"/>
                <a:cs typeface="Century"/>
                <a:sym typeface="Century"/>
              </a:defRPr>
            </a:lvl4pPr>
            <a:lvl5pPr indent="-317500" lvl="4" marL="2286000" rtl="0">
              <a:lnSpc>
                <a:spcPct val="115000"/>
              </a:lnSpc>
              <a:spcBef>
                <a:spcPts val="0"/>
              </a:spcBef>
              <a:spcAft>
                <a:spcPts val="0"/>
              </a:spcAft>
              <a:buClr>
                <a:schemeClr val="dk1"/>
              </a:buClr>
              <a:buSzPts val="1400"/>
              <a:buFont typeface="Century"/>
              <a:buChar char="○"/>
              <a:defRPr>
                <a:solidFill>
                  <a:schemeClr val="dk1"/>
                </a:solidFill>
                <a:latin typeface="Century"/>
                <a:ea typeface="Century"/>
                <a:cs typeface="Century"/>
                <a:sym typeface="Century"/>
              </a:defRPr>
            </a:lvl5pPr>
            <a:lvl6pPr indent="-317500" lvl="5" marL="2743200" rtl="0">
              <a:lnSpc>
                <a:spcPct val="115000"/>
              </a:lnSpc>
              <a:spcBef>
                <a:spcPts val="0"/>
              </a:spcBef>
              <a:spcAft>
                <a:spcPts val="0"/>
              </a:spcAft>
              <a:buClr>
                <a:schemeClr val="dk1"/>
              </a:buClr>
              <a:buSzPts val="1400"/>
              <a:buFont typeface="Century"/>
              <a:buChar char="■"/>
              <a:defRPr>
                <a:solidFill>
                  <a:schemeClr val="dk1"/>
                </a:solidFill>
                <a:latin typeface="Century"/>
                <a:ea typeface="Century"/>
                <a:cs typeface="Century"/>
                <a:sym typeface="Century"/>
              </a:defRPr>
            </a:lvl6pPr>
            <a:lvl7pPr indent="-317500" lvl="6" marL="3200400" rtl="0">
              <a:lnSpc>
                <a:spcPct val="115000"/>
              </a:lnSpc>
              <a:spcBef>
                <a:spcPts val="0"/>
              </a:spcBef>
              <a:spcAft>
                <a:spcPts val="0"/>
              </a:spcAft>
              <a:buClr>
                <a:schemeClr val="dk1"/>
              </a:buClr>
              <a:buSzPts val="1400"/>
              <a:buFont typeface="Century"/>
              <a:buChar char="●"/>
              <a:defRPr>
                <a:solidFill>
                  <a:schemeClr val="dk1"/>
                </a:solidFill>
                <a:latin typeface="Century"/>
                <a:ea typeface="Century"/>
                <a:cs typeface="Century"/>
                <a:sym typeface="Century"/>
              </a:defRPr>
            </a:lvl7pPr>
            <a:lvl8pPr indent="-317500" lvl="7" marL="3657600" rtl="0">
              <a:lnSpc>
                <a:spcPct val="115000"/>
              </a:lnSpc>
              <a:spcBef>
                <a:spcPts val="0"/>
              </a:spcBef>
              <a:spcAft>
                <a:spcPts val="0"/>
              </a:spcAft>
              <a:buClr>
                <a:schemeClr val="dk1"/>
              </a:buClr>
              <a:buSzPts val="1400"/>
              <a:buFont typeface="Century"/>
              <a:buChar char="○"/>
              <a:defRPr>
                <a:solidFill>
                  <a:schemeClr val="dk1"/>
                </a:solidFill>
                <a:latin typeface="Century"/>
                <a:ea typeface="Century"/>
                <a:cs typeface="Century"/>
                <a:sym typeface="Century"/>
              </a:defRPr>
            </a:lvl8pPr>
            <a:lvl9pPr indent="-317500" lvl="8" marL="4114800" rtl="0">
              <a:lnSpc>
                <a:spcPct val="115000"/>
              </a:lnSpc>
              <a:spcBef>
                <a:spcPts val="0"/>
              </a:spcBef>
              <a:spcAft>
                <a:spcPts val="0"/>
              </a:spcAft>
              <a:buClr>
                <a:schemeClr val="dk1"/>
              </a:buClr>
              <a:buSzPts val="1400"/>
              <a:buFont typeface="Century"/>
              <a:buChar char="■"/>
              <a:defRPr>
                <a:solidFill>
                  <a:schemeClr val="dk1"/>
                </a:solidFill>
                <a:latin typeface="Century"/>
                <a:ea typeface="Century"/>
                <a:cs typeface="Century"/>
                <a:sym typeface="Century"/>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tr"/>
              <a:t>‹#›</a:t>
            </a:fld>
            <a:endParaRPr/>
          </a:p>
        </p:txBody>
      </p:sp>
      <p:pic>
        <p:nvPicPr>
          <p:cNvPr id="54" name="Google Shape;54;p13"/>
          <p:cNvPicPr preferRelativeResize="0"/>
          <p:nvPr/>
        </p:nvPicPr>
        <p:blipFill>
          <a:blip r:embed="rId1">
            <a:alphaModFix/>
          </a:blip>
          <a:stretch>
            <a:fillRect/>
          </a:stretch>
        </p:blipFill>
        <p:spPr>
          <a:xfrm>
            <a:off x="7873725" y="105399"/>
            <a:ext cx="1147424" cy="437350"/>
          </a:xfrm>
          <a:prstGeom prst="rect">
            <a:avLst/>
          </a:prstGeom>
          <a:noFill/>
          <a:ln>
            <a:noFill/>
          </a:ln>
        </p:spPr>
      </p:pic>
      <p:sp>
        <p:nvSpPr>
          <p:cNvPr id="55" name="Google Shape;55;p13"/>
          <p:cNvSpPr/>
          <p:nvPr/>
        </p:nvSpPr>
        <p:spPr>
          <a:xfrm>
            <a:off x="0" y="4928400"/>
            <a:ext cx="9144000" cy="2151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accent1"/>
              </a:highlight>
            </a:endParaRPr>
          </a:p>
        </p:txBody>
      </p:sp>
      <p:sp>
        <p:nvSpPr>
          <p:cNvPr id="56" name="Google Shape;56;p13"/>
          <p:cNvSpPr txBox="1"/>
          <p:nvPr/>
        </p:nvSpPr>
        <p:spPr>
          <a:xfrm>
            <a:off x="2642400" y="4835850"/>
            <a:ext cx="38592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tr" sz="1300">
                <a:solidFill>
                  <a:schemeClr val="lt1"/>
                </a:solidFill>
                <a:latin typeface="Fira Sans ExtraBold"/>
                <a:ea typeface="Fira Sans ExtraBold"/>
                <a:cs typeface="Fira Sans ExtraBold"/>
                <a:sym typeface="Fira Sans ExtraBold"/>
              </a:rPr>
              <a:t>globalaihub.com</a:t>
            </a:r>
            <a:endParaRPr sz="1300">
              <a:solidFill>
                <a:schemeClr val="lt1"/>
              </a:solidFill>
              <a:latin typeface="Fira Sans ExtraBold"/>
              <a:ea typeface="Fira Sans ExtraBold"/>
              <a:cs typeface="Fira Sans ExtraBold"/>
              <a:sym typeface="Fira Sans ExtraBold"/>
            </a:endParaRPr>
          </a:p>
        </p:txBody>
      </p:sp>
    </p:spTree>
  </p:cSld>
  <p:clrMap accent1="accent1" accent2="accent2" accent3="accent3" accent4="accent4" accent5="accent5" accent6="accent6" bg1="lt1" bg2="dk2" tx1="dk1" tx2="lt2" folHlink="folHlink" hlink="hlink"/>
  <p:sldLayoutIdLst>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2.xml"/><Relationship Id="rId3" Type="http://schemas.openxmlformats.org/officeDocument/2006/relationships/image" Target="../media/image3.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3.xml"/><Relationship Id="rId3" Type="http://schemas.openxmlformats.org/officeDocument/2006/relationships/image" Target="../media/image15.png"/><Relationship Id="rId4" Type="http://schemas.openxmlformats.org/officeDocument/2006/relationships/image" Target="../media/image17.jpg"/><Relationship Id="rId5"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4.xml"/><Relationship Id="rId3"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5.xml"/><Relationship Id="rId3" Type="http://schemas.openxmlformats.org/officeDocument/2006/relationships/image" Target="../media/image14.pn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7.xml"/><Relationship Id="rId3" Type="http://schemas.openxmlformats.org/officeDocument/2006/relationships/image" Target="../media/image2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2.xml"/><Relationship Id="rId3" Type="http://schemas.openxmlformats.org/officeDocument/2006/relationships/image" Target="../media/image3.png"/><Relationship Id="rId4" Type="http://schemas.openxmlformats.org/officeDocument/2006/relationships/image" Target="../media/image2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3.xml"/><Relationship Id="rId3" Type="http://schemas.openxmlformats.org/officeDocument/2006/relationships/image" Target="../media/image1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4.xml"/><Relationship Id="rId3" Type="http://schemas.openxmlformats.org/officeDocument/2006/relationships/image" Target="../media/image19.png"/><Relationship Id="rId4" Type="http://schemas.openxmlformats.org/officeDocument/2006/relationships/image" Target="../media/image22.png"/><Relationship Id="rId5" Type="http://schemas.openxmlformats.org/officeDocument/2006/relationships/image" Target="../media/image2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5.xml"/><Relationship Id="rId3" Type="http://schemas.openxmlformats.org/officeDocument/2006/relationships/image" Target="../media/image1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6.xml"/><Relationship Id="rId3" Type="http://schemas.openxmlformats.org/officeDocument/2006/relationships/image" Target="../media/image1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7.xml"/><Relationship Id="rId3" Type="http://schemas.openxmlformats.org/officeDocument/2006/relationships/image" Target="../media/image21.png"/><Relationship Id="rId4" Type="http://schemas.openxmlformats.org/officeDocument/2006/relationships/image" Target="../media/image2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9.xml"/><Relationship Id="rId3" Type="http://schemas.openxmlformats.org/officeDocument/2006/relationships/image" Target="../media/image26.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0.xml"/><Relationship Id="rId3" Type="http://schemas.openxmlformats.org/officeDocument/2006/relationships/image" Target="../media/image2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 Id="rId3" Type="http://schemas.openxmlformats.org/officeDocument/2006/relationships/image" Target="../media/image1.jp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 Id="rId3" Type="http://schemas.openxmlformats.org/officeDocument/2006/relationships/image" Target="../media/image11.gi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 Id="rId3" Type="http://schemas.openxmlformats.org/officeDocument/2006/relationships/image" Target="../media/image11.gif"/><Relationship Id="rId4" Type="http://schemas.openxmlformats.org/officeDocument/2006/relationships/image" Target="../media/image12.png"/><Relationship Id="rId5" Type="http://schemas.openxmlformats.org/officeDocument/2006/relationships/image" Target="../media/image9.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7.xml"/><Relationship Id="rId3" Type="http://schemas.openxmlformats.org/officeDocument/2006/relationships/image" Target="../media/image6.jpg"/><Relationship Id="rId4" Type="http://schemas.openxmlformats.org/officeDocument/2006/relationships/image" Target="../media/image11.gif"/><Relationship Id="rId5"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8.xml"/><Relationship Id="rId3" Type="http://schemas.openxmlformats.org/officeDocument/2006/relationships/image" Target="../media/image12.png"/><Relationship Id="rId4" Type="http://schemas.openxmlformats.org/officeDocument/2006/relationships/image" Target="../media/image4.png"/><Relationship Id="rId5"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9.xml"/><Relationship Id="rId3" Type="http://schemas.openxmlformats.org/officeDocument/2006/relationships/image" Target="../media/image9.jp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5"/>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tr"/>
              <a:t>Day 2</a:t>
            </a:r>
            <a:endParaRPr/>
          </a:p>
        </p:txBody>
      </p:sp>
      <p:sp>
        <p:nvSpPr>
          <p:cNvPr id="103" name="Google Shape;103;p25"/>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lnSpc>
                <a:spcPct val="150000"/>
              </a:lnSpc>
              <a:spcBef>
                <a:spcPts val="0"/>
              </a:spcBef>
              <a:spcAft>
                <a:spcPts val="0"/>
              </a:spcAft>
              <a:buNone/>
            </a:pPr>
            <a:r>
              <a:rPr lang="tr" sz="3786"/>
              <a:t>Regression Problem</a:t>
            </a:r>
            <a:endParaRPr sz="2032"/>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34"/>
          <p:cNvSpPr txBox="1"/>
          <p:nvPr>
            <p:ph type="ctrTitle"/>
          </p:nvPr>
        </p:nvSpPr>
        <p:spPr>
          <a:xfrm>
            <a:off x="311708" y="1545450"/>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tr"/>
              <a:t>Measuring the Performance of the Regression Model</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tr"/>
              <a:t>Error Concept</a:t>
            </a:r>
            <a:endParaRPr/>
          </a:p>
          <a:p>
            <a:pPr indent="0" lvl="0" marL="0" rtl="0" algn="l">
              <a:spcBef>
                <a:spcPts val="0"/>
              </a:spcBef>
              <a:spcAft>
                <a:spcPts val="0"/>
              </a:spcAft>
              <a:buNone/>
            </a:pPr>
            <a:r>
              <a:t/>
            </a:r>
            <a:endParaRPr/>
          </a:p>
        </p:txBody>
      </p:sp>
      <p:sp>
        <p:nvSpPr>
          <p:cNvPr id="177" name="Google Shape;177;p35"/>
          <p:cNvSpPr txBox="1"/>
          <p:nvPr>
            <p:ph idx="1" type="body"/>
          </p:nvPr>
        </p:nvSpPr>
        <p:spPr>
          <a:xfrm>
            <a:off x="311700" y="1356000"/>
            <a:ext cx="3600300" cy="3213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t>In our regression model, the error is the </a:t>
            </a:r>
            <a:r>
              <a:rPr lang="tr">
                <a:highlight>
                  <a:srgbClr val="C9DAF8"/>
                </a:highlight>
              </a:rPr>
              <a:t>distance </a:t>
            </a:r>
            <a:r>
              <a:rPr lang="tr"/>
              <a:t>between the true value of the data and its predicted value. Our goal is to minimize this distance for each of our data points.</a:t>
            </a:r>
            <a:endParaRPr/>
          </a:p>
          <a:p>
            <a:pPr indent="0" lvl="0" marL="0" rtl="0" algn="l">
              <a:spcBef>
                <a:spcPts val="1000"/>
              </a:spcBef>
              <a:spcAft>
                <a:spcPts val="1000"/>
              </a:spcAft>
              <a:buNone/>
            </a:pPr>
            <a:r>
              <a:rPr lang="tr"/>
              <a:t>Since negative errors and positive errors cancel each other out, we use certain statistical equations to calculate the error instead of doing standard addition.</a:t>
            </a:r>
            <a:endParaRPr/>
          </a:p>
        </p:txBody>
      </p:sp>
      <p:pic>
        <p:nvPicPr>
          <p:cNvPr id="178" name="Google Shape;178;p35"/>
          <p:cNvPicPr preferRelativeResize="0"/>
          <p:nvPr/>
        </p:nvPicPr>
        <p:blipFill>
          <a:blip r:embed="rId3">
            <a:alphaModFix/>
          </a:blip>
          <a:stretch>
            <a:fillRect/>
          </a:stretch>
        </p:blipFill>
        <p:spPr>
          <a:xfrm>
            <a:off x="5122700" y="1769741"/>
            <a:ext cx="3838125" cy="2228018"/>
          </a:xfrm>
          <a:prstGeom prst="rect">
            <a:avLst/>
          </a:prstGeom>
          <a:noFill/>
          <a:ln>
            <a:noFill/>
          </a:ln>
        </p:spPr>
      </p:pic>
      <p:pic>
        <p:nvPicPr>
          <p:cNvPr id="179" name="Google Shape;179;p35"/>
          <p:cNvPicPr preferRelativeResize="0"/>
          <p:nvPr/>
        </p:nvPicPr>
        <p:blipFill>
          <a:blip r:embed="rId4">
            <a:alphaModFix/>
          </a:blip>
          <a:stretch>
            <a:fillRect/>
          </a:stretch>
        </p:blipFill>
        <p:spPr>
          <a:xfrm>
            <a:off x="4021313" y="1718325"/>
            <a:ext cx="1101375" cy="2330850"/>
          </a:xfrm>
          <a:prstGeom prst="rect">
            <a:avLst/>
          </a:prstGeom>
          <a:noFill/>
          <a:ln>
            <a:noFill/>
          </a:ln>
        </p:spPr>
      </p:pic>
      <p:pic>
        <p:nvPicPr>
          <p:cNvPr id="180" name="Google Shape;180;p35"/>
          <p:cNvPicPr preferRelativeResize="0"/>
          <p:nvPr/>
        </p:nvPicPr>
        <p:blipFill>
          <a:blip r:embed="rId5">
            <a:alphaModFix/>
          </a:blip>
          <a:stretch>
            <a:fillRect/>
          </a:stretch>
        </p:blipFill>
        <p:spPr>
          <a:xfrm>
            <a:off x="8680900" y="4466250"/>
            <a:ext cx="463100" cy="4631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7">
                                            <p:txEl>
                                              <p:pRg end="0" st="0"/>
                                            </p:txEl>
                                          </p:spTgt>
                                        </p:tgtEl>
                                        <p:attrNameLst>
                                          <p:attrName>style.visibility</p:attrName>
                                        </p:attrNameLst>
                                      </p:cBhvr>
                                      <p:to>
                                        <p:strVal val="visible"/>
                                      </p:to>
                                    </p:set>
                                    <p:animEffect filter="fade" transition="in">
                                      <p:cBhvr>
                                        <p:cTn dur="1000"/>
                                        <p:tgtEl>
                                          <p:spTgt spid="17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7">
                                            <p:txEl>
                                              <p:pRg end="1" st="1"/>
                                            </p:txEl>
                                          </p:spTgt>
                                        </p:tgtEl>
                                        <p:attrNameLst>
                                          <p:attrName>style.visibility</p:attrName>
                                        </p:attrNameLst>
                                      </p:cBhvr>
                                      <p:to>
                                        <p:strVal val="visible"/>
                                      </p:to>
                                    </p:set>
                                    <p:animEffect filter="fade" transition="in">
                                      <p:cBhvr>
                                        <p:cTn dur="1000"/>
                                        <p:tgtEl>
                                          <p:spTgt spid="177">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R-squared (R²)</a:t>
            </a:r>
            <a:endParaRPr/>
          </a:p>
        </p:txBody>
      </p:sp>
      <p:sp>
        <p:nvSpPr>
          <p:cNvPr id="186" name="Google Shape;186;p3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tr"/>
              <a:t>R² is a statistical measure of how close the data are to the fitted regression line. That is, it is a measure of fitness for linear regression models.</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tr">
                <a:solidFill>
                  <a:schemeClr val="dk2"/>
                </a:solidFill>
              </a:rPr>
              <a:t>✯ A high R² value does not always mean the model is good. In case of overfitting, our R² score will be high.</a:t>
            </a:r>
            <a:endParaRPr>
              <a:solidFill>
                <a:schemeClr val="dk2"/>
              </a:solidFill>
            </a:endParaRPr>
          </a:p>
        </p:txBody>
      </p:sp>
      <p:pic>
        <p:nvPicPr>
          <p:cNvPr id="187" name="Google Shape;187;p36"/>
          <p:cNvPicPr preferRelativeResize="0"/>
          <p:nvPr/>
        </p:nvPicPr>
        <p:blipFill>
          <a:blip r:embed="rId3">
            <a:alphaModFix/>
          </a:blip>
          <a:stretch>
            <a:fillRect/>
          </a:stretch>
        </p:blipFill>
        <p:spPr>
          <a:xfrm>
            <a:off x="8614275" y="4466250"/>
            <a:ext cx="463100" cy="463100"/>
          </a:xfrm>
          <a:prstGeom prst="rect">
            <a:avLst/>
          </a:prstGeom>
          <a:noFill/>
          <a:ln>
            <a:noFill/>
          </a:ln>
        </p:spPr>
      </p:pic>
      <p:pic>
        <p:nvPicPr>
          <p:cNvPr id="188" name="Google Shape;188;p36"/>
          <p:cNvPicPr preferRelativeResize="0"/>
          <p:nvPr/>
        </p:nvPicPr>
        <p:blipFill>
          <a:blip r:embed="rId4">
            <a:alphaModFix/>
          </a:blip>
          <a:stretch>
            <a:fillRect/>
          </a:stretch>
        </p:blipFill>
        <p:spPr>
          <a:xfrm>
            <a:off x="1828374" y="1940249"/>
            <a:ext cx="5487250" cy="16944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6">
                                            <p:txEl>
                                              <p:pRg end="0" st="0"/>
                                            </p:txEl>
                                          </p:spTgt>
                                        </p:tgtEl>
                                        <p:attrNameLst>
                                          <p:attrName>style.visibility</p:attrName>
                                        </p:attrNameLst>
                                      </p:cBhvr>
                                      <p:to>
                                        <p:strVal val="visible"/>
                                      </p:to>
                                    </p:set>
                                    <p:animEffect filter="fade" transition="in">
                                      <p:cBhvr>
                                        <p:cTn dur="1000"/>
                                        <p:tgtEl>
                                          <p:spTgt spid="18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6">
                                            <p:txEl>
                                              <p:pRg end="1" st="1"/>
                                            </p:txEl>
                                          </p:spTgt>
                                        </p:tgtEl>
                                        <p:attrNameLst>
                                          <p:attrName>style.visibility</p:attrName>
                                        </p:attrNameLst>
                                      </p:cBhvr>
                                      <p:to>
                                        <p:strVal val="visible"/>
                                      </p:to>
                                    </p:set>
                                    <p:animEffect filter="fade" transition="in">
                                      <p:cBhvr>
                                        <p:cTn dur="1000"/>
                                        <p:tgtEl>
                                          <p:spTgt spid="18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6">
                                            <p:txEl>
                                              <p:pRg end="2" st="2"/>
                                            </p:txEl>
                                          </p:spTgt>
                                        </p:tgtEl>
                                        <p:attrNameLst>
                                          <p:attrName>style.visibility</p:attrName>
                                        </p:attrNameLst>
                                      </p:cBhvr>
                                      <p:to>
                                        <p:strVal val="visible"/>
                                      </p:to>
                                    </p:set>
                                    <p:animEffect filter="fade" transition="in">
                                      <p:cBhvr>
                                        <p:cTn dur="1000"/>
                                        <p:tgtEl>
                                          <p:spTgt spid="18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6">
                                            <p:txEl>
                                              <p:pRg end="3" st="3"/>
                                            </p:txEl>
                                          </p:spTgt>
                                        </p:tgtEl>
                                        <p:attrNameLst>
                                          <p:attrName>style.visibility</p:attrName>
                                        </p:attrNameLst>
                                      </p:cBhvr>
                                      <p:to>
                                        <p:strVal val="visible"/>
                                      </p:to>
                                    </p:set>
                                    <p:animEffect filter="fade" transition="in">
                                      <p:cBhvr>
                                        <p:cTn dur="1000"/>
                                        <p:tgtEl>
                                          <p:spTgt spid="186">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6">
                                            <p:txEl>
                                              <p:pRg end="4" st="4"/>
                                            </p:txEl>
                                          </p:spTgt>
                                        </p:tgtEl>
                                        <p:attrNameLst>
                                          <p:attrName>style.visibility</p:attrName>
                                        </p:attrNameLst>
                                      </p:cBhvr>
                                      <p:to>
                                        <p:strVal val="visible"/>
                                      </p:to>
                                    </p:set>
                                    <p:animEffect filter="fade" transition="in">
                                      <p:cBhvr>
                                        <p:cTn dur="1000"/>
                                        <p:tgtEl>
                                          <p:spTgt spid="186">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6">
                                            <p:txEl>
                                              <p:pRg end="5" st="5"/>
                                            </p:txEl>
                                          </p:spTgt>
                                        </p:tgtEl>
                                        <p:attrNameLst>
                                          <p:attrName>style.visibility</p:attrName>
                                        </p:attrNameLst>
                                      </p:cBhvr>
                                      <p:to>
                                        <p:strVal val="visible"/>
                                      </p:to>
                                    </p:set>
                                    <p:animEffect filter="fade" transition="in">
                                      <p:cBhvr>
                                        <p:cTn dur="1000"/>
                                        <p:tgtEl>
                                          <p:spTgt spid="186">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6">
                                            <p:txEl>
                                              <p:pRg end="6" st="6"/>
                                            </p:txEl>
                                          </p:spTgt>
                                        </p:tgtEl>
                                        <p:attrNameLst>
                                          <p:attrName>style.visibility</p:attrName>
                                        </p:attrNameLst>
                                      </p:cBhvr>
                                      <p:to>
                                        <p:strVal val="visible"/>
                                      </p:to>
                                    </p:set>
                                    <p:animEffect filter="fade" transition="in">
                                      <p:cBhvr>
                                        <p:cTn dur="1000"/>
                                        <p:tgtEl>
                                          <p:spTgt spid="186">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6">
                                            <p:txEl>
                                              <p:pRg end="7" st="7"/>
                                            </p:txEl>
                                          </p:spTgt>
                                        </p:tgtEl>
                                        <p:attrNameLst>
                                          <p:attrName>style.visibility</p:attrName>
                                        </p:attrNameLst>
                                      </p:cBhvr>
                                      <p:to>
                                        <p:strVal val="visible"/>
                                      </p:to>
                                    </p:set>
                                    <p:animEffect filter="fade" transition="in">
                                      <p:cBhvr>
                                        <p:cTn dur="1000"/>
                                        <p:tgtEl>
                                          <p:spTgt spid="186">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Mean Absolute Error (MAE)</a:t>
            </a:r>
            <a:endParaRPr/>
          </a:p>
        </p:txBody>
      </p:sp>
      <p:sp>
        <p:nvSpPr>
          <p:cNvPr id="194" name="Google Shape;194;p37"/>
          <p:cNvSpPr txBox="1"/>
          <p:nvPr>
            <p:ph idx="1" type="body"/>
          </p:nvPr>
        </p:nvSpPr>
        <p:spPr>
          <a:xfrm>
            <a:off x="311700" y="1152475"/>
            <a:ext cx="8520600" cy="161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tr"/>
              <a:t>The MAE </a:t>
            </a:r>
            <a:r>
              <a:rPr lang="tr"/>
              <a:t>is the mean of the </a:t>
            </a:r>
            <a:r>
              <a:rPr lang="tr">
                <a:highlight>
                  <a:srgbClr val="C9DAF8"/>
                </a:highlight>
              </a:rPr>
              <a:t>absolute values</a:t>
            </a:r>
            <a:r>
              <a:rPr lang="tr"/>
              <a:t> of the differences between the predicted values and the actual values.The MAE method has the advantage of not being overly affected by outliers in the training data. A model trained with the MAE </a:t>
            </a:r>
            <a:r>
              <a:rPr lang="tr"/>
              <a:t>approach </a:t>
            </a:r>
            <a:r>
              <a:rPr lang="tr"/>
              <a:t>will give equal importance to 1 error of 5 units and 5 errors of 1 unit.</a:t>
            </a:r>
            <a:endParaRPr u="sng"/>
          </a:p>
          <a:p>
            <a:pPr indent="-317500" lvl="0" marL="457200" rtl="0" algn="l">
              <a:spcBef>
                <a:spcPts val="1000"/>
              </a:spcBef>
              <a:spcAft>
                <a:spcPts val="0"/>
              </a:spcAft>
              <a:buSzPts val="1400"/>
              <a:buChar char="●"/>
            </a:pPr>
            <a:r>
              <a:rPr lang="tr"/>
              <a:t>The main problem with MAE is that it is not at least differentiable. This lack of differentiability can produce convergence problems when training machine learning models.</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1000"/>
              </a:spcAft>
              <a:buNone/>
            </a:pPr>
            <a:r>
              <a:t/>
            </a:r>
            <a:endParaRPr>
              <a:solidFill>
                <a:srgbClr val="FF0000"/>
              </a:solidFill>
            </a:endParaRPr>
          </a:p>
        </p:txBody>
      </p:sp>
      <p:pic>
        <p:nvPicPr>
          <p:cNvPr id="195" name="Google Shape;195;p37"/>
          <p:cNvPicPr preferRelativeResize="0"/>
          <p:nvPr/>
        </p:nvPicPr>
        <p:blipFill>
          <a:blip r:embed="rId3">
            <a:alphaModFix/>
          </a:blip>
          <a:stretch>
            <a:fillRect/>
          </a:stretch>
        </p:blipFill>
        <p:spPr>
          <a:xfrm>
            <a:off x="5186801" y="2956024"/>
            <a:ext cx="3108373" cy="1725900"/>
          </a:xfrm>
          <a:prstGeom prst="rect">
            <a:avLst/>
          </a:prstGeom>
          <a:noFill/>
          <a:ln>
            <a:noFill/>
          </a:ln>
        </p:spPr>
      </p:pic>
      <p:pic>
        <p:nvPicPr>
          <p:cNvPr id="196" name="Google Shape;196;p37"/>
          <p:cNvPicPr preferRelativeResize="0"/>
          <p:nvPr/>
        </p:nvPicPr>
        <p:blipFill>
          <a:blip r:embed="rId4">
            <a:alphaModFix/>
          </a:blip>
          <a:stretch>
            <a:fillRect/>
          </a:stretch>
        </p:blipFill>
        <p:spPr>
          <a:xfrm>
            <a:off x="541125" y="2956025"/>
            <a:ext cx="3834850" cy="1725900"/>
          </a:xfrm>
          <a:prstGeom prst="rect">
            <a:avLst/>
          </a:prstGeom>
          <a:noFill/>
          <a:ln>
            <a:noFill/>
          </a:ln>
        </p:spPr>
      </p:pic>
      <p:pic>
        <p:nvPicPr>
          <p:cNvPr id="197" name="Google Shape;197;p37"/>
          <p:cNvPicPr preferRelativeResize="0"/>
          <p:nvPr/>
        </p:nvPicPr>
        <p:blipFill>
          <a:blip r:embed="rId5">
            <a:alphaModFix/>
          </a:blip>
          <a:stretch>
            <a:fillRect/>
          </a:stretch>
        </p:blipFill>
        <p:spPr>
          <a:xfrm>
            <a:off x="8680900" y="4466250"/>
            <a:ext cx="463100" cy="4631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4">
                                            <p:txEl>
                                              <p:pRg end="0" st="0"/>
                                            </p:txEl>
                                          </p:spTgt>
                                        </p:tgtEl>
                                        <p:attrNameLst>
                                          <p:attrName>style.visibility</p:attrName>
                                        </p:attrNameLst>
                                      </p:cBhvr>
                                      <p:to>
                                        <p:strVal val="visible"/>
                                      </p:to>
                                    </p:set>
                                    <p:animEffect filter="fade" transition="in">
                                      <p:cBhvr>
                                        <p:cTn dur="1000"/>
                                        <p:tgtEl>
                                          <p:spTgt spid="19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4">
                                            <p:txEl>
                                              <p:pRg end="1" st="1"/>
                                            </p:txEl>
                                          </p:spTgt>
                                        </p:tgtEl>
                                        <p:attrNameLst>
                                          <p:attrName>style.visibility</p:attrName>
                                        </p:attrNameLst>
                                      </p:cBhvr>
                                      <p:to>
                                        <p:strVal val="visible"/>
                                      </p:to>
                                    </p:set>
                                    <p:animEffect filter="fade" transition="in">
                                      <p:cBhvr>
                                        <p:cTn dur="1000"/>
                                        <p:tgtEl>
                                          <p:spTgt spid="19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4">
                                            <p:txEl>
                                              <p:pRg end="2" st="2"/>
                                            </p:txEl>
                                          </p:spTgt>
                                        </p:tgtEl>
                                        <p:attrNameLst>
                                          <p:attrName>style.visibility</p:attrName>
                                        </p:attrNameLst>
                                      </p:cBhvr>
                                      <p:to>
                                        <p:strVal val="visible"/>
                                      </p:to>
                                    </p:set>
                                    <p:animEffect filter="fade" transition="in">
                                      <p:cBhvr>
                                        <p:cTn dur="1000"/>
                                        <p:tgtEl>
                                          <p:spTgt spid="19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4">
                                            <p:txEl>
                                              <p:pRg end="3" st="3"/>
                                            </p:txEl>
                                          </p:spTgt>
                                        </p:tgtEl>
                                        <p:attrNameLst>
                                          <p:attrName>style.visibility</p:attrName>
                                        </p:attrNameLst>
                                      </p:cBhvr>
                                      <p:to>
                                        <p:strVal val="visible"/>
                                      </p:to>
                                    </p:set>
                                    <p:animEffect filter="fade" transition="in">
                                      <p:cBhvr>
                                        <p:cTn dur="1000"/>
                                        <p:tgtEl>
                                          <p:spTgt spid="194">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4">
                                            <p:txEl>
                                              <p:pRg end="4" st="4"/>
                                            </p:txEl>
                                          </p:spTgt>
                                        </p:tgtEl>
                                        <p:attrNameLst>
                                          <p:attrName>style.visibility</p:attrName>
                                        </p:attrNameLst>
                                      </p:cBhvr>
                                      <p:to>
                                        <p:strVal val="visible"/>
                                      </p:to>
                                    </p:set>
                                    <p:animEffect filter="fade" transition="in">
                                      <p:cBhvr>
                                        <p:cTn dur="1000"/>
                                        <p:tgtEl>
                                          <p:spTgt spid="194">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Mean Squared Error (MSE)</a:t>
            </a:r>
            <a:endParaRPr/>
          </a:p>
        </p:txBody>
      </p:sp>
      <p:sp>
        <p:nvSpPr>
          <p:cNvPr id="203" name="Google Shape;203;p3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tr"/>
              <a:t>MSE </a:t>
            </a:r>
            <a:r>
              <a:rPr lang="tr"/>
              <a:t>is the most commonly used regression error function. Because of the squaring process, large errors (the difference between the actual value and the predicted value) have a greater impact on the MSE than small errors. It's really useful when you want to see if outliers are overly affecting your estimates.</a:t>
            </a:r>
            <a:endParaRPr/>
          </a:p>
          <a:p>
            <a:pPr indent="-317500" lvl="0" marL="457200" rtl="0" algn="l">
              <a:spcBef>
                <a:spcPts val="1000"/>
              </a:spcBef>
              <a:spcAft>
                <a:spcPts val="0"/>
              </a:spcAft>
              <a:buSzPts val="1400"/>
              <a:buChar char="●"/>
            </a:pPr>
            <a:r>
              <a:rPr lang="tr"/>
              <a:t>The MSE function is widely used because it is </a:t>
            </a:r>
            <a:r>
              <a:rPr lang="tr">
                <a:highlight>
                  <a:srgbClr val="C9DAF8"/>
                </a:highlight>
              </a:rPr>
              <a:t>simple, continuous, and differentiable</a:t>
            </a:r>
            <a:r>
              <a:rPr lang="tr"/>
              <a:t>.</a:t>
            </a:r>
            <a:endParaRPr/>
          </a:p>
          <a:p>
            <a:pPr indent="-317500" lvl="0" marL="457200" rtl="0" algn="l">
              <a:spcBef>
                <a:spcPts val="1000"/>
              </a:spcBef>
              <a:spcAft>
                <a:spcPts val="0"/>
              </a:spcAft>
              <a:buSzPts val="1400"/>
              <a:buChar char="●"/>
            </a:pPr>
            <a:r>
              <a:rPr lang="tr"/>
              <a:t>An MSE-trained model will give the same importance to a single 5-unit error versus 25 1-unit errors. The model will be biased to reduce the largest errors</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1000"/>
              </a:spcAft>
              <a:buNone/>
            </a:pPr>
            <a:r>
              <a:t/>
            </a:r>
            <a:endParaRPr>
              <a:solidFill>
                <a:srgbClr val="FF0000"/>
              </a:solidFill>
            </a:endParaRPr>
          </a:p>
        </p:txBody>
      </p:sp>
      <p:pic>
        <p:nvPicPr>
          <p:cNvPr id="204" name="Google Shape;204;p38"/>
          <p:cNvPicPr preferRelativeResize="0"/>
          <p:nvPr/>
        </p:nvPicPr>
        <p:blipFill rotWithShape="1">
          <a:blip r:embed="rId3">
            <a:alphaModFix/>
          </a:blip>
          <a:srcRect b="4234" l="6283" r="4708" t="8989"/>
          <a:stretch/>
        </p:blipFill>
        <p:spPr>
          <a:xfrm>
            <a:off x="2767500" y="3265450"/>
            <a:ext cx="3609000" cy="11674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3">
                                            <p:txEl>
                                              <p:pRg end="0" st="0"/>
                                            </p:txEl>
                                          </p:spTgt>
                                        </p:tgtEl>
                                        <p:attrNameLst>
                                          <p:attrName>style.visibility</p:attrName>
                                        </p:attrNameLst>
                                      </p:cBhvr>
                                      <p:to>
                                        <p:strVal val="visible"/>
                                      </p:to>
                                    </p:set>
                                    <p:animEffect filter="fade" transition="in">
                                      <p:cBhvr>
                                        <p:cTn dur="1000"/>
                                        <p:tgtEl>
                                          <p:spTgt spid="20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3">
                                            <p:txEl>
                                              <p:pRg end="1" st="1"/>
                                            </p:txEl>
                                          </p:spTgt>
                                        </p:tgtEl>
                                        <p:attrNameLst>
                                          <p:attrName>style.visibility</p:attrName>
                                        </p:attrNameLst>
                                      </p:cBhvr>
                                      <p:to>
                                        <p:strVal val="visible"/>
                                      </p:to>
                                    </p:set>
                                    <p:animEffect filter="fade" transition="in">
                                      <p:cBhvr>
                                        <p:cTn dur="1000"/>
                                        <p:tgtEl>
                                          <p:spTgt spid="20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3">
                                            <p:txEl>
                                              <p:pRg end="2" st="2"/>
                                            </p:txEl>
                                          </p:spTgt>
                                        </p:tgtEl>
                                        <p:attrNameLst>
                                          <p:attrName>style.visibility</p:attrName>
                                        </p:attrNameLst>
                                      </p:cBhvr>
                                      <p:to>
                                        <p:strVal val="visible"/>
                                      </p:to>
                                    </p:set>
                                    <p:animEffect filter="fade" transition="in">
                                      <p:cBhvr>
                                        <p:cTn dur="1000"/>
                                        <p:tgtEl>
                                          <p:spTgt spid="20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3">
                                            <p:txEl>
                                              <p:pRg end="3" st="3"/>
                                            </p:txEl>
                                          </p:spTgt>
                                        </p:tgtEl>
                                        <p:attrNameLst>
                                          <p:attrName>style.visibility</p:attrName>
                                        </p:attrNameLst>
                                      </p:cBhvr>
                                      <p:to>
                                        <p:strVal val="visible"/>
                                      </p:to>
                                    </p:set>
                                    <p:animEffect filter="fade" transition="in">
                                      <p:cBhvr>
                                        <p:cTn dur="1000"/>
                                        <p:tgtEl>
                                          <p:spTgt spid="20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3">
                                            <p:txEl>
                                              <p:pRg end="4" st="4"/>
                                            </p:txEl>
                                          </p:spTgt>
                                        </p:tgtEl>
                                        <p:attrNameLst>
                                          <p:attrName>style.visibility</p:attrName>
                                        </p:attrNameLst>
                                      </p:cBhvr>
                                      <p:to>
                                        <p:strVal val="visible"/>
                                      </p:to>
                                    </p:set>
                                    <p:animEffect filter="fade" transition="in">
                                      <p:cBhvr>
                                        <p:cTn dur="1000"/>
                                        <p:tgtEl>
                                          <p:spTgt spid="203">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3">
                                            <p:txEl>
                                              <p:pRg end="5" st="5"/>
                                            </p:txEl>
                                          </p:spTgt>
                                        </p:tgtEl>
                                        <p:attrNameLst>
                                          <p:attrName>style.visibility</p:attrName>
                                        </p:attrNameLst>
                                      </p:cBhvr>
                                      <p:to>
                                        <p:strVal val="visible"/>
                                      </p:to>
                                    </p:set>
                                    <p:animEffect filter="fade" transition="in">
                                      <p:cBhvr>
                                        <p:cTn dur="1000"/>
                                        <p:tgtEl>
                                          <p:spTgt spid="203">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3">
                                            <p:txEl>
                                              <p:pRg end="6" st="6"/>
                                            </p:txEl>
                                          </p:spTgt>
                                        </p:tgtEl>
                                        <p:attrNameLst>
                                          <p:attrName>style.visibility</p:attrName>
                                        </p:attrNameLst>
                                      </p:cBhvr>
                                      <p:to>
                                        <p:strVal val="visible"/>
                                      </p:to>
                                    </p:set>
                                    <p:animEffect filter="fade" transition="in">
                                      <p:cBhvr>
                                        <p:cTn dur="1000"/>
                                        <p:tgtEl>
                                          <p:spTgt spid="203">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Mean Squared Error (MSE)</a:t>
            </a:r>
            <a:endParaRPr/>
          </a:p>
        </p:txBody>
      </p:sp>
      <p:sp>
        <p:nvSpPr>
          <p:cNvPr id="210" name="Google Shape;210;p3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tr"/>
              <a:t>The mean square error function is widely used because it is simple, continuous, and differentiable.</a:t>
            </a:r>
            <a:endParaRPr/>
          </a:p>
          <a:p>
            <a:pPr indent="-317500" lvl="0" marL="457200" rtl="0" algn="l">
              <a:spcBef>
                <a:spcPts val="1000"/>
              </a:spcBef>
              <a:spcAft>
                <a:spcPts val="0"/>
              </a:spcAft>
              <a:buSzPts val="1400"/>
              <a:buChar char="●"/>
            </a:pPr>
            <a:r>
              <a:rPr lang="tr"/>
              <a:t>An important MSE feature is its disproportionate sensitivity to large errors compared to small errors. An MSE-trained model will give the same importance to a single 5-unit error versus 25 1-unit errors. In other words, even if it penalizes the predictions of many common conditions, the model will be biased to reduce the largest errors.</a:t>
            </a:r>
            <a:endParaRPr/>
          </a:p>
          <a:p>
            <a:pPr indent="0" lvl="0" marL="0" rtl="0" algn="l">
              <a:spcBef>
                <a:spcPts val="10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solidFill>
                <a:srgbClr val="FF0000"/>
              </a:solidFill>
            </a:endParaRPr>
          </a:p>
        </p:txBody>
      </p:sp>
      <p:pic>
        <p:nvPicPr>
          <p:cNvPr id="211" name="Google Shape;211;p39"/>
          <p:cNvPicPr preferRelativeResize="0"/>
          <p:nvPr/>
        </p:nvPicPr>
        <p:blipFill rotWithShape="1">
          <a:blip r:embed="rId3">
            <a:alphaModFix/>
          </a:blip>
          <a:srcRect b="4234" l="6283" r="4708" t="8989"/>
          <a:stretch/>
        </p:blipFill>
        <p:spPr>
          <a:xfrm>
            <a:off x="2074150" y="2850275"/>
            <a:ext cx="4995699" cy="1615975"/>
          </a:xfrm>
          <a:prstGeom prst="rect">
            <a:avLst/>
          </a:prstGeom>
          <a:noFill/>
          <a:ln>
            <a:noFill/>
          </a:ln>
        </p:spPr>
      </p:pic>
      <p:pic>
        <p:nvPicPr>
          <p:cNvPr id="212" name="Google Shape;212;p39"/>
          <p:cNvPicPr preferRelativeResize="0"/>
          <p:nvPr/>
        </p:nvPicPr>
        <p:blipFill>
          <a:blip r:embed="rId4">
            <a:alphaModFix/>
          </a:blip>
          <a:stretch>
            <a:fillRect/>
          </a:stretch>
        </p:blipFill>
        <p:spPr>
          <a:xfrm>
            <a:off x="8680900" y="4466250"/>
            <a:ext cx="463100" cy="4631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0">
                                            <p:txEl>
                                              <p:pRg end="0" st="0"/>
                                            </p:txEl>
                                          </p:spTgt>
                                        </p:tgtEl>
                                        <p:attrNameLst>
                                          <p:attrName>style.visibility</p:attrName>
                                        </p:attrNameLst>
                                      </p:cBhvr>
                                      <p:to>
                                        <p:strVal val="visible"/>
                                      </p:to>
                                    </p:set>
                                    <p:animEffect filter="fade" transition="in">
                                      <p:cBhvr>
                                        <p:cTn dur="1000"/>
                                        <p:tgtEl>
                                          <p:spTgt spid="21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0">
                                            <p:txEl>
                                              <p:pRg end="1" st="1"/>
                                            </p:txEl>
                                          </p:spTgt>
                                        </p:tgtEl>
                                        <p:attrNameLst>
                                          <p:attrName>style.visibility</p:attrName>
                                        </p:attrNameLst>
                                      </p:cBhvr>
                                      <p:to>
                                        <p:strVal val="visible"/>
                                      </p:to>
                                    </p:set>
                                    <p:animEffect filter="fade" transition="in">
                                      <p:cBhvr>
                                        <p:cTn dur="1000"/>
                                        <p:tgtEl>
                                          <p:spTgt spid="21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0">
                                            <p:txEl>
                                              <p:pRg end="2" st="2"/>
                                            </p:txEl>
                                          </p:spTgt>
                                        </p:tgtEl>
                                        <p:attrNameLst>
                                          <p:attrName>style.visibility</p:attrName>
                                        </p:attrNameLst>
                                      </p:cBhvr>
                                      <p:to>
                                        <p:strVal val="visible"/>
                                      </p:to>
                                    </p:set>
                                    <p:animEffect filter="fade" transition="in">
                                      <p:cBhvr>
                                        <p:cTn dur="1000"/>
                                        <p:tgtEl>
                                          <p:spTgt spid="21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0">
                                            <p:txEl>
                                              <p:pRg end="3" st="3"/>
                                            </p:txEl>
                                          </p:spTgt>
                                        </p:tgtEl>
                                        <p:attrNameLst>
                                          <p:attrName>style.visibility</p:attrName>
                                        </p:attrNameLst>
                                      </p:cBhvr>
                                      <p:to>
                                        <p:strVal val="visible"/>
                                      </p:to>
                                    </p:set>
                                    <p:animEffect filter="fade" transition="in">
                                      <p:cBhvr>
                                        <p:cTn dur="1000"/>
                                        <p:tgtEl>
                                          <p:spTgt spid="21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0">
                                            <p:txEl>
                                              <p:pRg end="4" st="4"/>
                                            </p:txEl>
                                          </p:spTgt>
                                        </p:tgtEl>
                                        <p:attrNameLst>
                                          <p:attrName>style.visibility</p:attrName>
                                        </p:attrNameLst>
                                      </p:cBhvr>
                                      <p:to>
                                        <p:strVal val="visible"/>
                                      </p:to>
                                    </p:set>
                                    <p:animEffect filter="fade" transition="in">
                                      <p:cBhvr>
                                        <p:cTn dur="1000"/>
                                        <p:tgtEl>
                                          <p:spTgt spid="210">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40"/>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tr"/>
              <a:t>Errors Encountered in Model Training</a:t>
            </a:r>
            <a:endParaRPr/>
          </a:p>
        </p:txBody>
      </p:sp>
      <p:sp>
        <p:nvSpPr>
          <p:cNvPr id="218" name="Google Shape;218;p40"/>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lnSpc>
                <a:spcPct val="150000"/>
              </a:lnSpc>
              <a:spcBef>
                <a:spcPts val="0"/>
              </a:spcBef>
              <a:spcAft>
                <a:spcPts val="0"/>
              </a:spcAft>
              <a:buNone/>
            </a:pPr>
            <a:r>
              <a:rPr lang="tr" sz="2032"/>
              <a:t>Underfitting &amp; Overfitting</a:t>
            </a:r>
            <a:endParaRPr sz="2032"/>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4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Underfitting &amp; Overfitting</a:t>
            </a:r>
            <a:endParaRPr/>
          </a:p>
        </p:txBody>
      </p:sp>
      <p:sp>
        <p:nvSpPr>
          <p:cNvPr id="224" name="Google Shape;224;p41"/>
          <p:cNvSpPr txBox="1"/>
          <p:nvPr>
            <p:ph idx="1" type="body"/>
          </p:nvPr>
        </p:nvSpPr>
        <p:spPr>
          <a:xfrm>
            <a:off x="311700" y="1152475"/>
            <a:ext cx="3999900" cy="2239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u="sng"/>
              <a:t>Underfitting</a:t>
            </a:r>
            <a:endParaRPr u="sng"/>
          </a:p>
          <a:p>
            <a:pPr indent="0" lvl="0" marL="0" rtl="0" algn="l">
              <a:spcBef>
                <a:spcPts val="1200"/>
              </a:spcBef>
              <a:spcAft>
                <a:spcPts val="1200"/>
              </a:spcAft>
              <a:buNone/>
            </a:pPr>
            <a:r>
              <a:rPr lang="tr"/>
              <a:t>It is a problem that arises when the Machine Learning model fails to catch the trend of our data. In other words, our model does not learn enough from the data or does not extract enough meaning from the data.</a:t>
            </a:r>
            <a:endParaRPr>
              <a:solidFill>
                <a:srgbClr val="FF0000"/>
              </a:solidFill>
            </a:endParaRPr>
          </a:p>
        </p:txBody>
      </p:sp>
      <p:sp>
        <p:nvSpPr>
          <p:cNvPr id="225" name="Google Shape;225;p41"/>
          <p:cNvSpPr txBox="1"/>
          <p:nvPr>
            <p:ph idx="2" type="body"/>
          </p:nvPr>
        </p:nvSpPr>
        <p:spPr>
          <a:xfrm>
            <a:off x="4832400" y="1152475"/>
            <a:ext cx="3999900" cy="2553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u="sng"/>
              <a:t>Overfitting</a:t>
            </a:r>
            <a:endParaRPr u="sng"/>
          </a:p>
          <a:p>
            <a:pPr indent="0" lvl="0" marL="0" rtl="0" algn="l">
              <a:spcBef>
                <a:spcPts val="1200"/>
              </a:spcBef>
              <a:spcAft>
                <a:spcPts val="1200"/>
              </a:spcAft>
              <a:buNone/>
            </a:pPr>
            <a:r>
              <a:rPr lang="tr"/>
              <a:t>It is a problem that arises when the Machine Learning model catches the trend of our data more than it should. In other words, our model memorizes the data we give it rather than learning it and cannot make a successful inference on data it has not seen before.</a:t>
            </a:r>
            <a:endParaRPr/>
          </a:p>
        </p:txBody>
      </p:sp>
      <p:sp>
        <p:nvSpPr>
          <p:cNvPr id="226" name="Google Shape;226;p41"/>
          <p:cNvSpPr txBox="1"/>
          <p:nvPr/>
        </p:nvSpPr>
        <p:spPr>
          <a:xfrm>
            <a:off x="342900" y="3705525"/>
            <a:ext cx="4229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entury"/>
              <a:ea typeface="Century"/>
              <a:cs typeface="Century"/>
              <a:sym typeface="Century"/>
            </a:endParaRPr>
          </a:p>
        </p:txBody>
      </p:sp>
      <p:pic>
        <p:nvPicPr>
          <p:cNvPr id="227" name="Google Shape;227;p41"/>
          <p:cNvPicPr preferRelativeResize="0"/>
          <p:nvPr/>
        </p:nvPicPr>
        <p:blipFill>
          <a:blip r:embed="rId3">
            <a:alphaModFix/>
          </a:blip>
          <a:stretch>
            <a:fillRect/>
          </a:stretch>
        </p:blipFill>
        <p:spPr>
          <a:xfrm>
            <a:off x="2121051" y="3190225"/>
            <a:ext cx="4901901" cy="17036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4"/>
                                        </p:tgtEl>
                                        <p:attrNameLst>
                                          <p:attrName>style.visibility</p:attrName>
                                        </p:attrNameLst>
                                      </p:cBhvr>
                                      <p:to>
                                        <p:strVal val="visible"/>
                                      </p:to>
                                    </p:set>
                                    <p:animEffect filter="fade" transition="in">
                                      <p:cBhvr>
                                        <p:cTn dur="1000"/>
                                        <p:tgtEl>
                                          <p:spTgt spid="22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5"/>
                                        </p:tgtEl>
                                        <p:attrNameLst>
                                          <p:attrName>style.visibility</p:attrName>
                                        </p:attrNameLst>
                                      </p:cBhvr>
                                      <p:to>
                                        <p:strVal val="visible"/>
                                      </p:to>
                                    </p:set>
                                    <p:animEffect filter="fade" transition="in">
                                      <p:cBhvr>
                                        <p:cTn dur="1000"/>
                                        <p:tgtEl>
                                          <p:spTgt spid="22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4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Underfitting &amp; Overfitting</a:t>
            </a:r>
            <a:endParaRPr/>
          </a:p>
        </p:txBody>
      </p:sp>
      <p:sp>
        <p:nvSpPr>
          <p:cNvPr id="233" name="Google Shape;233;p42"/>
          <p:cNvSpPr txBox="1"/>
          <p:nvPr>
            <p:ph idx="1" type="body"/>
          </p:nvPr>
        </p:nvSpPr>
        <p:spPr>
          <a:xfrm>
            <a:off x="88500" y="1152475"/>
            <a:ext cx="8915400" cy="34164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tr" sz="1300"/>
              <a:t>An important theoretical consequence of Statistics and Machine Learning is that the generalization (ability to make predictions using data it does not see) error of a model can be expressed as the sum of three very different errors:</a:t>
            </a:r>
            <a:endParaRPr sz="1300"/>
          </a:p>
          <a:p>
            <a:pPr indent="-311150" lvl="1" marL="914400" rtl="0" algn="l">
              <a:spcBef>
                <a:spcPts val="0"/>
              </a:spcBef>
              <a:spcAft>
                <a:spcPts val="0"/>
              </a:spcAft>
              <a:buSzPts val="1300"/>
              <a:buChar char="○"/>
            </a:pPr>
            <a:r>
              <a:rPr lang="tr" sz="1300"/>
              <a:t>Bias</a:t>
            </a:r>
            <a:endParaRPr sz="1300"/>
          </a:p>
          <a:p>
            <a:pPr indent="-311150" lvl="1" marL="914400" rtl="0" algn="l">
              <a:spcBef>
                <a:spcPts val="0"/>
              </a:spcBef>
              <a:spcAft>
                <a:spcPts val="0"/>
              </a:spcAft>
              <a:buSzPts val="1300"/>
              <a:buChar char="○"/>
            </a:pPr>
            <a:r>
              <a:rPr lang="tr" sz="1300"/>
              <a:t>Variance</a:t>
            </a:r>
            <a:endParaRPr sz="1300"/>
          </a:p>
          <a:p>
            <a:pPr indent="-311150" lvl="1" marL="914400" rtl="0" algn="l">
              <a:spcBef>
                <a:spcPts val="0"/>
              </a:spcBef>
              <a:spcAft>
                <a:spcPts val="0"/>
              </a:spcAft>
              <a:buSzPts val="1300"/>
              <a:buChar char="○"/>
            </a:pPr>
            <a:r>
              <a:rPr lang="tr" sz="1300"/>
              <a:t>Irreducible Errors</a:t>
            </a:r>
            <a:endParaRPr sz="1300"/>
          </a:p>
          <a:p>
            <a:pPr indent="-311150" lvl="0" marL="457200" rtl="0" algn="l">
              <a:spcBef>
                <a:spcPts val="0"/>
              </a:spcBef>
              <a:spcAft>
                <a:spcPts val="0"/>
              </a:spcAft>
              <a:buSzPts val="1300"/>
              <a:buChar char="●"/>
            </a:pPr>
            <a:r>
              <a:rPr lang="tr" sz="1300"/>
              <a:t>High bias means less variance, which is an example of underfit.</a:t>
            </a:r>
            <a:endParaRPr sz="1300"/>
          </a:p>
          <a:p>
            <a:pPr indent="-311150" lvl="0" marL="457200" rtl="0" algn="l">
              <a:spcBef>
                <a:spcPts val="0"/>
              </a:spcBef>
              <a:spcAft>
                <a:spcPts val="0"/>
              </a:spcAft>
              <a:buSzPts val="1300"/>
              <a:buChar char="●"/>
            </a:pPr>
            <a:r>
              <a:rPr lang="tr" sz="1300"/>
              <a:t>High variance means less bias, which is an example of overfit.</a:t>
            </a:r>
            <a:endParaRPr sz="1300"/>
          </a:p>
          <a:p>
            <a:pPr indent="-311150" lvl="0" marL="457200" rtl="0" algn="l">
              <a:spcBef>
                <a:spcPts val="0"/>
              </a:spcBef>
              <a:spcAft>
                <a:spcPts val="0"/>
              </a:spcAft>
              <a:buSzPts val="1300"/>
              <a:buChar char="●"/>
            </a:pPr>
            <a:r>
              <a:rPr lang="tr" sz="1300"/>
              <a:t>Irreducible errors are related to noise in the data and the only way to fix it is to clean the data</a:t>
            </a:r>
            <a:endParaRPr sz="1300"/>
          </a:p>
        </p:txBody>
      </p:sp>
      <p:sp>
        <p:nvSpPr>
          <p:cNvPr id="234" name="Google Shape;234;p42"/>
          <p:cNvSpPr txBox="1"/>
          <p:nvPr/>
        </p:nvSpPr>
        <p:spPr>
          <a:xfrm>
            <a:off x="311700" y="3816150"/>
            <a:ext cx="3805200" cy="648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tr">
                <a:solidFill>
                  <a:schemeClr val="dk2"/>
                </a:solidFill>
                <a:latin typeface="Century"/>
                <a:ea typeface="Century"/>
                <a:cs typeface="Century"/>
                <a:sym typeface="Century"/>
              </a:rPr>
              <a:t>✯ </a:t>
            </a:r>
            <a:r>
              <a:rPr lang="tr">
                <a:solidFill>
                  <a:schemeClr val="dk2"/>
                </a:solidFill>
                <a:latin typeface="Century"/>
                <a:ea typeface="Century"/>
                <a:cs typeface="Century"/>
                <a:sym typeface="Century"/>
              </a:rPr>
              <a:t>An underfit model has </a:t>
            </a:r>
            <a:r>
              <a:rPr b="1" lang="tr">
                <a:solidFill>
                  <a:schemeClr val="dk2"/>
                </a:solidFill>
                <a:latin typeface="Century"/>
                <a:ea typeface="Century"/>
                <a:cs typeface="Century"/>
                <a:sym typeface="Century"/>
              </a:rPr>
              <a:t>low variance</a:t>
            </a:r>
            <a:r>
              <a:rPr lang="tr">
                <a:solidFill>
                  <a:schemeClr val="dk2"/>
                </a:solidFill>
                <a:latin typeface="Century"/>
                <a:ea typeface="Century"/>
                <a:cs typeface="Century"/>
                <a:sym typeface="Century"/>
              </a:rPr>
              <a:t> and </a:t>
            </a:r>
            <a:r>
              <a:rPr b="1" lang="tr">
                <a:solidFill>
                  <a:schemeClr val="dk2"/>
                </a:solidFill>
                <a:latin typeface="Century"/>
                <a:ea typeface="Century"/>
                <a:cs typeface="Century"/>
                <a:sym typeface="Century"/>
              </a:rPr>
              <a:t>high bias</a:t>
            </a:r>
            <a:r>
              <a:rPr lang="tr">
                <a:solidFill>
                  <a:schemeClr val="dk2"/>
                </a:solidFill>
                <a:latin typeface="Century"/>
                <a:ea typeface="Century"/>
                <a:cs typeface="Century"/>
                <a:sym typeface="Century"/>
              </a:rPr>
              <a:t> values.</a:t>
            </a:r>
            <a:endParaRPr>
              <a:solidFill>
                <a:schemeClr val="dk2"/>
              </a:solidFill>
              <a:latin typeface="Century"/>
              <a:ea typeface="Century"/>
              <a:cs typeface="Century"/>
              <a:sym typeface="Century"/>
            </a:endParaRPr>
          </a:p>
        </p:txBody>
      </p:sp>
      <p:sp>
        <p:nvSpPr>
          <p:cNvPr id="235" name="Google Shape;235;p42"/>
          <p:cNvSpPr txBox="1"/>
          <p:nvPr/>
        </p:nvSpPr>
        <p:spPr>
          <a:xfrm>
            <a:off x="4832400" y="3816150"/>
            <a:ext cx="3805200" cy="648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Clr>
                <a:schemeClr val="dk1"/>
              </a:buClr>
              <a:buSzPts val="1100"/>
              <a:buFont typeface="Arial"/>
              <a:buNone/>
            </a:pPr>
            <a:r>
              <a:rPr lang="tr">
                <a:solidFill>
                  <a:schemeClr val="dk2"/>
                </a:solidFill>
                <a:latin typeface="Century"/>
                <a:ea typeface="Century"/>
                <a:cs typeface="Century"/>
                <a:sym typeface="Century"/>
              </a:rPr>
              <a:t>✯ </a:t>
            </a:r>
            <a:r>
              <a:rPr lang="tr">
                <a:solidFill>
                  <a:schemeClr val="dk2"/>
                </a:solidFill>
                <a:latin typeface="Century"/>
                <a:ea typeface="Century"/>
                <a:cs typeface="Century"/>
                <a:sym typeface="Century"/>
              </a:rPr>
              <a:t>An overfit model has </a:t>
            </a:r>
            <a:r>
              <a:rPr b="1" lang="tr">
                <a:solidFill>
                  <a:schemeClr val="dk2"/>
                </a:solidFill>
                <a:latin typeface="Century"/>
                <a:ea typeface="Century"/>
                <a:cs typeface="Century"/>
                <a:sym typeface="Century"/>
              </a:rPr>
              <a:t>high variance</a:t>
            </a:r>
            <a:r>
              <a:rPr lang="tr">
                <a:solidFill>
                  <a:schemeClr val="dk2"/>
                </a:solidFill>
                <a:latin typeface="Century"/>
                <a:ea typeface="Century"/>
                <a:cs typeface="Century"/>
                <a:sym typeface="Century"/>
              </a:rPr>
              <a:t> and </a:t>
            </a:r>
            <a:r>
              <a:rPr b="1" lang="tr">
                <a:solidFill>
                  <a:schemeClr val="dk2"/>
                </a:solidFill>
                <a:latin typeface="Century"/>
                <a:ea typeface="Century"/>
                <a:cs typeface="Century"/>
                <a:sym typeface="Century"/>
              </a:rPr>
              <a:t>low bias.</a:t>
            </a:r>
            <a:endParaRPr b="1">
              <a:solidFill>
                <a:schemeClr val="dk2"/>
              </a:solidFill>
              <a:latin typeface="Century"/>
              <a:ea typeface="Century"/>
              <a:cs typeface="Century"/>
              <a:sym typeface="Century"/>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3">
                                            <p:txEl>
                                              <p:pRg end="0" st="0"/>
                                            </p:txEl>
                                          </p:spTgt>
                                        </p:tgtEl>
                                        <p:attrNameLst>
                                          <p:attrName>style.visibility</p:attrName>
                                        </p:attrNameLst>
                                      </p:cBhvr>
                                      <p:to>
                                        <p:strVal val="visible"/>
                                      </p:to>
                                    </p:set>
                                    <p:animEffect filter="fade" transition="in">
                                      <p:cBhvr>
                                        <p:cTn dur="1000"/>
                                        <p:tgtEl>
                                          <p:spTgt spid="23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3">
                                            <p:txEl>
                                              <p:pRg end="1" st="1"/>
                                            </p:txEl>
                                          </p:spTgt>
                                        </p:tgtEl>
                                        <p:attrNameLst>
                                          <p:attrName>style.visibility</p:attrName>
                                        </p:attrNameLst>
                                      </p:cBhvr>
                                      <p:to>
                                        <p:strVal val="visible"/>
                                      </p:to>
                                    </p:set>
                                    <p:animEffect filter="fade" transition="in">
                                      <p:cBhvr>
                                        <p:cTn dur="1000"/>
                                        <p:tgtEl>
                                          <p:spTgt spid="23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3">
                                            <p:txEl>
                                              <p:pRg end="2" st="2"/>
                                            </p:txEl>
                                          </p:spTgt>
                                        </p:tgtEl>
                                        <p:attrNameLst>
                                          <p:attrName>style.visibility</p:attrName>
                                        </p:attrNameLst>
                                      </p:cBhvr>
                                      <p:to>
                                        <p:strVal val="visible"/>
                                      </p:to>
                                    </p:set>
                                    <p:animEffect filter="fade" transition="in">
                                      <p:cBhvr>
                                        <p:cTn dur="1000"/>
                                        <p:tgtEl>
                                          <p:spTgt spid="23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3">
                                            <p:txEl>
                                              <p:pRg end="3" st="3"/>
                                            </p:txEl>
                                          </p:spTgt>
                                        </p:tgtEl>
                                        <p:attrNameLst>
                                          <p:attrName>style.visibility</p:attrName>
                                        </p:attrNameLst>
                                      </p:cBhvr>
                                      <p:to>
                                        <p:strVal val="visible"/>
                                      </p:to>
                                    </p:set>
                                    <p:animEffect filter="fade" transition="in">
                                      <p:cBhvr>
                                        <p:cTn dur="1000"/>
                                        <p:tgtEl>
                                          <p:spTgt spid="23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3">
                                            <p:txEl>
                                              <p:pRg end="4" st="4"/>
                                            </p:txEl>
                                          </p:spTgt>
                                        </p:tgtEl>
                                        <p:attrNameLst>
                                          <p:attrName>style.visibility</p:attrName>
                                        </p:attrNameLst>
                                      </p:cBhvr>
                                      <p:to>
                                        <p:strVal val="visible"/>
                                      </p:to>
                                    </p:set>
                                    <p:animEffect filter="fade" transition="in">
                                      <p:cBhvr>
                                        <p:cTn dur="1000"/>
                                        <p:tgtEl>
                                          <p:spTgt spid="233">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3">
                                            <p:txEl>
                                              <p:pRg end="5" st="5"/>
                                            </p:txEl>
                                          </p:spTgt>
                                        </p:tgtEl>
                                        <p:attrNameLst>
                                          <p:attrName>style.visibility</p:attrName>
                                        </p:attrNameLst>
                                      </p:cBhvr>
                                      <p:to>
                                        <p:strVal val="visible"/>
                                      </p:to>
                                    </p:set>
                                    <p:animEffect filter="fade" transition="in">
                                      <p:cBhvr>
                                        <p:cTn dur="1000"/>
                                        <p:tgtEl>
                                          <p:spTgt spid="233">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3">
                                            <p:txEl>
                                              <p:pRg end="6" st="6"/>
                                            </p:txEl>
                                          </p:spTgt>
                                        </p:tgtEl>
                                        <p:attrNameLst>
                                          <p:attrName>style.visibility</p:attrName>
                                        </p:attrNameLst>
                                      </p:cBhvr>
                                      <p:to>
                                        <p:strVal val="visible"/>
                                      </p:to>
                                    </p:set>
                                    <p:animEffect filter="fade" transition="in">
                                      <p:cBhvr>
                                        <p:cTn dur="1000"/>
                                        <p:tgtEl>
                                          <p:spTgt spid="233">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4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Bias/Variance Tradeoff</a:t>
            </a:r>
            <a:endParaRPr/>
          </a:p>
        </p:txBody>
      </p:sp>
      <p:sp>
        <p:nvSpPr>
          <p:cNvPr id="241" name="Google Shape;241;p43"/>
          <p:cNvSpPr txBox="1"/>
          <p:nvPr>
            <p:ph idx="1" type="body"/>
          </p:nvPr>
        </p:nvSpPr>
        <p:spPr>
          <a:xfrm>
            <a:off x="311700" y="1152475"/>
            <a:ext cx="3999900" cy="183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u="sng"/>
              <a:t>Bias</a:t>
            </a:r>
            <a:endParaRPr u="sng"/>
          </a:p>
          <a:p>
            <a:pPr indent="0" lvl="0" marL="0" rtl="0" algn="l">
              <a:spcBef>
                <a:spcPts val="1200"/>
              </a:spcBef>
              <a:spcAft>
                <a:spcPts val="1200"/>
              </a:spcAft>
              <a:buNone/>
            </a:pPr>
            <a:r>
              <a:rPr lang="tr"/>
              <a:t>Bias is the difference between the mean estimate of our model and the correct value we are trying to predict. The high-bias model pays little attention to the training data and oversimplifies the model. It always leads to high error in training and test data. This can be called underfit</a:t>
            </a:r>
            <a:endParaRPr>
              <a:solidFill>
                <a:srgbClr val="FF0000"/>
              </a:solidFill>
            </a:endParaRPr>
          </a:p>
        </p:txBody>
      </p:sp>
      <p:sp>
        <p:nvSpPr>
          <p:cNvPr id="242" name="Google Shape;242;p43"/>
          <p:cNvSpPr txBox="1"/>
          <p:nvPr>
            <p:ph idx="2" type="body"/>
          </p:nvPr>
        </p:nvSpPr>
        <p:spPr>
          <a:xfrm>
            <a:off x="4832400" y="1152475"/>
            <a:ext cx="3999900" cy="207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u="sng"/>
              <a:t>Variance</a:t>
            </a:r>
            <a:endParaRPr u="sng"/>
          </a:p>
          <a:p>
            <a:pPr indent="0" lvl="0" marL="0" rtl="0" algn="l">
              <a:spcBef>
                <a:spcPts val="1200"/>
              </a:spcBef>
              <a:spcAft>
                <a:spcPts val="0"/>
              </a:spcAft>
              <a:buNone/>
            </a:pPr>
            <a:r>
              <a:rPr lang="tr"/>
              <a:t>Variance is the variability of the model estimate for a given data point. If a model with high complexity has high variance and thus overfits the training data, it causes errors in the predictions in the test set, which can be called overfit.</a:t>
            </a:r>
            <a:endParaRPr/>
          </a:p>
          <a:p>
            <a:pPr indent="0" lvl="0" marL="0" rtl="0" algn="l">
              <a:spcBef>
                <a:spcPts val="1200"/>
              </a:spcBef>
              <a:spcAft>
                <a:spcPts val="1200"/>
              </a:spcAft>
              <a:buNone/>
            </a:pPr>
            <a:r>
              <a:t/>
            </a:r>
            <a:endParaRPr>
              <a:solidFill>
                <a:srgbClr val="FF0000"/>
              </a:solidFill>
            </a:endParaRPr>
          </a:p>
        </p:txBody>
      </p:sp>
      <p:sp>
        <p:nvSpPr>
          <p:cNvPr id="243" name="Google Shape;243;p43"/>
          <p:cNvSpPr txBox="1"/>
          <p:nvPr/>
        </p:nvSpPr>
        <p:spPr>
          <a:xfrm>
            <a:off x="342900" y="3705525"/>
            <a:ext cx="4229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entury"/>
              <a:ea typeface="Century"/>
              <a:cs typeface="Century"/>
              <a:sym typeface="Century"/>
            </a:endParaRPr>
          </a:p>
        </p:txBody>
      </p:sp>
      <p:sp>
        <p:nvSpPr>
          <p:cNvPr id="244" name="Google Shape;244;p43"/>
          <p:cNvSpPr txBox="1"/>
          <p:nvPr/>
        </p:nvSpPr>
        <p:spPr>
          <a:xfrm>
            <a:off x="4832400" y="3816150"/>
            <a:ext cx="3805200" cy="648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Clr>
                <a:schemeClr val="dk1"/>
              </a:buClr>
              <a:buSzPts val="1100"/>
              <a:buFont typeface="Arial"/>
              <a:buNone/>
            </a:pPr>
            <a:r>
              <a:rPr lang="tr">
                <a:solidFill>
                  <a:schemeClr val="dk2"/>
                </a:solidFill>
                <a:latin typeface="Century"/>
                <a:ea typeface="Century"/>
                <a:cs typeface="Century"/>
                <a:sym typeface="Century"/>
              </a:rPr>
              <a:t>✯ </a:t>
            </a:r>
            <a:r>
              <a:rPr lang="tr">
                <a:solidFill>
                  <a:schemeClr val="dk2"/>
                </a:solidFill>
                <a:latin typeface="Century"/>
                <a:ea typeface="Century"/>
                <a:cs typeface="Century"/>
                <a:sym typeface="Century"/>
              </a:rPr>
              <a:t>As the variance increases, the bias decreases.</a:t>
            </a:r>
            <a:endParaRPr>
              <a:solidFill>
                <a:schemeClr val="dk2"/>
              </a:solidFill>
              <a:latin typeface="Century"/>
              <a:ea typeface="Century"/>
              <a:cs typeface="Century"/>
              <a:sym typeface="Century"/>
            </a:endParaRPr>
          </a:p>
        </p:txBody>
      </p:sp>
      <p:sp>
        <p:nvSpPr>
          <p:cNvPr id="245" name="Google Shape;245;p43"/>
          <p:cNvSpPr txBox="1"/>
          <p:nvPr/>
        </p:nvSpPr>
        <p:spPr>
          <a:xfrm>
            <a:off x="311700" y="3816150"/>
            <a:ext cx="3805200" cy="648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tr">
                <a:solidFill>
                  <a:schemeClr val="dk2"/>
                </a:solidFill>
                <a:latin typeface="Century"/>
                <a:ea typeface="Century"/>
                <a:cs typeface="Century"/>
                <a:sym typeface="Century"/>
              </a:rPr>
              <a:t>✯ As the bias increases, the variance decreases.</a:t>
            </a:r>
            <a:endParaRPr>
              <a:solidFill>
                <a:schemeClr val="dk2"/>
              </a:solidFill>
              <a:latin typeface="Century"/>
              <a:ea typeface="Century"/>
              <a:cs typeface="Century"/>
              <a:sym typeface="Century"/>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1"/>
                                        </p:tgtEl>
                                        <p:attrNameLst>
                                          <p:attrName>style.visibility</p:attrName>
                                        </p:attrNameLst>
                                      </p:cBhvr>
                                      <p:to>
                                        <p:strVal val="visible"/>
                                      </p:to>
                                    </p:set>
                                    <p:animEffect filter="fade" transition="in">
                                      <p:cBhvr>
                                        <p:cTn dur="1000"/>
                                        <p:tgtEl>
                                          <p:spTgt spid="24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2"/>
                                        </p:tgtEl>
                                        <p:attrNameLst>
                                          <p:attrName>style.visibility</p:attrName>
                                        </p:attrNameLst>
                                      </p:cBhvr>
                                      <p:to>
                                        <p:strVal val="visible"/>
                                      </p:to>
                                    </p:set>
                                    <p:animEffect filter="fade" transition="in">
                                      <p:cBhvr>
                                        <p:cTn dur="1000"/>
                                        <p:tgtEl>
                                          <p:spTgt spid="24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5"/>
                                        </p:tgtEl>
                                        <p:attrNameLst>
                                          <p:attrName>style.visibility</p:attrName>
                                        </p:attrNameLst>
                                      </p:cBhvr>
                                      <p:to>
                                        <p:strVal val="visible"/>
                                      </p:to>
                                    </p:set>
                                    <p:animEffect filter="fade" transition="in">
                                      <p:cBhvr>
                                        <p:cTn dur="1000"/>
                                        <p:tgtEl>
                                          <p:spTgt spid="24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4"/>
                                        </p:tgtEl>
                                        <p:attrNameLst>
                                          <p:attrName>style.visibility</p:attrName>
                                        </p:attrNameLst>
                                      </p:cBhvr>
                                      <p:to>
                                        <p:strVal val="visible"/>
                                      </p:to>
                                    </p:set>
                                    <p:animEffect filter="fade" transition="in">
                                      <p:cBhvr>
                                        <p:cTn dur="1000"/>
                                        <p:tgtEl>
                                          <p:spTgt spid="24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What Will We Learn Today?</a:t>
            </a:r>
            <a:endParaRPr/>
          </a:p>
        </p:txBody>
      </p:sp>
      <p:sp>
        <p:nvSpPr>
          <p:cNvPr id="109" name="Google Shape;109;p26"/>
          <p:cNvSpPr txBox="1"/>
          <p:nvPr>
            <p:ph idx="1" type="body"/>
          </p:nvPr>
        </p:nvSpPr>
        <p:spPr>
          <a:xfrm>
            <a:off x="311700" y="1017725"/>
            <a:ext cx="8408700" cy="3771600"/>
          </a:xfrm>
          <a:prstGeom prst="rect">
            <a:avLst/>
          </a:prstGeom>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Char char="●"/>
            </a:pPr>
            <a:r>
              <a:rPr lang="tr"/>
              <a:t>We will learn what is Regression problem in Machine Learning</a:t>
            </a:r>
            <a:endParaRPr/>
          </a:p>
          <a:p>
            <a:pPr indent="-317500" lvl="0" marL="457200" rtl="0" algn="l">
              <a:lnSpc>
                <a:spcPct val="150000"/>
              </a:lnSpc>
              <a:spcBef>
                <a:spcPts val="1000"/>
              </a:spcBef>
              <a:spcAft>
                <a:spcPts val="0"/>
              </a:spcAft>
              <a:buSzPts val="1400"/>
              <a:buChar char="●"/>
            </a:pPr>
            <a:r>
              <a:rPr lang="tr"/>
              <a:t>We will learn about the kinds of models that can be developed to solve the regression problem.</a:t>
            </a:r>
            <a:endParaRPr/>
          </a:p>
          <a:p>
            <a:pPr indent="-317500" lvl="0" marL="457200" rtl="0" algn="l">
              <a:lnSpc>
                <a:spcPct val="150000"/>
              </a:lnSpc>
              <a:spcBef>
                <a:spcPts val="1000"/>
              </a:spcBef>
              <a:spcAft>
                <a:spcPts val="0"/>
              </a:spcAft>
              <a:buSzPts val="1400"/>
              <a:buChar char="●"/>
            </a:pPr>
            <a:r>
              <a:rPr lang="tr"/>
              <a:t>We will learn the concept of error and its metrics in our regression model</a:t>
            </a:r>
            <a:endParaRPr/>
          </a:p>
          <a:p>
            <a:pPr indent="-317500" lvl="0" marL="457200" rtl="0" algn="l">
              <a:lnSpc>
                <a:spcPct val="150000"/>
              </a:lnSpc>
              <a:spcBef>
                <a:spcPts val="1000"/>
              </a:spcBef>
              <a:spcAft>
                <a:spcPts val="0"/>
              </a:spcAft>
              <a:buSzPts val="1400"/>
              <a:buChar char="●"/>
            </a:pPr>
            <a:r>
              <a:rPr lang="tr"/>
              <a:t>We will learn to measure and improve performance in our regression model.</a:t>
            </a:r>
            <a:endParaRPr/>
          </a:p>
          <a:p>
            <a:pPr indent="-317500" lvl="0" marL="457200" rtl="0" algn="l">
              <a:lnSpc>
                <a:spcPct val="150000"/>
              </a:lnSpc>
              <a:spcBef>
                <a:spcPts val="1000"/>
              </a:spcBef>
              <a:spcAft>
                <a:spcPts val="1000"/>
              </a:spcAft>
              <a:buSzPts val="1400"/>
              <a:buChar char="●"/>
            </a:pPr>
            <a:r>
              <a:rPr lang="tr"/>
              <a:t>We will develop a Regression model using the iris dataset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9">
                                            <p:txEl>
                                              <p:pRg end="0" st="0"/>
                                            </p:txEl>
                                          </p:spTgt>
                                        </p:tgtEl>
                                        <p:attrNameLst>
                                          <p:attrName>style.visibility</p:attrName>
                                        </p:attrNameLst>
                                      </p:cBhvr>
                                      <p:to>
                                        <p:strVal val="visible"/>
                                      </p:to>
                                    </p:set>
                                    <p:animEffect filter="fade" transition="in">
                                      <p:cBhvr>
                                        <p:cTn dur="1000"/>
                                        <p:tgtEl>
                                          <p:spTgt spid="10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9">
                                            <p:txEl>
                                              <p:pRg end="1" st="1"/>
                                            </p:txEl>
                                          </p:spTgt>
                                        </p:tgtEl>
                                        <p:attrNameLst>
                                          <p:attrName>style.visibility</p:attrName>
                                        </p:attrNameLst>
                                      </p:cBhvr>
                                      <p:to>
                                        <p:strVal val="visible"/>
                                      </p:to>
                                    </p:set>
                                    <p:animEffect filter="fade" transition="in">
                                      <p:cBhvr>
                                        <p:cTn dur="1000"/>
                                        <p:tgtEl>
                                          <p:spTgt spid="10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9">
                                            <p:txEl>
                                              <p:pRg end="2" st="2"/>
                                            </p:txEl>
                                          </p:spTgt>
                                        </p:tgtEl>
                                        <p:attrNameLst>
                                          <p:attrName>style.visibility</p:attrName>
                                        </p:attrNameLst>
                                      </p:cBhvr>
                                      <p:to>
                                        <p:strVal val="visible"/>
                                      </p:to>
                                    </p:set>
                                    <p:animEffect filter="fade" transition="in">
                                      <p:cBhvr>
                                        <p:cTn dur="1000"/>
                                        <p:tgtEl>
                                          <p:spTgt spid="10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9">
                                            <p:txEl>
                                              <p:pRg end="3" st="3"/>
                                            </p:txEl>
                                          </p:spTgt>
                                        </p:tgtEl>
                                        <p:attrNameLst>
                                          <p:attrName>style.visibility</p:attrName>
                                        </p:attrNameLst>
                                      </p:cBhvr>
                                      <p:to>
                                        <p:strVal val="visible"/>
                                      </p:to>
                                    </p:set>
                                    <p:animEffect filter="fade" transition="in">
                                      <p:cBhvr>
                                        <p:cTn dur="1000"/>
                                        <p:tgtEl>
                                          <p:spTgt spid="10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9">
                                            <p:txEl>
                                              <p:pRg end="4" st="4"/>
                                            </p:txEl>
                                          </p:spTgt>
                                        </p:tgtEl>
                                        <p:attrNameLst>
                                          <p:attrName>style.visibility</p:attrName>
                                        </p:attrNameLst>
                                      </p:cBhvr>
                                      <p:to>
                                        <p:strVal val="visible"/>
                                      </p:to>
                                    </p:set>
                                    <p:animEffect filter="fade" transition="in">
                                      <p:cBhvr>
                                        <p:cTn dur="1000"/>
                                        <p:tgtEl>
                                          <p:spTgt spid="109">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4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What can be done?</a:t>
            </a:r>
            <a:endParaRPr/>
          </a:p>
        </p:txBody>
      </p:sp>
      <p:sp>
        <p:nvSpPr>
          <p:cNvPr id="251" name="Google Shape;251;p44"/>
          <p:cNvSpPr txBox="1"/>
          <p:nvPr>
            <p:ph idx="1" type="body"/>
          </p:nvPr>
        </p:nvSpPr>
        <p:spPr>
          <a:xfrm>
            <a:off x="311700" y="1152475"/>
            <a:ext cx="3999900" cy="3191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tr" u="sng"/>
              <a:t>Underfitting</a:t>
            </a:r>
            <a:endParaRPr u="sng"/>
          </a:p>
          <a:p>
            <a:pPr indent="0" lvl="0" marL="0" rtl="0" algn="l">
              <a:spcBef>
                <a:spcPts val="1200"/>
              </a:spcBef>
              <a:spcAft>
                <a:spcPts val="0"/>
              </a:spcAft>
              <a:buNone/>
            </a:pPr>
            <a:r>
              <a:rPr lang="tr"/>
              <a:t>1.   The complexity of the model can be increased by adding new feature values or layers</a:t>
            </a:r>
            <a:endParaRPr/>
          </a:p>
          <a:p>
            <a:pPr indent="0" lvl="0" marL="0" rtl="0" algn="l">
              <a:spcBef>
                <a:spcPts val="1200"/>
              </a:spcBef>
              <a:spcAft>
                <a:spcPts val="0"/>
              </a:spcAft>
              <a:buNone/>
            </a:pPr>
            <a:r>
              <a:rPr lang="tr"/>
              <a:t>2.   Noise can be removed from data</a:t>
            </a:r>
            <a:endParaRPr/>
          </a:p>
          <a:p>
            <a:pPr indent="0" lvl="0" marL="0" rtl="0" algn="l">
              <a:spcBef>
                <a:spcPts val="1200"/>
              </a:spcBef>
              <a:spcAft>
                <a:spcPts val="0"/>
              </a:spcAft>
              <a:buNone/>
            </a:pPr>
            <a:r>
              <a:rPr lang="tr"/>
              <a:t>3.   The number of epochs can be increased during training</a:t>
            </a:r>
            <a:endParaRPr/>
          </a:p>
          <a:p>
            <a:pPr indent="0" lvl="0" marL="0" rtl="0" algn="l">
              <a:spcBef>
                <a:spcPts val="1200"/>
              </a:spcBef>
              <a:spcAft>
                <a:spcPts val="0"/>
              </a:spcAft>
              <a:buNone/>
            </a:pPr>
            <a:r>
              <a:rPr lang="tr"/>
              <a:t>4.   Better feature values can be given (Feature Engineering)</a:t>
            </a:r>
            <a:endParaRPr/>
          </a:p>
          <a:p>
            <a:pPr indent="0" lvl="0" marL="0" rtl="0" algn="l">
              <a:spcBef>
                <a:spcPts val="1200"/>
              </a:spcBef>
              <a:spcAft>
                <a:spcPts val="1200"/>
              </a:spcAft>
              <a:buNone/>
            </a:pPr>
            <a:r>
              <a:rPr lang="tr"/>
              <a:t>5.  Values that limit the model can be reduced (eg regularization parameter)</a:t>
            </a:r>
            <a:endParaRPr/>
          </a:p>
        </p:txBody>
      </p:sp>
      <p:sp>
        <p:nvSpPr>
          <p:cNvPr id="252" name="Google Shape;252;p44"/>
          <p:cNvSpPr txBox="1"/>
          <p:nvPr>
            <p:ph idx="2" type="body"/>
          </p:nvPr>
        </p:nvSpPr>
        <p:spPr>
          <a:xfrm>
            <a:off x="4832400" y="1152475"/>
            <a:ext cx="3999900" cy="2953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u="sng"/>
              <a:t>Overfitting</a:t>
            </a:r>
            <a:endParaRPr u="sng"/>
          </a:p>
          <a:p>
            <a:pPr indent="0" lvl="0" marL="0" rtl="0" algn="l">
              <a:spcBef>
                <a:spcPts val="1200"/>
              </a:spcBef>
              <a:spcAft>
                <a:spcPts val="0"/>
              </a:spcAft>
              <a:buNone/>
            </a:pPr>
            <a:r>
              <a:rPr lang="tr"/>
              <a:t>1.   Training data can be increased</a:t>
            </a:r>
            <a:endParaRPr/>
          </a:p>
          <a:p>
            <a:pPr indent="0" lvl="0" marL="0" rtl="0" algn="l">
              <a:spcBef>
                <a:spcPts val="1200"/>
              </a:spcBef>
              <a:spcAft>
                <a:spcPts val="0"/>
              </a:spcAft>
              <a:buNone/>
            </a:pPr>
            <a:r>
              <a:rPr lang="tr"/>
              <a:t>2.   The complexity of the model can be reduced</a:t>
            </a:r>
            <a:endParaRPr/>
          </a:p>
          <a:p>
            <a:pPr indent="0" lvl="0" marL="0" rtl="0" algn="l">
              <a:spcBef>
                <a:spcPts val="1200"/>
              </a:spcBef>
              <a:spcAft>
                <a:spcPts val="0"/>
              </a:spcAft>
              <a:buNone/>
            </a:pPr>
            <a:r>
              <a:rPr lang="tr"/>
              <a:t>3.   Early stopping can be done during training</a:t>
            </a:r>
            <a:endParaRPr/>
          </a:p>
          <a:p>
            <a:pPr indent="0" lvl="0" marL="0" rtl="0" algn="l">
              <a:spcBef>
                <a:spcPts val="1200"/>
              </a:spcBef>
              <a:spcAft>
                <a:spcPts val="0"/>
              </a:spcAft>
              <a:buNone/>
            </a:pPr>
            <a:r>
              <a:rPr lang="tr"/>
              <a:t>4.   Regularization can be applied</a:t>
            </a:r>
            <a:endParaRPr/>
          </a:p>
          <a:p>
            <a:pPr indent="0" lvl="0" marL="0" rtl="0" algn="l">
              <a:spcBef>
                <a:spcPts val="1200"/>
              </a:spcBef>
              <a:spcAft>
                <a:spcPts val="1200"/>
              </a:spcAft>
              <a:buNone/>
            </a:pPr>
            <a:r>
              <a:t/>
            </a:r>
            <a:endParaRPr>
              <a:solidFill>
                <a:srgbClr val="FF00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1"/>
                                        </p:tgtEl>
                                        <p:attrNameLst>
                                          <p:attrName>style.visibility</p:attrName>
                                        </p:attrNameLst>
                                      </p:cBhvr>
                                      <p:to>
                                        <p:strVal val="visible"/>
                                      </p:to>
                                    </p:set>
                                    <p:animEffect filter="fade" transition="in">
                                      <p:cBhvr>
                                        <p:cTn dur="1000"/>
                                        <p:tgtEl>
                                          <p:spTgt spid="25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2"/>
                                        </p:tgtEl>
                                        <p:attrNameLst>
                                          <p:attrName>style.visibility</p:attrName>
                                        </p:attrNameLst>
                                      </p:cBhvr>
                                      <p:to>
                                        <p:strVal val="visible"/>
                                      </p:to>
                                    </p:set>
                                    <p:animEffect filter="fade" transition="in">
                                      <p:cBhvr>
                                        <p:cTn dur="1000"/>
                                        <p:tgtEl>
                                          <p:spTgt spid="25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45"/>
          <p:cNvSpPr txBox="1"/>
          <p:nvPr>
            <p:ph type="ctrTitle"/>
          </p:nvPr>
        </p:nvSpPr>
        <p:spPr>
          <a:xfrm>
            <a:off x="311700" y="1609950"/>
            <a:ext cx="8520600" cy="1139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tr"/>
              <a:t>Error Reduction Methods</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4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Splitting </a:t>
            </a:r>
            <a:r>
              <a:rPr lang="tr"/>
              <a:t>of Data as Training-Test-Validation</a:t>
            </a:r>
            <a:endParaRPr/>
          </a:p>
        </p:txBody>
      </p:sp>
      <p:sp>
        <p:nvSpPr>
          <p:cNvPr id="263" name="Google Shape;263;p46"/>
          <p:cNvSpPr txBox="1"/>
          <p:nvPr>
            <p:ph idx="1" type="body"/>
          </p:nvPr>
        </p:nvSpPr>
        <p:spPr>
          <a:xfrm>
            <a:off x="311700" y="1152475"/>
            <a:ext cx="4260300" cy="3416400"/>
          </a:xfrm>
          <a:prstGeom prst="rect">
            <a:avLst/>
          </a:prstGeom>
        </p:spPr>
        <p:txBody>
          <a:bodyPr anchorCtr="0" anchor="t" bIns="91425" lIns="91425" spcFirstLastPara="1" rIns="91425" wrap="square" tIns="91425">
            <a:normAutofit lnSpcReduction="10000"/>
          </a:bodyPr>
          <a:lstStyle/>
          <a:p>
            <a:pPr indent="-317500" lvl="0" marL="457200" rtl="0" algn="l">
              <a:spcBef>
                <a:spcPts val="0"/>
              </a:spcBef>
              <a:spcAft>
                <a:spcPts val="0"/>
              </a:spcAft>
              <a:buSzPts val="1400"/>
              <a:buAutoNum type="arabicPeriod"/>
            </a:pPr>
            <a:r>
              <a:rPr lang="tr"/>
              <a:t>Our data is sent to the model for training.</a:t>
            </a:r>
            <a:r>
              <a:rPr lang="tr"/>
              <a:t> </a:t>
            </a:r>
            <a:r>
              <a:rPr lang="tr"/>
              <a:t>Our model learns from the data and improves itself by going over the learned data over and over again.</a:t>
            </a:r>
            <a:r>
              <a:rPr lang="tr"/>
              <a:t> </a:t>
            </a:r>
            <a:r>
              <a:rPr i="1" lang="tr">
                <a:solidFill>
                  <a:schemeClr val="dk2"/>
                </a:solidFill>
              </a:rPr>
              <a:t>(forward-backward prop.)</a:t>
            </a:r>
            <a:endParaRPr i="1">
              <a:solidFill>
                <a:schemeClr val="dk2"/>
              </a:solidFill>
            </a:endParaRPr>
          </a:p>
          <a:p>
            <a:pPr indent="-317500" lvl="0" marL="457200" rtl="0" algn="l">
              <a:spcBef>
                <a:spcPts val="1000"/>
              </a:spcBef>
              <a:spcAft>
                <a:spcPts val="0"/>
              </a:spcAft>
              <a:buSzPts val="1400"/>
              <a:buAutoNum type="arabicPeriod"/>
            </a:pPr>
            <a:r>
              <a:rPr lang="tr"/>
              <a:t>After the training is completely finished, the model measures itself with the data used in the learning in order to score itself.</a:t>
            </a:r>
            <a:endParaRPr/>
          </a:p>
          <a:p>
            <a:pPr indent="-317500" lvl="0" marL="457200" rtl="0" algn="l">
              <a:spcBef>
                <a:spcPts val="1000"/>
              </a:spcBef>
              <a:spcAft>
                <a:spcPts val="0"/>
              </a:spcAft>
              <a:buSzPts val="1400"/>
              <a:buAutoNum type="arabicPeriod"/>
            </a:pPr>
            <a:r>
              <a:rPr lang="tr"/>
              <a:t>If the score is high, our model is successful.</a:t>
            </a:r>
            <a:endParaRPr/>
          </a:p>
          <a:p>
            <a:pPr indent="-317500" lvl="0" marL="457200" rtl="0" algn="l">
              <a:spcBef>
                <a:spcPts val="1000"/>
              </a:spcBef>
              <a:spcAft>
                <a:spcPts val="1000"/>
              </a:spcAft>
              <a:buSzPts val="1400"/>
              <a:buAutoNum type="arabicPeriod"/>
            </a:pPr>
            <a:r>
              <a:rPr lang="tr"/>
              <a:t>When data is sent to the model that is not among the dataset given for training, it can be seen that the model does not actually make as successful predictions as it claims.</a:t>
            </a:r>
            <a:endParaRPr/>
          </a:p>
        </p:txBody>
      </p:sp>
      <p:pic>
        <p:nvPicPr>
          <p:cNvPr id="264" name="Google Shape;264;p46"/>
          <p:cNvPicPr preferRelativeResize="0"/>
          <p:nvPr/>
        </p:nvPicPr>
        <p:blipFill>
          <a:blip r:embed="rId3">
            <a:alphaModFix/>
          </a:blip>
          <a:stretch>
            <a:fillRect/>
          </a:stretch>
        </p:blipFill>
        <p:spPr>
          <a:xfrm>
            <a:off x="8680900" y="4466250"/>
            <a:ext cx="463100" cy="463100"/>
          </a:xfrm>
          <a:prstGeom prst="rect">
            <a:avLst/>
          </a:prstGeom>
          <a:noFill/>
          <a:ln>
            <a:noFill/>
          </a:ln>
        </p:spPr>
      </p:pic>
      <p:pic>
        <p:nvPicPr>
          <p:cNvPr id="265" name="Google Shape;265;p46"/>
          <p:cNvPicPr preferRelativeResize="0"/>
          <p:nvPr/>
        </p:nvPicPr>
        <p:blipFill>
          <a:blip r:embed="rId4">
            <a:alphaModFix/>
          </a:blip>
          <a:stretch>
            <a:fillRect/>
          </a:stretch>
        </p:blipFill>
        <p:spPr>
          <a:xfrm>
            <a:off x="4724400" y="1372575"/>
            <a:ext cx="4267199" cy="2398353"/>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3">
                                            <p:txEl>
                                              <p:pRg end="0" st="0"/>
                                            </p:txEl>
                                          </p:spTgt>
                                        </p:tgtEl>
                                        <p:attrNameLst>
                                          <p:attrName>style.visibility</p:attrName>
                                        </p:attrNameLst>
                                      </p:cBhvr>
                                      <p:to>
                                        <p:strVal val="visible"/>
                                      </p:to>
                                    </p:set>
                                    <p:animEffect filter="fade" transition="in">
                                      <p:cBhvr>
                                        <p:cTn dur="1000"/>
                                        <p:tgtEl>
                                          <p:spTgt spid="26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3">
                                            <p:txEl>
                                              <p:pRg end="1" st="1"/>
                                            </p:txEl>
                                          </p:spTgt>
                                        </p:tgtEl>
                                        <p:attrNameLst>
                                          <p:attrName>style.visibility</p:attrName>
                                        </p:attrNameLst>
                                      </p:cBhvr>
                                      <p:to>
                                        <p:strVal val="visible"/>
                                      </p:to>
                                    </p:set>
                                    <p:animEffect filter="fade" transition="in">
                                      <p:cBhvr>
                                        <p:cTn dur="1000"/>
                                        <p:tgtEl>
                                          <p:spTgt spid="26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3">
                                            <p:txEl>
                                              <p:pRg end="2" st="2"/>
                                            </p:txEl>
                                          </p:spTgt>
                                        </p:tgtEl>
                                        <p:attrNameLst>
                                          <p:attrName>style.visibility</p:attrName>
                                        </p:attrNameLst>
                                      </p:cBhvr>
                                      <p:to>
                                        <p:strVal val="visible"/>
                                      </p:to>
                                    </p:set>
                                    <p:animEffect filter="fade" transition="in">
                                      <p:cBhvr>
                                        <p:cTn dur="1000"/>
                                        <p:tgtEl>
                                          <p:spTgt spid="26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3">
                                            <p:txEl>
                                              <p:pRg end="3" st="3"/>
                                            </p:txEl>
                                          </p:spTgt>
                                        </p:tgtEl>
                                        <p:attrNameLst>
                                          <p:attrName>style.visibility</p:attrName>
                                        </p:attrNameLst>
                                      </p:cBhvr>
                                      <p:to>
                                        <p:strVal val="visible"/>
                                      </p:to>
                                    </p:set>
                                    <p:animEffect filter="fade" transition="in">
                                      <p:cBhvr>
                                        <p:cTn dur="1000"/>
                                        <p:tgtEl>
                                          <p:spTgt spid="263">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4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Early Stopping</a:t>
            </a:r>
            <a:endParaRPr/>
          </a:p>
        </p:txBody>
      </p:sp>
      <p:sp>
        <p:nvSpPr>
          <p:cNvPr id="271" name="Google Shape;271;p47"/>
          <p:cNvSpPr txBox="1"/>
          <p:nvPr>
            <p:ph idx="1" type="body"/>
          </p:nvPr>
        </p:nvSpPr>
        <p:spPr>
          <a:xfrm>
            <a:off x="311700" y="1152475"/>
            <a:ext cx="4260300" cy="3416400"/>
          </a:xfrm>
          <a:prstGeom prst="rect">
            <a:avLst/>
          </a:prstGeom>
        </p:spPr>
        <p:txBody>
          <a:bodyPr anchorCtr="0" anchor="t" bIns="91425" lIns="91425" spcFirstLastPara="1" rIns="91425" wrap="square" tIns="91425">
            <a:normAutofit lnSpcReduction="20000"/>
          </a:bodyPr>
          <a:lstStyle/>
          <a:p>
            <a:pPr indent="-317500" lvl="0" marL="457200" rtl="0" algn="l">
              <a:spcBef>
                <a:spcPts val="0"/>
              </a:spcBef>
              <a:spcAft>
                <a:spcPts val="0"/>
              </a:spcAft>
              <a:buSzPts val="1400"/>
              <a:buAutoNum type="arabicPeriod"/>
            </a:pPr>
            <a:r>
              <a:rPr lang="tr"/>
              <a:t>The way to streamline iterative learning algorithms like Gradient Descent is to stop training as soon as the validation error reaches a </a:t>
            </a:r>
            <a:r>
              <a:rPr lang="tr">
                <a:highlight>
                  <a:srgbClr val="C9DAF8"/>
                </a:highlight>
              </a:rPr>
              <a:t>minimum</a:t>
            </a:r>
            <a:r>
              <a:rPr lang="tr"/>
              <a:t>.</a:t>
            </a:r>
            <a:endParaRPr>
              <a:highlight>
                <a:srgbClr val="FFFFFF"/>
              </a:highlight>
            </a:endParaRPr>
          </a:p>
          <a:p>
            <a:pPr indent="-317500" lvl="0" marL="457200" rtl="0" algn="l">
              <a:spcBef>
                <a:spcPts val="1000"/>
              </a:spcBef>
              <a:spcAft>
                <a:spcPts val="0"/>
              </a:spcAft>
              <a:buSzPts val="1400"/>
              <a:buAutoNum type="arabicPeriod"/>
            </a:pPr>
            <a:r>
              <a:rPr lang="tr"/>
              <a:t>A simple and effective editing technique called the </a:t>
            </a:r>
            <a:r>
              <a:rPr lang="tr">
                <a:highlight>
                  <a:srgbClr val="C9DAF8"/>
                </a:highlight>
              </a:rPr>
              <a:t>"No Free Lunch Theorem"</a:t>
            </a:r>
            <a:r>
              <a:rPr lang="tr"/>
              <a:t> by Geoffrey Hinton, winner of the 2018 Turing Award with Yoshua Bengio and Yann LeCun</a:t>
            </a:r>
            <a:endParaRPr/>
          </a:p>
          <a:p>
            <a:pPr indent="-317500" lvl="0" marL="457200" rtl="0" algn="l">
              <a:spcBef>
                <a:spcPts val="1000"/>
              </a:spcBef>
              <a:spcAft>
                <a:spcPts val="1000"/>
              </a:spcAft>
              <a:buSzPts val="1400"/>
              <a:buAutoNum type="arabicPeriod"/>
            </a:pPr>
            <a:r>
              <a:rPr lang="tr"/>
              <a:t>A minimum error value is determined and n more iterations occur when the validation set error falls below or equals this limit. If our performance does not improve, our error value returns to the best point and training stops.</a:t>
            </a:r>
            <a:r>
              <a:rPr i="1" lang="tr">
                <a:solidFill>
                  <a:schemeClr val="dk2"/>
                </a:solidFill>
              </a:rPr>
              <a:t>(callback</a:t>
            </a:r>
            <a:r>
              <a:rPr i="1" lang="tr">
                <a:solidFill>
                  <a:schemeClr val="dk2"/>
                </a:solidFill>
              </a:rPr>
              <a:t>)</a:t>
            </a:r>
            <a:endParaRPr/>
          </a:p>
        </p:txBody>
      </p:sp>
      <p:pic>
        <p:nvPicPr>
          <p:cNvPr id="272" name="Google Shape;272;p47"/>
          <p:cNvPicPr preferRelativeResize="0"/>
          <p:nvPr/>
        </p:nvPicPr>
        <p:blipFill rotWithShape="1">
          <a:blip r:embed="rId3">
            <a:alphaModFix/>
          </a:blip>
          <a:srcRect b="0" l="6829" r="0" t="0"/>
          <a:stretch/>
        </p:blipFill>
        <p:spPr>
          <a:xfrm>
            <a:off x="4859800" y="1884925"/>
            <a:ext cx="4061326" cy="20226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1">
                                            <p:txEl>
                                              <p:pRg end="0" st="0"/>
                                            </p:txEl>
                                          </p:spTgt>
                                        </p:tgtEl>
                                        <p:attrNameLst>
                                          <p:attrName>style.visibility</p:attrName>
                                        </p:attrNameLst>
                                      </p:cBhvr>
                                      <p:to>
                                        <p:strVal val="visible"/>
                                      </p:to>
                                    </p:set>
                                    <p:animEffect filter="fade" transition="in">
                                      <p:cBhvr>
                                        <p:cTn dur="1000"/>
                                        <p:tgtEl>
                                          <p:spTgt spid="27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1">
                                            <p:txEl>
                                              <p:pRg end="1" st="1"/>
                                            </p:txEl>
                                          </p:spTgt>
                                        </p:tgtEl>
                                        <p:attrNameLst>
                                          <p:attrName>style.visibility</p:attrName>
                                        </p:attrNameLst>
                                      </p:cBhvr>
                                      <p:to>
                                        <p:strVal val="visible"/>
                                      </p:to>
                                    </p:set>
                                    <p:animEffect filter="fade" transition="in">
                                      <p:cBhvr>
                                        <p:cTn dur="1000"/>
                                        <p:tgtEl>
                                          <p:spTgt spid="27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1">
                                            <p:txEl>
                                              <p:pRg end="2" st="2"/>
                                            </p:txEl>
                                          </p:spTgt>
                                        </p:tgtEl>
                                        <p:attrNameLst>
                                          <p:attrName>style.visibility</p:attrName>
                                        </p:attrNameLst>
                                      </p:cBhvr>
                                      <p:to>
                                        <p:strVal val="visible"/>
                                      </p:to>
                                    </p:set>
                                    <p:animEffect filter="fade" transition="in">
                                      <p:cBhvr>
                                        <p:cTn dur="1000"/>
                                        <p:tgtEl>
                                          <p:spTgt spid="271">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4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Gradient Descent </a:t>
            </a:r>
            <a:endParaRPr/>
          </a:p>
        </p:txBody>
      </p:sp>
      <p:sp>
        <p:nvSpPr>
          <p:cNvPr id="278" name="Google Shape;278;p4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t>The general idea of Gradient Descent is to </a:t>
            </a:r>
            <a:r>
              <a:rPr lang="tr">
                <a:highlight>
                  <a:srgbClr val="C9DAF8"/>
                </a:highlight>
              </a:rPr>
              <a:t>iteratively </a:t>
            </a:r>
            <a:r>
              <a:rPr lang="tr"/>
              <a:t>adjust the weights to minimize a output of cost function. It does this until the error value converges to the local minimum.</a:t>
            </a:r>
            <a:endParaRPr/>
          </a:p>
          <a:p>
            <a:pPr indent="0" lvl="0" marL="0" rtl="0" algn="l">
              <a:spcBef>
                <a:spcPts val="1000"/>
              </a:spcBef>
              <a:spcAft>
                <a:spcPts val="0"/>
              </a:spcAft>
              <a:buNone/>
            </a:pPr>
            <a:r>
              <a:rPr lang="tr"/>
              <a:t>Gradient Descent does exactly this: It measures the local gradient of the error function relative to the parameter vector θ and goes in the decreasing gradient direction. When the gradient is zero, the optimum weight value is found.</a:t>
            </a:r>
            <a:endParaRPr/>
          </a:p>
          <a:p>
            <a:pPr indent="0" lvl="0" marL="0" rtl="0" algn="l">
              <a:spcBef>
                <a:spcPts val="1000"/>
              </a:spcBef>
              <a:spcAft>
                <a:spcPts val="0"/>
              </a:spcAft>
              <a:buNone/>
            </a:pPr>
            <a:r>
              <a:t/>
            </a:r>
            <a:endParaRPr/>
          </a:p>
          <a:p>
            <a:pPr indent="0" lvl="0" marL="0" rtl="0" algn="l">
              <a:spcBef>
                <a:spcPts val="1200"/>
              </a:spcBef>
              <a:spcAft>
                <a:spcPts val="1200"/>
              </a:spcAft>
              <a:buNone/>
            </a:pPr>
            <a:r>
              <a:t/>
            </a:r>
            <a:endParaRPr>
              <a:solidFill>
                <a:srgbClr val="FF0000"/>
              </a:solidFill>
            </a:endParaRPr>
          </a:p>
        </p:txBody>
      </p:sp>
      <p:pic>
        <p:nvPicPr>
          <p:cNvPr id="279" name="Google Shape;279;p48"/>
          <p:cNvPicPr preferRelativeResize="0"/>
          <p:nvPr/>
        </p:nvPicPr>
        <p:blipFill>
          <a:blip r:embed="rId3">
            <a:alphaModFix/>
          </a:blip>
          <a:stretch>
            <a:fillRect/>
          </a:stretch>
        </p:blipFill>
        <p:spPr>
          <a:xfrm>
            <a:off x="462475" y="3046175"/>
            <a:ext cx="2822824" cy="1351775"/>
          </a:xfrm>
          <a:prstGeom prst="rect">
            <a:avLst/>
          </a:prstGeom>
          <a:noFill/>
          <a:ln>
            <a:noFill/>
          </a:ln>
        </p:spPr>
      </p:pic>
      <p:pic>
        <p:nvPicPr>
          <p:cNvPr id="280" name="Google Shape;280;p48"/>
          <p:cNvPicPr preferRelativeResize="0"/>
          <p:nvPr/>
        </p:nvPicPr>
        <p:blipFill>
          <a:blip r:embed="rId4">
            <a:alphaModFix/>
          </a:blip>
          <a:stretch>
            <a:fillRect/>
          </a:stretch>
        </p:blipFill>
        <p:spPr>
          <a:xfrm>
            <a:off x="5858693" y="3024262"/>
            <a:ext cx="2822832" cy="1395576"/>
          </a:xfrm>
          <a:prstGeom prst="rect">
            <a:avLst/>
          </a:prstGeom>
          <a:noFill/>
          <a:ln>
            <a:noFill/>
          </a:ln>
        </p:spPr>
      </p:pic>
      <p:pic>
        <p:nvPicPr>
          <p:cNvPr id="281" name="Google Shape;281;p48"/>
          <p:cNvPicPr preferRelativeResize="0"/>
          <p:nvPr/>
        </p:nvPicPr>
        <p:blipFill>
          <a:blip r:embed="rId5">
            <a:alphaModFix/>
          </a:blip>
          <a:stretch>
            <a:fillRect/>
          </a:stretch>
        </p:blipFill>
        <p:spPr>
          <a:xfrm>
            <a:off x="3362088" y="3099300"/>
            <a:ext cx="2419825" cy="12455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8">
                                            <p:txEl>
                                              <p:pRg end="0" st="0"/>
                                            </p:txEl>
                                          </p:spTgt>
                                        </p:tgtEl>
                                        <p:attrNameLst>
                                          <p:attrName>style.visibility</p:attrName>
                                        </p:attrNameLst>
                                      </p:cBhvr>
                                      <p:to>
                                        <p:strVal val="visible"/>
                                      </p:to>
                                    </p:set>
                                    <p:animEffect filter="fade" transition="in">
                                      <p:cBhvr>
                                        <p:cTn dur="1000"/>
                                        <p:tgtEl>
                                          <p:spTgt spid="27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8">
                                            <p:txEl>
                                              <p:pRg end="1" st="1"/>
                                            </p:txEl>
                                          </p:spTgt>
                                        </p:tgtEl>
                                        <p:attrNameLst>
                                          <p:attrName>style.visibility</p:attrName>
                                        </p:attrNameLst>
                                      </p:cBhvr>
                                      <p:to>
                                        <p:strVal val="visible"/>
                                      </p:to>
                                    </p:set>
                                    <p:animEffect filter="fade" transition="in">
                                      <p:cBhvr>
                                        <p:cTn dur="1000"/>
                                        <p:tgtEl>
                                          <p:spTgt spid="27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8">
                                            <p:txEl>
                                              <p:pRg end="2" st="2"/>
                                            </p:txEl>
                                          </p:spTgt>
                                        </p:tgtEl>
                                        <p:attrNameLst>
                                          <p:attrName>style.visibility</p:attrName>
                                        </p:attrNameLst>
                                      </p:cBhvr>
                                      <p:to>
                                        <p:strVal val="visible"/>
                                      </p:to>
                                    </p:set>
                                    <p:animEffect filter="fade" transition="in">
                                      <p:cBhvr>
                                        <p:cTn dur="1000"/>
                                        <p:tgtEl>
                                          <p:spTgt spid="27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8">
                                            <p:txEl>
                                              <p:pRg end="3" st="3"/>
                                            </p:txEl>
                                          </p:spTgt>
                                        </p:tgtEl>
                                        <p:attrNameLst>
                                          <p:attrName>style.visibility</p:attrName>
                                        </p:attrNameLst>
                                      </p:cBhvr>
                                      <p:to>
                                        <p:strVal val="visible"/>
                                      </p:to>
                                    </p:set>
                                    <p:animEffect filter="fade" transition="in">
                                      <p:cBhvr>
                                        <p:cTn dur="1000"/>
                                        <p:tgtEl>
                                          <p:spTgt spid="278">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49"/>
          <p:cNvSpPr txBox="1"/>
          <p:nvPr>
            <p:ph idx="1" type="body"/>
          </p:nvPr>
        </p:nvSpPr>
        <p:spPr>
          <a:xfrm>
            <a:off x="311700" y="1152475"/>
            <a:ext cx="42603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tr"/>
              <a:t>Not all cost functions are convex, which causes the algorithm to converge to the local minimum.</a:t>
            </a:r>
            <a:endParaRPr/>
          </a:p>
          <a:p>
            <a:pPr indent="-317500" lvl="0" marL="457200" rtl="0" algn="l">
              <a:spcBef>
                <a:spcPts val="1000"/>
              </a:spcBef>
              <a:spcAft>
                <a:spcPts val="0"/>
              </a:spcAft>
              <a:buSzPts val="1400"/>
              <a:buChar char="●"/>
            </a:pPr>
            <a:r>
              <a:rPr lang="tr"/>
              <a:t>Cost functions such as MSE and MAE are in the form of convex. This way we can be sure that there is only one global minimum.</a:t>
            </a:r>
            <a:endParaRPr/>
          </a:p>
          <a:p>
            <a:pPr indent="0" lvl="0" marL="0" rtl="0" algn="l">
              <a:spcBef>
                <a:spcPts val="1000"/>
              </a:spcBef>
              <a:spcAft>
                <a:spcPts val="0"/>
              </a:spcAft>
              <a:buNone/>
            </a:pPr>
            <a:r>
              <a:t/>
            </a:r>
            <a:endParaRPr/>
          </a:p>
          <a:p>
            <a:pPr indent="0" lvl="0" marL="0" rtl="0" algn="l">
              <a:spcBef>
                <a:spcPts val="1200"/>
              </a:spcBef>
              <a:spcAft>
                <a:spcPts val="1200"/>
              </a:spcAft>
              <a:buNone/>
            </a:pPr>
            <a:r>
              <a:rPr lang="tr">
                <a:solidFill>
                  <a:schemeClr val="dk2"/>
                </a:solidFill>
              </a:rPr>
              <a:t>✯ </a:t>
            </a:r>
            <a:r>
              <a:rPr lang="tr" sz="1300">
                <a:solidFill>
                  <a:schemeClr val="dk2"/>
                </a:solidFill>
              </a:rPr>
              <a:t>When using Gradient Descent, you should make sure that all features have a similar scale. (e.g. using Scikit-Learn's StandardScaler class) or it will take much longer to converge</a:t>
            </a:r>
            <a:endParaRPr sz="1300">
              <a:solidFill>
                <a:schemeClr val="dk2"/>
              </a:solidFill>
            </a:endParaRPr>
          </a:p>
        </p:txBody>
      </p:sp>
      <p:sp>
        <p:nvSpPr>
          <p:cNvPr id="287" name="Google Shape;287;p4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Gradient Descent</a:t>
            </a:r>
            <a:endParaRPr/>
          </a:p>
        </p:txBody>
      </p:sp>
      <p:pic>
        <p:nvPicPr>
          <p:cNvPr id="288" name="Google Shape;288;p49"/>
          <p:cNvPicPr preferRelativeResize="0"/>
          <p:nvPr/>
        </p:nvPicPr>
        <p:blipFill>
          <a:blip r:embed="rId3">
            <a:alphaModFix/>
          </a:blip>
          <a:stretch>
            <a:fillRect/>
          </a:stretch>
        </p:blipFill>
        <p:spPr>
          <a:xfrm>
            <a:off x="5232526" y="1833475"/>
            <a:ext cx="3599775" cy="20544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6"/>
                                        </p:tgtEl>
                                        <p:attrNameLst>
                                          <p:attrName>style.visibility</p:attrName>
                                        </p:attrNameLst>
                                      </p:cBhvr>
                                      <p:to>
                                        <p:strVal val="visible"/>
                                      </p:to>
                                    </p:set>
                                    <p:animEffect filter="fade" transition="in">
                                      <p:cBhvr>
                                        <p:cTn dur="1000"/>
                                        <p:tgtEl>
                                          <p:spTgt spid="28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5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R</a:t>
            </a:r>
            <a:r>
              <a:rPr lang="tr"/>
              <a:t>egularization</a:t>
            </a:r>
            <a:endParaRPr/>
          </a:p>
        </p:txBody>
      </p:sp>
      <p:sp>
        <p:nvSpPr>
          <p:cNvPr id="294" name="Google Shape;294;p50"/>
          <p:cNvSpPr txBox="1"/>
          <p:nvPr>
            <p:ph idx="1" type="body"/>
          </p:nvPr>
        </p:nvSpPr>
        <p:spPr>
          <a:xfrm>
            <a:off x="311700" y="1152488"/>
            <a:ext cx="8520600" cy="3623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tr"/>
              <a:t>Regularization </a:t>
            </a:r>
            <a:r>
              <a:rPr lang="tr"/>
              <a:t>is the</a:t>
            </a:r>
            <a:r>
              <a:rPr b="1" lang="tr"/>
              <a:t> process of constraining </a:t>
            </a:r>
            <a:r>
              <a:rPr lang="tr"/>
              <a:t>a model to simplify and</a:t>
            </a:r>
            <a:r>
              <a:rPr b="1" lang="tr"/>
              <a:t> prevent overfitting. </a:t>
            </a:r>
            <a:r>
              <a:rPr lang="tr"/>
              <a:t>This improves the model's performance on invisible data. In this method, the weights in the cost function are updated by adding another term known as the regularization term, that is, they are penalized..</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solidFill>
                <a:srgbClr val="FF0000"/>
              </a:solidFill>
            </a:endParaRPr>
          </a:p>
          <a:p>
            <a:pPr indent="0" lvl="0" marL="0" rtl="0" algn="l">
              <a:spcBef>
                <a:spcPts val="1200"/>
              </a:spcBef>
              <a:spcAft>
                <a:spcPts val="1200"/>
              </a:spcAft>
              <a:buClr>
                <a:schemeClr val="dk1"/>
              </a:buClr>
              <a:buSzPts val="1100"/>
              <a:buFont typeface="Arial"/>
              <a:buNone/>
            </a:pPr>
            <a:r>
              <a:rPr lang="tr">
                <a:solidFill>
                  <a:schemeClr val="dk2"/>
                </a:solidFill>
              </a:rPr>
              <a:t>✯ The amount of regularization to be applied during learning can be controlled by a hyper parameter called </a:t>
            </a:r>
            <a:r>
              <a:rPr b="1" lang="tr">
                <a:solidFill>
                  <a:schemeClr val="dk2"/>
                </a:solidFill>
              </a:rPr>
              <a:t>regularization term (regularization parameter)</a:t>
            </a:r>
            <a:r>
              <a:rPr lang="tr">
                <a:solidFill>
                  <a:schemeClr val="dk2"/>
                </a:solidFill>
              </a:rPr>
              <a:t>.</a:t>
            </a:r>
            <a:endParaRPr>
              <a:solidFill>
                <a:schemeClr val="dk2"/>
              </a:solidFill>
            </a:endParaRPr>
          </a:p>
        </p:txBody>
      </p:sp>
      <p:pic>
        <p:nvPicPr>
          <p:cNvPr id="295" name="Google Shape;295;p50"/>
          <p:cNvPicPr preferRelativeResize="0"/>
          <p:nvPr/>
        </p:nvPicPr>
        <p:blipFill>
          <a:blip r:embed="rId3">
            <a:alphaModFix/>
          </a:blip>
          <a:stretch>
            <a:fillRect/>
          </a:stretch>
        </p:blipFill>
        <p:spPr>
          <a:xfrm>
            <a:off x="1536000" y="1939763"/>
            <a:ext cx="6071999" cy="2048826"/>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4">
                                            <p:txEl>
                                              <p:pRg end="0" st="0"/>
                                            </p:txEl>
                                          </p:spTgt>
                                        </p:tgtEl>
                                        <p:attrNameLst>
                                          <p:attrName>style.visibility</p:attrName>
                                        </p:attrNameLst>
                                      </p:cBhvr>
                                      <p:to>
                                        <p:strVal val="visible"/>
                                      </p:to>
                                    </p:set>
                                    <p:animEffect filter="fade" transition="in">
                                      <p:cBhvr>
                                        <p:cTn dur="1000"/>
                                        <p:tgtEl>
                                          <p:spTgt spid="29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4">
                                            <p:txEl>
                                              <p:pRg end="1" st="1"/>
                                            </p:txEl>
                                          </p:spTgt>
                                        </p:tgtEl>
                                        <p:attrNameLst>
                                          <p:attrName>style.visibility</p:attrName>
                                        </p:attrNameLst>
                                      </p:cBhvr>
                                      <p:to>
                                        <p:strVal val="visible"/>
                                      </p:to>
                                    </p:set>
                                    <p:animEffect filter="fade" transition="in">
                                      <p:cBhvr>
                                        <p:cTn dur="1000"/>
                                        <p:tgtEl>
                                          <p:spTgt spid="29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4">
                                            <p:txEl>
                                              <p:pRg end="2" st="2"/>
                                            </p:txEl>
                                          </p:spTgt>
                                        </p:tgtEl>
                                        <p:attrNameLst>
                                          <p:attrName>style.visibility</p:attrName>
                                        </p:attrNameLst>
                                      </p:cBhvr>
                                      <p:to>
                                        <p:strVal val="visible"/>
                                      </p:to>
                                    </p:set>
                                    <p:animEffect filter="fade" transition="in">
                                      <p:cBhvr>
                                        <p:cTn dur="1000"/>
                                        <p:tgtEl>
                                          <p:spTgt spid="29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4">
                                            <p:txEl>
                                              <p:pRg end="3" st="3"/>
                                            </p:txEl>
                                          </p:spTgt>
                                        </p:tgtEl>
                                        <p:attrNameLst>
                                          <p:attrName>style.visibility</p:attrName>
                                        </p:attrNameLst>
                                      </p:cBhvr>
                                      <p:to>
                                        <p:strVal val="visible"/>
                                      </p:to>
                                    </p:set>
                                    <p:animEffect filter="fade" transition="in">
                                      <p:cBhvr>
                                        <p:cTn dur="1000"/>
                                        <p:tgtEl>
                                          <p:spTgt spid="294">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4">
                                            <p:txEl>
                                              <p:pRg end="4" st="4"/>
                                            </p:txEl>
                                          </p:spTgt>
                                        </p:tgtEl>
                                        <p:attrNameLst>
                                          <p:attrName>style.visibility</p:attrName>
                                        </p:attrNameLst>
                                      </p:cBhvr>
                                      <p:to>
                                        <p:strVal val="visible"/>
                                      </p:to>
                                    </p:set>
                                    <p:animEffect filter="fade" transition="in">
                                      <p:cBhvr>
                                        <p:cTn dur="1000"/>
                                        <p:tgtEl>
                                          <p:spTgt spid="294">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4">
                                            <p:txEl>
                                              <p:pRg end="5" st="5"/>
                                            </p:txEl>
                                          </p:spTgt>
                                        </p:tgtEl>
                                        <p:attrNameLst>
                                          <p:attrName>style.visibility</p:attrName>
                                        </p:attrNameLst>
                                      </p:cBhvr>
                                      <p:to>
                                        <p:strVal val="visible"/>
                                      </p:to>
                                    </p:set>
                                    <p:animEffect filter="fade" transition="in">
                                      <p:cBhvr>
                                        <p:cTn dur="1000"/>
                                        <p:tgtEl>
                                          <p:spTgt spid="294">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4">
                                            <p:txEl>
                                              <p:pRg end="6" st="6"/>
                                            </p:txEl>
                                          </p:spTgt>
                                        </p:tgtEl>
                                        <p:attrNameLst>
                                          <p:attrName>style.visibility</p:attrName>
                                        </p:attrNameLst>
                                      </p:cBhvr>
                                      <p:to>
                                        <p:strVal val="visible"/>
                                      </p:to>
                                    </p:set>
                                    <p:animEffect filter="fade" transition="in">
                                      <p:cBhvr>
                                        <p:cTn dur="1000"/>
                                        <p:tgtEl>
                                          <p:spTgt spid="294">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4">
                                            <p:txEl>
                                              <p:pRg end="7" st="7"/>
                                            </p:txEl>
                                          </p:spTgt>
                                        </p:tgtEl>
                                        <p:attrNameLst>
                                          <p:attrName>style.visibility</p:attrName>
                                        </p:attrNameLst>
                                      </p:cBhvr>
                                      <p:to>
                                        <p:strVal val="visible"/>
                                      </p:to>
                                    </p:set>
                                    <p:animEffect filter="fade" transition="in">
                                      <p:cBhvr>
                                        <p:cTn dur="1000"/>
                                        <p:tgtEl>
                                          <p:spTgt spid="294">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5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tr"/>
              <a:t>Regularization</a:t>
            </a:r>
            <a:endParaRPr/>
          </a:p>
        </p:txBody>
      </p:sp>
      <p:sp>
        <p:nvSpPr>
          <p:cNvPr id="301" name="Google Shape;301;p51"/>
          <p:cNvSpPr txBox="1"/>
          <p:nvPr>
            <p:ph idx="1" type="body"/>
          </p:nvPr>
        </p:nvSpPr>
        <p:spPr>
          <a:xfrm>
            <a:off x="311700" y="1017725"/>
            <a:ext cx="4229100" cy="2861400"/>
          </a:xfrm>
          <a:prstGeom prst="rect">
            <a:avLst/>
          </a:prstGeom>
        </p:spPr>
        <p:txBody>
          <a:bodyPr anchorCtr="0" anchor="t" bIns="91425" lIns="91425" spcFirstLastPara="1" rIns="91425" wrap="square" tIns="91425">
            <a:normAutofit/>
          </a:bodyPr>
          <a:lstStyle/>
          <a:p>
            <a:pPr indent="0" lvl="0" marL="0" rtl="0" algn="l">
              <a:lnSpc>
                <a:spcPct val="110000"/>
              </a:lnSpc>
              <a:spcBef>
                <a:spcPts val="0"/>
              </a:spcBef>
              <a:spcAft>
                <a:spcPts val="0"/>
              </a:spcAft>
              <a:buNone/>
            </a:pPr>
            <a:r>
              <a:rPr lang="tr" u="sng"/>
              <a:t>L1 Lasso</a:t>
            </a:r>
            <a:endParaRPr u="sng"/>
          </a:p>
          <a:p>
            <a:pPr indent="-317500" lvl="0" marL="457200" rtl="0" algn="l">
              <a:lnSpc>
                <a:spcPct val="110000"/>
              </a:lnSpc>
              <a:spcBef>
                <a:spcPts val="1200"/>
              </a:spcBef>
              <a:spcAft>
                <a:spcPts val="0"/>
              </a:spcAft>
              <a:buSzPts val="1400"/>
              <a:buChar char="●"/>
            </a:pPr>
            <a:r>
              <a:rPr lang="tr"/>
              <a:t>In L1 regularization the error function is penalized by the absolute value of the weights</a:t>
            </a:r>
            <a:endParaRPr/>
          </a:p>
          <a:p>
            <a:pPr indent="-317500" lvl="0" marL="457200" rtl="0" algn="l">
              <a:lnSpc>
                <a:spcPct val="110000"/>
              </a:lnSpc>
              <a:spcBef>
                <a:spcPts val="1200"/>
              </a:spcBef>
              <a:spcAft>
                <a:spcPts val="0"/>
              </a:spcAft>
              <a:buSzPts val="1400"/>
              <a:buChar char="●"/>
            </a:pPr>
            <a:r>
              <a:rPr lang="tr"/>
              <a:t>The derivative of L1 is k (a constant whose value is independent of weight)</a:t>
            </a:r>
            <a:endParaRPr/>
          </a:p>
          <a:p>
            <a:pPr indent="-317500" lvl="0" marL="457200" rtl="0" algn="l">
              <a:lnSpc>
                <a:spcPct val="110000"/>
              </a:lnSpc>
              <a:spcBef>
                <a:spcPts val="1200"/>
              </a:spcBef>
              <a:spcAft>
                <a:spcPts val="1200"/>
              </a:spcAft>
              <a:buSzPts val="1400"/>
              <a:buChar char="●"/>
            </a:pPr>
            <a:r>
              <a:rPr lang="tr"/>
              <a:t>It is a force that subtracts the derivative of L1 from the weight some constant each time.</a:t>
            </a:r>
            <a:endParaRPr/>
          </a:p>
        </p:txBody>
      </p:sp>
      <p:sp>
        <p:nvSpPr>
          <p:cNvPr id="302" name="Google Shape;302;p51"/>
          <p:cNvSpPr txBox="1"/>
          <p:nvPr>
            <p:ph idx="2" type="body"/>
          </p:nvPr>
        </p:nvSpPr>
        <p:spPr>
          <a:xfrm>
            <a:off x="4832400" y="1017725"/>
            <a:ext cx="3999900" cy="2687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u="sng"/>
              <a:t>L2 Ridge</a:t>
            </a:r>
            <a:endParaRPr u="sng"/>
          </a:p>
          <a:p>
            <a:pPr indent="-317500" lvl="0" marL="457200" rtl="0" algn="l">
              <a:spcBef>
                <a:spcPts val="1000"/>
              </a:spcBef>
              <a:spcAft>
                <a:spcPts val="0"/>
              </a:spcAft>
              <a:buSzPts val="1400"/>
              <a:buChar char="●"/>
            </a:pPr>
            <a:r>
              <a:rPr lang="tr"/>
              <a:t>In L2 regularization, the error function is penalized by the square of the weights.</a:t>
            </a:r>
            <a:endParaRPr/>
          </a:p>
          <a:p>
            <a:pPr indent="-317500" lvl="0" marL="457200" rtl="0" algn="l">
              <a:spcBef>
                <a:spcPts val="1000"/>
              </a:spcBef>
              <a:spcAft>
                <a:spcPts val="0"/>
              </a:spcAft>
              <a:buSzPts val="1400"/>
              <a:buChar char="●"/>
            </a:pPr>
            <a:r>
              <a:rPr lang="tr"/>
              <a:t>The derivative of L2 is 2 * weight</a:t>
            </a:r>
            <a:endParaRPr/>
          </a:p>
          <a:p>
            <a:pPr indent="-317500" lvl="0" marL="457200" rtl="0" algn="l">
              <a:spcBef>
                <a:spcPts val="1000"/>
              </a:spcBef>
              <a:spcAft>
                <a:spcPts val="1000"/>
              </a:spcAft>
              <a:buSzPts val="1400"/>
              <a:buChar char="●"/>
            </a:pPr>
            <a:r>
              <a:rPr lang="tr"/>
              <a:t>It is a force that removes x% of the weight each time the derivative of L2</a:t>
            </a:r>
            <a:endParaRPr/>
          </a:p>
        </p:txBody>
      </p:sp>
      <p:sp>
        <p:nvSpPr>
          <p:cNvPr id="303" name="Google Shape;303;p51"/>
          <p:cNvSpPr txBox="1"/>
          <p:nvPr/>
        </p:nvSpPr>
        <p:spPr>
          <a:xfrm>
            <a:off x="342900" y="3705525"/>
            <a:ext cx="4229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entury"/>
              <a:ea typeface="Century"/>
              <a:cs typeface="Century"/>
              <a:sym typeface="Century"/>
            </a:endParaRPr>
          </a:p>
        </p:txBody>
      </p:sp>
      <p:pic>
        <p:nvPicPr>
          <p:cNvPr id="304" name="Google Shape;304;p51"/>
          <p:cNvPicPr preferRelativeResize="0"/>
          <p:nvPr/>
        </p:nvPicPr>
        <p:blipFill>
          <a:blip r:embed="rId3">
            <a:alphaModFix/>
          </a:blip>
          <a:stretch>
            <a:fillRect/>
          </a:stretch>
        </p:blipFill>
        <p:spPr>
          <a:xfrm>
            <a:off x="692550" y="3423388"/>
            <a:ext cx="3879451" cy="1470000"/>
          </a:xfrm>
          <a:prstGeom prst="rect">
            <a:avLst/>
          </a:prstGeom>
          <a:noFill/>
          <a:ln>
            <a:noFill/>
          </a:ln>
        </p:spPr>
      </p:pic>
      <p:pic>
        <p:nvPicPr>
          <p:cNvPr id="305" name="Google Shape;305;p51"/>
          <p:cNvPicPr preferRelativeResize="0"/>
          <p:nvPr/>
        </p:nvPicPr>
        <p:blipFill>
          <a:blip r:embed="rId4">
            <a:alphaModFix/>
          </a:blip>
          <a:stretch>
            <a:fillRect/>
          </a:stretch>
        </p:blipFill>
        <p:spPr>
          <a:xfrm>
            <a:off x="4904971" y="3399650"/>
            <a:ext cx="4004754" cy="15175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1">
                                            <p:txEl>
                                              <p:pRg end="0" st="0"/>
                                            </p:txEl>
                                          </p:spTgt>
                                        </p:tgtEl>
                                        <p:attrNameLst>
                                          <p:attrName>style.visibility</p:attrName>
                                        </p:attrNameLst>
                                      </p:cBhvr>
                                      <p:to>
                                        <p:strVal val="visible"/>
                                      </p:to>
                                    </p:set>
                                    <p:animEffect filter="fade" transition="in">
                                      <p:cBhvr>
                                        <p:cTn dur="1000"/>
                                        <p:tgtEl>
                                          <p:spTgt spid="30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1">
                                            <p:txEl>
                                              <p:pRg end="1" st="1"/>
                                            </p:txEl>
                                          </p:spTgt>
                                        </p:tgtEl>
                                        <p:attrNameLst>
                                          <p:attrName>style.visibility</p:attrName>
                                        </p:attrNameLst>
                                      </p:cBhvr>
                                      <p:to>
                                        <p:strVal val="visible"/>
                                      </p:to>
                                    </p:set>
                                    <p:animEffect filter="fade" transition="in">
                                      <p:cBhvr>
                                        <p:cTn dur="1000"/>
                                        <p:tgtEl>
                                          <p:spTgt spid="30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1">
                                            <p:txEl>
                                              <p:pRg end="2" st="2"/>
                                            </p:txEl>
                                          </p:spTgt>
                                        </p:tgtEl>
                                        <p:attrNameLst>
                                          <p:attrName>style.visibility</p:attrName>
                                        </p:attrNameLst>
                                      </p:cBhvr>
                                      <p:to>
                                        <p:strVal val="visible"/>
                                      </p:to>
                                    </p:set>
                                    <p:animEffect filter="fade" transition="in">
                                      <p:cBhvr>
                                        <p:cTn dur="1000"/>
                                        <p:tgtEl>
                                          <p:spTgt spid="30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1">
                                            <p:txEl>
                                              <p:pRg end="3" st="3"/>
                                            </p:txEl>
                                          </p:spTgt>
                                        </p:tgtEl>
                                        <p:attrNameLst>
                                          <p:attrName>style.visibility</p:attrName>
                                        </p:attrNameLst>
                                      </p:cBhvr>
                                      <p:to>
                                        <p:strVal val="visible"/>
                                      </p:to>
                                    </p:set>
                                    <p:animEffect filter="fade" transition="in">
                                      <p:cBhvr>
                                        <p:cTn dur="1000"/>
                                        <p:tgtEl>
                                          <p:spTgt spid="30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2">
                                            <p:txEl>
                                              <p:pRg end="0" st="0"/>
                                            </p:txEl>
                                          </p:spTgt>
                                        </p:tgtEl>
                                        <p:attrNameLst>
                                          <p:attrName>style.visibility</p:attrName>
                                        </p:attrNameLst>
                                      </p:cBhvr>
                                      <p:to>
                                        <p:strVal val="visible"/>
                                      </p:to>
                                    </p:set>
                                    <p:animEffect filter="fade" transition="in">
                                      <p:cBhvr>
                                        <p:cTn dur="1000"/>
                                        <p:tgtEl>
                                          <p:spTgt spid="30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2">
                                            <p:txEl>
                                              <p:pRg end="1" st="1"/>
                                            </p:txEl>
                                          </p:spTgt>
                                        </p:tgtEl>
                                        <p:attrNameLst>
                                          <p:attrName>style.visibility</p:attrName>
                                        </p:attrNameLst>
                                      </p:cBhvr>
                                      <p:to>
                                        <p:strVal val="visible"/>
                                      </p:to>
                                    </p:set>
                                    <p:animEffect filter="fade" transition="in">
                                      <p:cBhvr>
                                        <p:cTn dur="1000"/>
                                        <p:tgtEl>
                                          <p:spTgt spid="30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2">
                                            <p:txEl>
                                              <p:pRg end="2" st="2"/>
                                            </p:txEl>
                                          </p:spTgt>
                                        </p:tgtEl>
                                        <p:attrNameLst>
                                          <p:attrName>style.visibility</p:attrName>
                                        </p:attrNameLst>
                                      </p:cBhvr>
                                      <p:to>
                                        <p:strVal val="visible"/>
                                      </p:to>
                                    </p:set>
                                    <p:animEffect filter="fade" transition="in">
                                      <p:cBhvr>
                                        <p:cTn dur="1000"/>
                                        <p:tgtEl>
                                          <p:spTgt spid="30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2">
                                            <p:txEl>
                                              <p:pRg end="3" st="3"/>
                                            </p:txEl>
                                          </p:spTgt>
                                        </p:tgtEl>
                                        <p:attrNameLst>
                                          <p:attrName>style.visibility</p:attrName>
                                        </p:attrNameLst>
                                      </p:cBhvr>
                                      <p:to>
                                        <p:strVal val="visible"/>
                                      </p:to>
                                    </p:set>
                                    <p:animEffect filter="fade" transition="in">
                                      <p:cBhvr>
                                        <p:cTn dur="1000"/>
                                        <p:tgtEl>
                                          <p:spTgt spid="302">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5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tr"/>
              <a:t>Regularization</a:t>
            </a:r>
            <a:endParaRPr/>
          </a:p>
        </p:txBody>
      </p:sp>
      <p:sp>
        <p:nvSpPr>
          <p:cNvPr id="311" name="Google Shape;311;p52"/>
          <p:cNvSpPr txBox="1"/>
          <p:nvPr>
            <p:ph idx="1" type="body"/>
          </p:nvPr>
        </p:nvSpPr>
        <p:spPr>
          <a:xfrm>
            <a:off x="311700" y="1152475"/>
            <a:ext cx="3999900" cy="35928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tr" u="sng"/>
              <a:t>L1 Lasso</a:t>
            </a:r>
            <a:endParaRPr u="sng"/>
          </a:p>
          <a:p>
            <a:pPr indent="-317500" lvl="0" marL="457200" rtl="0" algn="l">
              <a:spcBef>
                <a:spcPts val="1200"/>
              </a:spcBef>
              <a:spcAft>
                <a:spcPts val="0"/>
              </a:spcAft>
              <a:buSzPts val="1400"/>
              <a:buChar char="●"/>
            </a:pPr>
            <a:r>
              <a:rPr lang="tr"/>
              <a:t>L1 can solve the multicollinearity problem by limiting the coefficient norm and fixing some coefficient values to 0. Multicollinearity is when two independent variables are highly correlated.</a:t>
            </a:r>
            <a:endParaRPr/>
          </a:p>
          <a:p>
            <a:pPr indent="-317500" lvl="0" marL="457200" rtl="0" algn="l">
              <a:spcBef>
                <a:spcPts val="1000"/>
              </a:spcBef>
              <a:spcAft>
                <a:spcPts val="0"/>
              </a:spcAft>
              <a:buSzPts val="1400"/>
              <a:buChar char="●"/>
            </a:pPr>
            <a:r>
              <a:rPr lang="tr"/>
              <a:t>If you have more features than the number of observations (N), L1 holds at most N coefficients.</a:t>
            </a:r>
            <a:endParaRPr/>
          </a:p>
          <a:p>
            <a:pPr indent="-317500" lvl="0" marL="457200" rtl="0" algn="l">
              <a:spcBef>
                <a:spcPts val="1000"/>
              </a:spcBef>
              <a:spcAft>
                <a:spcPts val="1000"/>
              </a:spcAft>
              <a:buSzPts val="1400"/>
              <a:buChar char="●"/>
            </a:pPr>
            <a:r>
              <a:rPr lang="tr"/>
              <a:t>L1 is sometimes used as a feature selection method. If you have some kind of hard limit on the number of features you can use, you can try using L1 regularization to get any number of non-zero features.</a:t>
            </a:r>
            <a:endParaRPr/>
          </a:p>
        </p:txBody>
      </p:sp>
      <p:sp>
        <p:nvSpPr>
          <p:cNvPr id="312" name="Google Shape;312;p52"/>
          <p:cNvSpPr txBox="1"/>
          <p:nvPr>
            <p:ph idx="2" type="body"/>
          </p:nvPr>
        </p:nvSpPr>
        <p:spPr>
          <a:xfrm>
            <a:off x="4832400" y="1152475"/>
            <a:ext cx="3999900" cy="29532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tr" u="sng"/>
              <a:t>L2 Ridge</a:t>
            </a:r>
            <a:endParaRPr u="sng"/>
          </a:p>
          <a:p>
            <a:pPr indent="-317500" lvl="0" marL="457200" rtl="0" algn="l">
              <a:spcBef>
                <a:spcPts val="1000"/>
              </a:spcBef>
              <a:spcAft>
                <a:spcPts val="0"/>
              </a:spcAft>
              <a:buSzPts val="1400"/>
              <a:buChar char="●"/>
            </a:pPr>
            <a:r>
              <a:rPr lang="tr"/>
              <a:t>L2 can solve the multicollinearity problem by limiting the coefficient norm and keeping all variables</a:t>
            </a:r>
            <a:endParaRPr/>
          </a:p>
          <a:p>
            <a:pPr indent="-317500" lvl="0" marL="457200" rtl="0" algn="l">
              <a:spcBef>
                <a:spcPts val="1000"/>
              </a:spcBef>
              <a:spcAft>
                <a:spcPts val="0"/>
              </a:spcAft>
              <a:buSzPts val="1400"/>
              <a:buChar char="●"/>
            </a:pPr>
            <a:r>
              <a:rPr lang="tr"/>
              <a:t>The "classic" method of solving the regression problem where you have more features than the number of observations (N)</a:t>
            </a:r>
            <a:endParaRPr/>
          </a:p>
          <a:p>
            <a:pPr indent="-317500" lvl="0" marL="457200" rtl="0" algn="l">
              <a:spcBef>
                <a:spcPts val="1000"/>
              </a:spcBef>
              <a:spcAft>
                <a:spcPts val="1000"/>
              </a:spcAft>
              <a:buSzPts val="1400"/>
              <a:buChar char="●"/>
            </a:pPr>
            <a:r>
              <a:rPr lang="tr"/>
              <a:t>L2 can estimate a coefficient for each feature even if there are more features than observations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1"/>
                                        </p:tgtEl>
                                        <p:attrNameLst>
                                          <p:attrName>style.visibility</p:attrName>
                                        </p:attrNameLst>
                                      </p:cBhvr>
                                      <p:to>
                                        <p:strVal val="visible"/>
                                      </p:to>
                                    </p:set>
                                    <p:animEffect filter="fade" transition="in">
                                      <p:cBhvr>
                                        <p:cTn dur="1000"/>
                                        <p:tgtEl>
                                          <p:spTgt spid="31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2"/>
                                        </p:tgtEl>
                                        <p:attrNameLst>
                                          <p:attrName>style.visibility</p:attrName>
                                        </p:attrNameLst>
                                      </p:cBhvr>
                                      <p:to>
                                        <p:strVal val="visible"/>
                                      </p:to>
                                    </p:set>
                                    <p:animEffect filter="fade" transition="in">
                                      <p:cBhvr>
                                        <p:cTn dur="1000"/>
                                        <p:tgtEl>
                                          <p:spTgt spid="31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5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Hyper Parameter Definitions</a:t>
            </a:r>
            <a:endParaRPr/>
          </a:p>
        </p:txBody>
      </p:sp>
      <p:sp>
        <p:nvSpPr>
          <p:cNvPr id="318" name="Google Shape;318;p5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tr"/>
              <a:t>Learning Rate (𝞪):</a:t>
            </a:r>
            <a:r>
              <a:rPr lang="tr"/>
              <a:t> </a:t>
            </a:r>
            <a:r>
              <a:rPr lang="tr"/>
              <a:t>It determines the rate at which the error converges to the optimum point during operation of the Gradient Descent.</a:t>
            </a:r>
            <a:endParaRPr/>
          </a:p>
          <a:p>
            <a:pPr indent="0" lvl="0" marL="0" rtl="0" algn="l">
              <a:spcBef>
                <a:spcPts val="1200"/>
              </a:spcBef>
              <a:spcAft>
                <a:spcPts val="0"/>
              </a:spcAft>
              <a:buNone/>
            </a:pPr>
            <a:r>
              <a:rPr b="1" lang="tr"/>
              <a:t>Theta (ϴ):</a:t>
            </a:r>
            <a:r>
              <a:rPr lang="tr"/>
              <a:t> </a:t>
            </a:r>
            <a:r>
              <a:rPr lang="tr"/>
              <a:t>It is the weight of our feature value.</a:t>
            </a:r>
            <a:endParaRPr/>
          </a:p>
          <a:p>
            <a:pPr indent="0" lvl="0" marL="0" rtl="0" algn="l">
              <a:spcBef>
                <a:spcPts val="1200"/>
              </a:spcBef>
              <a:spcAft>
                <a:spcPts val="0"/>
              </a:spcAft>
              <a:buNone/>
            </a:pPr>
            <a:r>
              <a:rPr b="1" lang="tr"/>
              <a:t>Regularization Term (𝛌)</a:t>
            </a:r>
            <a:r>
              <a:rPr lang="tr"/>
              <a:t>: </a:t>
            </a:r>
            <a:r>
              <a:rPr lang="tr"/>
              <a:t>It is the penalty term or regulation parameter that determines how much weight will be penalized. If too much is given, our weights will be close to 0. This prevents our model from being overfit, but at the same time, the model it creates will not be very efficient.</a:t>
            </a:r>
            <a:endParaRPr/>
          </a:p>
          <a:p>
            <a:pPr indent="0" lvl="0" marL="0" rtl="0" algn="l">
              <a:spcBef>
                <a:spcPts val="1200"/>
              </a:spcBef>
              <a:spcAft>
                <a:spcPts val="1200"/>
              </a:spcAft>
              <a:buNone/>
            </a:pPr>
            <a:r>
              <a:t/>
            </a:r>
            <a:endParaRPr/>
          </a:p>
        </p:txBody>
      </p:sp>
      <p:pic>
        <p:nvPicPr>
          <p:cNvPr id="319" name="Google Shape;319;p53"/>
          <p:cNvPicPr preferRelativeResize="0"/>
          <p:nvPr/>
        </p:nvPicPr>
        <p:blipFill>
          <a:blip r:embed="rId3">
            <a:alphaModFix/>
          </a:blip>
          <a:stretch>
            <a:fillRect/>
          </a:stretch>
        </p:blipFill>
        <p:spPr>
          <a:xfrm>
            <a:off x="2321250" y="3172325"/>
            <a:ext cx="4501500" cy="1705725"/>
          </a:xfrm>
          <a:prstGeom prst="rect">
            <a:avLst/>
          </a:prstGeom>
          <a:noFill/>
          <a:ln>
            <a:noFill/>
          </a:ln>
        </p:spPr>
      </p:pic>
      <p:pic>
        <p:nvPicPr>
          <p:cNvPr id="320" name="Google Shape;320;p53"/>
          <p:cNvPicPr preferRelativeResize="0"/>
          <p:nvPr/>
        </p:nvPicPr>
        <p:blipFill>
          <a:blip r:embed="rId4">
            <a:alphaModFix/>
          </a:blip>
          <a:stretch>
            <a:fillRect/>
          </a:stretch>
        </p:blipFill>
        <p:spPr>
          <a:xfrm>
            <a:off x="8680900" y="4466250"/>
            <a:ext cx="463100" cy="4631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8">
                                            <p:txEl>
                                              <p:pRg end="0" st="0"/>
                                            </p:txEl>
                                          </p:spTgt>
                                        </p:tgtEl>
                                        <p:attrNameLst>
                                          <p:attrName>style.visibility</p:attrName>
                                        </p:attrNameLst>
                                      </p:cBhvr>
                                      <p:to>
                                        <p:strVal val="visible"/>
                                      </p:to>
                                    </p:set>
                                    <p:animEffect filter="fade" transition="in">
                                      <p:cBhvr>
                                        <p:cTn dur="1000"/>
                                        <p:tgtEl>
                                          <p:spTgt spid="31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8">
                                            <p:txEl>
                                              <p:pRg end="1" st="1"/>
                                            </p:txEl>
                                          </p:spTgt>
                                        </p:tgtEl>
                                        <p:attrNameLst>
                                          <p:attrName>style.visibility</p:attrName>
                                        </p:attrNameLst>
                                      </p:cBhvr>
                                      <p:to>
                                        <p:strVal val="visible"/>
                                      </p:to>
                                    </p:set>
                                    <p:animEffect filter="fade" transition="in">
                                      <p:cBhvr>
                                        <p:cTn dur="1000"/>
                                        <p:tgtEl>
                                          <p:spTgt spid="31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8">
                                            <p:txEl>
                                              <p:pRg end="2" st="2"/>
                                            </p:txEl>
                                          </p:spTgt>
                                        </p:tgtEl>
                                        <p:attrNameLst>
                                          <p:attrName>style.visibility</p:attrName>
                                        </p:attrNameLst>
                                      </p:cBhvr>
                                      <p:to>
                                        <p:strVal val="visible"/>
                                      </p:to>
                                    </p:set>
                                    <p:animEffect filter="fade" transition="in">
                                      <p:cBhvr>
                                        <p:cTn dur="1000"/>
                                        <p:tgtEl>
                                          <p:spTgt spid="31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8">
                                            <p:txEl>
                                              <p:pRg end="3" st="3"/>
                                            </p:txEl>
                                          </p:spTgt>
                                        </p:tgtEl>
                                        <p:attrNameLst>
                                          <p:attrName>style.visibility</p:attrName>
                                        </p:attrNameLst>
                                      </p:cBhvr>
                                      <p:to>
                                        <p:strVal val="visible"/>
                                      </p:to>
                                    </p:set>
                                    <p:animEffect filter="fade" transition="in">
                                      <p:cBhvr>
                                        <p:cTn dur="1000"/>
                                        <p:tgtEl>
                                          <p:spTgt spid="318">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7"/>
          <p:cNvSpPr txBox="1"/>
          <p:nvPr>
            <p:ph type="ctrTitle"/>
          </p:nvPr>
        </p:nvSpPr>
        <p:spPr>
          <a:xfrm>
            <a:off x="1376706" y="1274406"/>
            <a:ext cx="6390600" cy="1539600"/>
          </a:xfrm>
          <a:prstGeom prst="rect">
            <a:avLst/>
          </a:prstGeom>
          <a:noFill/>
          <a:ln>
            <a:noFill/>
          </a:ln>
        </p:spPr>
        <p:txBody>
          <a:bodyPr anchorCtr="0" anchor="b" bIns="34275" lIns="68575" spcFirstLastPara="1" rIns="68575" wrap="square" tIns="34275">
            <a:normAutofit/>
          </a:bodyPr>
          <a:lstStyle/>
          <a:p>
            <a:pPr indent="0" lvl="0" marL="0" rtl="0" algn="ctr">
              <a:lnSpc>
                <a:spcPct val="90000"/>
              </a:lnSpc>
              <a:spcBef>
                <a:spcPts val="0"/>
              </a:spcBef>
              <a:spcAft>
                <a:spcPts val="0"/>
              </a:spcAft>
              <a:buClr>
                <a:schemeClr val="dk1"/>
              </a:buClr>
              <a:buSzPts val="4500"/>
              <a:buFont typeface="Century"/>
              <a:buNone/>
            </a:pPr>
            <a:r>
              <a:rPr lang="tr"/>
              <a:t>Fethi Tekyaygil</a:t>
            </a:r>
            <a:endParaRPr/>
          </a:p>
        </p:txBody>
      </p:sp>
      <p:sp>
        <p:nvSpPr>
          <p:cNvPr id="115" name="Google Shape;115;p27"/>
          <p:cNvSpPr txBox="1"/>
          <p:nvPr>
            <p:ph idx="1" type="subTitle"/>
          </p:nvPr>
        </p:nvSpPr>
        <p:spPr>
          <a:xfrm>
            <a:off x="2917950" y="3511850"/>
            <a:ext cx="3308100" cy="1086000"/>
          </a:xfrm>
          <a:prstGeom prst="rect">
            <a:avLst/>
          </a:prstGeom>
          <a:noFill/>
          <a:ln>
            <a:noFill/>
          </a:ln>
        </p:spPr>
        <p:txBody>
          <a:bodyPr anchorCtr="0" anchor="t" bIns="34275" lIns="68575" spcFirstLastPara="1" rIns="68575" wrap="square" tIns="34275">
            <a:noAutofit/>
          </a:bodyPr>
          <a:lstStyle/>
          <a:p>
            <a:pPr indent="0" lvl="0" marL="0" rtl="0" algn="ctr">
              <a:lnSpc>
                <a:spcPct val="150000"/>
              </a:lnSpc>
              <a:spcBef>
                <a:spcPts val="0"/>
              </a:spcBef>
              <a:spcAft>
                <a:spcPts val="0"/>
              </a:spcAft>
              <a:buClr>
                <a:schemeClr val="dk1"/>
              </a:buClr>
              <a:buSzPts val="1400"/>
              <a:buNone/>
            </a:pPr>
            <a:r>
              <a:rPr b="1" lang="tr" sz="1400"/>
              <a:t>Github</a:t>
            </a:r>
            <a:r>
              <a:rPr lang="tr" sz="1400"/>
              <a:t>: TekyaygilFethi</a:t>
            </a:r>
            <a:endParaRPr sz="1400"/>
          </a:p>
          <a:p>
            <a:pPr indent="0" lvl="0" marL="0" rtl="0" algn="ctr">
              <a:lnSpc>
                <a:spcPct val="150000"/>
              </a:lnSpc>
              <a:spcBef>
                <a:spcPts val="0"/>
              </a:spcBef>
              <a:spcAft>
                <a:spcPts val="0"/>
              </a:spcAft>
              <a:buClr>
                <a:schemeClr val="dk1"/>
              </a:buClr>
              <a:buSzPts val="1400"/>
              <a:buNone/>
            </a:pPr>
            <a:r>
              <a:rPr b="1" lang="tr" sz="1400"/>
              <a:t>Twitter</a:t>
            </a:r>
            <a:r>
              <a:rPr lang="tr" sz="1400"/>
              <a:t>: fethidev</a:t>
            </a:r>
            <a:endParaRPr sz="1400"/>
          </a:p>
          <a:p>
            <a:pPr indent="0" lvl="0" marL="0" rtl="0" algn="ctr">
              <a:lnSpc>
                <a:spcPct val="150000"/>
              </a:lnSpc>
              <a:spcBef>
                <a:spcPts val="0"/>
              </a:spcBef>
              <a:spcAft>
                <a:spcPts val="0"/>
              </a:spcAft>
              <a:buClr>
                <a:schemeClr val="dk1"/>
              </a:buClr>
              <a:buSzPts val="1400"/>
              <a:buNone/>
            </a:pPr>
            <a:r>
              <a:rPr b="1" lang="tr" sz="1400"/>
              <a:t>LinkedIn</a:t>
            </a:r>
            <a:r>
              <a:rPr lang="tr" sz="1400"/>
              <a:t>: fethitekyaygil</a:t>
            </a:r>
            <a:endParaRPr sz="14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5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Cross Validation</a:t>
            </a:r>
            <a:endParaRPr/>
          </a:p>
        </p:txBody>
      </p:sp>
      <p:sp>
        <p:nvSpPr>
          <p:cNvPr id="326" name="Google Shape;326;p54"/>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t>Cross-validation is a statistical resampling method used to improve the performance of a machine learning model. This is done to prevent the model from focusing too much on the initial dataset.</a:t>
            </a:r>
            <a:endParaRPr/>
          </a:p>
          <a:p>
            <a:pPr indent="0" lvl="0" marL="0" rtl="0" algn="l">
              <a:spcBef>
                <a:spcPts val="1200"/>
              </a:spcBef>
              <a:spcAft>
                <a:spcPts val="1200"/>
              </a:spcAft>
              <a:buNone/>
            </a:pPr>
            <a:r>
              <a:rPr lang="tr"/>
              <a:t>By dividing our data set into k parts, training is carried out with each part and the performance of our model is measured by taking the average of these errors.</a:t>
            </a:r>
            <a:endParaRPr/>
          </a:p>
        </p:txBody>
      </p:sp>
      <p:pic>
        <p:nvPicPr>
          <p:cNvPr id="327" name="Google Shape;327;p54"/>
          <p:cNvPicPr preferRelativeResize="0"/>
          <p:nvPr/>
        </p:nvPicPr>
        <p:blipFill>
          <a:blip r:embed="rId3">
            <a:alphaModFix/>
          </a:blip>
          <a:stretch>
            <a:fillRect/>
          </a:stretch>
        </p:blipFill>
        <p:spPr>
          <a:xfrm>
            <a:off x="4444325" y="1178898"/>
            <a:ext cx="4254698" cy="2785708"/>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55"/>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tr"/>
              <a:t>Colab Time!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Sources</a:t>
            </a:r>
            <a:endParaRPr/>
          </a:p>
        </p:txBody>
      </p:sp>
      <p:sp>
        <p:nvSpPr>
          <p:cNvPr id="121" name="Google Shape;121;p28"/>
          <p:cNvSpPr txBox="1"/>
          <p:nvPr>
            <p:ph idx="1" type="body"/>
          </p:nvPr>
        </p:nvSpPr>
        <p:spPr>
          <a:xfrm>
            <a:off x="1605300" y="3468121"/>
            <a:ext cx="2615100" cy="703200"/>
          </a:xfrm>
          <a:prstGeom prst="rect">
            <a:avLst/>
          </a:prstGeom>
          <a:noFill/>
          <a:ln>
            <a:noFill/>
          </a:ln>
        </p:spPr>
        <p:txBody>
          <a:bodyPr anchorCtr="0" anchor="t" bIns="34275" lIns="68575" spcFirstLastPara="1" rIns="68575" wrap="square" tIns="34275">
            <a:normAutofit/>
          </a:bodyPr>
          <a:lstStyle/>
          <a:p>
            <a:pPr indent="0" lvl="0" marL="0" rtl="0" algn="ctr">
              <a:lnSpc>
                <a:spcPct val="100000"/>
              </a:lnSpc>
              <a:spcBef>
                <a:spcPts val="0"/>
              </a:spcBef>
              <a:spcAft>
                <a:spcPts val="0"/>
              </a:spcAft>
              <a:buClr>
                <a:schemeClr val="dk1"/>
              </a:buClr>
              <a:buSzPts val="1400"/>
              <a:buNone/>
            </a:pPr>
            <a:r>
              <a:rPr b="1" lang="tr" sz="1400"/>
              <a:t>Deep Learning Türkiye</a:t>
            </a:r>
            <a:endParaRPr sz="1100"/>
          </a:p>
        </p:txBody>
      </p:sp>
      <p:pic>
        <p:nvPicPr>
          <p:cNvPr id="122" name="Google Shape;122;p28"/>
          <p:cNvPicPr preferRelativeResize="0"/>
          <p:nvPr/>
        </p:nvPicPr>
        <p:blipFill rotWithShape="1">
          <a:blip r:embed="rId3">
            <a:alphaModFix/>
          </a:blip>
          <a:srcRect b="0" l="0" r="0" t="0"/>
          <a:stretch/>
        </p:blipFill>
        <p:spPr>
          <a:xfrm>
            <a:off x="2154700" y="1626667"/>
            <a:ext cx="1516317" cy="1516317"/>
          </a:xfrm>
          <a:prstGeom prst="rect">
            <a:avLst/>
          </a:prstGeom>
          <a:noFill/>
          <a:ln cap="sq" cmpd="sng" w="127000">
            <a:solidFill>
              <a:srgbClr val="000000"/>
            </a:solidFill>
            <a:prstDash val="solid"/>
            <a:miter lim="800000"/>
            <a:headEnd len="sm" w="sm" type="none"/>
            <a:tailEnd len="sm" w="sm" type="none"/>
          </a:ln>
          <a:effectLst>
            <a:outerShdw blurRad="57150" rotWithShape="0" algn="tl" dir="2700000" dist="50800">
              <a:srgbClr val="000000">
                <a:alpha val="40000"/>
              </a:srgbClr>
            </a:outerShdw>
          </a:effectLst>
        </p:spPr>
      </p:pic>
      <p:sp>
        <p:nvSpPr>
          <p:cNvPr id="123" name="Google Shape;123;p28"/>
          <p:cNvSpPr txBox="1"/>
          <p:nvPr/>
        </p:nvSpPr>
        <p:spPr>
          <a:xfrm>
            <a:off x="5416975" y="3468124"/>
            <a:ext cx="2558700" cy="1100700"/>
          </a:xfrm>
          <a:prstGeom prst="rect">
            <a:avLst/>
          </a:prstGeom>
          <a:noFill/>
          <a:ln>
            <a:noFill/>
          </a:ln>
        </p:spPr>
        <p:txBody>
          <a:bodyPr anchorCtr="0" anchor="t" bIns="34275" lIns="68575" spcFirstLastPara="1" rIns="68575" wrap="square" tIns="34275">
            <a:noAutofit/>
          </a:bodyPr>
          <a:lstStyle/>
          <a:p>
            <a:pPr indent="0" lvl="0" marL="0" rtl="0" algn="ctr">
              <a:spcBef>
                <a:spcPts val="0"/>
              </a:spcBef>
              <a:spcAft>
                <a:spcPts val="0"/>
              </a:spcAft>
              <a:buNone/>
            </a:pPr>
            <a:r>
              <a:rPr b="1" lang="tr">
                <a:latin typeface="Century"/>
                <a:ea typeface="Century"/>
                <a:cs typeface="Century"/>
                <a:sym typeface="Century"/>
              </a:rPr>
              <a:t>Hands-on Machine Learning with Scikit-Learn, Keras &amp; TensorFlow</a:t>
            </a:r>
            <a:endParaRPr b="1">
              <a:latin typeface="Century"/>
              <a:ea typeface="Century"/>
              <a:cs typeface="Century"/>
              <a:sym typeface="Century"/>
            </a:endParaRPr>
          </a:p>
          <a:p>
            <a:pPr indent="0" lvl="0" marL="0" rtl="0" algn="ctr">
              <a:spcBef>
                <a:spcPts val="0"/>
              </a:spcBef>
              <a:spcAft>
                <a:spcPts val="0"/>
              </a:spcAft>
              <a:buNone/>
            </a:pPr>
            <a:r>
              <a:rPr lang="tr">
                <a:latin typeface="Century"/>
                <a:ea typeface="Century"/>
                <a:cs typeface="Century"/>
                <a:sym typeface="Century"/>
              </a:rPr>
              <a:t>Aurelien Geron</a:t>
            </a:r>
            <a:endParaRPr>
              <a:latin typeface="Century"/>
              <a:ea typeface="Century"/>
              <a:cs typeface="Century"/>
              <a:sym typeface="Century"/>
            </a:endParaRPr>
          </a:p>
        </p:txBody>
      </p:sp>
      <p:pic>
        <p:nvPicPr>
          <p:cNvPr id="124" name="Google Shape;124;p28"/>
          <p:cNvPicPr preferRelativeResize="0"/>
          <p:nvPr/>
        </p:nvPicPr>
        <p:blipFill>
          <a:blip r:embed="rId4">
            <a:alphaModFix/>
          </a:blip>
          <a:stretch>
            <a:fillRect/>
          </a:stretch>
        </p:blipFill>
        <p:spPr>
          <a:xfrm>
            <a:off x="6118613" y="1626676"/>
            <a:ext cx="1155429" cy="1516300"/>
          </a:xfrm>
          <a:prstGeom prst="rect">
            <a:avLst/>
          </a:prstGeom>
          <a:noFill/>
          <a:ln cap="sq" cmpd="sng" w="127000">
            <a:solidFill>
              <a:srgbClr val="000000"/>
            </a:solidFill>
            <a:prstDash val="solid"/>
            <a:miter lim="8000"/>
            <a:headEnd len="sm" w="sm" type="none"/>
            <a:tailEnd len="sm" w="sm" type="none"/>
          </a:ln>
          <a:effectLst>
            <a:outerShdw blurRad="57150" rotWithShape="0" algn="tl" dir="2700000" dist="50800">
              <a:srgbClr val="000000">
                <a:alpha val="40000"/>
              </a:srgbClr>
            </a:outerShdw>
          </a:effectLst>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What is Regression?</a:t>
            </a:r>
            <a:endParaRPr/>
          </a:p>
        </p:txBody>
      </p:sp>
      <p:sp>
        <p:nvSpPr>
          <p:cNvPr id="130" name="Google Shape;130;p29"/>
          <p:cNvSpPr txBox="1"/>
          <p:nvPr>
            <p:ph idx="1" type="body"/>
          </p:nvPr>
        </p:nvSpPr>
        <p:spPr>
          <a:xfrm>
            <a:off x="311700" y="1152475"/>
            <a:ext cx="5196300" cy="3416400"/>
          </a:xfrm>
          <a:prstGeom prst="rect">
            <a:avLst/>
          </a:prstGeom>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tr">
                <a:highlight>
                  <a:schemeClr val="lt1"/>
                </a:highlight>
              </a:rPr>
              <a:t>Regression determines the relationship between one dependent variable and one or more independent variables.</a:t>
            </a:r>
            <a:endParaRPr>
              <a:highlight>
                <a:schemeClr val="lt1"/>
              </a:highlight>
            </a:endParaRPr>
          </a:p>
          <a:p>
            <a:pPr indent="0" lvl="0" marL="0" rtl="0" algn="l">
              <a:lnSpc>
                <a:spcPct val="135714"/>
              </a:lnSpc>
              <a:spcBef>
                <a:spcPts val="0"/>
              </a:spcBef>
              <a:spcAft>
                <a:spcPts val="0"/>
              </a:spcAft>
              <a:buClr>
                <a:schemeClr val="dk1"/>
              </a:buClr>
              <a:buSzPts val="1100"/>
              <a:buFont typeface="Arial"/>
              <a:buNone/>
            </a:pPr>
            <a:r>
              <a:t/>
            </a:r>
            <a:endParaRPr>
              <a:highlight>
                <a:schemeClr val="lt1"/>
              </a:highlight>
            </a:endParaRPr>
          </a:p>
          <a:p>
            <a:pPr indent="0" lvl="0" marL="0" rtl="0" algn="l">
              <a:lnSpc>
                <a:spcPct val="135714"/>
              </a:lnSpc>
              <a:spcBef>
                <a:spcPts val="0"/>
              </a:spcBef>
              <a:spcAft>
                <a:spcPts val="0"/>
              </a:spcAft>
              <a:buClr>
                <a:schemeClr val="dk1"/>
              </a:buClr>
              <a:buSzPts val="1100"/>
              <a:buFont typeface="Arial"/>
              <a:buNone/>
            </a:pPr>
            <a:r>
              <a:rPr lang="tr">
                <a:highlight>
                  <a:schemeClr val="lt1"/>
                </a:highlight>
              </a:rPr>
              <a:t>If the value predicted by the model is a </a:t>
            </a:r>
            <a:r>
              <a:rPr b="1" lang="tr">
                <a:highlight>
                  <a:schemeClr val="lt1"/>
                </a:highlight>
              </a:rPr>
              <a:t>continuous </a:t>
            </a:r>
            <a:r>
              <a:rPr lang="tr">
                <a:highlight>
                  <a:schemeClr val="lt1"/>
                </a:highlight>
              </a:rPr>
              <a:t>value, this type of problem is a </a:t>
            </a:r>
            <a:r>
              <a:rPr b="1" lang="tr">
                <a:highlight>
                  <a:schemeClr val="lt1"/>
                </a:highlight>
              </a:rPr>
              <a:t>Regression </a:t>
            </a:r>
            <a:r>
              <a:rPr lang="tr">
                <a:highlight>
                  <a:schemeClr val="lt1"/>
                </a:highlight>
              </a:rPr>
              <a:t>problem.</a:t>
            </a:r>
            <a:endParaRPr>
              <a:highlight>
                <a:schemeClr val="lt1"/>
              </a:highlight>
            </a:endParaRPr>
          </a:p>
          <a:p>
            <a:pPr indent="0" lvl="0" marL="0" rtl="0" algn="l">
              <a:lnSpc>
                <a:spcPct val="135714"/>
              </a:lnSpc>
              <a:spcBef>
                <a:spcPts val="0"/>
              </a:spcBef>
              <a:spcAft>
                <a:spcPts val="0"/>
              </a:spcAft>
              <a:buClr>
                <a:schemeClr val="dk1"/>
              </a:buClr>
              <a:buSzPts val="1100"/>
              <a:buFont typeface="Arial"/>
              <a:buNone/>
            </a:pPr>
            <a:r>
              <a:t/>
            </a:r>
            <a:endParaRPr>
              <a:highlight>
                <a:schemeClr val="lt1"/>
              </a:highlight>
            </a:endParaRPr>
          </a:p>
          <a:p>
            <a:pPr indent="0" lvl="0" marL="0" rtl="0" algn="l">
              <a:lnSpc>
                <a:spcPct val="135714"/>
              </a:lnSpc>
              <a:spcBef>
                <a:spcPts val="0"/>
              </a:spcBef>
              <a:spcAft>
                <a:spcPts val="0"/>
              </a:spcAft>
              <a:buClr>
                <a:schemeClr val="dk1"/>
              </a:buClr>
              <a:buSzPts val="1100"/>
              <a:buFont typeface="Arial"/>
              <a:buNone/>
            </a:pPr>
            <a:r>
              <a:rPr lang="tr">
                <a:highlight>
                  <a:schemeClr val="lt1"/>
                </a:highlight>
              </a:rPr>
              <a:t>There are 3 different types of Regression according to the definition of the problem.</a:t>
            </a:r>
            <a:endParaRPr>
              <a:highlight>
                <a:schemeClr val="lt1"/>
              </a:highlight>
            </a:endParaRPr>
          </a:p>
          <a:p>
            <a:pPr indent="0" lvl="0" marL="0" rtl="0" algn="l">
              <a:lnSpc>
                <a:spcPct val="135714"/>
              </a:lnSpc>
              <a:spcBef>
                <a:spcPts val="0"/>
              </a:spcBef>
              <a:spcAft>
                <a:spcPts val="0"/>
              </a:spcAft>
              <a:buNone/>
            </a:pPr>
            <a:r>
              <a:t/>
            </a:r>
            <a:endParaRPr>
              <a:highlight>
                <a:schemeClr val="lt1"/>
              </a:highlight>
            </a:endParaRPr>
          </a:p>
          <a:p>
            <a:pPr indent="0" lvl="0" marL="0" rtl="0" algn="l">
              <a:lnSpc>
                <a:spcPct val="135714"/>
              </a:lnSpc>
              <a:spcBef>
                <a:spcPts val="0"/>
              </a:spcBef>
              <a:spcAft>
                <a:spcPts val="0"/>
              </a:spcAft>
              <a:buNone/>
            </a:pPr>
            <a:r>
              <a:t/>
            </a:r>
            <a:endParaRPr>
              <a:highlight>
                <a:schemeClr val="lt1"/>
              </a:highlight>
            </a:endParaRPr>
          </a:p>
          <a:p>
            <a:pPr indent="0" lvl="0" marL="0" rtl="0" algn="l">
              <a:spcBef>
                <a:spcPts val="0"/>
              </a:spcBef>
              <a:spcAft>
                <a:spcPts val="1200"/>
              </a:spcAft>
              <a:buNone/>
            </a:pPr>
            <a:r>
              <a:t/>
            </a:r>
            <a:endParaRPr>
              <a:highlight>
                <a:schemeClr val="lt1"/>
              </a:highlight>
            </a:endParaRPr>
          </a:p>
        </p:txBody>
      </p:sp>
      <p:pic>
        <p:nvPicPr>
          <p:cNvPr id="131" name="Google Shape;131;p29"/>
          <p:cNvPicPr preferRelativeResize="0"/>
          <p:nvPr/>
        </p:nvPicPr>
        <p:blipFill>
          <a:blip r:embed="rId3">
            <a:alphaModFix/>
          </a:blip>
          <a:stretch>
            <a:fillRect/>
          </a:stretch>
        </p:blipFill>
        <p:spPr>
          <a:xfrm>
            <a:off x="5740950" y="1469375"/>
            <a:ext cx="2939626" cy="22047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0">
                                            <p:txEl>
                                              <p:pRg end="0" st="0"/>
                                            </p:txEl>
                                          </p:spTgt>
                                        </p:tgtEl>
                                        <p:attrNameLst>
                                          <p:attrName>style.visibility</p:attrName>
                                        </p:attrNameLst>
                                      </p:cBhvr>
                                      <p:to>
                                        <p:strVal val="visible"/>
                                      </p:to>
                                    </p:set>
                                    <p:animEffect filter="fade" transition="in">
                                      <p:cBhvr>
                                        <p:cTn dur="1000"/>
                                        <p:tgtEl>
                                          <p:spTgt spid="13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0">
                                            <p:txEl>
                                              <p:pRg end="1" st="1"/>
                                            </p:txEl>
                                          </p:spTgt>
                                        </p:tgtEl>
                                        <p:attrNameLst>
                                          <p:attrName>style.visibility</p:attrName>
                                        </p:attrNameLst>
                                      </p:cBhvr>
                                      <p:to>
                                        <p:strVal val="visible"/>
                                      </p:to>
                                    </p:set>
                                    <p:animEffect filter="fade" transition="in">
                                      <p:cBhvr>
                                        <p:cTn dur="1000"/>
                                        <p:tgtEl>
                                          <p:spTgt spid="13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0">
                                            <p:txEl>
                                              <p:pRg end="2" st="2"/>
                                            </p:txEl>
                                          </p:spTgt>
                                        </p:tgtEl>
                                        <p:attrNameLst>
                                          <p:attrName>style.visibility</p:attrName>
                                        </p:attrNameLst>
                                      </p:cBhvr>
                                      <p:to>
                                        <p:strVal val="visible"/>
                                      </p:to>
                                    </p:set>
                                    <p:animEffect filter="fade" transition="in">
                                      <p:cBhvr>
                                        <p:cTn dur="1000"/>
                                        <p:tgtEl>
                                          <p:spTgt spid="13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0">
                                            <p:txEl>
                                              <p:pRg end="3" st="3"/>
                                            </p:txEl>
                                          </p:spTgt>
                                        </p:tgtEl>
                                        <p:attrNameLst>
                                          <p:attrName>style.visibility</p:attrName>
                                        </p:attrNameLst>
                                      </p:cBhvr>
                                      <p:to>
                                        <p:strVal val="visible"/>
                                      </p:to>
                                    </p:set>
                                    <p:animEffect filter="fade" transition="in">
                                      <p:cBhvr>
                                        <p:cTn dur="1000"/>
                                        <p:tgtEl>
                                          <p:spTgt spid="13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0">
                                            <p:txEl>
                                              <p:pRg end="4" st="4"/>
                                            </p:txEl>
                                          </p:spTgt>
                                        </p:tgtEl>
                                        <p:attrNameLst>
                                          <p:attrName>style.visibility</p:attrName>
                                        </p:attrNameLst>
                                      </p:cBhvr>
                                      <p:to>
                                        <p:strVal val="visible"/>
                                      </p:to>
                                    </p:set>
                                    <p:animEffect filter="fade" transition="in">
                                      <p:cBhvr>
                                        <p:cTn dur="1000"/>
                                        <p:tgtEl>
                                          <p:spTgt spid="130">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0">
                                            <p:txEl>
                                              <p:pRg end="5" st="5"/>
                                            </p:txEl>
                                          </p:spTgt>
                                        </p:tgtEl>
                                        <p:attrNameLst>
                                          <p:attrName>style.visibility</p:attrName>
                                        </p:attrNameLst>
                                      </p:cBhvr>
                                      <p:to>
                                        <p:strVal val="visible"/>
                                      </p:to>
                                    </p:set>
                                    <p:animEffect filter="fade" transition="in">
                                      <p:cBhvr>
                                        <p:cTn dur="1000"/>
                                        <p:tgtEl>
                                          <p:spTgt spid="130">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0">
                                            <p:txEl>
                                              <p:pRg end="6" st="6"/>
                                            </p:txEl>
                                          </p:spTgt>
                                        </p:tgtEl>
                                        <p:attrNameLst>
                                          <p:attrName>style.visibility</p:attrName>
                                        </p:attrNameLst>
                                      </p:cBhvr>
                                      <p:to>
                                        <p:strVal val="visible"/>
                                      </p:to>
                                    </p:set>
                                    <p:animEffect filter="fade" transition="in">
                                      <p:cBhvr>
                                        <p:cTn dur="1000"/>
                                        <p:tgtEl>
                                          <p:spTgt spid="130">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0">
                                            <p:txEl>
                                              <p:pRg end="7" st="7"/>
                                            </p:txEl>
                                          </p:spTgt>
                                        </p:tgtEl>
                                        <p:attrNameLst>
                                          <p:attrName>style.visibility</p:attrName>
                                        </p:attrNameLst>
                                      </p:cBhvr>
                                      <p:to>
                                        <p:strVal val="visible"/>
                                      </p:to>
                                    </p:set>
                                    <p:animEffect filter="fade" transition="in">
                                      <p:cBhvr>
                                        <p:cTn dur="1000"/>
                                        <p:tgtEl>
                                          <p:spTgt spid="130">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Regression Types</a:t>
            </a:r>
            <a:endParaRPr/>
          </a:p>
        </p:txBody>
      </p:sp>
      <p:pic>
        <p:nvPicPr>
          <p:cNvPr id="137" name="Google Shape;137;p30"/>
          <p:cNvPicPr preferRelativeResize="0"/>
          <p:nvPr/>
        </p:nvPicPr>
        <p:blipFill>
          <a:blip r:embed="rId3">
            <a:alphaModFix/>
          </a:blip>
          <a:stretch>
            <a:fillRect/>
          </a:stretch>
        </p:blipFill>
        <p:spPr>
          <a:xfrm>
            <a:off x="371575" y="2828300"/>
            <a:ext cx="2898315" cy="2090350"/>
          </a:xfrm>
          <a:prstGeom prst="rect">
            <a:avLst/>
          </a:prstGeom>
          <a:noFill/>
          <a:ln>
            <a:noFill/>
          </a:ln>
        </p:spPr>
      </p:pic>
      <p:pic>
        <p:nvPicPr>
          <p:cNvPr id="138" name="Google Shape;138;p30"/>
          <p:cNvPicPr preferRelativeResize="0"/>
          <p:nvPr/>
        </p:nvPicPr>
        <p:blipFill>
          <a:blip r:embed="rId4">
            <a:alphaModFix/>
          </a:blip>
          <a:stretch>
            <a:fillRect/>
          </a:stretch>
        </p:blipFill>
        <p:spPr>
          <a:xfrm>
            <a:off x="3328480" y="2976610"/>
            <a:ext cx="2487052" cy="1793730"/>
          </a:xfrm>
          <a:prstGeom prst="rect">
            <a:avLst/>
          </a:prstGeom>
          <a:noFill/>
          <a:ln>
            <a:noFill/>
          </a:ln>
        </p:spPr>
      </p:pic>
      <p:pic>
        <p:nvPicPr>
          <p:cNvPr id="139" name="Google Shape;139;p30"/>
          <p:cNvPicPr preferRelativeResize="0"/>
          <p:nvPr/>
        </p:nvPicPr>
        <p:blipFill>
          <a:blip r:embed="rId5">
            <a:alphaModFix/>
          </a:blip>
          <a:stretch>
            <a:fillRect/>
          </a:stretch>
        </p:blipFill>
        <p:spPr>
          <a:xfrm>
            <a:off x="5874110" y="3073319"/>
            <a:ext cx="2898314" cy="1600312"/>
          </a:xfrm>
          <a:prstGeom prst="rect">
            <a:avLst/>
          </a:prstGeom>
          <a:noFill/>
          <a:ln>
            <a:noFill/>
          </a:ln>
        </p:spPr>
      </p:pic>
      <p:sp>
        <p:nvSpPr>
          <p:cNvPr id="140" name="Google Shape;140;p30"/>
          <p:cNvSpPr txBox="1"/>
          <p:nvPr/>
        </p:nvSpPr>
        <p:spPr>
          <a:xfrm>
            <a:off x="443400" y="975500"/>
            <a:ext cx="8257200" cy="2401200"/>
          </a:xfrm>
          <a:prstGeom prst="rect">
            <a:avLst/>
          </a:prstGeom>
          <a:noFill/>
          <a:ln>
            <a:noFill/>
          </a:ln>
        </p:spPr>
        <p:txBody>
          <a:bodyPr anchorCtr="0" anchor="t" bIns="91425" lIns="91425" spcFirstLastPara="1" rIns="91425" wrap="square" tIns="91425">
            <a:spAutoFit/>
          </a:bodyPr>
          <a:lstStyle/>
          <a:p>
            <a:pPr indent="-323850" lvl="0" marL="457200" rtl="0" algn="l">
              <a:spcBef>
                <a:spcPts val="0"/>
              </a:spcBef>
              <a:spcAft>
                <a:spcPts val="0"/>
              </a:spcAft>
              <a:buSzPts val="1500"/>
              <a:buFont typeface="Century"/>
              <a:buAutoNum type="arabicPeriod"/>
            </a:pPr>
            <a:r>
              <a:rPr b="1" lang="tr" sz="1500">
                <a:latin typeface="Century"/>
                <a:ea typeface="Century"/>
                <a:cs typeface="Century"/>
                <a:sym typeface="Century"/>
              </a:rPr>
              <a:t>Simple Linear Regression: </a:t>
            </a:r>
            <a:r>
              <a:rPr lang="tr" sz="1500">
                <a:latin typeface="Century"/>
                <a:ea typeface="Century"/>
                <a:cs typeface="Century"/>
                <a:sym typeface="Century"/>
              </a:rPr>
              <a:t>Regression type used when there is only one independent variable.</a:t>
            </a:r>
            <a:endParaRPr sz="1500">
              <a:latin typeface="Century"/>
              <a:ea typeface="Century"/>
              <a:cs typeface="Century"/>
              <a:sym typeface="Century"/>
            </a:endParaRPr>
          </a:p>
          <a:p>
            <a:pPr indent="-323850" lvl="0" marL="457200" rtl="0" algn="l">
              <a:spcBef>
                <a:spcPts val="1000"/>
              </a:spcBef>
              <a:spcAft>
                <a:spcPts val="0"/>
              </a:spcAft>
              <a:buSzPts val="1500"/>
              <a:buFont typeface="Century"/>
              <a:buAutoNum type="arabicPeriod"/>
            </a:pPr>
            <a:r>
              <a:rPr b="1" lang="tr" sz="1500">
                <a:latin typeface="Century"/>
                <a:ea typeface="Century"/>
                <a:cs typeface="Century"/>
                <a:sym typeface="Century"/>
              </a:rPr>
              <a:t>Multiple Linear Regression: </a:t>
            </a:r>
            <a:r>
              <a:rPr lang="tr" sz="1500">
                <a:latin typeface="Century"/>
                <a:ea typeface="Century"/>
                <a:cs typeface="Century"/>
                <a:sym typeface="Century"/>
              </a:rPr>
              <a:t>It is a type of Regression used when there is more than one independent variable.</a:t>
            </a:r>
            <a:endParaRPr sz="1500">
              <a:latin typeface="Century"/>
              <a:ea typeface="Century"/>
              <a:cs typeface="Century"/>
              <a:sym typeface="Century"/>
            </a:endParaRPr>
          </a:p>
          <a:p>
            <a:pPr indent="-323850" lvl="0" marL="457200" rtl="0" algn="l">
              <a:spcBef>
                <a:spcPts val="1000"/>
              </a:spcBef>
              <a:spcAft>
                <a:spcPts val="0"/>
              </a:spcAft>
              <a:buSzPts val="1500"/>
              <a:buFont typeface="Century"/>
              <a:buAutoNum type="arabicPeriod"/>
            </a:pPr>
            <a:r>
              <a:rPr b="1" lang="tr" sz="1500">
                <a:latin typeface="Century"/>
                <a:ea typeface="Century"/>
                <a:cs typeface="Century"/>
                <a:sym typeface="Century"/>
              </a:rPr>
              <a:t>Polynomial Regression: </a:t>
            </a:r>
            <a:r>
              <a:rPr lang="tr" sz="1500">
                <a:latin typeface="Century"/>
                <a:ea typeface="Century"/>
                <a:cs typeface="Century"/>
                <a:sym typeface="Century"/>
              </a:rPr>
              <a:t>It is a type of Regression in which the relationship between the independent variable x and the dependent variable y is modeled as </a:t>
            </a:r>
            <a:r>
              <a:rPr lang="tr" sz="1500">
                <a:highlight>
                  <a:srgbClr val="C9DAF8"/>
                </a:highlight>
                <a:latin typeface="Century"/>
                <a:ea typeface="Century"/>
                <a:cs typeface="Century"/>
                <a:sym typeface="Century"/>
              </a:rPr>
              <a:t>an nth order polynomial in x.</a:t>
            </a:r>
            <a:endParaRPr sz="1500">
              <a:solidFill>
                <a:schemeClr val="dk1"/>
              </a:solidFill>
              <a:highlight>
                <a:srgbClr val="C9DAF8"/>
              </a:highlight>
              <a:latin typeface="Century"/>
              <a:ea typeface="Century"/>
              <a:cs typeface="Century"/>
              <a:sym typeface="Century"/>
            </a:endParaRPr>
          </a:p>
          <a:p>
            <a:pPr indent="0" lvl="0" marL="0" rtl="0" algn="l">
              <a:spcBef>
                <a:spcPts val="1000"/>
              </a:spcBef>
              <a:spcAft>
                <a:spcPts val="1000"/>
              </a:spcAft>
              <a:buNone/>
            </a:pPr>
            <a:r>
              <a:t/>
            </a:r>
            <a:endParaRPr>
              <a:latin typeface="Century"/>
              <a:ea typeface="Century"/>
              <a:cs typeface="Century"/>
              <a:sym typeface="Century"/>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0">
                                            <p:txEl>
                                              <p:pRg end="0" st="0"/>
                                            </p:txEl>
                                          </p:spTgt>
                                        </p:tgtEl>
                                        <p:attrNameLst>
                                          <p:attrName>style.visibility</p:attrName>
                                        </p:attrNameLst>
                                      </p:cBhvr>
                                      <p:to>
                                        <p:strVal val="visible"/>
                                      </p:to>
                                    </p:set>
                                    <p:animEffect filter="fade" transition="in">
                                      <p:cBhvr>
                                        <p:cTn dur="1000"/>
                                        <p:tgtEl>
                                          <p:spTgt spid="14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0">
                                            <p:txEl>
                                              <p:pRg end="1" st="1"/>
                                            </p:txEl>
                                          </p:spTgt>
                                        </p:tgtEl>
                                        <p:attrNameLst>
                                          <p:attrName>style.visibility</p:attrName>
                                        </p:attrNameLst>
                                      </p:cBhvr>
                                      <p:to>
                                        <p:strVal val="visible"/>
                                      </p:to>
                                    </p:set>
                                    <p:animEffect filter="fade" transition="in">
                                      <p:cBhvr>
                                        <p:cTn dur="1000"/>
                                        <p:tgtEl>
                                          <p:spTgt spid="14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0">
                                            <p:txEl>
                                              <p:pRg end="2" st="2"/>
                                            </p:txEl>
                                          </p:spTgt>
                                        </p:tgtEl>
                                        <p:attrNameLst>
                                          <p:attrName>style.visibility</p:attrName>
                                        </p:attrNameLst>
                                      </p:cBhvr>
                                      <p:to>
                                        <p:strVal val="visible"/>
                                      </p:to>
                                    </p:set>
                                    <p:animEffect filter="fade" transition="in">
                                      <p:cBhvr>
                                        <p:cTn dur="1000"/>
                                        <p:tgtEl>
                                          <p:spTgt spid="14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0">
                                            <p:txEl>
                                              <p:pRg end="3" st="3"/>
                                            </p:txEl>
                                          </p:spTgt>
                                        </p:tgtEl>
                                        <p:attrNameLst>
                                          <p:attrName>style.visibility</p:attrName>
                                        </p:attrNameLst>
                                      </p:cBhvr>
                                      <p:to>
                                        <p:strVal val="visible"/>
                                      </p:to>
                                    </p:set>
                                    <p:animEffect filter="fade" transition="in">
                                      <p:cBhvr>
                                        <p:cTn dur="1000"/>
                                        <p:tgtEl>
                                          <p:spTgt spid="140">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Basic </a:t>
            </a:r>
            <a:r>
              <a:rPr lang="tr"/>
              <a:t>Linear</a:t>
            </a:r>
            <a:r>
              <a:rPr lang="tr"/>
              <a:t> Regression</a:t>
            </a:r>
            <a:endParaRPr/>
          </a:p>
        </p:txBody>
      </p:sp>
      <p:sp>
        <p:nvSpPr>
          <p:cNvPr id="146" name="Google Shape;146;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35714"/>
              </a:lnSpc>
              <a:spcBef>
                <a:spcPts val="0"/>
              </a:spcBef>
              <a:spcAft>
                <a:spcPts val="0"/>
              </a:spcAft>
              <a:buNone/>
            </a:pPr>
            <a:r>
              <a:rPr b="1" lang="tr">
                <a:highlight>
                  <a:srgbClr val="FFFFFF"/>
                </a:highlight>
              </a:rPr>
              <a:t>Simple Linear Regression </a:t>
            </a:r>
            <a:r>
              <a:rPr lang="tr">
                <a:highlight>
                  <a:srgbClr val="FFFFFF"/>
                </a:highlight>
              </a:rPr>
              <a:t>uses an optimal straight line (also known as a regression line) to establish a relationship between a dependent variable (Y) and an independent variable (X).</a:t>
            </a:r>
            <a:endParaRPr>
              <a:highlight>
                <a:srgbClr val="FFFFFF"/>
              </a:highlight>
            </a:endParaRPr>
          </a:p>
          <a:p>
            <a:pPr indent="0" lvl="0" marL="0" rtl="0" algn="l">
              <a:lnSpc>
                <a:spcPct val="135714"/>
              </a:lnSpc>
              <a:spcBef>
                <a:spcPts val="0"/>
              </a:spcBef>
              <a:spcAft>
                <a:spcPts val="0"/>
              </a:spcAft>
              <a:buNone/>
            </a:pPr>
            <a:r>
              <a:t/>
            </a:r>
            <a:endParaRPr/>
          </a:p>
          <a:p>
            <a:pPr indent="0" lvl="0" marL="0" rtl="0" algn="l">
              <a:lnSpc>
                <a:spcPct val="135714"/>
              </a:lnSpc>
              <a:spcBef>
                <a:spcPts val="0"/>
              </a:spcBef>
              <a:spcAft>
                <a:spcPts val="0"/>
              </a:spcAft>
              <a:buNone/>
            </a:pPr>
            <a:r>
              <a:rPr lang="tr"/>
              <a:t>Regression tries to </a:t>
            </a:r>
            <a:r>
              <a:rPr lang="tr">
                <a:highlight>
                  <a:srgbClr val="C9DAF8"/>
                </a:highlight>
              </a:rPr>
              <a:t>find the most optimal line equation</a:t>
            </a:r>
            <a:r>
              <a:rPr lang="tr">
                <a:highlight>
                  <a:srgbClr val="FFFFFF"/>
                </a:highlight>
              </a:rPr>
              <a:t> </a:t>
            </a:r>
            <a:r>
              <a:rPr lang="tr"/>
              <a:t>that will try to fit all points.</a:t>
            </a:r>
            <a:endParaRPr/>
          </a:p>
        </p:txBody>
      </p:sp>
      <p:pic>
        <p:nvPicPr>
          <p:cNvPr id="147" name="Google Shape;147;p31"/>
          <p:cNvPicPr preferRelativeResize="0"/>
          <p:nvPr/>
        </p:nvPicPr>
        <p:blipFill>
          <a:blip r:embed="rId3">
            <a:alphaModFix/>
          </a:blip>
          <a:stretch>
            <a:fillRect/>
          </a:stretch>
        </p:blipFill>
        <p:spPr>
          <a:xfrm>
            <a:off x="953087" y="2700149"/>
            <a:ext cx="2777225" cy="1726625"/>
          </a:xfrm>
          <a:prstGeom prst="rect">
            <a:avLst/>
          </a:prstGeom>
          <a:noFill/>
          <a:ln>
            <a:noFill/>
          </a:ln>
        </p:spPr>
      </p:pic>
      <p:pic>
        <p:nvPicPr>
          <p:cNvPr id="148" name="Google Shape;148;p31"/>
          <p:cNvPicPr preferRelativeResize="0"/>
          <p:nvPr/>
        </p:nvPicPr>
        <p:blipFill>
          <a:blip r:embed="rId4">
            <a:alphaModFix/>
          </a:blip>
          <a:stretch>
            <a:fillRect/>
          </a:stretch>
        </p:blipFill>
        <p:spPr>
          <a:xfrm>
            <a:off x="5389350" y="2461100"/>
            <a:ext cx="2939626" cy="2204725"/>
          </a:xfrm>
          <a:prstGeom prst="rect">
            <a:avLst/>
          </a:prstGeom>
          <a:noFill/>
          <a:ln>
            <a:noFill/>
          </a:ln>
        </p:spPr>
      </p:pic>
      <p:pic>
        <p:nvPicPr>
          <p:cNvPr id="149" name="Google Shape;149;p31"/>
          <p:cNvPicPr preferRelativeResize="0"/>
          <p:nvPr/>
        </p:nvPicPr>
        <p:blipFill>
          <a:blip r:embed="rId5">
            <a:alphaModFix/>
          </a:blip>
          <a:stretch>
            <a:fillRect/>
          </a:stretch>
        </p:blipFill>
        <p:spPr>
          <a:xfrm>
            <a:off x="8680900" y="4466250"/>
            <a:ext cx="463100" cy="4631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6">
                                            <p:txEl>
                                              <p:pRg end="0" st="0"/>
                                            </p:txEl>
                                          </p:spTgt>
                                        </p:tgtEl>
                                        <p:attrNameLst>
                                          <p:attrName>style.visibility</p:attrName>
                                        </p:attrNameLst>
                                      </p:cBhvr>
                                      <p:to>
                                        <p:strVal val="visible"/>
                                      </p:to>
                                    </p:set>
                                    <p:animEffect filter="fade" transition="in">
                                      <p:cBhvr>
                                        <p:cTn dur="1000"/>
                                        <p:tgtEl>
                                          <p:spTgt spid="14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6">
                                            <p:txEl>
                                              <p:pRg end="1" st="1"/>
                                            </p:txEl>
                                          </p:spTgt>
                                        </p:tgtEl>
                                        <p:attrNameLst>
                                          <p:attrName>style.visibility</p:attrName>
                                        </p:attrNameLst>
                                      </p:cBhvr>
                                      <p:to>
                                        <p:strVal val="visible"/>
                                      </p:to>
                                    </p:set>
                                    <p:animEffect filter="fade" transition="in">
                                      <p:cBhvr>
                                        <p:cTn dur="1000"/>
                                        <p:tgtEl>
                                          <p:spTgt spid="14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6">
                                            <p:txEl>
                                              <p:pRg end="2" st="2"/>
                                            </p:txEl>
                                          </p:spTgt>
                                        </p:tgtEl>
                                        <p:attrNameLst>
                                          <p:attrName>style.visibility</p:attrName>
                                        </p:attrNameLst>
                                      </p:cBhvr>
                                      <p:to>
                                        <p:strVal val="visible"/>
                                      </p:to>
                                    </p:set>
                                    <p:animEffect filter="fade" transition="in">
                                      <p:cBhvr>
                                        <p:cTn dur="1000"/>
                                        <p:tgtEl>
                                          <p:spTgt spid="146">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Multiple Linear Regression</a:t>
            </a:r>
            <a:endParaRPr/>
          </a:p>
        </p:txBody>
      </p:sp>
      <p:sp>
        <p:nvSpPr>
          <p:cNvPr id="155" name="Google Shape;155;p32"/>
          <p:cNvSpPr txBox="1"/>
          <p:nvPr>
            <p:ph idx="1" type="body"/>
          </p:nvPr>
        </p:nvSpPr>
        <p:spPr>
          <a:xfrm>
            <a:off x="311700" y="1152475"/>
            <a:ext cx="8408700" cy="3416400"/>
          </a:xfrm>
          <a:prstGeom prst="rect">
            <a:avLst/>
          </a:prstGeom>
        </p:spPr>
        <p:txBody>
          <a:bodyPr anchorCtr="0" anchor="t" bIns="91425" lIns="91425" spcFirstLastPara="1" rIns="91425" wrap="square" tIns="91425">
            <a:normAutofit/>
          </a:bodyPr>
          <a:lstStyle/>
          <a:p>
            <a:pPr indent="0" lvl="0" marL="0" rtl="0" algn="l">
              <a:lnSpc>
                <a:spcPct val="135714"/>
              </a:lnSpc>
              <a:spcBef>
                <a:spcPts val="0"/>
              </a:spcBef>
              <a:spcAft>
                <a:spcPts val="0"/>
              </a:spcAft>
              <a:buClr>
                <a:schemeClr val="dk1"/>
              </a:buClr>
              <a:buSzPts val="1100"/>
              <a:buFont typeface="Arial"/>
              <a:buNone/>
            </a:pPr>
            <a:r>
              <a:rPr b="1" lang="tr">
                <a:highlight>
                  <a:srgbClr val="C9DAF8"/>
                </a:highlight>
              </a:rPr>
              <a:t>Multiple Linear Regression</a:t>
            </a:r>
            <a:r>
              <a:rPr lang="tr">
                <a:highlight>
                  <a:srgbClr val="FFFFFF"/>
                </a:highlight>
              </a:rPr>
              <a:t> uses an optimal straight line (also known as a regression line) to establish a relationship between the dependent variable (Y) and more than one independent variable (X).</a:t>
            </a:r>
            <a:endParaRPr>
              <a:highlight>
                <a:srgbClr val="FFFFFF"/>
              </a:highlight>
            </a:endParaRPr>
          </a:p>
        </p:txBody>
      </p:sp>
      <p:pic>
        <p:nvPicPr>
          <p:cNvPr id="156" name="Google Shape;156;p32"/>
          <p:cNvPicPr preferRelativeResize="0"/>
          <p:nvPr/>
        </p:nvPicPr>
        <p:blipFill>
          <a:blip r:embed="rId3">
            <a:alphaModFix/>
          </a:blip>
          <a:stretch>
            <a:fillRect/>
          </a:stretch>
        </p:blipFill>
        <p:spPr>
          <a:xfrm>
            <a:off x="5493575" y="2257513"/>
            <a:ext cx="2959450" cy="2219575"/>
          </a:xfrm>
          <a:prstGeom prst="rect">
            <a:avLst/>
          </a:prstGeom>
          <a:noFill/>
          <a:ln>
            <a:noFill/>
          </a:ln>
        </p:spPr>
      </p:pic>
      <p:pic>
        <p:nvPicPr>
          <p:cNvPr id="157" name="Google Shape;157;p32"/>
          <p:cNvPicPr preferRelativeResize="0"/>
          <p:nvPr/>
        </p:nvPicPr>
        <p:blipFill>
          <a:blip r:embed="rId4">
            <a:alphaModFix/>
          </a:blip>
          <a:stretch>
            <a:fillRect/>
          </a:stretch>
        </p:blipFill>
        <p:spPr>
          <a:xfrm>
            <a:off x="453274" y="2763650"/>
            <a:ext cx="4572001" cy="1207300"/>
          </a:xfrm>
          <a:prstGeom prst="rect">
            <a:avLst/>
          </a:prstGeom>
          <a:noFill/>
          <a:ln>
            <a:noFill/>
          </a:ln>
        </p:spPr>
      </p:pic>
      <p:pic>
        <p:nvPicPr>
          <p:cNvPr id="158" name="Google Shape;158;p32"/>
          <p:cNvPicPr preferRelativeResize="0"/>
          <p:nvPr/>
        </p:nvPicPr>
        <p:blipFill>
          <a:blip r:embed="rId5">
            <a:alphaModFix/>
          </a:blip>
          <a:stretch>
            <a:fillRect/>
          </a:stretch>
        </p:blipFill>
        <p:spPr>
          <a:xfrm>
            <a:off x="8680900" y="4466250"/>
            <a:ext cx="463100" cy="4631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5">
                                            <p:txEl>
                                              <p:pRg end="0" st="0"/>
                                            </p:txEl>
                                          </p:spTgt>
                                        </p:tgtEl>
                                        <p:attrNameLst>
                                          <p:attrName>style.visibility</p:attrName>
                                        </p:attrNameLst>
                                      </p:cBhvr>
                                      <p:to>
                                        <p:strVal val="visible"/>
                                      </p:to>
                                    </p:set>
                                    <p:animEffect filter="fade" transition="in">
                                      <p:cBhvr>
                                        <p:cTn dur="1000"/>
                                        <p:tgtEl>
                                          <p:spTgt spid="155">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Polynomial </a:t>
            </a:r>
            <a:r>
              <a:rPr lang="tr"/>
              <a:t>Regression</a:t>
            </a:r>
            <a:endParaRPr/>
          </a:p>
        </p:txBody>
      </p:sp>
      <p:sp>
        <p:nvSpPr>
          <p:cNvPr id="164" name="Google Shape;164;p33"/>
          <p:cNvSpPr txBox="1"/>
          <p:nvPr>
            <p:ph idx="1" type="body"/>
          </p:nvPr>
        </p:nvSpPr>
        <p:spPr>
          <a:xfrm>
            <a:off x="311700" y="1152475"/>
            <a:ext cx="3999900" cy="3416400"/>
          </a:xfrm>
          <a:prstGeom prst="rect">
            <a:avLst/>
          </a:prstGeom>
        </p:spPr>
        <p:txBody>
          <a:bodyPr anchorCtr="0" anchor="t" bIns="91425" lIns="91425" spcFirstLastPara="1" rIns="91425" wrap="square" tIns="91425">
            <a:normAutofit lnSpcReduction="20000"/>
          </a:bodyPr>
          <a:lstStyle/>
          <a:p>
            <a:pPr indent="0" lvl="0" marL="0" rtl="0" algn="l">
              <a:lnSpc>
                <a:spcPct val="135714"/>
              </a:lnSpc>
              <a:spcBef>
                <a:spcPts val="0"/>
              </a:spcBef>
              <a:spcAft>
                <a:spcPts val="0"/>
              </a:spcAft>
              <a:buNone/>
            </a:pPr>
            <a:r>
              <a:rPr b="1" lang="tr">
                <a:highlight>
                  <a:srgbClr val="FFFFFF"/>
                </a:highlight>
              </a:rPr>
              <a:t>Polynomial Regression </a:t>
            </a:r>
            <a:r>
              <a:rPr lang="tr">
                <a:highlight>
                  <a:srgbClr val="FFFFFF"/>
                </a:highlight>
              </a:rPr>
              <a:t>is a form of regression analysis in which the relationship between one or more independent variable x and dependent variable y is modeled as an nth order polynomial in x.</a:t>
            </a:r>
            <a:endParaRPr>
              <a:highlight>
                <a:srgbClr val="FFFFFF"/>
              </a:highlight>
            </a:endParaRPr>
          </a:p>
          <a:p>
            <a:pPr indent="0" lvl="0" marL="0" rtl="0" algn="l">
              <a:lnSpc>
                <a:spcPct val="135714"/>
              </a:lnSpc>
              <a:spcBef>
                <a:spcPts val="0"/>
              </a:spcBef>
              <a:spcAft>
                <a:spcPts val="0"/>
              </a:spcAft>
              <a:buNone/>
            </a:pPr>
            <a:r>
              <a:t/>
            </a:r>
            <a:endParaRPr/>
          </a:p>
          <a:p>
            <a:pPr indent="-317500" lvl="0" marL="457200" rtl="0" algn="l">
              <a:lnSpc>
                <a:spcPct val="135714"/>
              </a:lnSpc>
              <a:spcBef>
                <a:spcPts val="0"/>
              </a:spcBef>
              <a:spcAft>
                <a:spcPts val="0"/>
              </a:spcAft>
              <a:buSzPts val="1400"/>
              <a:buChar char="●"/>
            </a:pPr>
            <a:r>
              <a:rPr lang="tr"/>
              <a:t>In cases where our simple and multiple linear regression models fail to predict (when our data is nonlinear), we can better fit our model to our data with the help of polynomial regression. For this, we need to give the features we give to the model in degrees (exponential).</a:t>
            </a:r>
            <a:endParaRPr/>
          </a:p>
        </p:txBody>
      </p:sp>
      <p:pic>
        <p:nvPicPr>
          <p:cNvPr id="165" name="Google Shape;165;p33"/>
          <p:cNvPicPr preferRelativeResize="0"/>
          <p:nvPr/>
        </p:nvPicPr>
        <p:blipFill>
          <a:blip r:embed="rId3">
            <a:alphaModFix/>
          </a:blip>
          <a:stretch>
            <a:fillRect/>
          </a:stretch>
        </p:blipFill>
        <p:spPr>
          <a:xfrm>
            <a:off x="4170050" y="1215688"/>
            <a:ext cx="4821549" cy="2712125"/>
          </a:xfrm>
          <a:prstGeom prst="rect">
            <a:avLst/>
          </a:prstGeom>
          <a:noFill/>
          <a:ln>
            <a:noFill/>
          </a:ln>
        </p:spPr>
      </p:pic>
      <p:pic>
        <p:nvPicPr>
          <p:cNvPr id="166" name="Google Shape;166;p33"/>
          <p:cNvPicPr preferRelativeResize="0"/>
          <p:nvPr/>
        </p:nvPicPr>
        <p:blipFill>
          <a:blip r:embed="rId4">
            <a:alphaModFix/>
          </a:blip>
          <a:stretch>
            <a:fillRect/>
          </a:stretch>
        </p:blipFill>
        <p:spPr>
          <a:xfrm>
            <a:off x="8680900" y="4466250"/>
            <a:ext cx="463100" cy="4631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4">
                                            <p:txEl>
                                              <p:pRg end="0" st="0"/>
                                            </p:txEl>
                                          </p:spTgt>
                                        </p:tgtEl>
                                        <p:attrNameLst>
                                          <p:attrName>style.visibility</p:attrName>
                                        </p:attrNameLst>
                                      </p:cBhvr>
                                      <p:to>
                                        <p:strVal val="visible"/>
                                      </p:to>
                                    </p:set>
                                    <p:animEffect filter="fade" transition="in">
                                      <p:cBhvr>
                                        <p:cTn dur="1000"/>
                                        <p:tgtEl>
                                          <p:spTgt spid="16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4">
                                            <p:txEl>
                                              <p:pRg end="1" st="1"/>
                                            </p:txEl>
                                          </p:spTgt>
                                        </p:tgtEl>
                                        <p:attrNameLst>
                                          <p:attrName>style.visibility</p:attrName>
                                        </p:attrNameLst>
                                      </p:cBhvr>
                                      <p:to>
                                        <p:strVal val="visible"/>
                                      </p:to>
                                    </p:set>
                                    <p:animEffect filter="fade" transition="in">
                                      <p:cBhvr>
                                        <p:cTn dur="1000"/>
                                        <p:tgtEl>
                                          <p:spTgt spid="16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4">
                                            <p:txEl>
                                              <p:pRg end="2" st="2"/>
                                            </p:txEl>
                                          </p:spTgt>
                                        </p:tgtEl>
                                        <p:attrNameLst>
                                          <p:attrName>style.visibility</p:attrName>
                                        </p:attrNameLst>
                                      </p:cBhvr>
                                      <p:to>
                                        <p:strVal val="visible"/>
                                      </p:to>
                                    </p:set>
                                    <p:animEffect filter="fade" transition="in">
                                      <p:cBhvr>
                                        <p:cTn dur="1000"/>
                                        <p:tgtEl>
                                          <p:spTgt spid="164">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