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5143500" type="screen16x9"/>
  <p:notesSz cx="6858000" cy="9144000"/>
  <p:embeddedFontLst>
    <p:embeddedFont>
      <p:font typeface="Century" panose="02040604050505020304" pitchFamily="18" charset="0"/>
      <p:regular r:id="rId38"/>
    </p:embeddedFont>
    <p:embeddedFont>
      <p:font typeface="Fira Sans ExtraBold" panose="020B0903050000020004" pitchFamily="34" charset="0"/>
      <p:bold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781e6e0b6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781e6e0b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aea838f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aea838f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84cceffa3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84cceffa3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Century"/>
              <a:ea typeface="Century"/>
              <a:cs typeface="Century"/>
              <a:sym typeface="Century"/>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9ce013ae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9ce013ae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8476311f9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8476311f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sz="1400">
              <a:latin typeface="Century"/>
              <a:ea typeface="Century"/>
              <a:cs typeface="Century"/>
              <a:sym typeface="Century"/>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79b17f21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79b17f2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b4d31e4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b4d31e4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a9956c5a0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ea9956c5a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a9956c5a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a9956c5a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a9956c5a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a9956c5a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8476311f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8476311f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7b3b1931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7b3b1931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8476311f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8476311f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8476311f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8476311f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8476311f9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8476311f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84cceffa3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84cceffa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8476311f9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8476311f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8476311f9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8476311f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e8476311f9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e8476311f9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Century"/>
              <a:ea typeface="Century"/>
              <a:cs typeface="Century"/>
              <a:sym typeface="Century"/>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781e6e0b6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781e6e0b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a9956c5a0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a9956c5a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400">
                <a:latin typeface="Century"/>
                <a:ea typeface="Century"/>
                <a:cs typeface="Century"/>
                <a:sym typeface="Century"/>
              </a:rPr>
              <a:t>Madde 2 -.???</a:t>
            </a:r>
            <a:endParaRPr sz="1400">
              <a:latin typeface="Century"/>
              <a:ea typeface="Century"/>
              <a:cs typeface="Century"/>
              <a:sym typeface="Century"/>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ea9956c5a0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ea9956c5a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9efbf904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9efbf904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a9956c5a0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a9956c5a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sz="1400">
              <a:solidFill>
                <a:srgbClr val="292929"/>
              </a:solidFill>
              <a:highlight>
                <a:srgbClr val="FFFFFF"/>
              </a:highlight>
              <a:latin typeface="Century"/>
              <a:ea typeface="Century"/>
              <a:cs typeface="Century"/>
              <a:sym typeface="Century"/>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ea9956c5a0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ea9956c5a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ea9956c5a0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ea9956c5a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sz="1350">
              <a:solidFill>
                <a:srgbClr val="252525"/>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e8476311f9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e8476311f9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79b17f219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e79b17f21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7b3b19315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7b3b19315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84cceffa3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84cceffa3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94f0f5fc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94f0f5fc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781e6e0b6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781e6e0b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sz="1400">
              <a:latin typeface="Century"/>
              <a:ea typeface="Century"/>
              <a:cs typeface="Century"/>
              <a:sym typeface="Century"/>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781e6e0b6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781e6e0b6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9ce013ae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9ce013ae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 name="Google Shape;59;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6" name="Google Shape;86;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8" name="Google Shape;8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400"/>
              <a:buNone/>
              <a:defRPr/>
            </a:lvl1pPr>
          </a:lstStyle>
          <a:p>
            <a:endParaRPr/>
          </a:p>
        </p:txBody>
      </p:sp>
      <p:sp>
        <p:nvSpPr>
          <p:cNvPr id="91" name="Google Shape;9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4" name="Google Shape;94;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5" name="Google Shape;9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Century"/>
              <a:buNone/>
              <a:defRPr sz="2800">
                <a:solidFill>
                  <a:schemeClr val="dk1"/>
                </a:solidFill>
                <a:latin typeface="Century"/>
                <a:ea typeface="Century"/>
                <a:cs typeface="Century"/>
                <a:sym typeface="Centur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1pPr>
            <a:lvl2pPr marL="914400" lvl="1"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2pPr>
            <a:lvl3pPr marL="1371600" lvl="2"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3pPr>
            <a:lvl4pPr marL="1828800" lvl="3"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4pPr>
            <a:lvl5pPr marL="2286000" lvl="4"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5pPr>
            <a:lvl6pPr marL="2743200" lvl="5"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6pPr>
            <a:lvl7pPr marL="3200400" lvl="6"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7pPr>
            <a:lvl8pPr marL="3657600" lvl="7"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8pPr>
            <a:lvl9pPr marL="4114800" lvl="8" indent="-3175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pic>
        <p:nvPicPr>
          <p:cNvPr id="54" name="Google Shape;54;p13"/>
          <p:cNvPicPr preferRelativeResize="0"/>
          <p:nvPr/>
        </p:nvPicPr>
        <p:blipFill>
          <a:blip r:embed="rId13">
            <a:alphaModFix/>
          </a:blip>
          <a:stretch>
            <a:fillRect/>
          </a:stretch>
        </p:blipFill>
        <p:spPr>
          <a:xfrm>
            <a:off x="7873725" y="105399"/>
            <a:ext cx="1147424" cy="437350"/>
          </a:xfrm>
          <a:prstGeom prst="rect">
            <a:avLst/>
          </a:prstGeom>
          <a:noFill/>
          <a:ln>
            <a:noFill/>
          </a:ln>
        </p:spPr>
      </p:pic>
      <p:sp>
        <p:nvSpPr>
          <p:cNvPr id="55" name="Google Shape;55;p13"/>
          <p:cNvSpPr/>
          <p:nvPr/>
        </p:nvSpPr>
        <p:spPr>
          <a:xfrm>
            <a:off x="0" y="4928400"/>
            <a:ext cx="9144000" cy="21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accent1"/>
              </a:highlight>
            </a:endParaRPr>
          </a:p>
        </p:txBody>
      </p:sp>
      <p:sp>
        <p:nvSpPr>
          <p:cNvPr id="56" name="Google Shape;56;p13"/>
          <p:cNvSpPr txBox="1"/>
          <p:nvPr/>
        </p:nvSpPr>
        <p:spPr>
          <a:xfrm>
            <a:off x="2642400" y="4835850"/>
            <a:ext cx="3859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 sz="1300">
                <a:solidFill>
                  <a:schemeClr val="lt1"/>
                </a:solidFill>
                <a:latin typeface="Fira Sans ExtraBold"/>
                <a:ea typeface="Fira Sans ExtraBold"/>
                <a:cs typeface="Fira Sans ExtraBold"/>
                <a:sym typeface="Fira Sans ExtraBold"/>
              </a:rPr>
              <a:t>globalaihub.com</a:t>
            </a:r>
            <a:endParaRPr sz="1300">
              <a:solidFill>
                <a:schemeClr val="lt1"/>
              </a:solidFill>
              <a:latin typeface="Fira Sans ExtraBold"/>
              <a:ea typeface="Fira Sans ExtraBold"/>
              <a:cs typeface="Fira Sans ExtraBold"/>
              <a:sym typeface="Fira Sans ExtraBo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15.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Day 3</a:t>
            </a:r>
            <a:endParaRPr/>
          </a:p>
        </p:txBody>
      </p:sp>
      <p:sp>
        <p:nvSpPr>
          <p:cNvPr id="103" name="Google Shape;103;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lnSpc>
                <a:spcPct val="150000"/>
              </a:lnSpc>
              <a:spcBef>
                <a:spcPts val="0"/>
              </a:spcBef>
              <a:spcAft>
                <a:spcPts val="0"/>
              </a:spcAft>
              <a:buNone/>
            </a:pPr>
            <a:r>
              <a:rPr lang="tr" sz="3786"/>
              <a:t>Classification Models</a:t>
            </a:r>
            <a:endParaRPr sz="2032"/>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Activation Function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Sigmoid Function</a:t>
            </a:r>
            <a:endParaRPr/>
          </a:p>
        </p:txBody>
      </p:sp>
      <p:sp>
        <p:nvSpPr>
          <p:cNvPr id="173" name="Google Shape;173;p3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solidFill>
                  <a:srgbClr val="333333"/>
                </a:solidFill>
                <a:highlight>
                  <a:srgbClr val="FFFFFF"/>
                </a:highlight>
              </a:rPr>
              <a:t>It is a </a:t>
            </a:r>
            <a:r>
              <a:rPr lang="tr" b="1">
                <a:solidFill>
                  <a:srgbClr val="333333"/>
                </a:solidFill>
                <a:highlight>
                  <a:srgbClr val="FFFFFF"/>
                </a:highlight>
              </a:rPr>
              <a:t>nonlinear</a:t>
            </a:r>
            <a:r>
              <a:rPr lang="tr">
                <a:solidFill>
                  <a:srgbClr val="333333"/>
                </a:solidFill>
                <a:highlight>
                  <a:srgbClr val="FFFFFF"/>
                </a:highlight>
              </a:rPr>
              <a:t> function. The value range of this function, which has a probabilistic approach to decision making, is between [0,1].</a:t>
            </a:r>
            <a:endParaRPr>
              <a:solidFill>
                <a:srgbClr val="333333"/>
              </a:solidFill>
              <a:highlight>
                <a:srgbClr val="FFFFFF"/>
              </a:highlight>
            </a:endParaRPr>
          </a:p>
          <a:p>
            <a:pPr marL="457200" lvl="0" indent="-317500" algn="l" rtl="0">
              <a:spcBef>
                <a:spcPts val="1200"/>
              </a:spcBef>
              <a:spcAft>
                <a:spcPts val="0"/>
              </a:spcAft>
              <a:buClr>
                <a:srgbClr val="333333"/>
              </a:buClr>
              <a:buSzPts val="1400"/>
              <a:buChar char="●"/>
            </a:pPr>
            <a:r>
              <a:rPr lang="tr">
                <a:solidFill>
                  <a:srgbClr val="333333"/>
                </a:solidFill>
                <a:highlight>
                  <a:srgbClr val="FFFFFF"/>
                </a:highlight>
              </a:rPr>
              <a:t>Changes in the x value in these functions will cause serious changes on the y value. No matter how much x changes between (-infinity, +infinity) the activation value will always be between 0 and 1</a:t>
            </a:r>
            <a:endParaRPr>
              <a:solidFill>
                <a:srgbClr val="333333"/>
              </a:solidFill>
              <a:highlight>
                <a:srgbClr val="FFFFFF"/>
              </a:highlight>
            </a:endParaRPr>
          </a:p>
        </p:txBody>
      </p:sp>
      <p:pic>
        <p:nvPicPr>
          <p:cNvPr id="174" name="Google Shape;174;p35"/>
          <p:cNvPicPr preferRelativeResize="0"/>
          <p:nvPr/>
        </p:nvPicPr>
        <p:blipFill>
          <a:blip r:embed="rId3">
            <a:alphaModFix/>
          </a:blip>
          <a:stretch>
            <a:fillRect/>
          </a:stretch>
        </p:blipFill>
        <p:spPr>
          <a:xfrm>
            <a:off x="4828250" y="1431925"/>
            <a:ext cx="3810000" cy="285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What to Do When There Are More Than Two Classes</a:t>
            </a:r>
            <a:endParaRPr/>
          </a:p>
        </p:txBody>
      </p:sp>
      <p:sp>
        <p:nvSpPr>
          <p:cNvPr id="180" name="Google Shape;180;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b="1"/>
              <a:t>Softmax</a:t>
            </a:r>
            <a:endParaRPr b="1"/>
          </a:p>
          <a:p>
            <a:pPr marL="457200" lvl="0" indent="-317500" algn="l" rtl="0">
              <a:spcBef>
                <a:spcPts val="1200"/>
              </a:spcBef>
              <a:spcAft>
                <a:spcPts val="0"/>
              </a:spcAft>
              <a:buSzPts val="1400"/>
              <a:buChar char="●"/>
            </a:pPr>
            <a:r>
              <a:rPr lang="tr"/>
              <a:t>Its structure is very similar to the Sigmoid function.</a:t>
            </a:r>
            <a:endParaRPr/>
          </a:p>
          <a:p>
            <a:pPr marL="457200" lvl="0" indent="-317500" algn="l" rtl="0">
              <a:spcBef>
                <a:spcPts val="0"/>
              </a:spcBef>
              <a:spcAft>
                <a:spcPts val="0"/>
              </a:spcAft>
              <a:buSzPts val="1400"/>
              <a:buChar char="●"/>
            </a:pPr>
            <a:r>
              <a:rPr lang="tr"/>
              <a:t>It performs well as it has a classifier structure like Sigmoid.</a:t>
            </a:r>
            <a:endParaRPr/>
          </a:p>
          <a:p>
            <a:pPr marL="457200" lvl="0" indent="-317500" algn="l" rtl="0">
              <a:spcBef>
                <a:spcPts val="0"/>
              </a:spcBef>
              <a:spcAft>
                <a:spcPts val="0"/>
              </a:spcAft>
              <a:buSzPts val="1400"/>
              <a:buChar char="●"/>
            </a:pPr>
            <a:r>
              <a:rPr lang="tr"/>
              <a:t>The most important difference here is that unlike the sigmoid function, it is used for a multi-class problem.</a:t>
            </a:r>
            <a:endParaRPr/>
          </a:p>
          <a:p>
            <a:pPr marL="457200" lvl="0" indent="-317500" algn="l" rtl="0">
              <a:spcBef>
                <a:spcPts val="0"/>
              </a:spcBef>
              <a:spcAft>
                <a:spcPts val="0"/>
              </a:spcAft>
              <a:buSzPts val="1400"/>
              <a:buChar char="●"/>
            </a:pPr>
            <a:r>
              <a:rPr lang="tr"/>
              <a:t>It is preferred especially for the output layer in Deep Learning models.</a:t>
            </a:r>
            <a:endParaRPr/>
          </a:p>
        </p:txBody>
      </p:sp>
      <p:pic>
        <p:nvPicPr>
          <p:cNvPr id="181" name="Google Shape;181;p36"/>
          <p:cNvPicPr preferRelativeResize="0"/>
          <p:nvPr/>
        </p:nvPicPr>
        <p:blipFill>
          <a:blip r:embed="rId3">
            <a:alphaModFix/>
          </a:blip>
          <a:stretch>
            <a:fillRect/>
          </a:stretch>
        </p:blipFill>
        <p:spPr>
          <a:xfrm>
            <a:off x="5742463" y="3413400"/>
            <a:ext cx="2333625" cy="857250"/>
          </a:xfrm>
          <a:prstGeom prst="rect">
            <a:avLst/>
          </a:prstGeom>
          <a:noFill/>
          <a:ln>
            <a:noFill/>
          </a:ln>
        </p:spPr>
      </p:pic>
      <p:pic>
        <p:nvPicPr>
          <p:cNvPr id="182" name="Google Shape;182;p36"/>
          <p:cNvPicPr preferRelativeResize="0"/>
          <p:nvPr/>
        </p:nvPicPr>
        <p:blipFill>
          <a:blip r:embed="rId4">
            <a:alphaModFix/>
          </a:blip>
          <a:stretch>
            <a:fillRect/>
          </a:stretch>
        </p:blipFill>
        <p:spPr>
          <a:xfrm>
            <a:off x="5278113" y="1375126"/>
            <a:ext cx="3262350" cy="156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7"/>
          <p:cNvSpPr txBox="1">
            <a:spLocks noGrp="1"/>
          </p:cNvSpPr>
          <p:nvPr>
            <p:ph type="body" idx="1"/>
          </p:nvPr>
        </p:nvSpPr>
        <p:spPr>
          <a:xfrm>
            <a:off x="311700" y="1152475"/>
            <a:ext cx="4987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b="1">
                <a:solidFill>
                  <a:srgbClr val="252525"/>
                </a:solidFill>
              </a:rPr>
              <a:t>Why do Neural Networks need Activation Functions?</a:t>
            </a:r>
            <a:endParaRPr b="1">
              <a:solidFill>
                <a:srgbClr val="252525"/>
              </a:solidFill>
            </a:endParaRPr>
          </a:p>
          <a:p>
            <a:pPr marL="0" lvl="0" indent="0" algn="l" rtl="0">
              <a:spcBef>
                <a:spcPts val="1200"/>
              </a:spcBef>
              <a:spcAft>
                <a:spcPts val="0"/>
              </a:spcAft>
              <a:buNone/>
            </a:pPr>
            <a:r>
              <a:rPr lang="tr">
                <a:solidFill>
                  <a:srgbClr val="252525"/>
                </a:solidFill>
              </a:rPr>
              <a:t>The process we do in a neural network;</a:t>
            </a:r>
            <a:endParaRPr>
              <a:solidFill>
                <a:srgbClr val="252525"/>
              </a:solidFill>
            </a:endParaRPr>
          </a:p>
          <a:p>
            <a:pPr marL="457200" lvl="0" indent="-317500" algn="l" rtl="0">
              <a:spcBef>
                <a:spcPts val="1200"/>
              </a:spcBef>
              <a:spcAft>
                <a:spcPts val="0"/>
              </a:spcAft>
              <a:buClr>
                <a:srgbClr val="252525"/>
              </a:buClr>
              <a:buSzPts val="1400"/>
              <a:buChar char="●"/>
            </a:pPr>
            <a:r>
              <a:rPr lang="tr">
                <a:solidFill>
                  <a:srgbClr val="252525"/>
                </a:solidFill>
              </a:rPr>
              <a:t>Multiplying the inputs we receive by the weight vector</a:t>
            </a:r>
            <a:endParaRPr>
              <a:solidFill>
                <a:srgbClr val="252525"/>
              </a:solidFill>
            </a:endParaRPr>
          </a:p>
          <a:p>
            <a:pPr marL="457200" lvl="0" indent="-317500" algn="l" rtl="0">
              <a:spcBef>
                <a:spcPts val="0"/>
              </a:spcBef>
              <a:spcAft>
                <a:spcPts val="0"/>
              </a:spcAft>
              <a:buClr>
                <a:srgbClr val="252525"/>
              </a:buClr>
              <a:buSzPts val="1400"/>
              <a:buChar char="●"/>
            </a:pPr>
            <a:r>
              <a:rPr lang="tr">
                <a:solidFill>
                  <a:srgbClr val="252525"/>
                </a:solidFill>
              </a:rPr>
              <a:t>Adding the bias value to the result</a:t>
            </a:r>
            <a:endParaRPr>
              <a:solidFill>
                <a:srgbClr val="252525"/>
              </a:solidFill>
            </a:endParaRPr>
          </a:p>
          <a:p>
            <a:pPr marL="457200" lvl="0" indent="-317500" algn="l" rtl="0">
              <a:spcBef>
                <a:spcPts val="0"/>
              </a:spcBef>
              <a:spcAft>
                <a:spcPts val="0"/>
              </a:spcAft>
              <a:buClr>
                <a:srgbClr val="252525"/>
              </a:buClr>
              <a:buSzPts val="1400"/>
              <a:buChar char="●"/>
            </a:pPr>
            <a:r>
              <a:rPr lang="tr">
                <a:solidFill>
                  <a:srgbClr val="252525"/>
                </a:solidFill>
              </a:rPr>
              <a:t>Then apply the Activation function</a:t>
            </a:r>
            <a:endParaRPr>
              <a:solidFill>
                <a:srgbClr val="252525"/>
              </a:solidFill>
            </a:endParaRPr>
          </a:p>
          <a:p>
            <a:pPr marL="0" lvl="0" indent="0" algn="l" rtl="0">
              <a:spcBef>
                <a:spcPts val="1200"/>
              </a:spcBef>
              <a:spcAft>
                <a:spcPts val="1200"/>
              </a:spcAft>
              <a:buNone/>
            </a:pPr>
            <a:endParaRPr>
              <a:solidFill>
                <a:srgbClr val="252525"/>
              </a:solidFill>
            </a:endParaRPr>
          </a:p>
        </p:txBody>
      </p:sp>
      <p:sp>
        <p:nvSpPr>
          <p:cNvPr id="188" name="Google Shape;18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Why Do We Use the Activation Function?</a:t>
            </a:r>
            <a:endParaRPr/>
          </a:p>
        </p:txBody>
      </p:sp>
      <p:pic>
        <p:nvPicPr>
          <p:cNvPr id="189" name="Google Shape;189;p37"/>
          <p:cNvPicPr preferRelativeResize="0"/>
          <p:nvPr/>
        </p:nvPicPr>
        <p:blipFill>
          <a:blip r:embed="rId3">
            <a:alphaModFix/>
          </a:blip>
          <a:stretch>
            <a:fillRect/>
          </a:stretch>
        </p:blipFill>
        <p:spPr>
          <a:xfrm>
            <a:off x="5298900" y="1347750"/>
            <a:ext cx="3258125" cy="2944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8"/>
          <p:cNvSpPr txBox="1">
            <a:spLocks noGrp="1"/>
          </p:cNvSpPr>
          <p:nvPr>
            <p:ph type="ctrTitle"/>
          </p:nvPr>
        </p:nvSpPr>
        <p:spPr>
          <a:xfrm>
            <a:off x="311708" y="1545450"/>
            <a:ext cx="8520600" cy="205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a:t>Measuring the Performance of the Classification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Cost Function</a:t>
            </a:r>
            <a:endParaRPr/>
          </a:p>
        </p:txBody>
      </p:sp>
      <p:pic>
        <p:nvPicPr>
          <p:cNvPr id="200" name="Google Shape;200;p39"/>
          <p:cNvPicPr preferRelativeResize="0"/>
          <p:nvPr/>
        </p:nvPicPr>
        <p:blipFill>
          <a:blip r:embed="rId3">
            <a:alphaModFix/>
          </a:blip>
          <a:stretch>
            <a:fillRect/>
          </a:stretch>
        </p:blipFill>
        <p:spPr>
          <a:xfrm>
            <a:off x="4572000" y="1152475"/>
            <a:ext cx="4282324" cy="1415975"/>
          </a:xfrm>
          <a:prstGeom prst="rect">
            <a:avLst/>
          </a:prstGeom>
          <a:noFill/>
          <a:ln>
            <a:noFill/>
          </a:ln>
        </p:spPr>
      </p:pic>
      <p:sp>
        <p:nvSpPr>
          <p:cNvPr id="201" name="Google Shape;201;p3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solidFill>
                  <a:srgbClr val="252525"/>
                </a:solidFill>
              </a:rPr>
              <a:t>It's a measure of error between the value your model predicts and what the value actually is. After training your model, you should see how well your model performs. While accuracy can tell you how well the model is performing, they don't give you an idea of how you can improve them better. That's why you need a cost function that can help you calculate when the model is most accurate, as you have to get to that little point between an under-trained model and an over-trained model.</a:t>
            </a:r>
            <a:endParaRPr/>
          </a:p>
        </p:txBody>
      </p:sp>
      <p:pic>
        <p:nvPicPr>
          <p:cNvPr id="202" name="Google Shape;202;p39"/>
          <p:cNvPicPr preferRelativeResize="0"/>
          <p:nvPr/>
        </p:nvPicPr>
        <p:blipFill>
          <a:blip r:embed="rId4">
            <a:alphaModFix/>
          </a:blip>
          <a:stretch>
            <a:fillRect/>
          </a:stretch>
        </p:blipFill>
        <p:spPr>
          <a:xfrm>
            <a:off x="5248250" y="2568450"/>
            <a:ext cx="2929826" cy="199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p:nvPr/>
        </p:nvSpPr>
        <p:spPr>
          <a:xfrm>
            <a:off x="259125"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tr">
                <a:latin typeface="Century"/>
                <a:ea typeface="Century"/>
                <a:cs typeface="Century"/>
                <a:sym typeface="Century"/>
              </a:rPr>
              <a:t>Cross validation, also called CV, is a method used to select a model that does not rely heavily on the initial training set.</a:t>
            </a:r>
            <a:endParaRPr>
              <a:solidFill>
                <a:srgbClr val="000000"/>
              </a:solidFill>
              <a:latin typeface="Century"/>
              <a:ea typeface="Century"/>
              <a:cs typeface="Century"/>
              <a:sym typeface="Century"/>
            </a:endParaRPr>
          </a:p>
        </p:txBody>
      </p:sp>
      <p:sp>
        <p:nvSpPr>
          <p:cNvPr id="208" name="Google Shape;20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Cross Validation</a:t>
            </a:r>
            <a:endParaRPr/>
          </a:p>
        </p:txBody>
      </p:sp>
      <p:pic>
        <p:nvPicPr>
          <p:cNvPr id="209" name="Google Shape;209;p40"/>
          <p:cNvPicPr preferRelativeResize="0"/>
          <p:nvPr/>
        </p:nvPicPr>
        <p:blipFill>
          <a:blip r:embed="rId3">
            <a:alphaModFix/>
          </a:blip>
          <a:stretch>
            <a:fillRect/>
          </a:stretch>
        </p:blipFill>
        <p:spPr>
          <a:xfrm>
            <a:off x="509200" y="2017724"/>
            <a:ext cx="8125576" cy="2158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1"/>
          <p:cNvSpPr txBox="1">
            <a:spLocks noGrp="1"/>
          </p:cNvSpPr>
          <p:nvPr>
            <p:ph type="body" idx="1"/>
          </p:nvPr>
        </p:nvSpPr>
        <p:spPr>
          <a:xfrm>
            <a:off x="311700" y="1152475"/>
            <a:ext cx="8520600" cy="1070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tr">
                <a:solidFill>
                  <a:srgbClr val="252525"/>
                </a:solidFill>
              </a:rPr>
              <a:t>It is a measure for evaluating classification models. Accuracy is the proportion of predictions our model makes correctly. In other words, it is the ratio of Total Correctly Predicted values to all predictions. It is not sufficient on its own, especially for </a:t>
            </a:r>
            <a:r>
              <a:rPr lang="tr" b="1">
                <a:solidFill>
                  <a:srgbClr val="252525"/>
                </a:solidFill>
              </a:rPr>
              <a:t>unevenly distributed datasets</a:t>
            </a:r>
            <a:r>
              <a:rPr lang="tr">
                <a:solidFill>
                  <a:srgbClr val="252525"/>
                </a:solidFill>
              </a:rPr>
              <a:t>.</a:t>
            </a:r>
            <a:endParaRPr/>
          </a:p>
        </p:txBody>
      </p:sp>
      <p:sp>
        <p:nvSpPr>
          <p:cNvPr id="215" name="Google Shape;21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tr"/>
              <a:t>Accuracy</a:t>
            </a:r>
            <a:endParaRPr/>
          </a:p>
          <a:p>
            <a:pPr marL="0" lvl="0" indent="0" algn="l" rtl="0">
              <a:spcBef>
                <a:spcPts val="0"/>
              </a:spcBef>
              <a:spcAft>
                <a:spcPts val="0"/>
              </a:spcAft>
              <a:buNone/>
            </a:pPr>
            <a:endParaRPr/>
          </a:p>
        </p:txBody>
      </p:sp>
      <p:pic>
        <p:nvPicPr>
          <p:cNvPr id="216" name="Google Shape;216;p41"/>
          <p:cNvPicPr preferRelativeResize="0"/>
          <p:nvPr/>
        </p:nvPicPr>
        <p:blipFill>
          <a:blip r:embed="rId3">
            <a:alphaModFix/>
          </a:blip>
          <a:stretch>
            <a:fillRect/>
          </a:stretch>
        </p:blipFill>
        <p:spPr>
          <a:xfrm>
            <a:off x="463346" y="2456371"/>
            <a:ext cx="3965800" cy="1614800"/>
          </a:xfrm>
          <a:prstGeom prst="rect">
            <a:avLst/>
          </a:prstGeom>
          <a:noFill/>
          <a:ln>
            <a:noFill/>
          </a:ln>
        </p:spPr>
      </p:pic>
      <p:pic>
        <p:nvPicPr>
          <p:cNvPr id="217" name="Google Shape;217;p41"/>
          <p:cNvPicPr preferRelativeResize="0"/>
          <p:nvPr/>
        </p:nvPicPr>
        <p:blipFill>
          <a:blip r:embed="rId4">
            <a:alphaModFix/>
          </a:blip>
          <a:stretch>
            <a:fillRect/>
          </a:stretch>
        </p:blipFill>
        <p:spPr>
          <a:xfrm>
            <a:off x="4624574" y="2345991"/>
            <a:ext cx="3965799" cy="19231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Confusion Matrix</a:t>
            </a:r>
            <a:endParaRPr/>
          </a:p>
        </p:txBody>
      </p:sp>
      <p:sp>
        <p:nvSpPr>
          <p:cNvPr id="223" name="Google Shape;223;p42"/>
          <p:cNvSpPr txBox="1">
            <a:spLocks noGrp="1"/>
          </p:cNvSpPr>
          <p:nvPr>
            <p:ph type="body" idx="1"/>
          </p:nvPr>
        </p:nvSpPr>
        <p:spPr>
          <a:xfrm>
            <a:off x="311700" y="1152475"/>
            <a:ext cx="8465700" cy="1578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tr" b="1"/>
              <a:t>Precision</a:t>
            </a:r>
            <a:r>
              <a:rPr lang="tr"/>
              <a:t>: </a:t>
            </a:r>
            <a:r>
              <a:rPr lang="tr" sz="1200">
                <a:solidFill>
                  <a:srgbClr val="202124"/>
                </a:solidFill>
                <a:highlight>
                  <a:srgbClr val="F1F3F4"/>
                </a:highlight>
                <a:latin typeface="Roboto"/>
                <a:ea typeface="Roboto"/>
                <a:cs typeface="Roboto"/>
                <a:sym typeface="Roboto"/>
              </a:rPr>
              <a:t>What proportion of positive identifications was actually correct?</a:t>
            </a:r>
            <a:endParaRPr/>
          </a:p>
          <a:p>
            <a:pPr marL="457200" lvl="0" indent="-317500" algn="l" rtl="0">
              <a:spcBef>
                <a:spcPts val="0"/>
              </a:spcBef>
              <a:spcAft>
                <a:spcPts val="0"/>
              </a:spcAft>
              <a:buSzPts val="1400"/>
              <a:buChar char="●"/>
            </a:pPr>
            <a:r>
              <a:rPr lang="tr" b="1"/>
              <a:t>Recall</a:t>
            </a:r>
            <a:r>
              <a:rPr lang="tr"/>
              <a:t>: </a:t>
            </a:r>
            <a:r>
              <a:rPr lang="tr" sz="1200">
                <a:solidFill>
                  <a:srgbClr val="202124"/>
                </a:solidFill>
                <a:highlight>
                  <a:srgbClr val="F1F3F4"/>
                </a:highlight>
                <a:latin typeface="Roboto"/>
                <a:ea typeface="Roboto"/>
                <a:cs typeface="Roboto"/>
                <a:sym typeface="Roboto"/>
              </a:rPr>
              <a:t>What proportion of actual positives was identified correctly?</a:t>
            </a:r>
            <a:endParaRPr/>
          </a:p>
          <a:p>
            <a:pPr marL="457200" lvl="0" indent="-317500" algn="l" rtl="0">
              <a:spcBef>
                <a:spcPts val="0"/>
              </a:spcBef>
              <a:spcAft>
                <a:spcPts val="0"/>
              </a:spcAft>
              <a:buSzPts val="1400"/>
              <a:buChar char="●"/>
            </a:pPr>
            <a:r>
              <a:rPr lang="tr" b="1"/>
              <a:t>F1 Score:</a:t>
            </a:r>
            <a:r>
              <a:rPr lang="tr"/>
              <a:t> Shows the harmonic mean of Precision and Recall values</a:t>
            </a:r>
            <a:endParaRPr/>
          </a:p>
        </p:txBody>
      </p:sp>
      <p:pic>
        <p:nvPicPr>
          <p:cNvPr id="224" name="Google Shape;224;p42"/>
          <p:cNvPicPr preferRelativeResize="0"/>
          <p:nvPr/>
        </p:nvPicPr>
        <p:blipFill>
          <a:blip r:embed="rId3">
            <a:alphaModFix/>
          </a:blip>
          <a:stretch>
            <a:fillRect/>
          </a:stretch>
        </p:blipFill>
        <p:spPr>
          <a:xfrm>
            <a:off x="2654113" y="2571750"/>
            <a:ext cx="3780875" cy="2131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Classification Threshold </a:t>
            </a:r>
            <a:endParaRPr/>
          </a:p>
        </p:txBody>
      </p:sp>
      <p:pic>
        <p:nvPicPr>
          <p:cNvPr id="230" name="Google Shape;230;p43"/>
          <p:cNvPicPr preferRelativeResize="0"/>
          <p:nvPr/>
        </p:nvPicPr>
        <p:blipFill>
          <a:blip r:embed="rId3">
            <a:alphaModFix/>
          </a:blip>
          <a:stretch>
            <a:fillRect/>
          </a:stretch>
        </p:blipFill>
        <p:spPr>
          <a:xfrm>
            <a:off x="4456650" y="1656650"/>
            <a:ext cx="4527597" cy="1830208"/>
          </a:xfrm>
          <a:prstGeom prst="rect">
            <a:avLst/>
          </a:prstGeom>
          <a:noFill/>
          <a:ln>
            <a:noFill/>
          </a:ln>
        </p:spPr>
      </p:pic>
      <p:sp>
        <p:nvSpPr>
          <p:cNvPr id="231" name="Google Shape;231;p4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17500" algn="l" rtl="0">
              <a:lnSpc>
                <a:spcPct val="115000"/>
              </a:lnSpc>
              <a:spcBef>
                <a:spcPts val="600"/>
              </a:spcBef>
              <a:spcAft>
                <a:spcPts val="0"/>
              </a:spcAft>
              <a:buSzPts val="1400"/>
              <a:buChar char="●"/>
            </a:pPr>
            <a:r>
              <a:rPr lang="tr"/>
              <a:t>Threshold value and its use in classification is used to strike a balance between precision and recall by specifying a value to determine our correct guesses and incorrect guesses.</a:t>
            </a:r>
            <a:endParaRPr>
              <a:highlight>
                <a:srgbClr val="FFFFFF"/>
              </a:highlight>
            </a:endParaRPr>
          </a:p>
          <a:p>
            <a:pPr marL="457200" lvl="0" indent="-317500" algn="l" rtl="0">
              <a:lnSpc>
                <a:spcPct val="115000"/>
              </a:lnSpc>
              <a:spcBef>
                <a:spcPts val="0"/>
              </a:spcBef>
              <a:spcAft>
                <a:spcPts val="0"/>
              </a:spcAft>
              <a:buSzPts val="1400"/>
              <a:buChar char="●"/>
            </a:pPr>
            <a:r>
              <a:rPr lang="tr">
                <a:highlight>
                  <a:srgbClr val="FFFFFF"/>
                </a:highlight>
              </a:rPr>
              <a:t>To fully evaluate the effectiveness of a model, it is necessary to examine Precision and Recall</a:t>
            </a:r>
            <a:endParaRPr>
              <a:highlight>
                <a:srgbClr val="FFFFFF"/>
              </a:highlight>
            </a:endParaRPr>
          </a:p>
          <a:p>
            <a:pPr marL="457200" lvl="0" indent="-304800" algn="l" rtl="0">
              <a:lnSpc>
                <a:spcPct val="115000"/>
              </a:lnSpc>
              <a:spcBef>
                <a:spcPts val="0"/>
              </a:spcBef>
              <a:spcAft>
                <a:spcPts val="0"/>
              </a:spcAft>
              <a:buClr>
                <a:schemeClr val="accent2"/>
              </a:buClr>
              <a:buSzPts val="1200"/>
              <a:buFont typeface="Roboto"/>
              <a:buChar char="●"/>
            </a:pPr>
            <a:r>
              <a:rPr lang="tr"/>
              <a:t>Precision and Recall are negatively correlated to each other.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tr"/>
              <a:t>Before the Course</a:t>
            </a:r>
            <a:endParaRPr/>
          </a:p>
        </p:txBody>
      </p:sp>
      <p:sp>
        <p:nvSpPr>
          <p:cNvPr id="109" name="Google Shape;10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77800" lvl="0" indent="-127000" algn="l" rtl="0">
              <a:lnSpc>
                <a:spcPct val="100000"/>
              </a:lnSpc>
              <a:spcBef>
                <a:spcPts val="0"/>
              </a:spcBef>
              <a:spcAft>
                <a:spcPts val="0"/>
              </a:spcAft>
              <a:buSzPts val="1400"/>
              <a:buChar char="●"/>
            </a:pPr>
            <a:r>
              <a:rPr lang="tr"/>
              <a:t>Upon completion of this course, you will have acquired general knowledge of introductory artificial intelligence algorithms and data analysis.</a:t>
            </a:r>
            <a:endParaRPr/>
          </a:p>
          <a:p>
            <a:pPr marL="177800" lvl="0" indent="-127000" algn="l" rtl="0">
              <a:lnSpc>
                <a:spcPct val="100000"/>
              </a:lnSpc>
              <a:spcBef>
                <a:spcPts val="800"/>
              </a:spcBef>
              <a:spcAft>
                <a:spcPts val="0"/>
              </a:spcAft>
              <a:buSzPts val="1400"/>
              <a:buChar char="●"/>
            </a:pPr>
            <a:r>
              <a:rPr lang="tr"/>
              <a:t>Since the specific topics are difficult to understand and it will not be easy for the person to settle the logic during the lesson, a lot of individual practice is required.</a:t>
            </a:r>
            <a:endParaRPr/>
          </a:p>
          <a:p>
            <a:pPr marL="177800" lvl="0" indent="-127000" algn="l" rtl="0">
              <a:lnSpc>
                <a:spcPct val="100000"/>
              </a:lnSpc>
              <a:spcBef>
                <a:spcPts val="800"/>
              </a:spcBef>
              <a:spcAft>
                <a:spcPts val="0"/>
              </a:spcAft>
              <a:buSzPts val="1400"/>
              <a:buChar char="●"/>
            </a:pPr>
            <a:r>
              <a:rPr lang="tr"/>
              <a:t>Slides will be explained with images rather than text. That is why it is </a:t>
            </a:r>
            <a:r>
              <a:rPr lang="tr" b="1"/>
              <a:t>extremely important</a:t>
            </a:r>
            <a:r>
              <a:rPr lang="tr"/>
              <a:t> to take notes during the lesson.</a:t>
            </a:r>
            <a:endParaRPr/>
          </a:p>
          <a:p>
            <a:pPr marL="177800" lvl="0" indent="-127000" algn="l" rtl="0">
              <a:lnSpc>
                <a:spcPct val="100000"/>
              </a:lnSpc>
              <a:spcBef>
                <a:spcPts val="800"/>
              </a:spcBef>
              <a:spcAft>
                <a:spcPts val="1200"/>
              </a:spcAft>
              <a:buSzPts val="1400"/>
              <a:buChar char="●"/>
            </a:pPr>
            <a:r>
              <a:rPr lang="tr"/>
              <a:t>Since the titles are sufficient for basic level algorithms, the titles should be researched, and research should be done on sites that contain plenty of practice and theoretical information.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ROC and AUC</a:t>
            </a:r>
            <a:endParaRPr/>
          </a:p>
        </p:txBody>
      </p:sp>
      <p:pic>
        <p:nvPicPr>
          <p:cNvPr id="237" name="Google Shape;237;p44"/>
          <p:cNvPicPr preferRelativeResize="0"/>
          <p:nvPr/>
        </p:nvPicPr>
        <p:blipFill>
          <a:blip r:embed="rId3">
            <a:alphaModFix/>
          </a:blip>
          <a:stretch>
            <a:fillRect/>
          </a:stretch>
        </p:blipFill>
        <p:spPr>
          <a:xfrm>
            <a:off x="4712650" y="1152487"/>
            <a:ext cx="4033925" cy="3200475"/>
          </a:xfrm>
          <a:prstGeom prst="rect">
            <a:avLst/>
          </a:prstGeom>
          <a:noFill/>
          <a:ln>
            <a:noFill/>
          </a:ln>
        </p:spPr>
      </p:pic>
      <p:sp>
        <p:nvSpPr>
          <p:cNvPr id="238" name="Google Shape;238;p4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solidFill>
                  <a:schemeClr val="accent2"/>
                </a:solidFill>
                <a:highlight>
                  <a:srgbClr val="FFFFFF"/>
                </a:highlight>
              </a:rPr>
              <a:t>The AUC - ROC curve is a performance measure for the classification problem at various threshold values.</a:t>
            </a:r>
            <a:endParaRPr>
              <a:solidFill>
                <a:schemeClr val="accent2"/>
              </a:solidFill>
              <a:highlight>
                <a:srgbClr val="FFFFFF"/>
              </a:highlight>
            </a:endParaRPr>
          </a:p>
          <a:p>
            <a:pPr marL="0" lvl="0" indent="0" algn="l" rtl="0">
              <a:spcBef>
                <a:spcPts val="1200"/>
              </a:spcBef>
              <a:spcAft>
                <a:spcPts val="1200"/>
              </a:spcAft>
              <a:buNone/>
            </a:pPr>
            <a:r>
              <a:rPr lang="tr">
                <a:solidFill>
                  <a:schemeClr val="accent2"/>
                </a:solidFill>
                <a:highlight>
                  <a:srgbClr val="FFFFFF"/>
                </a:highlight>
              </a:rPr>
              <a:t>ROC is a probability curve. AUC represents the degree or measure of separability. It tells how(well) the model can distinguish the classes. The higher the AUC, the better the model is at predicting 0s as 0 and 1s as 1.</a:t>
            </a:r>
            <a:endParaRPr>
              <a:solidFill>
                <a:srgbClr val="292929"/>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tr"/>
              <a:t>ROC and AUC</a:t>
            </a:r>
            <a:endParaRPr/>
          </a:p>
          <a:p>
            <a:pPr marL="0" lvl="0" indent="0" algn="l" rtl="0">
              <a:spcBef>
                <a:spcPts val="0"/>
              </a:spcBef>
              <a:spcAft>
                <a:spcPts val="0"/>
              </a:spcAft>
              <a:buNone/>
            </a:pPr>
            <a:endParaRPr/>
          </a:p>
        </p:txBody>
      </p:sp>
      <p:sp>
        <p:nvSpPr>
          <p:cNvPr id="244" name="Google Shape;244;p45"/>
          <p:cNvSpPr txBox="1">
            <a:spLocks noGrp="1"/>
          </p:cNvSpPr>
          <p:nvPr>
            <p:ph type="body" idx="1"/>
          </p:nvPr>
        </p:nvSpPr>
        <p:spPr>
          <a:xfrm>
            <a:off x="311700" y="1152475"/>
            <a:ext cx="5031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solidFill>
                  <a:srgbClr val="292929"/>
                </a:solidFill>
                <a:highlight>
                  <a:srgbClr val="FFFFFF"/>
                </a:highlight>
              </a:rPr>
              <a:t>ROC is a probability curve for different classes. A typical ROC curve has False Positive Rate (FPR) on the X-axis and True Positive Rate (TPR) on the Y-axis.</a:t>
            </a:r>
            <a:endParaRPr>
              <a:solidFill>
                <a:srgbClr val="292929"/>
              </a:solidFill>
              <a:highlight>
                <a:srgbClr val="FFFFFF"/>
              </a:highlight>
            </a:endParaRPr>
          </a:p>
          <a:p>
            <a:pPr marL="0" lvl="0" indent="0" algn="l" rtl="0">
              <a:spcBef>
                <a:spcPts val="1200"/>
              </a:spcBef>
              <a:spcAft>
                <a:spcPts val="0"/>
              </a:spcAft>
              <a:buNone/>
            </a:pPr>
            <a:r>
              <a:rPr lang="tr">
                <a:solidFill>
                  <a:srgbClr val="292929"/>
                </a:solidFill>
                <a:highlight>
                  <a:srgbClr val="FFFFFF"/>
                </a:highlight>
              </a:rPr>
              <a:t>One of the most widely used measures today is the AUC - ROC curve.</a:t>
            </a:r>
            <a:endParaRPr>
              <a:solidFill>
                <a:srgbClr val="292929"/>
              </a:solidFill>
              <a:highlight>
                <a:srgbClr val="FFFFFF"/>
              </a:highlight>
            </a:endParaRPr>
          </a:p>
          <a:p>
            <a:pPr marL="0" lvl="0" indent="0" algn="l" rtl="0">
              <a:spcBef>
                <a:spcPts val="1200"/>
              </a:spcBef>
              <a:spcAft>
                <a:spcPts val="0"/>
              </a:spcAft>
              <a:buNone/>
            </a:pPr>
            <a:r>
              <a:rPr lang="tr">
                <a:solidFill>
                  <a:srgbClr val="292929"/>
                </a:solidFill>
                <a:highlight>
                  <a:srgbClr val="FFFFFF"/>
                </a:highlight>
              </a:rPr>
              <a:t>AUC stands for “Area under the ROC Curve”. The larger the area covered, the better the machine learning models are at doing the classification.</a:t>
            </a:r>
            <a:endParaRPr>
              <a:solidFill>
                <a:srgbClr val="292929"/>
              </a:solidFill>
              <a:highlight>
                <a:srgbClr val="FFFFFF"/>
              </a:highlight>
            </a:endParaRPr>
          </a:p>
          <a:p>
            <a:pPr marL="0" lvl="0" indent="0" algn="ctr" rtl="0">
              <a:spcBef>
                <a:spcPts val="1200"/>
              </a:spcBef>
              <a:spcAft>
                <a:spcPts val="1200"/>
              </a:spcAft>
              <a:buNone/>
            </a:pPr>
            <a:r>
              <a:rPr lang="tr" sz="1300" i="1">
                <a:solidFill>
                  <a:schemeClr val="dk2"/>
                </a:solidFill>
                <a:highlight>
                  <a:srgbClr val="FFFFFF"/>
                </a:highlight>
              </a:rPr>
              <a:t>The ideal value for AUC is 1.</a:t>
            </a:r>
            <a:endParaRPr sz="1300" i="1">
              <a:solidFill>
                <a:schemeClr val="dk2"/>
              </a:solidFill>
            </a:endParaRPr>
          </a:p>
        </p:txBody>
      </p:sp>
      <p:pic>
        <p:nvPicPr>
          <p:cNvPr id="245" name="Google Shape;245;p45"/>
          <p:cNvPicPr preferRelativeResize="0"/>
          <p:nvPr/>
        </p:nvPicPr>
        <p:blipFill>
          <a:blip r:embed="rId3">
            <a:alphaModFix/>
          </a:blip>
          <a:stretch>
            <a:fillRect/>
          </a:stretch>
        </p:blipFill>
        <p:spPr>
          <a:xfrm>
            <a:off x="5508913" y="1017725"/>
            <a:ext cx="2833125" cy="2126475"/>
          </a:xfrm>
          <a:prstGeom prst="rect">
            <a:avLst/>
          </a:prstGeom>
          <a:noFill/>
          <a:ln>
            <a:noFill/>
          </a:ln>
        </p:spPr>
      </p:pic>
      <p:pic>
        <p:nvPicPr>
          <p:cNvPr id="246" name="Google Shape;246;p45"/>
          <p:cNvPicPr preferRelativeResize="0"/>
          <p:nvPr/>
        </p:nvPicPr>
        <p:blipFill>
          <a:blip r:embed="rId4">
            <a:alphaModFix/>
          </a:blip>
          <a:stretch>
            <a:fillRect/>
          </a:stretch>
        </p:blipFill>
        <p:spPr>
          <a:xfrm>
            <a:off x="5621600" y="3346475"/>
            <a:ext cx="2607761" cy="572700"/>
          </a:xfrm>
          <a:prstGeom prst="rect">
            <a:avLst/>
          </a:prstGeom>
          <a:noFill/>
          <a:ln>
            <a:noFill/>
          </a:ln>
        </p:spPr>
      </p:pic>
      <p:pic>
        <p:nvPicPr>
          <p:cNvPr id="247" name="Google Shape;247;p45"/>
          <p:cNvPicPr preferRelativeResize="0"/>
          <p:nvPr/>
        </p:nvPicPr>
        <p:blipFill>
          <a:blip r:embed="rId5">
            <a:alphaModFix/>
          </a:blip>
          <a:stretch>
            <a:fillRect/>
          </a:stretch>
        </p:blipFill>
        <p:spPr>
          <a:xfrm>
            <a:off x="5661363" y="4121450"/>
            <a:ext cx="2528260" cy="57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Commonly Used Classification Algorithms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K-Nearest Neighbors</a:t>
            </a:r>
            <a:endParaRPr/>
          </a:p>
        </p:txBody>
      </p:sp>
      <p:pic>
        <p:nvPicPr>
          <p:cNvPr id="258" name="Google Shape;258;p47"/>
          <p:cNvPicPr preferRelativeResize="0"/>
          <p:nvPr/>
        </p:nvPicPr>
        <p:blipFill>
          <a:blip r:embed="rId3">
            <a:alphaModFix/>
          </a:blip>
          <a:stretch>
            <a:fillRect/>
          </a:stretch>
        </p:blipFill>
        <p:spPr>
          <a:xfrm>
            <a:off x="4572000" y="1728775"/>
            <a:ext cx="4333800" cy="2166900"/>
          </a:xfrm>
          <a:prstGeom prst="rect">
            <a:avLst/>
          </a:prstGeom>
          <a:noFill/>
          <a:ln>
            <a:noFill/>
          </a:ln>
        </p:spPr>
      </p:pic>
      <p:sp>
        <p:nvSpPr>
          <p:cNvPr id="259" name="Google Shape;259;p4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solidFill>
                  <a:srgbClr val="252525"/>
                </a:solidFill>
              </a:rPr>
              <a:t>It is a supervised learning algorithm with a </a:t>
            </a:r>
            <a:r>
              <a:rPr lang="tr" b="1">
                <a:solidFill>
                  <a:srgbClr val="252525"/>
                </a:solidFill>
              </a:rPr>
              <a:t>non-parametric</a:t>
            </a:r>
            <a:r>
              <a:rPr lang="tr">
                <a:solidFill>
                  <a:srgbClr val="252525"/>
                </a:solidFill>
              </a:rPr>
              <a:t> structure, which is considered a lazy classifier.</a:t>
            </a:r>
            <a:endParaRPr>
              <a:solidFill>
                <a:srgbClr val="252525"/>
              </a:solidFill>
            </a:endParaRPr>
          </a:p>
          <a:p>
            <a:pPr marL="0" lvl="0" indent="0" algn="l" rtl="0">
              <a:spcBef>
                <a:spcPts val="1200"/>
              </a:spcBef>
              <a:spcAft>
                <a:spcPts val="0"/>
              </a:spcAft>
              <a:buNone/>
            </a:pPr>
            <a:r>
              <a:rPr lang="tr">
                <a:solidFill>
                  <a:srgbClr val="252525"/>
                </a:solidFill>
              </a:rPr>
              <a:t>Technically, it does not perform training to make predictions on a model. Predicts that an observation belongs to the class with the largest ratio by looking at its nearest neighbors.</a:t>
            </a:r>
            <a:endParaRPr>
              <a:solidFill>
                <a:srgbClr val="252525"/>
              </a:solidFill>
            </a:endParaRPr>
          </a:p>
          <a:p>
            <a:pPr marL="0" lvl="0" indent="0" algn="l" rtl="0">
              <a:spcBef>
                <a:spcPts val="1200"/>
              </a:spcBef>
              <a:spcAft>
                <a:spcPts val="1200"/>
              </a:spcAft>
              <a:buNone/>
            </a:pPr>
            <a:r>
              <a:rPr lang="tr">
                <a:solidFill>
                  <a:srgbClr val="292929"/>
                </a:solidFill>
                <a:highlight>
                  <a:srgbClr val="FFFFFF"/>
                </a:highlight>
              </a:rPr>
              <a:t>It is used by making use of the distribution of the data in a sample cluster with certain classes. To estimate the class of a new data point, the distance of that point to the existing data points is calculated and its k number close neighbors are checked. </a:t>
            </a:r>
            <a:endParaRPr>
              <a:solidFill>
                <a:srgbClr val="25252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8"/>
          <p:cNvSpPr txBox="1">
            <a:spLocks noGrp="1"/>
          </p:cNvSpPr>
          <p:nvPr>
            <p:ph type="body" idx="1"/>
          </p:nvPr>
        </p:nvSpPr>
        <p:spPr>
          <a:xfrm>
            <a:off x="311700" y="1152475"/>
            <a:ext cx="3999900" cy="77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solidFill>
                  <a:srgbClr val="252525"/>
                </a:solidFill>
              </a:rPr>
              <a:t>Let's say we have a new data point and we need to put it in the required category.</a:t>
            </a:r>
            <a:endParaRPr>
              <a:solidFill>
                <a:srgbClr val="252525"/>
              </a:solidFill>
            </a:endParaRPr>
          </a:p>
        </p:txBody>
      </p:sp>
      <p:sp>
        <p:nvSpPr>
          <p:cNvPr id="265" name="Google Shape;265;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K-Nearest Neighbors</a:t>
            </a:r>
            <a:endParaRPr/>
          </a:p>
        </p:txBody>
      </p:sp>
      <p:pic>
        <p:nvPicPr>
          <p:cNvPr id="266" name="Google Shape;266;p48"/>
          <p:cNvPicPr preferRelativeResize="0"/>
          <p:nvPr/>
        </p:nvPicPr>
        <p:blipFill>
          <a:blip r:embed="rId3">
            <a:alphaModFix/>
          </a:blip>
          <a:stretch>
            <a:fillRect/>
          </a:stretch>
        </p:blipFill>
        <p:spPr>
          <a:xfrm>
            <a:off x="914751" y="2109188"/>
            <a:ext cx="2793800" cy="2235025"/>
          </a:xfrm>
          <a:prstGeom prst="rect">
            <a:avLst/>
          </a:prstGeom>
          <a:noFill/>
          <a:ln>
            <a:noFill/>
          </a:ln>
        </p:spPr>
      </p:pic>
      <p:sp>
        <p:nvSpPr>
          <p:cNvPr id="267" name="Google Shape;267;p48"/>
          <p:cNvSpPr txBox="1">
            <a:spLocks noGrp="1"/>
          </p:cNvSpPr>
          <p:nvPr>
            <p:ph type="body" idx="1"/>
          </p:nvPr>
        </p:nvSpPr>
        <p:spPr>
          <a:xfrm>
            <a:off x="4393900" y="1108050"/>
            <a:ext cx="4327500" cy="771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52525"/>
              </a:buClr>
              <a:buSzPts val="1400"/>
              <a:buChar char="●"/>
            </a:pPr>
            <a:r>
              <a:rPr lang="tr">
                <a:solidFill>
                  <a:srgbClr val="252525"/>
                </a:solidFill>
              </a:rPr>
              <a:t>First, by choosing the number of neighbors, the number k is determined.</a:t>
            </a:r>
            <a:endParaRPr>
              <a:solidFill>
                <a:srgbClr val="252525"/>
              </a:solidFill>
            </a:endParaRPr>
          </a:p>
          <a:p>
            <a:pPr marL="457200" lvl="0" indent="-317500" algn="l" rtl="0">
              <a:spcBef>
                <a:spcPts val="0"/>
              </a:spcBef>
              <a:spcAft>
                <a:spcPts val="0"/>
              </a:spcAft>
              <a:buClr>
                <a:srgbClr val="252525"/>
              </a:buClr>
              <a:buSzPts val="1400"/>
              <a:buChar char="●"/>
            </a:pPr>
            <a:r>
              <a:rPr lang="tr">
                <a:solidFill>
                  <a:srgbClr val="252525"/>
                </a:solidFill>
              </a:rPr>
              <a:t>Euclidean distance between data is determined</a:t>
            </a:r>
            <a:endParaRPr>
              <a:solidFill>
                <a:srgbClr val="252525"/>
              </a:solidFill>
            </a:endParaRPr>
          </a:p>
        </p:txBody>
      </p:sp>
      <p:pic>
        <p:nvPicPr>
          <p:cNvPr id="268" name="Google Shape;268;p48"/>
          <p:cNvPicPr preferRelativeResize="0"/>
          <p:nvPr/>
        </p:nvPicPr>
        <p:blipFill>
          <a:blip r:embed="rId4">
            <a:alphaModFix/>
          </a:blip>
          <a:stretch>
            <a:fillRect/>
          </a:stretch>
        </p:blipFill>
        <p:spPr>
          <a:xfrm>
            <a:off x="5160751" y="2109197"/>
            <a:ext cx="2793800" cy="22350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tr">
                <a:solidFill>
                  <a:srgbClr val="252525"/>
                </a:solidFill>
              </a:rPr>
              <a:t>By calculating the Euclidean distance, we get the nearest neighbors as three nearest neighbors in category A and two nearest neighbors in category B.</a:t>
            </a:r>
            <a:endParaRPr>
              <a:solidFill>
                <a:srgbClr val="252525"/>
              </a:solidFill>
            </a:endParaRPr>
          </a:p>
          <a:p>
            <a:pPr marL="0" lvl="0" indent="0" algn="l" rtl="0">
              <a:spcBef>
                <a:spcPts val="1200"/>
              </a:spcBef>
              <a:spcAft>
                <a:spcPts val="0"/>
              </a:spcAft>
              <a:buNone/>
            </a:pPr>
            <a:endParaRPr>
              <a:solidFill>
                <a:srgbClr val="252525"/>
              </a:solidFill>
            </a:endParaRPr>
          </a:p>
          <a:p>
            <a:pPr marL="0" lvl="0" indent="0" algn="l" rtl="0">
              <a:spcBef>
                <a:spcPts val="1200"/>
              </a:spcBef>
              <a:spcAft>
                <a:spcPts val="0"/>
              </a:spcAft>
              <a:buClr>
                <a:schemeClr val="dk1"/>
              </a:buClr>
              <a:buSzPts val="1100"/>
              <a:buFont typeface="Arial"/>
              <a:buNone/>
            </a:pPr>
            <a:r>
              <a:rPr lang="tr">
                <a:solidFill>
                  <a:srgbClr val="252525"/>
                </a:solidFill>
              </a:rPr>
              <a:t>The 3 closest neighbors are in category A, so this new data point must belong to </a:t>
            </a:r>
            <a:r>
              <a:rPr lang="tr">
                <a:solidFill>
                  <a:srgbClr val="252525"/>
                </a:solidFill>
                <a:highlight>
                  <a:srgbClr val="FF9900"/>
                </a:highlight>
              </a:rPr>
              <a:t>category A</a:t>
            </a:r>
            <a:r>
              <a:rPr lang="tr">
                <a:solidFill>
                  <a:srgbClr val="252525"/>
                </a:solidFill>
              </a:rPr>
              <a:t>.</a:t>
            </a:r>
            <a:endParaRPr>
              <a:solidFill>
                <a:srgbClr val="252525"/>
              </a:solidFill>
            </a:endParaRPr>
          </a:p>
          <a:p>
            <a:pPr marL="0" lvl="0" indent="0" algn="l" rtl="0">
              <a:spcBef>
                <a:spcPts val="1200"/>
              </a:spcBef>
              <a:spcAft>
                <a:spcPts val="1200"/>
              </a:spcAft>
              <a:buNone/>
            </a:pPr>
            <a:endParaRPr>
              <a:solidFill>
                <a:srgbClr val="252525"/>
              </a:solidFill>
            </a:endParaRPr>
          </a:p>
        </p:txBody>
      </p:sp>
      <p:sp>
        <p:nvSpPr>
          <p:cNvPr id="274" name="Google Shape;27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K-Nearest Neighbors</a:t>
            </a:r>
            <a:endParaRPr/>
          </a:p>
        </p:txBody>
      </p:sp>
      <p:pic>
        <p:nvPicPr>
          <p:cNvPr id="275" name="Google Shape;275;p49"/>
          <p:cNvPicPr preferRelativeResize="0"/>
          <p:nvPr/>
        </p:nvPicPr>
        <p:blipFill>
          <a:blip r:embed="rId3">
            <a:alphaModFix/>
          </a:blip>
          <a:stretch>
            <a:fillRect/>
          </a:stretch>
        </p:blipFill>
        <p:spPr>
          <a:xfrm>
            <a:off x="4771825" y="1173351"/>
            <a:ext cx="3496025" cy="2796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body" idx="1"/>
          </p:nvPr>
        </p:nvSpPr>
        <p:spPr>
          <a:xfrm>
            <a:off x="311700" y="1152475"/>
            <a:ext cx="41928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tr" b="1">
                <a:highlight>
                  <a:srgbClr val="FFFFFF"/>
                </a:highlight>
              </a:rPr>
              <a:t>Distance Measurements</a:t>
            </a:r>
            <a:endParaRPr b="1">
              <a:highlight>
                <a:srgbClr val="FFFFFF"/>
              </a:highlight>
            </a:endParaRPr>
          </a:p>
          <a:p>
            <a:pPr marL="0" lvl="0" indent="0" algn="l" rtl="0">
              <a:spcBef>
                <a:spcPts val="1200"/>
              </a:spcBef>
              <a:spcAft>
                <a:spcPts val="0"/>
              </a:spcAft>
              <a:buNone/>
            </a:pPr>
            <a:r>
              <a:rPr lang="tr"/>
              <a:t>Depending on the context of the problem, different distance measures may be used.</a:t>
            </a:r>
            <a:endParaRPr b="1">
              <a:highlight>
                <a:srgbClr val="FFFFFF"/>
              </a:highlight>
            </a:endParaRPr>
          </a:p>
          <a:p>
            <a:pPr marL="457200" lvl="0" indent="-317500" algn="l" rtl="0">
              <a:lnSpc>
                <a:spcPct val="115000"/>
              </a:lnSpc>
              <a:spcBef>
                <a:spcPts val="1200"/>
              </a:spcBef>
              <a:spcAft>
                <a:spcPts val="0"/>
              </a:spcAft>
              <a:buSzPts val="1400"/>
              <a:buChar char="●"/>
            </a:pPr>
            <a:r>
              <a:rPr lang="tr">
                <a:highlight>
                  <a:srgbClr val="FFFFFF"/>
                </a:highlight>
              </a:rPr>
              <a:t>The Minkowski method is used if it is desired to calculate the Minkowski distance, a distance dependent on the variable C.</a:t>
            </a:r>
            <a:endParaRPr>
              <a:highlight>
                <a:srgbClr val="FFFFFF"/>
              </a:highlight>
            </a:endParaRPr>
          </a:p>
          <a:p>
            <a:pPr marL="457200" lvl="0" indent="-317500" algn="l" rtl="0">
              <a:lnSpc>
                <a:spcPct val="115000"/>
              </a:lnSpc>
              <a:spcBef>
                <a:spcPts val="0"/>
              </a:spcBef>
              <a:spcAft>
                <a:spcPts val="0"/>
              </a:spcAft>
              <a:buSzPts val="1400"/>
              <a:buChar char="●"/>
            </a:pPr>
            <a:r>
              <a:rPr lang="tr">
                <a:highlight>
                  <a:srgbClr val="FFFFFF"/>
                </a:highlight>
              </a:rPr>
              <a:t>When C = 1 the formula gives the Manhattan distance</a:t>
            </a:r>
            <a:endParaRPr b="1">
              <a:highlight>
                <a:srgbClr val="FFFFFF"/>
              </a:highlight>
            </a:endParaRPr>
          </a:p>
          <a:p>
            <a:pPr marL="457200" lvl="0" indent="-317500" algn="l" rtl="0">
              <a:lnSpc>
                <a:spcPct val="115000"/>
              </a:lnSpc>
              <a:spcBef>
                <a:spcPts val="0"/>
              </a:spcBef>
              <a:spcAft>
                <a:spcPts val="0"/>
              </a:spcAft>
              <a:buSzPts val="1400"/>
              <a:buChar char="●"/>
            </a:pPr>
            <a:r>
              <a:rPr lang="tr">
                <a:highlight>
                  <a:srgbClr val="FFFFFF"/>
                </a:highlight>
              </a:rPr>
              <a:t>When C = 2, it gives the Euclidean distance</a:t>
            </a:r>
            <a:endParaRPr b="1">
              <a:highlight>
                <a:srgbClr val="FFFFFF"/>
              </a:highlight>
            </a:endParaRPr>
          </a:p>
          <a:p>
            <a:pPr marL="457200" lvl="0" indent="-317500" algn="l" rtl="0">
              <a:lnSpc>
                <a:spcPct val="115000"/>
              </a:lnSpc>
              <a:spcBef>
                <a:spcPts val="0"/>
              </a:spcBef>
              <a:spcAft>
                <a:spcPts val="0"/>
              </a:spcAft>
              <a:buSzPts val="1400"/>
              <a:buChar char="●"/>
            </a:pPr>
            <a:r>
              <a:rPr lang="tr">
                <a:highlight>
                  <a:srgbClr val="FFFFFF"/>
                </a:highlight>
              </a:rPr>
              <a:t>The Hamming distance gives the similarity between two binary strings.</a:t>
            </a:r>
            <a:endParaRPr b="1"/>
          </a:p>
          <a:p>
            <a:pPr marL="0" lvl="0" indent="0" algn="l" rtl="0">
              <a:spcBef>
                <a:spcPts val="800"/>
              </a:spcBef>
              <a:spcAft>
                <a:spcPts val="1200"/>
              </a:spcAft>
              <a:buNone/>
            </a:pPr>
            <a:endParaRPr b="1">
              <a:solidFill>
                <a:srgbClr val="333333"/>
              </a:solidFill>
              <a:highlight>
                <a:srgbClr val="FFFFFF"/>
              </a:highlight>
            </a:endParaRPr>
          </a:p>
        </p:txBody>
      </p:sp>
      <p:sp>
        <p:nvSpPr>
          <p:cNvPr id="281" name="Google Shape;281;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K-Nearest Neighbors</a:t>
            </a:r>
            <a:endParaRPr/>
          </a:p>
        </p:txBody>
      </p:sp>
      <p:pic>
        <p:nvPicPr>
          <p:cNvPr id="282" name="Google Shape;282;p50"/>
          <p:cNvPicPr preferRelativeResize="0"/>
          <p:nvPr/>
        </p:nvPicPr>
        <p:blipFill rotWithShape="1">
          <a:blip r:embed="rId3">
            <a:alphaModFix/>
          </a:blip>
          <a:srcRect l="11948" r="17139"/>
          <a:stretch/>
        </p:blipFill>
        <p:spPr>
          <a:xfrm>
            <a:off x="4668175" y="1174425"/>
            <a:ext cx="1709100" cy="700799"/>
          </a:xfrm>
          <a:prstGeom prst="rect">
            <a:avLst/>
          </a:prstGeom>
          <a:noFill/>
          <a:ln>
            <a:noFill/>
          </a:ln>
        </p:spPr>
      </p:pic>
      <p:sp>
        <p:nvSpPr>
          <p:cNvPr id="283" name="Google Shape;283;p50"/>
          <p:cNvSpPr txBox="1"/>
          <p:nvPr/>
        </p:nvSpPr>
        <p:spPr>
          <a:xfrm>
            <a:off x="4833773" y="2031925"/>
            <a:ext cx="1492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200">
                <a:solidFill>
                  <a:srgbClr val="292929"/>
                </a:solidFill>
                <a:latin typeface="Century"/>
                <a:ea typeface="Century"/>
                <a:cs typeface="Century"/>
                <a:sym typeface="Century"/>
              </a:rPr>
              <a:t>Manhattan distance</a:t>
            </a:r>
            <a:endParaRPr sz="1200">
              <a:latin typeface="Century"/>
              <a:ea typeface="Century"/>
              <a:cs typeface="Century"/>
              <a:sym typeface="Century"/>
            </a:endParaRPr>
          </a:p>
        </p:txBody>
      </p:sp>
      <p:pic>
        <p:nvPicPr>
          <p:cNvPr id="284" name="Google Shape;284;p50"/>
          <p:cNvPicPr preferRelativeResize="0"/>
          <p:nvPr/>
        </p:nvPicPr>
        <p:blipFill>
          <a:blip r:embed="rId4">
            <a:alphaModFix/>
          </a:blip>
          <a:stretch>
            <a:fillRect/>
          </a:stretch>
        </p:blipFill>
        <p:spPr>
          <a:xfrm>
            <a:off x="4504575" y="2642300"/>
            <a:ext cx="2036282" cy="700800"/>
          </a:xfrm>
          <a:prstGeom prst="rect">
            <a:avLst/>
          </a:prstGeom>
          <a:noFill/>
          <a:ln>
            <a:noFill/>
          </a:ln>
        </p:spPr>
      </p:pic>
      <p:pic>
        <p:nvPicPr>
          <p:cNvPr id="285" name="Google Shape;285;p50"/>
          <p:cNvPicPr preferRelativeResize="0"/>
          <p:nvPr/>
        </p:nvPicPr>
        <p:blipFill rotWithShape="1">
          <a:blip r:embed="rId5">
            <a:alphaModFix/>
          </a:blip>
          <a:srcRect l="3942" r="6867"/>
          <a:stretch/>
        </p:blipFill>
        <p:spPr>
          <a:xfrm>
            <a:off x="6733825" y="2571750"/>
            <a:ext cx="2068072" cy="771350"/>
          </a:xfrm>
          <a:prstGeom prst="rect">
            <a:avLst/>
          </a:prstGeom>
          <a:noFill/>
          <a:ln>
            <a:noFill/>
          </a:ln>
        </p:spPr>
      </p:pic>
      <p:sp>
        <p:nvSpPr>
          <p:cNvPr id="286" name="Google Shape;286;p50"/>
          <p:cNvSpPr txBox="1"/>
          <p:nvPr/>
        </p:nvSpPr>
        <p:spPr>
          <a:xfrm>
            <a:off x="4854463" y="3484675"/>
            <a:ext cx="1451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200">
                <a:solidFill>
                  <a:srgbClr val="292929"/>
                </a:solidFill>
                <a:latin typeface="Century"/>
                <a:ea typeface="Century"/>
                <a:cs typeface="Century"/>
                <a:sym typeface="Century"/>
              </a:rPr>
              <a:t>Euclidean distance</a:t>
            </a:r>
            <a:endParaRPr sz="1200">
              <a:latin typeface="Century"/>
              <a:ea typeface="Century"/>
              <a:cs typeface="Century"/>
              <a:sym typeface="Century"/>
            </a:endParaRPr>
          </a:p>
        </p:txBody>
      </p:sp>
      <p:sp>
        <p:nvSpPr>
          <p:cNvPr id="287" name="Google Shape;287;p50"/>
          <p:cNvSpPr txBox="1"/>
          <p:nvPr/>
        </p:nvSpPr>
        <p:spPr>
          <a:xfrm>
            <a:off x="7004650" y="3484675"/>
            <a:ext cx="1526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200">
                <a:solidFill>
                  <a:srgbClr val="292929"/>
                </a:solidFill>
                <a:latin typeface="Century"/>
                <a:ea typeface="Century"/>
                <a:cs typeface="Century"/>
                <a:sym typeface="Century"/>
              </a:rPr>
              <a:t>Minkowski distance</a:t>
            </a:r>
            <a:endParaRPr sz="1200">
              <a:latin typeface="Century"/>
              <a:ea typeface="Century"/>
              <a:cs typeface="Century"/>
              <a:sym typeface="Century"/>
            </a:endParaRPr>
          </a:p>
        </p:txBody>
      </p:sp>
      <p:pic>
        <p:nvPicPr>
          <p:cNvPr id="288" name="Google Shape;288;p50"/>
          <p:cNvPicPr preferRelativeResize="0"/>
          <p:nvPr/>
        </p:nvPicPr>
        <p:blipFill rotWithShape="1">
          <a:blip r:embed="rId6">
            <a:alphaModFix/>
          </a:blip>
          <a:srcRect l="17578" t="10856" r="12442" b="61091"/>
          <a:stretch/>
        </p:blipFill>
        <p:spPr>
          <a:xfrm>
            <a:off x="7021625" y="1202350"/>
            <a:ext cx="1492500" cy="646997"/>
          </a:xfrm>
          <a:prstGeom prst="rect">
            <a:avLst/>
          </a:prstGeom>
          <a:noFill/>
          <a:ln>
            <a:noFill/>
          </a:ln>
        </p:spPr>
      </p:pic>
      <p:sp>
        <p:nvSpPr>
          <p:cNvPr id="289" name="Google Shape;289;p50"/>
          <p:cNvSpPr txBox="1"/>
          <p:nvPr/>
        </p:nvSpPr>
        <p:spPr>
          <a:xfrm>
            <a:off x="7004663" y="2017825"/>
            <a:ext cx="1526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200">
                <a:solidFill>
                  <a:srgbClr val="292929"/>
                </a:solidFill>
                <a:latin typeface="Century"/>
                <a:ea typeface="Century"/>
                <a:cs typeface="Century"/>
                <a:sym typeface="Century"/>
              </a:rPr>
              <a:t>Hamming distance</a:t>
            </a:r>
            <a:endParaRPr sz="1200">
              <a:latin typeface="Century"/>
              <a:ea typeface="Century"/>
              <a:cs typeface="Century"/>
              <a:sym typeface="Century"/>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Support Vector Machine</a:t>
            </a:r>
            <a:endParaRPr/>
          </a:p>
        </p:txBody>
      </p:sp>
      <p:sp>
        <p:nvSpPr>
          <p:cNvPr id="295" name="Google Shape;295;p5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Clr>
                <a:srgbClr val="292929"/>
              </a:buClr>
              <a:buSzPts val="1400"/>
              <a:buChar char="●"/>
            </a:pPr>
            <a:r>
              <a:rPr lang="tr">
                <a:solidFill>
                  <a:srgbClr val="292929"/>
                </a:solidFill>
                <a:highlight>
                  <a:srgbClr val="FFFFFF"/>
                </a:highlight>
              </a:rPr>
              <a:t>It is one of the supervised learning methods generally used in classification problems.</a:t>
            </a:r>
            <a:endParaRPr>
              <a:solidFill>
                <a:srgbClr val="292929"/>
              </a:solidFill>
              <a:highlight>
                <a:srgbClr val="FFFFFF"/>
              </a:highlight>
            </a:endParaRPr>
          </a:p>
          <a:p>
            <a:pPr marL="457200" lvl="0" indent="-317500" algn="l" rtl="0">
              <a:lnSpc>
                <a:spcPct val="115000"/>
              </a:lnSpc>
              <a:spcBef>
                <a:spcPts val="0"/>
              </a:spcBef>
              <a:spcAft>
                <a:spcPts val="0"/>
              </a:spcAft>
              <a:buClr>
                <a:srgbClr val="292929"/>
              </a:buClr>
              <a:buSzPts val="1400"/>
              <a:buChar char="●"/>
            </a:pPr>
            <a:r>
              <a:rPr lang="tr">
                <a:solidFill>
                  <a:srgbClr val="292929"/>
                </a:solidFill>
                <a:highlight>
                  <a:srgbClr val="FFFFFF"/>
                </a:highlight>
              </a:rPr>
              <a:t>A line is drawn to separate points placed on a plane.</a:t>
            </a:r>
            <a:endParaRPr>
              <a:solidFill>
                <a:srgbClr val="292929"/>
              </a:solidFill>
              <a:highlight>
                <a:srgbClr val="FFFFFF"/>
              </a:highlight>
            </a:endParaRPr>
          </a:p>
          <a:p>
            <a:pPr marL="457200" lvl="0" indent="-317500" algn="l" rtl="0">
              <a:lnSpc>
                <a:spcPct val="115000"/>
              </a:lnSpc>
              <a:spcBef>
                <a:spcPts val="0"/>
              </a:spcBef>
              <a:spcAft>
                <a:spcPts val="0"/>
              </a:spcAft>
              <a:buClr>
                <a:srgbClr val="292929"/>
              </a:buClr>
              <a:buSzPts val="1400"/>
              <a:buChar char="●"/>
            </a:pPr>
            <a:r>
              <a:rPr lang="tr">
                <a:solidFill>
                  <a:srgbClr val="292929"/>
                </a:solidFill>
                <a:highlight>
                  <a:srgbClr val="FFFFFF"/>
                </a:highlight>
              </a:rPr>
              <a:t>This line is aimed to be at the maximum distance for the points of both classes.</a:t>
            </a:r>
            <a:endParaRPr>
              <a:solidFill>
                <a:srgbClr val="292929"/>
              </a:solidFill>
              <a:highlight>
                <a:srgbClr val="FFFFFF"/>
              </a:highlight>
            </a:endParaRPr>
          </a:p>
          <a:p>
            <a:pPr marL="457200" lvl="0" indent="-317500" algn="l" rtl="0">
              <a:lnSpc>
                <a:spcPct val="115000"/>
              </a:lnSpc>
              <a:spcBef>
                <a:spcPts val="0"/>
              </a:spcBef>
              <a:spcAft>
                <a:spcPts val="0"/>
              </a:spcAft>
              <a:buClr>
                <a:srgbClr val="292929"/>
              </a:buClr>
              <a:buSzPts val="1400"/>
              <a:buChar char="●"/>
            </a:pPr>
            <a:r>
              <a:rPr lang="tr">
                <a:solidFill>
                  <a:srgbClr val="292929"/>
                </a:solidFill>
                <a:highlight>
                  <a:srgbClr val="FFFFFF"/>
                </a:highlight>
              </a:rPr>
              <a:t>It is suitable for complex but small and medium datasets. Solves Binary Classification problems</a:t>
            </a:r>
            <a:endParaRPr>
              <a:solidFill>
                <a:srgbClr val="292929"/>
              </a:solidFill>
              <a:highlight>
                <a:srgbClr val="FFFFFF"/>
              </a:highlight>
            </a:endParaRPr>
          </a:p>
          <a:p>
            <a:pPr marL="0" lvl="0" indent="0" algn="l" rtl="0">
              <a:lnSpc>
                <a:spcPct val="135714"/>
              </a:lnSpc>
              <a:spcBef>
                <a:spcPts val="0"/>
              </a:spcBef>
              <a:spcAft>
                <a:spcPts val="0"/>
              </a:spcAft>
              <a:buNone/>
            </a:pPr>
            <a:endParaRPr sz="1671">
              <a:solidFill>
                <a:srgbClr val="292929"/>
              </a:solidFill>
              <a:highlight>
                <a:srgbClr val="FFFFFF"/>
              </a:highlight>
            </a:endParaRPr>
          </a:p>
          <a:p>
            <a:pPr marL="0" lvl="0" indent="0" algn="l" rtl="0">
              <a:lnSpc>
                <a:spcPct val="135714"/>
              </a:lnSpc>
              <a:spcBef>
                <a:spcPts val="0"/>
              </a:spcBef>
              <a:spcAft>
                <a:spcPts val="0"/>
              </a:spcAft>
              <a:buNone/>
            </a:pPr>
            <a:endParaRPr>
              <a:solidFill>
                <a:srgbClr val="292929"/>
              </a:solidFill>
              <a:highlight>
                <a:srgbClr val="FFFFFF"/>
              </a:highlight>
            </a:endParaRPr>
          </a:p>
        </p:txBody>
      </p:sp>
      <p:pic>
        <p:nvPicPr>
          <p:cNvPr id="296" name="Google Shape;296;p51"/>
          <p:cNvPicPr preferRelativeResize="0"/>
          <p:nvPr/>
        </p:nvPicPr>
        <p:blipFill>
          <a:blip r:embed="rId3">
            <a:alphaModFix/>
          </a:blip>
          <a:stretch>
            <a:fillRect/>
          </a:stretch>
        </p:blipFill>
        <p:spPr>
          <a:xfrm>
            <a:off x="4503350" y="1339475"/>
            <a:ext cx="3730875" cy="3042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Support Vector Machine </a:t>
            </a:r>
            <a:endParaRPr/>
          </a:p>
        </p:txBody>
      </p:sp>
      <p:sp>
        <p:nvSpPr>
          <p:cNvPr id="302" name="Google Shape;302;p52"/>
          <p:cNvSpPr txBox="1">
            <a:spLocks noGrp="1"/>
          </p:cNvSpPr>
          <p:nvPr>
            <p:ph type="body" idx="1"/>
          </p:nvPr>
        </p:nvSpPr>
        <p:spPr>
          <a:xfrm>
            <a:off x="311700" y="1152475"/>
            <a:ext cx="4928100" cy="3416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rgbClr val="000000"/>
              </a:buClr>
              <a:buSzPts val="1400"/>
              <a:buChar char="●"/>
            </a:pPr>
            <a:r>
              <a:rPr lang="tr">
                <a:solidFill>
                  <a:srgbClr val="000000"/>
                </a:solidFill>
                <a:highlight>
                  <a:srgbClr val="FFFFFF"/>
                </a:highlight>
              </a:rPr>
              <a:t>It is a nonparametric classifier.</a:t>
            </a:r>
            <a:endParaRPr>
              <a:solidFill>
                <a:srgbClr val="000000"/>
              </a:solidFill>
              <a:highlight>
                <a:srgbClr val="FFFFFF"/>
              </a:highlight>
            </a:endParaRPr>
          </a:p>
          <a:p>
            <a:pPr marL="457200" lvl="0" indent="-317500" algn="l" rtl="0">
              <a:lnSpc>
                <a:spcPct val="100000"/>
              </a:lnSpc>
              <a:spcBef>
                <a:spcPts val="0"/>
              </a:spcBef>
              <a:spcAft>
                <a:spcPts val="0"/>
              </a:spcAft>
              <a:buClr>
                <a:srgbClr val="000000"/>
              </a:buClr>
              <a:buSzPts val="1400"/>
              <a:buChar char="●"/>
            </a:pPr>
            <a:r>
              <a:rPr lang="tr"/>
              <a:t>SVM can also classify linear and non-linear data, but is often used to classify linear data</a:t>
            </a:r>
            <a:endParaRPr>
              <a:solidFill>
                <a:srgbClr val="000000"/>
              </a:solidFill>
              <a:highlight>
                <a:srgbClr val="FFFFFF"/>
              </a:highlight>
            </a:endParaRPr>
          </a:p>
          <a:p>
            <a:pPr marL="457200" lvl="0" indent="-317500" algn="l" rtl="0">
              <a:lnSpc>
                <a:spcPct val="150000"/>
              </a:lnSpc>
              <a:spcBef>
                <a:spcPts val="0"/>
              </a:spcBef>
              <a:spcAft>
                <a:spcPts val="0"/>
              </a:spcAft>
              <a:buClr>
                <a:srgbClr val="000000"/>
              </a:buClr>
              <a:buSzPts val="1400"/>
              <a:buChar char="●"/>
            </a:pPr>
            <a:r>
              <a:rPr lang="tr">
                <a:solidFill>
                  <a:srgbClr val="292929"/>
                </a:solidFill>
                <a:highlight>
                  <a:schemeClr val="lt1"/>
                </a:highlight>
              </a:rPr>
              <a:t>The goal is to find the hyperplane that will allow the separation between the two classes to be optimal</a:t>
            </a:r>
            <a:endParaRPr>
              <a:solidFill>
                <a:srgbClr val="292929"/>
              </a:solidFill>
              <a:highlight>
                <a:schemeClr val="lt1"/>
              </a:highlight>
            </a:endParaRPr>
          </a:p>
          <a:p>
            <a:pPr marL="457200" lvl="0" indent="-317500" algn="l" rtl="0">
              <a:lnSpc>
                <a:spcPct val="150000"/>
              </a:lnSpc>
              <a:spcBef>
                <a:spcPts val="0"/>
              </a:spcBef>
              <a:spcAft>
                <a:spcPts val="0"/>
              </a:spcAft>
              <a:buClr>
                <a:srgbClr val="000000"/>
              </a:buClr>
              <a:buSzPts val="1400"/>
              <a:buChar char="●"/>
            </a:pPr>
            <a:r>
              <a:rPr lang="tr">
                <a:solidFill>
                  <a:srgbClr val="292929"/>
                </a:solidFill>
                <a:highlight>
                  <a:schemeClr val="lt1"/>
                </a:highlight>
              </a:rPr>
              <a:t>This algorithm was originally created for classification problems. It was later adapted to regression problems</a:t>
            </a:r>
            <a:endParaRPr>
              <a:solidFill>
                <a:srgbClr val="292929"/>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a:solidFill>
                <a:srgbClr val="292929"/>
              </a:solidFill>
              <a:highlight>
                <a:schemeClr val="lt1"/>
              </a:highlight>
            </a:endParaRPr>
          </a:p>
        </p:txBody>
      </p:sp>
      <p:pic>
        <p:nvPicPr>
          <p:cNvPr id="303" name="Google Shape;303;p52"/>
          <p:cNvPicPr preferRelativeResize="0"/>
          <p:nvPr/>
        </p:nvPicPr>
        <p:blipFill>
          <a:blip r:embed="rId3">
            <a:alphaModFix/>
          </a:blip>
          <a:stretch>
            <a:fillRect/>
          </a:stretch>
        </p:blipFill>
        <p:spPr>
          <a:xfrm>
            <a:off x="5406873" y="1994625"/>
            <a:ext cx="3303750" cy="1154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3"/>
          <p:cNvSpPr txBox="1">
            <a:spLocks noGrp="1"/>
          </p:cNvSpPr>
          <p:nvPr>
            <p:ph type="ctrTitle"/>
          </p:nvPr>
        </p:nvSpPr>
        <p:spPr>
          <a:xfrm>
            <a:off x="311708" y="15454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tr" sz="2800"/>
              <a:t>What If Our Data Is Not Linearly Separated?</a:t>
            </a:r>
            <a:endParaRPr sz="2800"/>
          </a:p>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Source</a:t>
            </a:r>
            <a:endParaRPr dirty="0"/>
          </a:p>
        </p:txBody>
      </p:sp>
      <p:sp>
        <p:nvSpPr>
          <p:cNvPr id="115" name="Google Shape;115;p27"/>
          <p:cNvSpPr txBox="1"/>
          <p:nvPr/>
        </p:nvSpPr>
        <p:spPr>
          <a:xfrm>
            <a:off x="384975" y="3105496"/>
            <a:ext cx="2615100" cy="703200"/>
          </a:xfrm>
          <a:prstGeom prst="rect">
            <a:avLst/>
          </a:prstGeom>
          <a:noFill/>
          <a:ln>
            <a:noFill/>
          </a:ln>
        </p:spPr>
        <p:txBody>
          <a:bodyPr spcFirstLastPara="1" wrap="square" lIns="68575" tIns="34275" rIns="68575" bIns="34275" anchor="t" anchorCtr="0">
            <a:normAutofit/>
          </a:bodyPr>
          <a:lstStyle/>
          <a:p>
            <a:pPr marL="0" lvl="0" indent="0" algn="ctr" rtl="0">
              <a:spcBef>
                <a:spcPts val="0"/>
              </a:spcBef>
              <a:spcAft>
                <a:spcPts val="0"/>
              </a:spcAft>
              <a:buNone/>
            </a:pPr>
            <a:r>
              <a:rPr lang="tr" b="1">
                <a:solidFill>
                  <a:srgbClr val="000000"/>
                </a:solidFill>
                <a:latin typeface="Century"/>
                <a:ea typeface="Century"/>
                <a:cs typeface="Century"/>
                <a:sym typeface="Century"/>
              </a:rPr>
              <a:t>Deep Learning Türkiye</a:t>
            </a:r>
            <a:endParaRPr sz="1100">
              <a:solidFill>
                <a:srgbClr val="000000"/>
              </a:solidFill>
              <a:latin typeface="Century"/>
              <a:ea typeface="Century"/>
              <a:cs typeface="Century"/>
              <a:sym typeface="Century"/>
            </a:endParaRPr>
          </a:p>
        </p:txBody>
      </p:sp>
      <p:pic>
        <p:nvPicPr>
          <p:cNvPr id="116" name="Google Shape;116;p27"/>
          <p:cNvPicPr preferRelativeResize="0"/>
          <p:nvPr/>
        </p:nvPicPr>
        <p:blipFill rotWithShape="1">
          <a:blip r:embed="rId3">
            <a:alphaModFix/>
          </a:blip>
          <a:srcRect/>
          <a:stretch/>
        </p:blipFill>
        <p:spPr>
          <a:xfrm>
            <a:off x="934375" y="1264042"/>
            <a:ext cx="1516317" cy="1516317"/>
          </a:xfrm>
          <a:prstGeom prst="rect">
            <a:avLst/>
          </a:prstGeom>
          <a:noFill/>
          <a:ln w="127000" cap="sq" cmpd="sng">
            <a:solidFill>
              <a:srgbClr val="000000"/>
            </a:solidFill>
            <a:prstDash val="solid"/>
            <a:miter lim="800000"/>
            <a:headEnd type="none" w="sm" len="sm"/>
            <a:tailEnd type="none" w="sm" len="sm"/>
          </a:ln>
          <a:effectLst>
            <a:outerShdw blurRad="57150" dist="50800" dir="2700000" algn="tl" rotWithShape="0">
              <a:srgbClr val="000000">
                <a:alpha val="40000"/>
              </a:srgbClr>
            </a:outerShdw>
          </a:effectLst>
        </p:spPr>
      </p:pic>
      <p:sp>
        <p:nvSpPr>
          <p:cNvPr id="117" name="Google Shape;117;p27"/>
          <p:cNvSpPr txBox="1"/>
          <p:nvPr/>
        </p:nvSpPr>
        <p:spPr>
          <a:xfrm>
            <a:off x="3292650" y="3105499"/>
            <a:ext cx="2558700" cy="11007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tr" b="1">
                <a:latin typeface="Century"/>
                <a:ea typeface="Century"/>
                <a:cs typeface="Century"/>
                <a:sym typeface="Century"/>
              </a:rPr>
              <a:t>Hands-on Machine Learning with Scikit-Learn, Keras &amp; TensorFlow</a:t>
            </a:r>
            <a:endParaRPr b="1">
              <a:latin typeface="Century"/>
              <a:ea typeface="Century"/>
              <a:cs typeface="Century"/>
              <a:sym typeface="Century"/>
            </a:endParaRPr>
          </a:p>
          <a:p>
            <a:pPr marL="0" lvl="0" indent="0" algn="ctr" rtl="0">
              <a:spcBef>
                <a:spcPts val="0"/>
              </a:spcBef>
              <a:spcAft>
                <a:spcPts val="0"/>
              </a:spcAft>
              <a:buNone/>
            </a:pPr>
            <a:r>
              <a:rPr lang="tr">
                <a:latin typeface="Century"/>
                <a:ea typeface="Century"/>
                <a:cs typeface="Century"/>
                <a:sym typeface="Century"/>
              </a:rPr>
              <a:t>Aurelien Geron</a:t>
            </a:r>
            <a:endParaRPr>
              <a:latin typeface="Century"/>
              <a:ea typeface="Century"/>
              <a:cs typeface="Century"/>
              <a:sym typeface="Century"/>
            </a:endParaRPr>
          </a:p>
        </p:txBody>
      </p:sp>
      <p:sp>
        <p:nvSpPr>
          <p:cNvPr id="118" name="Google Shape;118;p27"/>
          <p:cNvSpPr txBox="1"/>
          <p:nvPr/>
        </p:nvSpPr>
        <p:spPr>
          <a:xfrm>
            <a:off x="5851347" y="3105491"/>
            <a:ext cx="2664000" cy="4848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tr" b="1">
                <a:latin typeface="Century"/>
                <a:ea typeface="Century"/>
                <a:cs typeface="Century"/>
                <a:sym typeface="Century"/>
              </a:rPr>
              <a:t>Machine Learning with Python Cookbook</a:t>
            </a:r>
            <a:endParaRPr b="1">
              <a:solidFill>
                <a:srgbClr val="000000"/>
              </a:solidFill>
              <a:latin typeface="Century"/>
              <a:ea typeface="Century"/>
              <a:cs typeface="Century"/>
              <a:sym typeface="Century"/>
            </a:endParaRPr>
          </a:p>
          <a:p>
            <a:pPr marL="0" marR="0" lvl="0" indent="0" algn="ctr" rtl="0">
              <a:spcBef>
                <a:spcPts val="0"/>
              </a:spcBef>
              <a:spcAft>
                <a:spcPts val="0"/>
              </a:spcAft>
              <a:buNone/>
            </a:pPr>
            <a:r>
              <a:rPr lang="tr">
                <a:latin typeface="Century"/>
                <a:ea typeface="Century"/>
                <a:cs typeface="Century"/>
                <a:sym typeface="Century"/>
              </a:rPr>
              <a:t>Chris Albon</a:t>
            </a:r>
            <a:endParaRPr>
              <a:solidFill>
                <a:srgbClr val="000000"/>
              </a:solidFill>
              <a:latin typeface="Century"/>
              <a:ea typeface="Century"/>
              <a:cs typeface="Century"/>
              <a:sym typeface="Century"/>
            </a:endParaRPr>
          </a:p>
          <a:p>
            <a:pPr marL="0" marR="0" lvl="0" indent="0" algn="l" rtl="0">
              <a:spcBef>
                <a:spcPts val="0"/>
              </a:spcBef>
              <a:spcAft>
                <a:spcPts val="0"/>
              </a:spcAft>
              <a:buNone/>
            </a:pPr>
            <a:endParaRPr b="1">
              <a:solidFill>
                <a:srgbClr val="000000"/>
              </a:solidFill>
              <a:latin typeface="Century"/>
              <a:ea typeface="Century"/>
              <a:cs typeface="Century"/>
              <a:sym typeface="Century"/>
            </a:endParaRPr>
          </a:p>
        </p:txBody>
      </p:sp>
      <p:pic>
        <p:nvPicPr>
          <p:cNvPr id="119" name="Google Shape;119;p27"/>
          <p:cNvPicPr preferRelativeResize="0"/>
          <p:nvPr/>
        </p:nvPicPr>
        <p:blipFill>
          <a:blip r:embed="rId4">
            <a:alphaModFix/>
          </a:blip>
          <a:stretch>
            <a:fillRect/>
          </a:stretch>
        </p:blipFill>
        <p:spPr>
          <a:xfrm>
            <a:off x="3994288" y="1264051"/>
            <a:ext cx="1155429" cy="1516300"/>
          </a:xfrm>
          <a:prstGeom prst="rect">
            <a:avLst/>
          </a:prstGeom>
          <a:noFill/>
          <a:ln w="127000" cap="sq" cmpd="sng">
            <a:solidFill>
              <a:srgbClr val="000000"/>
            </a:solidFill>
            <a:prstDash val="solid"/>
            <a:miter lim="8000"/>
            <a:headEnd type="none" w="sm" len="sm"/>
            <a:tailEnd type="none" w="sm" len="sm"/>
          </a:ln>
          <a:effectLst>
            <a:outerShdw blurRad="57150" dist="50800" dir="2700000" algn="tl" rotWithShape="0">
              <a:srgbClr val="000000">
                <a:alpha val="40000"/>
              </a:srgbClr>
            </a:outerShdw>
          </a:effectLst>
        </p:spPr>
      </p:pic>
      <p:pic>
        <p:nvPicPr>
          <p:cNvPr id="120" name="Google Shape;120;p27"/>
          <p:cNvPicPr preferRelativeResize="0"/>
          <p:nvPr/>
        </p:nvPicPr>
        <p:blipFill>
          <a:blip r:embed="rId4">
            <a:alphaModFix/>
          </a:blip>
          <a:stretch>
            <a:fillRect/>
          </a:stretch>
        </p:blipFill>
        <p:spPr>
          <a:xfrm>
            <a:off x="6605625" y="1264051"/>
            <a:ext cx="1155429" cy="1516300"/>
          </a:xfrm>
          <a:prstGeom prst="rect">
            <a:avLst/>
          </a:prstGeom>
          <a:noFill/>
          <a:ln w="127000" cap="sq" cmpd="sng">
            <a:solidFill>
              <a:srgbClr val="000000"/>
            </a:solidFill>
            <a:prstDash val="solid"/>
            <a:miter lim="8000"/>
            <a:headEnd type="none" w="sm" len="sm"/>
            <a:tailEnd type="none" w="sm" len="sm"/>
          </a:ln>
          <a:effectLst>
            <a:outerShdw blurRad="57150" dist="50800" dir="2700000" algn="tl" rotWithShape="0">
              <a:srgbClr val="000000">
                <a:alpha val="40000"/>
              </a:srgbClr>
            </a:outerShdw>
          </a:effectLst>
        </p:spPr>
      </p:pic>
      <p:pic>
        <p:nvPicPr>
          <p:cNvPr id="121" name="Google Shape;121;p27"/>
          <p:cNvPicPr preferRelativeResize="0"/>
          <p:nvPr/>
        </p:nvPicPr>
        <p:blipFill>
          <a:blip r:embed="rId5">
            <a:alphaModFix/>
          </a:blip>
          <a:stretch>
            <a:fillRect/>
          </a:stretch>
        </p:blipFill>
        <p:spPr>
          <a:xfrm>
            <a:off x="6605625" y="1263475"/>
            <a:ext cx="1155425" cy="151745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4"/>
          <p:cNvSpPr txBox="1">
            <a:spLocks noGrp="1"/>
          </p:cNvSpPr>
          <p:nvPr>
            <p:ph type="body" idx="1"/>
          </p:nvPr>
        </p:nvSpPr>
        <p:spPr>
          <a:xfrm>
            <a:off x="311700" y="1017725"/>
            <a:ext cx="4446300" cy="355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tr"/>
              <a:t>The width at which the limit can be increased before the margin reaches a data point. Margin is calculated as the perpendicular distance from the line to the nearest points only</a:t>
            </a:r>
            <a:endParaRPr/>
          </a:p>
          <a:p>
            <a:pPr marL="0" lvl="0" indent="0" algn="l" rtl="0">
              <a:lnSpc>
                <a:spcPct val="115000"/>
              </a:lnSpc>
              <a:spcBef>
                <a:spcPts val="1200"/>
              </a:spcBef>
              <a:spcAft>
                <a:spcPts val="0"/>
              </a:spcAft>
              <a:buNone/>
            </a:pPr>
            <a:r>
              <a:rPr lang="tr" b="1"/>
              <a:t>Hard Margin</a:t>
            </a:r>
            <a:r>
              <a:rPr lang="tr"/>
              <a:t> works if our data is linearly separable and is very sensitive to outliers</a:t>
            </a:r>
            <a:endParaRPr/>
          </a:p>
          <a:p>
            <a:pPr marL="0" lvl="0" indent="0" algn="l" rtl="0">
              <a:lnSpc>
                <a:spcPct val="115000"/>
              </a:lnSpc>
              <a:spcBef>
                <a:spcPts val="1200"/>
              </a:spcBef>
              <a:spcAft>
                <a:spcPts val="0"/>
              </a:spcAft>
              <a:buNone/>
            </a:pPr>
            <a:r>
              <a:rPr lang="tr" b="1"/>
              <a:t>Soft Margin</a:t>
            </a:r>
            <a:r>
              <a:rPr lang="tr"/>
              <a:t> is the case when the data is messy and cannot be perfectly separated by a hyperplane, the restriction to maximize the margin of the line separating the Classes is relaxed, allowing the data to violate the line</a:t>
            </a:r>
            <a:endParaRPr/>
          </a:p>
          <a:p>
            <a:pPr marL="0" lvl="0" indent="0" algn="l" rtl="0">
              <a:lnSpc>
                <a:spcPct val="115000"/>
              </a:lnSpc>
              <a:spcBef>
                <a:spcPts val="1200"/>
              </a:spcBef>
              <a:spcAft>
                <a:spcPts val="1200"/>
              </a:spcAft>
              <a:buNone/>
            </a:pPr>
            <a:r>
              <a:rPr lang="tr"/>
              <a:t>We can control the balance between the two with the hyper-parameter “C” </a:t>
            </a:r>
            <a:endParaRPr/>
          </a:p>
        </p:txBody>
      </p:sp>
      <p:sp>
        <p:nvSpPr>
          <p:cNvPr id="314" name="Google Shape;31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Hard Margin and Soft Margin</a:t>
            </a:r>
            <a:endParaRPr/>
          </a:p>
        </p:txBody>
      </p:sp>
      <p:pic>
        <p:nvPicPr>
          <p:cNvPr id="315" name="Google Shape;315;p54"/>
          <p:cNvPicPr preferRelativeResize="0"/>
          <p:nvPr/>
        </p:nvPicPr>
        <p:blipFill>
          <a:blip r:embed="rId3">
            <a:alphaModFix/>
          </a:blip>
          <a:stretch>
            <a:fillRect/>
          </a:stretch>
        </p:blipFill>
        <p:spPr>
          <a:xfrm>
            <a:off x="4832400" y="1713588"/>
            <a:ext cx="3999900" cy="21593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SVM Kernel Trick</a:t>
            </a:r>
            <a:endParaRPr/>
          </a:p>
        </p:txBody>
      </p:sp>
      <p:sp>
        <p:nvSpPr>
          <p:cNvPr id="321" name="Google Shape;321;p5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SVM tries to classify data linearly. This is not possible in cases where our data is not linearly distributed. In such a case, Kernel Trick is used.</a:t>
            </a:r>
            <a:endParaRPr/>
          </a:p>
          <a:p>
            <a:pPr marL="0" lvl="0" indent="0" algn="l" rtl="0">
              <a:spcBef>
                <a:spcPts val="1200"/>
              </a:spcBef>
              <a:spcAft>
                <a:spcPts val="0"/>
              </a:spcAft>
              <a:buNone/>
            </a:pPr>
            <a:r>
              <a:rPr lang="tr"/>
              <a:t>What can we do?</a:t>
            </a:r>
            <a:endParaRPr/>
          </a:p>
          <a:p>
            <a:pPr marL="457200" lvl="0" indent="-317500" algn="l" rtl="0">
              <a:spcBef>
                <a:spcPts val="1200"/>
              </a:spcBef>
              <a:spcAft>
                <a:spcPts val="0"/>
              </a:spcAft>
              <a:buSzPts val="1400"/>
              <a:buChar char="●"/>
            </a:pPr>
            <a:r>
              <a:rPr lang="tr"/>
              <a:t>Provide linear classification by creating a new dimension</a:t>
            </a:r>
            <a:endParaRPr/>
          </a:p>
          <a:p>
            <a:pPr marL="457200" lvl="0" indent="-317500" algn="l" rtl="0">
              <a:spcBef>
                <a:spcPts val="0"/>
              </a:spcBef>
              <a:spcAft>
                <a:spcPts val="0"/>
              </a:spcAft>
              <a:buSzPts val="1400"/>
              <a:buChar char="●"/>
            </a:pPr>
            <a:r>
              <a:rPr lang="tr"/>
              <a:t>To classify linearly, the center point is determined and the closest values are stays above, the far ones are stays below.</a:t>
            </a:r>
            <a:endParaRPr/>
          </a:p>
          <a:p>
            <a:pPr marL="0" lvl="0" indent="0" algn="l" rtl="0">
              <a:spcBef>
                <a:spcPts val="1200"/>
              </a:spcBef>
              <a:spcAft>
                <a:spcPts val="1200"/>
              </a:spcAft>
              <a:buNone/>
            </a:pPr>
            <a:endParaRPr/>
          </a:p>
        </p:txBody>
      </p:sp>
      <p:pic>
        <p:nvPicPr>
          <p:cNvPr id="322" name="Google Shape;322;p55"/>
          <p:cNvPicPr preferRelativeResize="0"/>
          <p:nvPr/>
        </p:nvPicPr>
        <p:blipFill>
          <a:blip r:embed="rId3">
            <a:alphaModFix/>
          </a:blip>
          <a:stretch>
            <a:fillRect/>
          </a:stretch>
        </p:blipFill>
        <p:spPr>
          <a:xfrm>
            <a:off x="4534975" y="1152462"/>
            <a:ext cx="3896400" cy="1552975"/>
          </a:xfrm>
          <a:prstGeom prst="rect">
            <a:avLst/>
          </a:prstGeom>
          <a:noFill/>
          <a:ln>
            <a:noFill/>
          </a:ln>
        </p:spPr>
      </p:pic>
      <p:sp>
        <p:nvSpPr>
          <p:cNvPr id="323" name="Google Shape;323;p55"/>
          <p:cNvSpPr txBox="1"/>
          <p:nvPr/>
        </p:nvSpPr>
        <p:spPr>
          <a:xfrm>
            <a:off x="4969800" y="2790075"/>
            <a:ext cx="341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000">
                <a:highlight>
                  <a:srgbClr val="FF9900"/>
                </a:highlight>
                <a:latin typeface="Century"/>
                <a:ea typeface="Century"/>
                <a:cs typeface="Century"/>
                <a:sym typeface="Century"/>
              </a:rPr>
              <a:t>iki boyutlu grafik kernel trick ile 3 boyutlu hale getirildi</a:t>
            </a:r>
            <a:endParaRPr sz="1000">
              <a:highlight>
                <a:srgbClr val="FF9900"/>
              </a:highlight>
              <a:latin typeface="Century"/>
              <a:ea typeface="Century"/>
              <a:cs typeface="Century"/>
              <a:sym typeface="Century"/>
            </a:endParaRPr>
          </a:p>
        </p:txBody>
      </p:sp>
      <p:pic>
        <p:nvPicPr>
          <p:cNvPr id="324" name="Google Shape;324;p55"/>
          <p:cNvPicPr preferRelativeResize="0"/>
          <p:nvPr/>
        </p:nvPicPr>
        <p:blipFill>
          <a:blip r:embed="rId4">
            <a:alphaModFix/>
          </a:blip>
          <a:stretch>
            <a:fillRect/>
          </a:stretch>
        </p:blipFill>
        <p:spPr>
          <a:xfrm>
            <a:off x="5233137" y="3266150"/>
            <a:ext cx="2884924" cy="1302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SVM Kernel Trick</a:t>
            </a:r>
            <a:endParaRPr/>
          </a:p>
        </p:txBody>
      </p:sp>
      <p:sp>
        <p:nvSpPr>
          <p:cNvPr id="330" name="Google Shape;330;p5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To solve the </a:t>
            </a:r>
            <a:r>
              <a:rPr lang="tr" b="1"/>
              <a:t>Polynomial Kernel</a:t>
            </a:r>
            <a:r>
              <a:rPr lang="tr"/>
              <a:t> problem, it is necessary to act as if it is operating in 2, 3 or more dimensions</a:t>
            </a:r>
            <a:r>
              <a:rPr lang="tr" b="1"/>
              <a:t>. </a:t>
            </a:r>
            <a:r>
              <a:rPr lang="tr"/>
              <a:t>When using a line for a 2-dimensional distribution, a plane should be used when operating in a 3-dimensional space. </a:t>
            </a:r>
            <a:endParaRPr/>
          </a:p>
          <a:p>
            <a:pPr marL="457200" lvl="0" indent="-317500" algn="l" rtl="0">
              <a:spcBef>
                <a:spcPts val="1200"/>
              </a:spcBef>
              <a:spcAft>
                <a:spcPts val="0"/>
              </a:spcAft>
              <a:buSzPts val="1400"/>
              <a:buChar char="●"/>
            </a:pPr>
            <a:r>
              <a:rPr lang="tr"/>
              <a:t>If the model is overfit , it will be necessary to lower its degree.</a:t>
            </a:r>
            <a:endParaRPr/>
          </a:p>
          <a:p>
            <a:pPr marL="457200" lvl="0" indent="-317500" algn="l" rtl="0">
              <a:spcBef>
                <a:spcPts val="0"/>
              </a:spcBef>
              <a:spcAft>
                <a:spcPts val="0"/>
              </a:spcAft>
              <a:buSzPts val="1400"/>
              <a:buChar char="●"/>
            </a:pPr>
            <a:r>
              <a:rPr lang="tr"/>
              <a:t>If it's underfit, it's necessary to raise its degree.</a:t>
            </a:r>
            <a:endParaRPr/>
          </a:p>
        </p:txBody>
      </p:sp>
      <p:pic>
        <p:nvPicPr>
          <p:cNvPr id="331" name="Google Shape;331;p56"/>
          <p:cNvPicPr preferRelativeResize="0"/>
          <p:nvPr/>
        </p:nvPicPr>
        <p:blipFill>
          <a:blip r:embed="rId3">
            <a:alphaModFix/>
          </a:blip>
          <a:stretch>
            <a:fillRect/>
          </a:stretch>
        </p:blipFill>
        <p:spPr>
          <a:xfrm>
            <a:off x="4311600" y="1591663"/>
            <a:ext cx="4527599" cy="196018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Decision Trees</a:t>
            </a:r>
            <a:endParaRPr/>
          </a:p>
        </p:txBody>
      </p:sp>
      <p:sp>
        <p:nvSpPr>
          <p:cNvPr id="337" name="Google Shape;337;p5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292929"/>
              </a:buClr>
              <a:buSzPts val="1400"/>
              <a:buChar char="●"/>
            </a:pPr>
            <a:r>
              <a:rPr lang="tr">
                <a:solidFill>
                  <a:srgbClr val="292929"/>
                </a:solidFill>
                <a:highlight>
                  <a:srgbClr val="FFFFFF"/>
                </a:highlight>
              </a:rPr>
              <a:t>It is one of the tree-based algorithms used in Classification and Regression problems </a:t>
            </a:r>
            <a:endParaRPr>
              <a:solidFill>
                <a:srgbClr val="292929"/>
              </a:solidFill>
              <a:highlight>
                <a:srgbClr val="FFFFFF"/>
              </a:highlight>
            </a:endParaRPr>
          </a:p>
          <a:p>
            <a:pPr marL="457200" lvl="0" indent="-317500" algn="l" rtl="0">
              <a:spcBef>
                <a:spcPts val="0"/>
              </a:spcBef>
              <a:spcAft>
                <a:spcPts val="0"/>
              </a:spcAft>
              <a:buClr>
                <a:srgbClr val="292929"/>
              </a:buClr>
              <a:buSzPts val="1400"/>
              <a:buChar char="●"/>
            </a:pPr>
            <a:r>
              <a:rPr lang="tr">
                <a:solidFill>
                  <a:srgbClr val="292929"/>
                </a:solidFill>
                <a:highlight>
                  <a:srgbClr val="FFFFFF"/>
                </a:highlight>
              </a:rPr>
              <a:t>Can be used on complex datasets</a:t>
            </a:r>
            <a:endParaRPr>
              <a:solidFill>
                <a:srgbClr val="292929"/>
              </a:solidFill>
              <a:highlight>
                <a:srgbClr val="FFFFFF"/>
              </a:highlight>
            </a:endParaRPr>
          </a:p>
          <a:p>
            <a:pPr marL="457200" lvl="0" indent="-317500" algn="l" rtl="0">
              <a:spcBef>
                <a:spcPts val="0"/>
              </a:spcBef>
              <a:spcAft>
                <a:spcPts val="0"/>
              </a:spcAft>
              <a:buClr>
                <a:srgbClr val="292929"/>
              </a:buClr>
              <a:buSzPts val="1400"/>
              <a:buChar char="●"/>
            </a:pPr>
            <a:r>
              <a:rPr lang="tr">
                <a:solidFill>
                  <a:srgbClr val="292929"/>
                </a:solidFill>
                <a:highlight>
                  <a:srgbClr val="FFFFFF"/>
                </a:highlight>
              </a:rPr>
              <a:t>The first cells of the decision trees are called the root (root or root node). Each observation is classified as “Yes” or “No” according to the root condition.</a:t>
            </a:r>
            <a:endParaRPr>
              <a:solidFill>
                <a:srgbClr val="292929"/>
              </a:solidFill>
              <a:highlight>
                <a:srgbClr val="FFFFFF"/>
              </a:highlight>
            </a:endParaRPr>
          </a:p>
          <a:p>
            <a:pPr marL="457200" lvl="0" indent="-317500" algn="l" rtl="0">
              <a:spcBef>
                <a:spcPts val="0"/>
              </a:spcBef>
              <a:spcAft>
                <a:spcPts val="0"/>
              </a:spcAft>
              <a:buClr>
                <a:srgbClr val="292929"/>
              </a:buClr>
              <a:buSzPts val="1400"/>
              <a:buChar char="●"/>
            </a:pPr>
            <a:r>
              <a:rPr lang="tr">
                <a:solidFill>
                  <a:srgbClr val="292929"/>
                </a:solidFill>
                <a:highlight>
                  <a:srgbClr val="FFFFFF"/>
                </a:highlight>
              </a:rPr>
              <a:t>Root cells have </a:t>
            </a:r>
            <a:r>
              <a:rPr lang="tr" b="1">
                <a:solidFill>
                  <a:srgbClr val="292929"/>
                </a:solidFill>
                <a:highlight>
                  <a:srgbClr val="FFFFFF"/>
                </a:highlight>
              </a:rPr>
              <a:t>nodes</a:t>
            </a:r>
            <a:r>
              <a:rPr lang="tr">
                <a:solidFill>
                  <a:srgbClr val="292929"/>
                </a:solidFill>
                <a:highlight>
                  <a:srgbClr val="FFFFFF"/>
                </a:highlight>
              </a:rPr>
              <a:t> (interval nodes or nodes) underneath</a:t>
            </a:r>
            <a:endParaRPr>
              <a:solidFill>
                <a:srgbClr val="292929"/>
              </a:solidFill>
              <a:highlight>
                <a:srgbClr val="FFFFFF"/>
              </a:highlight>
            </a:endParaRPr>
          </a:p>
          <a:p>
            <a:pPr marL="457200" lvl="0" indent="-317500" algn="l" rtl="0">
              <a:spcBef>
                <a:spcPts val="0"/>
              </a:spcBef>
              <a:spcAft>
                <a:spcPts val="0"/>
              </a:spcAft>
              <a:buClr>
                <a:srgbClr val="292929"/>
              </a:buClr>
              <a:buSzPts val="1400"/>
              <a:buChar char="●"/>
            </a:pPr>
            <a:r>
              <a:rPr lang="tr">
                <a:solidFill>
                  <a:srgbClr val="292929"/>
                </a:solidFill>
                <a:highlight>
                  <a:srgbClr val="FFFFFF"/>
                </a:highlight>
              </a:rPr>
              <a:t>Each observation is classified with the help of nodes. The complexity of the model increases as the number of nodes increases.</a:t>
            </a:r>
            <a:endParaRPr/>
          </a:p>
        </p:txBody>
      </p:sp>
      <p:pic>
        <p:nvPicPr>
          <p:cNvPr id="338" name="Google Shape;338;p57"/>
          <p:cNvPicPr preferRelativeResize="0"/>
          <p:nvPr/>
        </p:nvPicPr>
        <p:blipFill>
          <a:blip r:embed="rId3">
            <a:alphaModFix/>
          </a:blip>
          <a:stretch>
            <a:fillRect/>
          </a:stretch>
        </p:blipFill>
        <p:spPr>
          <a:xfrm>
            <a:off x="5182512" y="1152473"/>
            <a:ext cx="2780350" cy="2406925"/>
          </a:xfrm>
          <a:prstGeom prst="rect">
            <a:avLst/>
          </a:prstGeom>
          <a:noFill/>
          <a:ln>
            <a:noFill/>
          </a:ln>
        </p:spPr>
      </p:pic>
      <p:pic>
        <p:nvPicPr>
          <p:cNvPr id="339" name="Google Shape;339;p57"/>
          <p:cNvPicPr preferRelativeResize="0"/>
          <p:nvPr/>
        </p:nvPicPr>
        <p:blipFill>
          <a:blip r:embed="rId4">
            <a:alphaModFix/>
          </a:blip>
          <a:stretch>
            <a:fillRect/>
          </a:stretch>
        </p:blipFill>
        <p:spPr>
          <a:xfrm>
            <a:off x="5289525" y="3694150"/>
            <a:ext cx="2566349" cy="820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Colab Time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Ömer Cengiz</a:t>
            </a:r>
            <a:endParaRPr/>
          </a:p>
        </p:txBody>
      </p:sp>
      <p:sp>
        <p:nvSpPr>
          <p:cNvPr id="127" name="Google Shape;127;p28"/>
          <p:cNvSpPr txBox="1">
            <a:spLocks noGrp="1"/>
          </p:cNvSpPr>
          <p:nvPr>
            <p:ph type="subTitle" idx="1"/>
          </p:nvPr>
        </p:nvSpPr>
        <p:spPr>
          <a:xfrm>
            <a:off x="311700" y="3504000"/>
            <a:ext cx="8520600" cy="872700"/>
          </a:xfrm>
          <a:prstGeom prst="rect">
            <a:avLst/>
          </a:prstGeom>
        </p:spPr>
        <p:txBody>
          <a:bodyPr spcFirstLastPara="1" wrap="square" lIns="91425" tIns="91425" rIns="91425" bIns="91425" anchor="t" anchorCtr="0">
            <a:normAutofit fontScale="32500" lnSpcReduction="20000"/>
          </a:bodyPr>
          <a:lstStyle/>
          <a:p>
            <a:pPr marL="0" lvl="0" indent="0" algn="ctr" rtl="0">
              <a:lnSpc>
                <a:spcPct val="150000"/>
              </a:lnSpc>
              <a:spcBef>
                <a:spcPts val="0"/>
              </a:spcBef>
              <a:spcAft>
                <a:spcPts val="0"/>
              </a:spcAft>
              <a:buNone/>
            </a:pPr>
            <a:r>
              <a:rPr lang="tr" sz="3786" b="1"/>
              <a:t>Twitter</a:t>
            </a:r>
            <a:r>
              <a:rPr lang="tr" sz="3786"/>
              <a:t>: omerr.cengizz</a:t>
            </a:r>
            <a:endParaRPr sz="3786"/>
          </a:p>
          <a:p>
            <a:pPr marL="0" lvl="0" indent="0" algn="ctr" rtl="0">
              <a:lnSpc>
                <a:spcPct val="150000"/>
              </a:lnSpc>
              <a:spcBef>
                <a:spcPts val="0"/>
              </a:spcBef>
              <a:spcAft>
                <a:spcPts val="0"/>
              </a:spcAft>
              <a:buClr>
                <a:schemeClr val="dk1"/>
              </a:buClr>
              <a:buSzPct val="29050"/>
              <a:buFont typeface="Arial"/>
              <a:buNone/>
            </a:pPr>
            <a:r>
              <a:rPr lang="tr" sz="3786" b="1"/>
              <a:t>LinkedIn</a:t>
            </a:r>
            <a:r>
              <a:rPr lang="tr" sz="3786"/>
              <a:t>: omercengiz96</a:t>
            </a:r>
            <a:endParaRPr sz="3786"/>
          </a:p>
          <a:p>
            <a:pPr marL="0" lvl="0" indent="0" algn="ctr" rtl="0">
              <a:lnSpc>
                <a:spcPct val="150000"/>
              </a:lnSpc>
              <a:spcBef>
                <a:spcPts val="0"/>
              </a:spcBef>
              <a:spcAft>
                <a:spcPts val="0"/>
              </a:spcAft>
              <a:buClr>
                <a:schemeClr val="dk1"/>
              </a:buClr>
              <a:buSzPct val="29050"/>
              <a:buFont typeface="Arial"/>
              <a:buNone/>
            </a:pPr>
            <a:r>
              <a:rPr lang="tr" sz="3786" b="1"/>
              <a:t>GitHub</a:t>
            </a:r>
            <a:r>
              <a:rPr lang="tr" sz="3786"/>
              <a:t>: omercengiz</a:t>
            </a:r>
            <a:endParaRPr sz="3786"/>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tr"/>
              <a:t>What Will You Learn In This Course</a:t>
            </a:r>
            <a:endParaRPr/>
          </a:p>
        </p:txBody>
      </p:sp>
      <p:sp>
        <p:nvSpPr>
          <p:cNvPr id="133" name="Google Shape;13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AutoNum type="arabicParenR"/>
            </a:pPr>
            <a:r>
              <a:rPr lang="tr"/>
              <a:t>What is Classification?</a:t>
            </a:r>
            <a:endParaRPr/>
          </a:p>
          <a:p>
            <a:pPr marL="457200" lvl="0" indent="-317500" algn="l" rtl="0">
              <a:lnSpc>
                <a:spcPct val="150000"/>
              </a:lnSpc>
              <a:spcBef>
                <a:spcPts val="0"/>
              </a:spcBef>
              <a:spcAft>
                <a:spcPts val="0"/>
              </a:spcAft>
              <a:buSzPts val="1400"/>
              <a:buAutoNum type="arabicParenR"/>
            </a:pPr>
            <a:r>
              <a:rPr lang="tr"/>
              <a:t>How to classify with Logistic Regression?</a:t>
            </a:r>
            <a:endParaRPr/>
          </a:p>
          <a:p>
            <a:pPr marL="457200" lvl="0" indent="-317500" algn="l" rtl="0">
              <a:lnSpc>
                <a:spcPct val="150000"/>
              </a:lnSpc>
              <a:spcBef>
                <a:spcPts val="0"/>
              </a:spcBef>
              <a:spcAft>
                <a:spcPts val="0"/>
              </a:spcAft>
              <a:buSzPts val="1400"/>
              <a:buAutoNum type="arabicParenR"/>
            </a:pPr>
            <a:r>
              <a:rPr lang="tr"/>
              <a:t>What is the Activation Function?</a:t>
            </a:r>
            <a:endParaRPr/>
          </a:p>
          <a:p>
            <a:pPr marL="457200" lvl="0" indent="-317500" algn="l" rtl="0">
              <a:lnSpc>
                <a:spcPct val="150000"/>
              </a:lnSpc>
              <a:spcBef>
                <a:spcPts val="0"/>
              </a:spcBef>
              <a:spcAft>
                <a:spcPts val="0"/>
              </a:spcAft>
              <a:buSzPts val="1400"/>
              <a:buAutoNum type="arabicParenR"/>
            </a:pPr>
            <a:r>
              <a:rPr lang="tr"/>
              <a:t>Why do we use the Activation Function?</a:t>
            </a:r>
            <a:endParaRPr/>
          </a:p>
          <a:p>
            <a:pPr marL="457200" lvl="0" indent="-317500" algn="l" rtl="0">
              <a:lnSpc>
                <a:spcPct val="150000"/>
              </a:lnSpc>
              <a:spcBef>
                <a:spcPts val="0"/>
              </a:spcBef>
              <a:spcAft>
                <a:spcPts val="0"/>
              </a:spcAft>
              <a:buSzPts val="1400"/>
              <a:buAutoNum type="arabicParenR"/>
            </a:pPr>
            <a:r>
              <a:rPr lang="tr"/>
              <a:t>How do we measure the performance of our Classification Model?</a:t>
            </a:r>
            <a:endParaRPr/>
          </a:p>
          <a:p>
            <a:pPr marL="457200" lvl="0" indent="-317500" algn="l" rtl="0">
              <a:lnSpc>
                <a:spcPct val="150000"/>
              </a:lnSpc>
              <a:spcBef>
                <a:spcPts val="0"/>
              </a:spcBef>
              <a:spcAft>
                <a:spcPts val="0"/>
              </a:spcAft>
              <a:buSzPts val="1400"/>
              <a:buAutoNum type="arabicParenR"/>
            </a:pPr>
            <a:r>
              <a:rPr lang="tr"/>
              <a:t>Cross Validation </a:t>
            </a:r>
            <a:endParaRPr/>
          </a:p>
          <a:p>
            <a:pPr marL="457200" lvl="0" indent="-317500" algn="l" rtl="0">
              <a:lnSpc>
                <a:spcPct val="150000"/>
              </a:lnSpc>
              <a:spcBef>
                <a:spcPts val="0"/>
              </a:spcBef>
              <a:spcAft>
                <a:spcPts val="0"/>
              </a:spcAft>
              <a:buSzPts val="1400"/>
              <a:buAutoNum type="arabicParenR"/>
            </a:pPr>
            <a:r>
              <a:rPr lang="tr"/>
              <a:t>Accuracy,  Confusion Matrix </a:t>
            </a:r>
            <a:endParaRPr/>
          </a:p>
          <a:p>
            <a:pPr marL="457200" lvl="0" indent="-317500" algn="l" rtl="0">
              <a:lnSpc>
                <a:spcPct val="150000"/>
              </a:lnSpc>
              <a:spcBef>
                <a:spcPts val="0"/>
              </a:spcBef>
              <a:spcAft>
                <a:spcPts val="0"/>
              </a:spcAft>
              <a:buSzPts val="1400"/>
              <a:buAutoNum type="arabicParenR"/>
            </a:pPr>
            <a:r>
              <a:rPr lang="tr"/>
              <a:t>What is the use and importance of Classification Threshold?</a:t>
            </a:r>
            <a:endParaRPr/>
          </a:p>
          <a:p>
            <a:pPr marL="457200" lvl="0" indent="-317500" algn="l" rtl="0">
              <a:lnSpc>
                <a:spcPct val="150000"/>
              </a:lnSpc>
              <a:spcBef>
                <a:spcPts val="0"/>
              </a:spcBef>
              <a:spcAft>
                <a:spcPts val="0"/>
              </a:spcAft>
              <a:buSzPts val="1400"/>
              <a:buAutoNum type="arabicParenR"/>
            </a:pPr>
            <a:r>
              <a:rPr lang="tr"/>
              <a:t>What is the place of ROC and AUC in performance measurement?</a:t>
            </a:r>
            <a:endParaRPr/>
          </a:p>
          <a:p>
            <a:pPr marL="457200" lvl="0" indent="-317500" algn="l" rtl="0">
              <a:lnSpc>
                <a:spcPct val="150000"/>
              </a:lnSpc>
              <a:spcBef>
                <a:spcPts val="0"/>
              </a:spcBef>
              <a:spcAft>
                <a:spcPts val="0"/>
              </a:spcAft>
              <a:buSzPts val="1400"/>
              <a:buAutoNum type="arabicParenR"/>
            </a:pPr>
            <a:r>
              <a:rPr lang="tr"/>
              <a:t>What is KNN(K-Nearest Neighbors), SVM(Support Vector Machine) and Decision Trees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What Will We Learn Today?</a:t>
            </a:r>
            <a:endParaRPr/>
          </a:p>
        </p:txBody>
      </p:sp>
      <p:pic>
        <p:nvPicPr>
          <p:cNvPr id="139" name="Google Shape;139;p30"/>
          <p:cNvPicPr preferRelativeResize="0"/>
          <p:nvPr/>
        </p:nvPicPr>
        <p:blipFill>
          <a:blip r:embed="rId3">
            <a:alphaModFix/>
          </a:blip>
          <a:stretch>
            <a:fillRect/>
          </a:stretch>
        </p:blipFill>
        <p:spPr>
          <a:xfrm>
            <a:off x="1592362" y="1069525"/>
            <a:ext cx="5959276" cy="3715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What is Classification?</a:t>
            </a:r>
            <a:endParaRPr/>
          </a:p>
        </p:txBody>
      </p:sp>
      <p:sp>
        <p:nvSpPr>
          <p:cNvPr id="145" name="Google Shape;145;p31"/>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tr">
                <a:solidFill>
                  <a:srgbClr val="252525"/>
                </a:solidFill>
              </a:rPr>
              <a:t>It is a supervised learning algorithm where input data can be easily categorized, tagging data and classifying them. There can be </a:t>
            </a:r>
            <a:r>
              <a:rPr lang="tr" b="1">
                <a:solidFill>
                  <a:srgbClr val="252525"/>
                </a:solidFill>
              </a:rPr>
              <a:t>binary classifiers</a:t>
            </a:r>
            <a:r>
              <a:rPr lang="tr">
                <a:solidFill>
                  <a:srgbClr val="252525"/>
                </a:solidFill>
              </a:rPr>
              <a:t> with only two outcomes, or </a:t>
            </a:r>
            <a:r>
              <a:rPr lang="tr" b="1">
                <a:solidFill>
                  <a:srgbClr val="252525"/>
                </a:solidFill>
              </a:rPr>
              <a:t>multiclass classifiers</a:t>
            </a:r>
            <a:r>
              <a:rPr lang="tr">
                <a:solidFill>
                  <a:srgbClr val="252525"/>
                </a:solidFill>
              </a:rPr>
              <a:t> with more than two.</a:t>
            </a:r>
            <a:endParaRPr>
              <a:solidFill>
                <a:srgbClr val="252525"/>
              </a:solidFill>
            </a:endParaRPr>
          </a:p>
          <a:p>
            <a:pPr marL="0" lvl="0" indent="0" algn="l" rtl="0">
              <a:lnSpc>
                <a:spcPct val="135714"/>
              </a:lnSpc>
              <a:spcBef>
                <a:spcPts val="0"/>
              </a:spcBef>
              <a:spcAft>
                <a:spcPts val="0"/>
              </a:spcAft>
              <a:buNone/>
            </a:pPr>
            <a:endParaRPr>
              <a:solidFill>
                <a:srgbClr val="252525"/>
              </a:solidFill>
            </a:endParaRPr>
          </a:p>
          <a:p>
            <a:pPr marL="0" lvl="0" indent="0" algn="l" rtl="0">
              <a:lnSpc>
                <a:spcPct val="135714"/>
              </a:lnSpc>
              <a:spcBef>
                <a:spcPts val="0"/>
              </a:spcBef>
              <a:spcAft>
                <a:spcPts val="0"/>
              </a:spcAft>
              <a:buNone/>
            </a:pPr>
            <a:r>
              <a:rPr lang="tr">
                <a:solidFill>
                  <a:srgbClr val="252525"/>
                </a:solidFill>
              </a:rPr>
              <a:t>It can be performed on both structured and unstructured data, as it is the process of classifying a particular dataset. The process begins with estimating the class of given data points. Classes are often called targets, tags, or categories.</a:t>
            </a:r>
            <a:endParaRPr>
              <a:highlight>
                <a:schemeClr val="lt1"/>
              </a:highlight>
            </a:endParaRPr>
          </a:p>
          <a:p>
            <a:pPr marL="0" lvl="0" indent="0" algn="l" rtl="0">
              <a:lnSpc>
                <a:spcPct val="135714"/>
              </a:lnSpc>
              <a:spcBef>
                <a:spcPts val="0"/>
              </a:spcBef>
              <a:spcAft>
                <a:spcPts val="0"/>
              </a:spcAft>
              <a:buNone/>
            </a:pPr>
            <a:endParaRPr>
              <a:highlight>
                <a:schemeClr val="lt1"/>
              </a:highlight>
            </a:endParaRPr>
          </a:p>
          <a:p>
            <a:pPr marL="0" lvl="0" indent="0" algn="l" rtl="0">
              <a:spcBef>
                <a:spcPts val="0"/>
              </a:spcBef>
              <a:spcAft>
                <a:spcPts val="1200"/>
              </a:spcAft>
              <a:buNone/>
            </a:pPr>
            <a:endParaRPr>
              <a:highlight>
                <a:schemeClr val="lt1"/>
              </a:highlight>
            </a:endParaRPr>
          </a:p>
        </p:txBody>
      </p:sp>
      <p:pic>
        <p:nvPicPr>
          <p:cNvPr id="146" name="Google Shape;146;p31"/>
          <p:cNvPicPr preferRelativeResize="0"/>
          <p:nvPr/>
        </p:nvPicPr>
        <p:blipFill>
          <a:blip r:embed="rId3">
            <a:alphaModFix/>
          </a:blip>
          <a:stretch>
            <a:fillRect/>
          </a:stretch>
        </p:blipFill>
        <p:spPr>
          <a:xfrm>
            <a:off x="4572000" y="1267838"/>
            <a:ext cx="3950225" cy="318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2"/>
          <p:cNvSpPr txBox="1">
            <a:spLocks noGrp="1"/>
          </p:cNvSpPr>
          <p:nvPr>
            <p:ph type="body" idx="1"/>
          </p:nvPr>
        </p:nvSpPr>
        <p:spPr>
          <a:xfrm>
            <a:off x="311700" y="1120325"/>
            <a:ext cx="39999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tr" b="1"/>
              <a:t>Logistic regression</a:t>
            </a:r>
            <a:r>
              <a:rPr lang="tr"/>
              <a:t> is a regression method that performs classification in which the dependent variable is a categorical variable. The aim is to establish a linear model between dependent and independent variables. It works if the dependent variable can take 2 different values. </a:t>
            </a:r>
            <a:r>
              <a:rPr lang="tr">
                <a:solidFill>
                  <a:srgbClr val="252525"/>
                </a:solidFill>
              </a:rPr>
              <a:t>Logistic regression produces a specific probability value between 0 and 1, rather than predicting exactly 0 or 1.</a:t>
            </a:r>
            <a:endParaRPr/>
          </a:p>
        </p:txBody>
      </p:sp>
      <p:sp>
        <p:nvSpPr>
          <p:cNvPr id="152" name="Google Shape;15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Logistic Regression</a:t>
            </a:r>
            <a:endParaRPr/>
          </a:p>
        </p:txBody>
      </p:sp>
      <p:pic>
        <p:nvPicPr>
          <p:cNvPr id="153" name="Google Shape;153;p32"/>
          <p:cNvPicPr preferRelativeResize="0"/>
          <p:nvPr/>
        </p:nvPicPr>
        <p:blipFill>
          <a:blip r:embed="rId3">
            <a:alphaModFix/>
          </a:blip>
          <a:stretch>
            <a:fillRect/>
          </a:stretch>
        </p:blipFill>
        <p:spPr>
          <a:xfrm>
            <a:off x="4431800" y="2195850"/>
            <a:ext cx="4527601" cy="2005143"/>
          </a:xfrm>
          <a:prstGeom prst="rect">
            <a:avLst/>
          </a:prstGeom>
          <a:noFill/>
          <a:ln>
            <a:noFill/>
          </a:ln>
        </p:spPr>
      </p:pic>
      <p:pic>
        <p:nvPicPr>
          <p:cNvPr id="154" name="Google Shape;154;p32"/>
          <p:cNvPicPr preferRelativeResize="0"/>
          <p:nvPr/>
        </p:nvPicPr>
        <p:blipFill>
          <a:blip r:embed="rId4">
            <a:alphaModFix/>
          </a:blip>
          <a:stretch>
            <a:fillRect/>
          </a:stretch>
        </p:blipFill>
        <p:spPr>
          <a:xfrm>
            <a:off x="4795125" y="1084325"/>
            <a:ext cx="3800950" cy="85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Logistic Regression</a:t>
            </a:r>
            <a:endParaRPr/>
          </a:p>
        </p:txBody>
      </p:sp>
      <p:sp>
        <p:nvSpPr>
          <p:cNvPr id="160" name="Google Shape;160;p33"/>
          <p:cNvSpPr txBox="1">
            <a:spLocks noGrp="1"/>
          </p:cNvSpPr>
          <p:nvPr>
            <p:ph type="body" idx="1"/>
          </p:nvPr>
        </p:nvSpPr>
        <p:spPr>
          <a:xfrm>
            <a:off x="311700" y="1120325"/>
            <a:ext cx="3999900" cy="3416400"/>
          </a:xfrm>
          <a:prstGeom prst="rect">
            <a:avLst/>
          </a:prstGeom>
        </p:spPr>
        <p:txBody>
          <a:bodyPr spcFirstLastPara="1" wrap="square" lIns="91425" tIns="91425" rIns="91425" bIns="91425" anchor="t" anchorCtr="0">
            <a:normAutofit lnSpcReduction="20000"/>
          </a:bodyPr>
          <a:lstStyle/>
          <a:p>
            <a:pPr marL="457200" lvl="0" indent="-317500" algn="l" rtl="0">
              <a:lnSpc>
                <a:spcPct val="135714"/>
              </a:lnSpc>
              <a:spcBef>
                <a:spcPts val="0"/>
              </a:spcBef>
              <a:spcAft>
                <a:spcPts val="0"/>
              </a:spcAft>
              <a:buSzPts val="1400"/>
              <a:buChar char="●"/>
            </a:pPr>
            <a:r>
              <a:rPr lang="tr"/>
              <a:t>It is a basic classification technique</a:t>
            </a:r>
            <a:endParaRPr/>
          </a:p>
          <a:p>
            <a:pPr marL="457200" lvl="0" indent="-317500" algn="l" rtl="0">
              <a:lnSpc>
                <a:spcPct val="135714"/>
              </a:lnSpc>
              <a:spcBef>
                <a:spcPts val="1000"/>
              </a:spcBef>
              <a:spcAft>
                <a:spcPts val="0"/>
              </a:spcAft>
              <a:buSzPts val="1400"/>
              <a:buChar char="●"/>
            </a:pPr>
            <a:r>
              <a:rPr lang="tr"/>
              <a:t>It takes its name from the logit transformation we apply to the dependent variable, also known as "Logit Regression"</a:t>
            </a:r>
            <a:endParaRPr/>
          </a:p>
          <a:p>
            <a:pPr marL="457200" lvl="0" indent="-317500" algn="l" rtl="0">
              <a:lnSpc>
                <a:spcPct val="135714"/>
              </a:lnSpc>
              <a:spcBef>
                <a:spcPts val="1000"/>
              </a:spcBef>
              <a:spcAft>
                <a:spcPts val="0"/>
              </a:spcAft>
              <a:buSzPts val="1400"/>
              <a:buChar char="●"/>
            </a:pPr>
            <a:r>
              <a:rPr lang="tr"/>
              <a:t>It belongs to the group of linear classifiers</a:t>
            </a:r>
            <a:endParaRPr/>
          </a:p>
          <a:p>
            <a:pPr marL="457200" lvl="0" indent="-317500" algn="l" rtl="0">
              <a:lnSpc>
                <a:spcPct val="135714"/>
              </a:lnSpc>
              <a:spcBef>
                <a:spcPts val="1000"/>
              </a:spcBef>
              <a:spcAft>
                <a:spcPts val="0"/>
              </a:spcAft>
              <a:buSzPts val="1400"/>
              <a:buChar char="●"/>
            </a:pPr>
            <a:r>
              <a:rPr lang="tr"/>
              <a:t>Similar to Linear and Polynomial Regression</a:t>
            </a:r>
            <a:endParaRPr/>
          </a:p>
          <a:p>
            <a:pPr marL="457200" lvl="0" indent="-317500" algn="l" rtl="0">
              <a:lnSpc>
                <a:spcPct val="135714"/>
              </a:lnSpc>
              <a:spcBef>
                <a:spcPts val="1000"/>
              </a:spcBef>
              <a:spcAft>
                <a:spcPts val="0"/>
              </a:spcAft>
              <a:buSzPts val="1400"/>
              <a:buChar char="●"/>
            </a:pPr>
            <a:r>
              <a:rPr lang="tr"/>
              <a:t>It is a fast algorithm and not complicated</a:t>
            </a:r>
            <a:endParaRPr/>
          </a:p>
          <a:p>
            <a:pPr marL="457200" lvl="0" indent="-317500" algn="l" rtl="0">
              <a:lnSpc>
                <a:spcPct val="135714"/>
              </a:lnSpc>
              <a:spcBef>
                <a:spcPts val="1000"/>
              </a:spcBef>
              <a:spcAft>
                <a:spcPts val="0"/>
              </a:spcAft>
              <a:buSzPts val="1400"/>
              <a:buChar char="●"/>
            </a:pPr>
            <a:r>
              <a:rPr lang="tr"/>
              <a:t>Mainly used for binary classification</a:t>
            </a:r>
            <a:endParaRPr/>
          </a:p>
          <a:p>
            <a:pPr marL="457200" lvl="0" indent="0" algn="l" rtl="0">
              <a:lnSpc>
                <a:spcPct val="135714"/>
              </a:lnSpc>
              <a:spcBef>
                <a:spcPts val="1000"/>
              </a:spcBef>
              <a:spcAft>
                <a:spcPts val="0"/>
              </a:spcAft>
              <a:buNone/>
            </a:pPr>
            <a:endParaRPr/>
          </a:p>
        </p:txBody>
      </p:sp>
      <p:pic>
        <p:nvPicPr>
          <p:cNvPr id="161" name="Google Shape;161;p33"/>
          <p:cNvPicPr preferRelativeResize="0"/>
          <p:nvPr/>
        </p:nvPicPr>
        <p:blipFill>
          <a:blip r:embed="rId3">
            <a:alphaModFix/>
          </a:blip>
          <a:stretch>
            <a:fillRect/>
          </a:stretch>
        </p:blipFill>
        <p:spPr>
          <a:xfrm>
            <a:off x="4922475" y="1970987"/>
            <a:ext cx="3709075" cy="2248075"/>
          </a:xfrm>
          <a:prstGeom prst="rect">
            <a:avLst/>
          </a:prstGeom>
          <a:noFill/>
          <a:ln>
            <a:noFill/>
          </a:ln>
        </p:spPr>
      </p:pic>
      <p:pic>
        <p:nvPicPr>
          <p:cNvPr id="162" name="Google Shape;162;p33"/>
          <p:cNvPicPr preferRelativeResize="0"/>
          <p:nvPr/>
        </p:nvPicPr>
        <p:blipFill>
          <a:blip r:embed="rId4">
            <a:alphaModFix/>
          </a:blip>
          <a:stretch>
            <a:fillRect/>
          </a:stretch>
        </p:blipFill>
        <p:spPr>
          <a:xfrm>
            <a:off x="5910338" y="1182100"/>
            <a:ext cx="1733361" cy="572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1845</Words>
  <Application>Microsoft Office PowerPoint</Application>
  <PresentationFormat>On-screen Show (16:9)</PresentationFormat>
  <Paragraphs>139</Paragraphs>
  <Slides>34</Slides>
  <Notes>34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Century</vt:lpstr>
      <vt:lpstr>Fira Sans ExtraBold</vt:lpstr>
      <vt:lpstr>Arial</vt:lpstr>
      <vt:lpstr>Roboto</vt:lpstr>
      <vt:lpstr>Simple Light</vt:lpstr>
      <vt:lpstr>Simple Light</vt:lpstr>
      <vt:lpstr>Day 3</vt:lpstr>
      <vt:lpstr>Before the Course</vt:lpstr>
      <vt:lpstr>Source</vt:lpstr>
      <vt:lpstr>Ömer Cengiz</vt:lpstr>
      <vt:lpstr>What Will You Learn In This Course</vt:lpstr>
      <vt:lpstr>What Will We Learn Today?</vt:lpstr>
      <vt:lpstr>What is Classification?</vt:lpstr>
      <vt:lpstr>Logistic Regression</vt:lpstr>
      <vt:lpstr>Logistic Regression</vt:lpstr>
      <vt:lpstr>Activation Function</vt:lpstr>
      <vt:lpstr>Sigmoid Function</vt:lpstr>
      <vt:lpstr>What to Do When There Are More Than Two Classes</vt:lpstr>
      <vt:lpstr>Why Do We Use the Activation Function?</vt:lpstr>
      <vt:lpstr>Measuring the Performance of the Classification Model</vt:lpstr>
      <vt:lpstr>Cost Function</vt:lpstr>
      <vt:lpstr>Cross Validation</vt:lpstr>
      <vt:lpstr>Accuracy </vt:lpstr>
      <vt:lpstr>Confusion Matrix</vt:lpstr>
      <vt:lpstr>Classification Threshold </vt:lpstr>
      <vt:lpstr>ROC and AUC</vt:lpstr>
      <vt:lpstr>ROC and AUC </vt:lpstr>
      <vt:lpstr>Commonly Used Classification Algorithms</vt:lpstr>
      <vt:lpstr>K-Nearest Neighbors</vt:lpstr>
      <vt:lpstr>K-Nearest Neighbors</vt:lpstr>
      <vt:lpstr>K-Nearest Neighbors</vt:lpstr>
      <vt:lpstr>K-Nearest Neighbors</vt:lpstr>
      <vt:lpstr>Support Vector Machine</vt:lpstr>
      <vt:lpstr>Support Vector Machine </vt:lpstr>
      <vt:lpstr>What If Our Data Is Not Linearly Separated? </vt:lpstr>
      <vt:lpstr>Hard Margin and Soft Margin</vt:lpstr>
      <vt:lpstr>SVM Kernel Trick</vt:lpstr>
      <vt:lpstr>SVM Kernel Trick</vt:lpstr>
      <vt:lpstr>Decision Trees</vt:lpstr>
      <vt:lpstr>Colab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3</dc:title>
  <cp:lastModifiedBy>ÖMER CENGİZ</cp:lastModifiedBy>
  <cp:revision>1</cp:revision>
  <dcterms:modified xsi:type="dcterms:W3CDTF">2021-10-15T07:45:14Z</dcterms:modified>
</cp:coreProperties>
</file>