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Fira Sans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FiraSansExtraBold-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77fcf1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77fcf1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87a539f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87a539f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9df585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9df585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69df585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69df585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69df585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69df585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9c259dd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9c259dd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69df585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69df585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87a539f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87a539f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9ee767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9ee767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69df585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69df585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69df585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69df585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79dfb3c9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79dfb3c9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87a539f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87a539f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87a539f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87a539f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b6f9b40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b6f9b40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79dfb3c9b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e79dfb3c9b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79ec2c4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79ec2c4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9df58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69df58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87a539f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87a539f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6f9b40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b6f9b40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9c259dd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9c259dd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9c259dd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9c259dd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800"/>
              </a:spcBef>
              <a:spcAft>
                <a:spcPts val="0"/>
              </a:spcAft>
              <a:buClr>
                <a:schemeClr val="dk1"/>
              </a:buClr>
              <a:buSzPts val="2100"/>
              <a:buChar char="●"/>
              <a:defRPr/>
            </a:lvl1pPr>
            <a:lvl2pPr indent="-342900" lvl="1" marL="914400" rtl="0" algn="l">
              <a:lnSpc>
                <a:spcPct val="100000"/>
              </a:lnSpc>
              <a:spcBef>
                <a:spcPts val="1200"/>
              </a:spcBef>
              <a:spcAft>
                <a:spcPts val="0"/>
              </a:spcAft>
              <a:buClr>
                <a:schemeClr val="dk1"/>
              </a:buClr>
              <a:buSzPts val="1800"/>
              <a:buChar char="○"/>
              <a:defRPr/>
            </a:lvl2pPr>
            <a:lvl3pPr indent="-323850" lvl="2" marL="1371600" rtl="0" algn="l">
              <a:lnSpc>
                <a:spcPct val="100000"/>
              </a:lnSpc>
              <a:spcBef>
                <a:spcPts val="1200"/>
              </a:spcBef>
              <a:spcAft>
                <a:spcPts val="0"/>
              </a:spcAft>
              <a:buClr>
                <a:schemeClr val="dk1"/>
              </a:buClr>
              <a:buSzPts val="1500"/>
              <a:buChar char="■"/>
              <a:defRPr/>
            </a:lvl3pPr>
            <a:lvl4pPr indent="-317500" lvl="3" marL="1828800" rtl="0" algn="l">
              <a:lnSpc>
                <a:spcPct val="100000"/>
              </a:lnSpc>
              <a:spcBef>
                <a:spcPts val="1200"/>
              </a:spcBef>
              <a:spcAft>
                <a:spcPts val="0"/>
              </a:spcAft>
              <a:buClr>
                <a:schemeClr val="dk1"/>
              </a:buClr>
              <a:buSzPts val="1400"/>
              <a:buChar char="●"/>
              <a:defRPr/>
            </a:lvl4pPr>
            <a:lvl5pPr indent="-317500" lvl="4" marL="2286000" rtl="0" algn="l">
              <a:lnSpc>
                <a:spcPct val="10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6" name="Google Shape;5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7" name="Google Shape;5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8" name="Google Shape;5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indent="-317500" lvl="1" marL="9144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indent="-317500" lvl="2" marL="13716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indent="-317500" lvl="3" marL="18288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indent="-317500" lvl="4" marL="22860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indent="-317500" lvl="5" marL="27432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indent="-317500" lvl="6" marL="32004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indent="-317500" lvl="7" marL="36576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indent="-317500" lvl="8" marL="41148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pic>
        <p:nvPicPr>
          <p:cNvPr id="9" name="Google Shape;9;p1"/>
          <p:cNvPicPr preferRelativeResize="0"/>
          <p:nvPr/>
        </p:nvPicPr>
        <p:blipFill>
          <a:blip r:embed="rId1">
            <a:alphaModFix/>
          </a:blip>
          <a:stretch>
            <a:fillRect/>
          </a:stretch>
        </p:blipFill>
        <p:spPr>
          <a:xfrm>
            <a:off x="7873725" y="105399"/>
            <a:ext cx="1147424" cy="437350"/>
          </a:xfrm>
          <a:prstGeom prst="rect">
            <a:avLst/>
          </a:prstGeom>
          <a:noFill/>
          <a:ln>
            <a:noFill/>
          </a:ln>
        </p:spPr>
      </p:pic>
      <p:sp>
        <p:nvSpPr>
          <p:cNvPr id="10" name="Google Shape;10;p1"/>
          <p:cNvSpPr/>
          <p:nvPr/>
        </p:nvSpPr>
        <p:spPr>
          <a:xfrm>
            <a:off x="0" y="4928400"/>
            <a:ext cx="9144000" cy="21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1" name="Google Shape;11;p1"/>
          <p:cNvSpPr txBox="1"/>
          <p:nvPr/>
        </p:nvSpPr>
        <p:spPr>
          <a:xfrm>
            <a:off x="2642400" y="4835850"/>
            <a:ext cx="3859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1.png"/><Relationship Id="rId8"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Introduction to 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How to Calculate Decision Trees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1152475"/>
            <a:ext cx="810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t>Pure</a:t>
            </a:r>
            <a:r>
              <a:rPr lang="tr"/>
              <a:t>, means that all data in a selected dataset instance belongs to the same class.</a:t>
            </a:r>
            <a:endParaRPr/>
          </a:p>
          <a:p>
            <a:pPr indent="0" lvl="0" marL="0" rtl="0" algn="l">
              <a:spcBef>
                <a:spcPts val="1200"/>
              </a:spcBef>
              <a:spcAft>
                <a:spcPts val="0"/>
              </a:spcAft>
              <a:buClr>
                <a:schemeClr val="dk1"/>
              </a:buClr>
              <a:buSzPts val="1100"/>
              <a:buFont typeface="Arial"/>
              <a:buNone/>
            </a:pPr>
            <a:r>
              <a:rPr b="1" lang="tr"/>
              <a:t>Impure</a:t>
            </a:r>
            <a:r>
              <a:rPr lang="tr"/>
              <a:t>, means that the data is a mix of different classes.</a:t>
            </a:r>
            <a:endParaRPr/>
          </a:p>
          <a:p>
            <a:pPr indent="0" lvl="0" marL="0" rtl="0" algn="l">
              <a:spcBef>
                <a:spcPts val="1200"/>
              </a:spcBef>
              <a:spcAft>
                <a:spcPts val="0"/>
              </a:spcAft>
              <a:buClr>
                <a:schemeClr val="dk1"/>
              </a:buClr>
              <a:buSzPts val="1100"/>
              <a:buFont typeface="Arial"/>
              <a:buNone/>
            </a:pPr>
            <a:r>
              <a:rPr b="1" lang="tr"/>
              <a:t>Gini Impurity</a:t>
            </a:r>
            <a:r>
              <a:rPr lang="tr"/>
              <a:t>, It is a measure of the probability that a new sample of a random variable will be misclassified if a new sample is randomly classified based on the distribution of class labels from the dataset.</a:t>
            </a:r>
            <a:endParaRPr/>
          </a:p>
          <a:p>
            <a:pPr indent="0" lvl="0" marL="0" rtl="0" algn="l">
              <a:spcBef>
                <a:spcPts val="1200"/>
              </a:spcBef>
              <a:spcAft>
                <a:spcPts val="1200"/>
              </a:spcAft>
              <a:buClr>
                <a:schemeClr val="dk1"/>
              </a:buClr>
              <a:buSzPts val="1100"/>
              <a:buFont typeface="Arial"/>
              <a:buNone/>
            </a:pPr>
            <a:r>
              <a:rPr lang="tr"/>
              <a:t>If our dataset is Pure, the probability of misclassification is 0. If our sample is a mix of different classes, the probability of misclassification will be high.</a:t>
            </a:r>
            <a:endParaRPr/>
          </a:p>
        </p:txBody>
      </p:sp>
      <p:pic>
        <p:nvPicPr>
          <p:cNvPr id="133" name="Google Shape;133;p24"/>
          <p:cNvPicPr preferRelativeResize="0"/>
          <p:nvPr/>
        </p:nvPicPr>
        <p:blipFill>
          <a:blip r:embed="rId3">
            <a:alphaModFix/>
          </a:blip>
          <a:stretch>
            <a:fillRect/>
          </a:stretch>
        </p:blipFill>
        <p:spPr>
          <a:xfrm>
            <a:off x="3567975" y="3451275"/>
            <a:ext cx="5203251" cy="1315675"/>
          </a:xfrm>
          <a:prstGeom prst="rect">
            <a:avLst/>
          </a:prstGeom>
          <a:noFill/>
          <a:ln>
            <a:noFill/>
          </a:ln>
        </p:spPr>
      </p:pic>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Gini Index</a:t>
            </a:r>
            <a:endParaRPr/>
          </a:p>
        </p:txBody>
      </p:sp>
      <p:pic>
        <p:nvPicPr>
          <p:cNvPr id="135" name="Google Shape;135;p24"/>
          <p:cNvPicPr preferRelativeResize="0"/>
          <p:nvPr/>
        </p:nvPicPr>
        <p:blipFill>
          <a:blip r:embed="rId4">
            <a:alphaModFix/>
          </a:blip>
          <a:stretch>
            <a:fillRect/>
          </a:stretch>
        </p:blipFill>
        <p:spPr>
          <a:xfrm>
            <a:off x="405663" y="3513800"/>
            <a:ext cx="3162300"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Entropy</a:t>
            </a:r>
            <a:endParaRPr/>
          </a:p>
        </p:txBody>
      </p:sp>
      <p:sp>
        <p:nvSpPr>
          <p:cNvPr id="141" name="Google Shape;141;p25"/>
          <p:cNvSpPr txBox="1"/>
          <p:nvPr>
            <p:ph idx="1" type="body"/>
          </p:nvPr>
        </p:nvSpPr>
        <p:spPr>
          <a:xfrm>
            <a:off x="311700" y="1152475"/>
            <a:ext cx="468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To construct a decision tree, we need to decide which questions to ask and in what order. At each stage of the tree there are some possibilities that we eliminate and some that we do not.</a:t>
            </a:r>
            <a:r>
              <a:rPr lang="tr"/>
              <a:t> </a:t>
            </a:r>
            <a:endParaRPr/>
          </a:p>
          <a:p>
            <a:pPr indent="0" lvl="0" marL="0" rtl="0" algn="l">
              <a:spcBef>
                <a:spcPts val="1200"/>
              </a:spcBef>
              <a:spcAft>
                <a:spcPts val="0"/>
              </a:spcAft>
              <a:buNone/>
            </a:pPr>
            <a:r>
              <a:rPr b="1" i="1" lang="tr" sz="1200">
                <a:solidFill>
                  <a:schemeClr val="dk2"/>
                </a:solidFill>
              </a:rPr>
              <a:t>Example: </a:t>
            </a:r>
            <a:r>
              <a:rPr i="1" lang="tr" sz="1200">
                <a:solidFill>
                  <a:schemeClr val="dk2"/>
                </a:solidFill>
              </a:rPr>
              <a:t>After we learned that an animal has no more than five legs, we eliminated the possibility of being a grasshopper. We didn't rule out the possibility of it being a duck. Each possible question segments the remaining probabilities according to their answers.</a:t>
            </a:r>
            <a:endParaRPr i="1" sz="1200">
              <a:solidFill>
                <a:schemeClr val="dk2"/>
              </a:solidFill>
            </a:endParaRPr>
          </a:p>
          <a:p>
            <a:pPr indent="0" lvl="0" marL="0" rtl="0" algn="l">
              <a:spcBef>
                <a:spcPts val="1200"/>
              </a:spcBef>
              <a:spcAft>
                <a:spcPts val="0"/>
              </a:spcAft>
              <a:buNone/>
            </a:pPr>
            <a:r>
              <a:rPr lang="tr"/>
              <a:t>Entropy is a measure of the uncertainty of a random variable. The higher the entropy, the more information obtained.</a:t>
            </a:r>
            <a:endParaRPr/>
          </a:p>
          <a:p>
            <a:pPr indent="0" lvl="0" marL="0" rtl="0" algn="l">
              <a:spcBef>
                <a:spcPts val="1200"/>
              </a:spcBef>
              <a:spcAft>
                <a:spcPts val="1200"/>
              </a:spcAft>
              <a:buNone/>
            </a:pPr>
            <a:r>
              <a:t/>
            </a:r>
            <a:endParaRPr i="1" sz="1200"/>
          </a:p>
        </p:txBody>
      </p:sp>
      <p:pic>
        <p:nvPicPr>
          <p:cNvPr id="142" name="Google Shape;142;p25"/>
          <p:cNvPicPr preferRelativeResize="0"/>
          <p:nvPr/>
        </p:nvPicPr>
        <p:blipFill>
          <a:blip r:embed="rId3">
            <a:alphaModFix/>
          </a:blip>
          <a:stretch>
            <a:fillRect/>
          </a:stretch>
        </p:blipFill>
        <p:spPr>
          <a:xfrm>
            <a:off x="5699800" y="2057388"/>
            <a:ext cx="2762250" cy="102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Trees Advantages</a:t>
            </a:r>
            <a:endParaRPr/>
          </a:p>
        </p:txBody>
      </p:sp>
      <p:sp>
        <p:nvSpPr>
          <p:cNvPr id="148" name="Google Shape;148;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tr"/>
              <a:t>It c</a:t>
            </a:r>
            <a:r>
              <a:rPr lang="tr"/>
              <a:t>an work with both continuous and discrete data</a:t>
            </a:r>
            <a:endParaRPr/>
          </a:p>
          <a:p>
            <a:pPr indent="-317500" lvl="0" marL="457200" rtl="0" algn="l">
              <a:lnSpc>
                <a:spcPct val="150000"/>
              </a:lnSpc>
              <a:spcBef>
                <a:spcPts val="0"/>
              </a:spcBef>
              <a:spcAft>
                <a:spcPts val="0"/>
              </a:spcAft>
              <a:buSzPts val="1400"/>
              <a:buChar char="●"/>
            </a:pPr>
            <a:r>
              <a:rPr lang="tr"/>
              <a:t>It needs less data preprocessing. Does not require outlier detection or scaling</a:t>
            </a:r>
            <a:endParaRPr/>
          </a:p>
          <a:p>
            <a:pPr indent="-317500" lvl="0" marL="457200" rtl="0" algn="l">
              <a:lnSpc>
                <a:spcPct val="150000"/>
              </a:lnSpc>
              <a:spcBef>
                <a:spcPts val="0"/>
              </a:spcBef>
              <a:spcAft>
                <a:spcPts val="0"/>
              </a:spcAft>
              <a:buSzPts val="1400"/>
              <a:buChar char="●"/>
            </a:pPr>
            <a:r>
              <a:rPr lang="tr"/>
              <a:t>Decision trees are easily visualized and classification rules are clearly visible so they are easy to understand and interpret</a:t>
            </a:r>
            <a:endParaRPr/>
          </a:p>
          <a:p>
            <a:pPr indent="-317500" lvl="0" marL="457200" rtl="0" algn="l">
              <a:lnSpc>
                <a:spcPct val="150000"/>
              </a:lnSpc>
              <a:spcBef>
                <a:spcPts val="0"/>
              </a:spcBef>
              <a:spcAft>
                <a:spcPts val="0"/>
              </a:spcAft>
              <a:buSzPts val="1400"/>
              <a:buChar char="●"/>
            </a:pPr>
            <a:r>
              <a:rPr lang="tr"/>
              <a:t>It can be used for multiple output</a:t>
            </a:r>
            <a:endParaRPr/>
          </a:p>
          <a:p>
            <a:pPr indent="0" lvl="0" marL="0" rtl="0" algn="l">
              <a:spcBef>
                <a:spcPts val="120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5059200" y="1241425"/>
            <a:ext cx="3543300" cy="32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Trees Visualization</a:t>
            </a:r>
            <a:endParaRPr/>
          </a:p>
        </p:txBody>
      </p:sp>
      <p:sp>
        <p:nvSpPr>
          <p:cNvPr id="155" name="Google Shape;155;p27"/>
          <p:cNvSpPr txBox="1"/>
          <p:nvPr>
            <p:ph idx="1" type="body"/>
          </p:nvPr>
        </p:nvSpPr>
        <p:spPr>
          <a:xfrm>
            <a:off x="-785350" y="1629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2124025" y="1195150"/>
            <a:ext cx="4826699" cy="348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Ensemble Learning</a:t>
            </a:r>
            <a:endParaRPr/>
          </a:p>
        </p:txBody>
      </p:sp>
      <p:sp>
        <p:nvSpPr>
          <p:cNvPr id="162" name="Google Shape;162;p28"/>
          <p:cNvSpPr txBox="1"/>
          <p:nvPr>
            <p:ph idx="1" type="body"/>
          </p:nvPr>
        </p:nvSpPr>
        <p:spPr>
          <a:xfrm>
            <a:off x="311700" y="1152475"/>
            <a:ext cx="498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292929"/>
                </a:solidFill>
                <a:highlight>
                  <a:srgbClr val="FFFFFF"/>
                </a:highlight>
              </a:rPr>
              <a:t>More than one classification is called the event that the estimation algorithm gives more successful results with the logic of working together.</a:t>
            </a:r>
            <a:endParaRPr>
              <a:solidFill>
                <a:srgbClr val="292929"/>
              </a:solidFill>
              <a:highlight>
                <a:srgbClr val="FFFFFF"/>
              </a:highlight>
            </a:endParaRPr>
          </a:p>
          <a:p>
            <a:pPr indent="0" lvl="0" marL="0" rtl="0" algn="l">
              <a:spcBef>
                <a:spcPts val="1200"/>
              </a:spcBef>
              <a:spcAft>
                <a:spcPts val="0"/>
              </a:spcAft>
              <a:buNone/>
            </a:pPr>
            <a:r>
              <a:rPr b="1" i="1" lang="tr" sz="1200">
                <a:solidFill>
                  <a:schemeClr val="dk2"/>
                </a:solidFill>
                <a:highlight>
                  <a:srgbClr val="FFFFFF"/>
                </a:highlight>
              </a:rPr>
              <a:t>Example:</a:t>
            </a:r>
            <a:r>
              <a:rPr i="1" lang="tr" sz="1200">
                <a:solidFill>
                  <a:schemeClr val="dk2"/>
                </a:solidFill>
                <a:highlight>
                  <a:srgbClr val="FFFFFF"/>
                </a:highlight>
              </a:rPr>
              <a:t> Random forest is the drawing of more than one decision tree algorithm for the same problem several times and using them together to solve the problem.</a:t>
            </a:r>
            <a:endParaRPr i="1" sz="1200">
              <a:solidFill>
                <a:schemeClr val="dk2"/>
              </a:solidFill>
              <a:highlight>
                <a:srgbClr val="FFFFFF"/>
              </a:highlight>
            </a:endParaRPr>
          </a:p>
          <a:p>
            <a:pPr indent="-317500" lvl="0" marL="457200" rtl="0" algn="l">
              <a:spcBef>
                <a:spcPts val="1200"/>
              </a:spcBef>
              <a:spcAft>
                <a:spcPts val="0"/>
              </a:spcAft>
              <a:buClr>
                <a:srgbClr val="292929"/>
              </a:buClr>
              <a:buSzPts val="1400"/>
              <a:buChar char="●"/>
            </a:pPr>
            <a:r>
              <a:rPr lang="tr">
                <a:solidFill>
                  <a:srgbClr val="292929"/>
                </a:solidFill>
                <a:highlight>
                  <a:srgbClr val="FFFFFF"/>
                </a:highlight>
              </a:rPr>
              <a:t>Max Voting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Averaging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Weighted Averaging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Stacking</a:t>
            </a:r>
            <a:endParaRPr>
              <a:solidFill>
                <a:srgbClr val="292929"/>
              </a:solidFill>
              <a:highlight>
                <a:srgbClr val="FFFFFF"/>
              </a:highlight>
            </a:endParaRPr>
          </a:p>
          <a:p>
            <a:pPr indent="-317500" lvl="0" marL="457200" rtl="0" algn="l">
              <a:spcBef>
                <a:spcPts val="0"/>
              </a:spcBef>
              <a:spcAft>
                <a:spcPts val="0"/>
              </a:spcAft>
              <a:buClr>
                <a:srgbClr val="292929"/>
              </a:buClr>
              <a:buSzPts val="1400"/>
              <a:buChar char="●"/>
            </a:pPr>
            <a:r>
              <a:rPr lang="tr">
                <a:solidFill>
                  <a:srgbClr val="292929"/>
                </a:solidFill>
                <a:highlight>
                  <a:srgbClr val="FFFFFF"/>
                </a:highlight>
              </a:rPr>
              <a:t>Blending</a:t>
            </a:r>
            <a:endParaRPr>
              <a:solidFill>
                <a:srgbClr val="292929"/>
              </a:solidFill>
              <a:highlight>
                <a:srgbClr val="FFFFFF"/>
              </a:highlight>
            </a:endParaRPr>
          </a:p>
        </p:txBody>
      </p:sp>
      <p:pic>
        <p:nvPicPr>
          <p:cNvPr id="163" name="Google Shape;163;p28"/>
          <p:cNvPicPr preferRelativeResize="0"/>
          <p:nvPr/>
        </p:nvPicPr>
        <p:blipFill>
          <a:blip r:embed="rId3">
            <a:alphaModFix/>
          </a:blip>
          <a:stretch>
            <a:fillRect/>
          </a:stretch>
        </p:blipFill>
        <p:spPr>
          <a:xfrm>
            <a:off x="5292600" y="1497488"/>
            <a:ext cx="3611375" cy="2726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Bootstrapping</a:t>
            </a:r>
            <a:endParaRPr/>
          </a:p>
        </p:txBody>
      </p:sp>
      <p:pic>
        <p:nvPicPr>
          <p:cNvPr id="169" name="Google Shape;169;p29"/>
          <p:cNvPicPr preferRelativeResize="0"/>
          <p:nvPr/>
        </p:nvPicPr>
        <p:blipFill rotWithShape="1">
          <a:blip r:embed="rId3">
            <a:alphaModFix/>
          </a:blip>
          <a:srcRect b="9075" l="0" r="0" t="8498"/>
          <a:stretch/>
        </p:blipFill>
        <p:spPr>
          <a:xfrm>
            <a:off x="982825" y="1284000"/>
            <a:ext cx="7178350" cy="332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Bagging</a:t>
            </a:r>
            <a:endParaRPr/>
          </a:p>
        </p:txBody>
      </p:sp>
      <p:sp>
        <p:nvSpPr>
          <p:cNvPr id="175" name="Google Shape;175;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Bootstrap Aggregation or Bagging,</a:t>
            </a:r>
            <a:r>
              <a:rPr lang="tr"/>
              <a:t> It is a widely used ensemble learning method to reduce the variance in a noisy dataset.</a:t>
            </a:r>
            <a:endParaRPr/>
          </a:p>
          <a:p>
            <a:pPr indent="0" lvl="0" marL="0" rtl="0" algn="l">
              <a:spcBef>
                <a:spcPts val="1200"/>
              </a:spcBef>
              <a:spcAft>
                <a:spcPts val="0"/>
              </a:spcAft>
              <a:buClr>
                <a:schemeClr val="dk1"/>
              </a:buClr>
              <a:buSzPts val="1100"/>
              <a:buFont typeface="Arial"/>
              <a:buNone/>
            </a:pPr>
            <a:r>
              <a:rPr lang="tr"/>
              <a:t>After generating random data subsets from the main dataset, multiple weak models are trained independently.</a:t>
            </a:r>
            <a:endParaRPr/>
          </a:p>
          <a:p>
            <a:pPr indent="0" lvl="0" marL="0" rtl="0" algn="l">
              <a:spcBef>
                <a:spcPts val="1200"/>
              </a:spcBef>
              <a:spcAft>
                <a:spcPts val="0"/>
              </a:spcAft>
              <a:buClr>
                <a:schemeClr val="dk1"/>
              </a:buClr>
              <a:buSzPts val="1100"/>
              <a:buFont typeface="Arial"/>
              <a:buNone/>
            </a:pPr>
            <a:r>
              <a:rPr i="1" lang="tr" sz="1200">
                <a:solidFill>
                  <a:schemeClr val="dk2"/>
                </a:solidFill>
              </a:rPr>
              <a:t>The random forest algorithm is an extension of the bagging method that uses both bagging and feature randomness to generate a random forest from unrelated decision trees.</a:t>
            </a:r>
            <a:endParaRPr i="1" sz="1200">
              <a:solidFill>
                <a:schemeClr val="dk2"/>
              </a:solidFill>
            </a:endParaRPr>
          </a:p>
          <a:p>
            <a:pPr indent="0" lvl="0" marL="0" rtl="0" algn="l">
              <a:spcBef>
                <a:spcPts val="1200"/>
              </a:spcBef>
              <a:spcAft>
                <a:spcPts val="1200"/>
              </a:spcAft>
              <a:buNone/>
            </a:pPr>
            <a:r>
              <a:t/>
            </a:r>
            <a:endParaRPr/>
          </a:p>
        </p:txBody>
      </p:sp>
      <p:pic>
        <p:nvPicPr>
          <p:cNvPr id="176" name="Google Shape;176;p30"/>
          <p:cNvPicPr preferRelativeResize="0"/>
          <p:nvPr/>
        </p:nvPicPr>
        <p:blipFill rotWithShape="1">
          <a:blip r:embed="rId3">
            <a:alphaModFix/>
          </a:blip>
          <a:srcRect b="7038" l="0" r="54889" t="6276"/>
          <a:stretch/>
        </p:blipFill>
        <p:spPr>
          <a:xfrm>
            <a:off x="5593025" y="1344787"/>
            <a:ext cx="2739826" cy="296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Random Forest</a:t>
            </a:r>
            <a:endParaRPr/>
          </a:p>
        </p:txBody>
      </p:sp>
      <p:sp>
        <p:nvSpPr>
          <p:cNvPr id="182" name="Google Shape;182;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This concept operates under an ensemble method called bagging, in which multiple fit estimators can be combined to reduce the effect of overfitting.</a:t>
            </a:r>
            <a:endParaRPr/>
          </a:p>
          <a:p>
            <a:pPr indent="0" lvl="0" marL="0" rtl="0" algn="l">
              <a:spcBef>
                <a:spcPts val="1200"/>
              </a:spcBef>
              <a:spcAft>
                <a:spcPts val="0"/>
              </a:spcAft>
              <a:buNone/>
            </a:pPr>
            <a:r>
              <a:rPr lang="tr"/>
              <a:t>Bagging uses a collection of parallel estimators, each of which fits the data well and averages the results to find a better classification.</a:t>
            </a:r>
            <a:endParaRPr/>
          </a:p>
          <a:p>
            <a:pPr indent="0" lvl="0" marL="0" rtl="0" algn="l">
              <a:spcBef>
                <a:spcPts val="1200"/>
              </a:spcBef>
              <a:spcAft>
                <a:spcPts val="1200"/>
              </a:spcAft>
              <a:buNone/>
            </a:pPr>
            <a:r>
              <a:rPr lang="tr"/>
              <a:t>A collection of random decision trees is known as a random forest.</a:t>
            </a:r>
            <a:endParaRPr/>
          </a:p>
        </p:txBody>
      </p:sp>
      <p:pic>
        <p:nvPicPr>
          <p:cNvPr id="183" name="Google Shape;183;p31"/>
          <p:cNvPicPr preferRelativeResize="0"/>
          <p:nvPr/>
        </p:nvPicPr>
        <p:blipFill>
          <a:blip r:embed="rId3">
            <a:alphaModFix/>
          </a:blip>
          <a:stretch>
            <a:fillRect/>
          </a:stretch>
        </p:blipFill>
        <p:spPr>
          <a:xfrm>
            <a:off x="4565100" y="1229250"/>
            <a:ext cx="4267200" cy="32628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Boosting</a:t>
            </a:r>
            <a:endParaRPr/>
          </a:p>
        </p:txBody>
      </p:sp>
      <p:sp>
        <p:nvSpPr>
          <p:cNvPr id="189" name="Google Shape;189;p32"/>
          <p:cNvSpPr txBox="1"/>
          <p:nvPr>
            <p:ph idx="1" type="body"/>
          </p:nvPr>
        </p:nvSpPr>
        <p:spPr>
          <a:xfrm>
            <a:off x="311700" y="1152475"/>
            <a:ext cx="488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Boosting </a:t>
            </a:r>
            <a:r>
              <a:rPr lang="tr"/>
              <a:t>is an ensemble learning method that combines a set of weak learners into a strong learner to minimize training errors.</a:t>
            </a:r>
            <a:endParaRPr/>
          </a:p>
          <a:p>
            <a:pPr indent="0" lvl="0" marL="0" rtl="0" algn="l">
              <a:spcBef>
                <a:spcPts val="1200"/>
              </a:spcBef>
              <a:spcAft>
                <a:spcPts val="0"/>
              </a:spcAft>
              <a:buNone/>
            </a:pPr>
            <a:r>
              <a:rPr lang="tr"/>
              <a:t>In reinforcement, a random sample of data is selected and then sequentially trained – that is, each model tries to compensate for the weaknesses of the previous one.</a:t>
            </a:r>
            <a:endParaRPr/>
          </a:p>
          <a:p>
            <a:pPr indent="0" lvl="0" marL="0" rtl="0" algn="l">
              <a:spcBef>
                <a:spcPts val="1200"/>
              </a:spcBef>
              <a:spcAft>
                <a:spcPts val="1200"/>
              </a:spcAft>
              <a:buNone/>
            </a:pPr>
            <a:r>
              <a:rPr lang="tr"/>
              <a:t>At each iteration, the weak rules from each classifier are combined to form a single strong prediction rule.</a:t>
            </a:r>
            <a:endParaRPr/>
          </a:p>
        </p:txBody>
      </p:sp>
      <p:pic>
        <p:nvPicPr>
          <p:cNvPr id="190" name="Google Shape;190;p32"/>
          <p:cNvPicPr preferRelativeResize="0"/>
          <p:nvPr/>
        </p:nvPicPr>
        <p:blipFill rotWithShape="1">
          <a:blip r:embed="rId3">
            <a:alphaModFix/>
          </a:blip>
          <a:srcRect b="4204" l="55993" r="0" t="5770"/>
          <a:stretch/>
        </p:blipFill>
        <p:spPr>
          <a:xfrm>
            <a:off x="5686750" y="1277688"/>
            <a:ext cx="2751398" cy="3165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tr"/>
              <a:t>Before Starting the Course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77800" lvl="0" marL="177800" rtl="0" algn="l">
              <a:lnSpc>
                <a:spcPct val="100000"/>
              </a:lnSpc>
              <a:spcBef>
                <a:spcPts val="0"/>
              </a:spcBef>
              <a:spcAft>
                <a:spcPts val="0"/>
              </a:spcAft>
              <a:buSzPts val="1400"/>
              <a:buChar char="●"/>
            </a:pPr>
            <a:r>
              <a:rPr lang="tr"/>
              <a:t>Upon completion of this course, you will have acquired general knowledge of introductory artificial intelligence algorithms and data analysis.</a:t>
            </a:r>
            <a:endParaRPr/>
          </a:p>
          <a:p>
            <a:pPr indent="-177800" lvl="0" marL="177800" rtl="0" algn="l">
              <a:lnSpc>
                <a:spcPct val="100000"/>
              </a:lnSpc>
              <a:spcBef>
                <a:spcPts val="800"/>
              </a:spcBef>
              <a:spcAft>
                <a:spcPts val="0"/>
              </a:spcAft>
              <a:buSzPts val="1400"/>
              <a:buChar char="●"/>
            </a:pPr>
            <a:r>
              <a:rPr lang="tr"/>
              <a:t>Since the specific topics are difficult to understand and it will not be easy for the person to settle the logic during the lesson, a lot of individual practice is required.</a:t>
            </a:r>
            <a:endParaRPr/>
          </a:p>
          <a:p>
            <a:pPr indent="-177800" lvl="0" marL="177800" rtl="0" algn="l">
              <a:lnSpc>
                <a:spcPct val="100000"/>
              </a:lnSpc>
              <a:spcBef>
                <a:spcPts val="800"/>
              </a:spcBef>
              <a:spcAft>
                <a:spcPts val="0"/>
              </a:spcAft>
              <a:buSzPts val="1400"/>
              <a:buChar char="●"/>
            </a:pPr>
            <a:r>
              <a:rPr lang="tr"/>
              <a:t>Slides will be explained with visuals without drowning in texts. That is why it is extremely important to take notes during the lesson.</a:t>
            </a:r>
            <a:endParaRPr/>
          </a:p>
          <a:p>
            <a:pPr indent="-177800" lvl="0" marL="177800" rtl="0" algn="l">
              <a:lnSpc>
                <a:spcPct val="100000"/>
              </a:lnSpc>
              <a:spcBef>
                <a:spcPts val="800"/>
              </a:spcBef>
              <a:spcAft>
                <a:spcPts val="0"/>
              </a:spcAft>
              <a:buSzPts val="1400"/>
              <a:buChar char="●"/>
            </a:pPr>
            <a:r>
              <a:rPr lang="tr"/>
              <a:t>Since the titles are sufficient for basic level algorithms, the titles should be researched, and research should be done on sites that contain plenty of practice and theoretical information.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Boosting App</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tr" sz="1000">
                <a:solidFill>
                  <a:schemeClr val="dk2"/>
                </a:solidFill>
              </a:rPr>
              <a:t>Source:</a:t>
            </a:r>
            <a:r>
              <a:rPr i="1" lang="tr" sz="1000">
                <a:solidFill>
                  <a:schemeClr val="dk2"/>
                </a:solidFill>
              </a:rPr>
              <a:t> https://medium.com/@sertacozker/boosting-algoritmalar%C4%B1-nas%C4%B1l-%C3%A7al%C4%B1%C5%9F%C4%B1r-edac1174e971</a:t>
            </a:r>
            <a:endParaRPr i="1" sz="1000">
              <a:solidFill>
                <a:schemeClr val="dk2"/>
              </a:solidFill>
            </a:endParaRPr>
          </a:p>
        </p:txBody>
      </p:sp>
      <p:pic>
        <p:nvPicPr>
          <p:cNvPr id="197" name="Google Shape;197;p33"/>
          <p:cNvPicPr preferRelativeResize="0"/>
          <p:nvPr/>
        </p:nvPicPr>
        <p:blipFill>
          <a:blip r:embed="rId3">
            <a:alphaModFix/>
          </a:blip>
          <a:stretch>
            <a:fillRect/>
          </a:stretch>
        </p:blipFill>
        <p:spPr>
          <a:xfrm>
            <a:off x="224070" y="1518320"/>
            <a:ext cx="2854250" cy="2854275"/>
          </a:xfrm>
          <a:prstGeom prst="rect">
            <a:avLst/>
          </a:prstGeom>
          <a:noFill/>
          <a:ln>
            <a:noFill/>
          </a:ln>
        </p:spPr>
      </p:pic>
      <p:pic>
        <p:nvPicPr>
          <p:cNvPr id="198" name="Google Shape;198;p33"/>
          <p:cNvPicPr preferRelativeResize="0"/>
          <p:nvPr/>
        </p:nvPicPr>
        <p:blipFill>
          <a:blip r:embed="rId4">
            <a:alphaModFix/>
          </a:blip>
          <a:stretch>
            <a:fillRect/>
          </a:stretch>
        </p:blipFill>
        <p:spPr>
          <a:xfrm>
            <a:off x="3144874" y="1518324"/>
            <a:ext cx="2854250" cy="2854272"/>
          </a:xfrm>
          <a:prstGeom prst="rect">
            <a:avLst/>
          </a:prstGeom>
          <a:noFill/>
          <a:ln>
            <a:noFill/>
          </a:ln>
        </p:spPr>
      </p:pic>
      <p:pic>
        <p:nvPicPr>
          <p:cNvPr id="199" name="Google Shape;199;p33"/>
          <p:cNvPicPr preferRelativeResize="0"/>
          <p:nvPr/>
        </p:nvPicPr>
        <p:blipFill>
          <a:blip r:embed="rId5">
            <a:alphaModFix/>
          </a:blip>
          <a:stretch>
            <a:fillRect/>
          </a:stretch>
        </p:blipFill>
        <p:spPr>
          <a:xfrm>
            <a:off x="6065675" y="1518325"/>
            <a:ext cx="2854250" cy="2854273"/>
          </a:xfrm>
          <a:prstGeom prst="rect">
            <a:avLst/>
          </a:prstGeom>
          <a:noFill/>
          <a:ln>
            <a:noFill/>
          </a:ln>
        </p:spPr>
      </p:pic>
      <p:sp>
        <p:nvSpPr>
          <p:cNvPr id="200" name="Google Shape;200;p33"/>
          <p:cNvSpPr txBox="1"/>
          <p:nvPr/>
        </p:nvSpPr>
        <p:spPr>
          <a:xfrm>
            <a:off x="1191150" y="1518325"/>
            <a:ext cx="9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Century"/>
                <a:ea typeface="Century"/>
                <a:cs typeface="Century"/>
                <a:sym typeface="Century"/>
              </a:rPr>
              <a:t>7/3 = 2.33</a:t>
            </a:r>
            <a:endParaRPr>
              <a:solidFill>
                <a:schemeClr val="lt1"/>
              </a:solidFill>
              <a:latin typeface="Century"/>
              <a:ea typeface="Century"/>
              <a:cs typeface="Century"/>
              <a:sym typeface="Century"/>
            </a:endParaRPr>
          </a:p>
        </p:txBody>
      </p:sp>
      <p:sp>
        <p:nvSpPr>
          <p:cNvPr id="201" name="Google Shape;201;p33"/>
          <p:cNvSpPr txBox="1"/>
          <p:nvPr/>
        </p:nvSpPr>
        <p:spPr>
          <a:xfrm>
            <a:off x="7032750" y="1518325"/>
            <a:ext cx="1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lt1"/>
                </a:solidFill>
                <a:latin typeface="Century"/>
                <a:ea typeface="Century"/>
                <a:cs typeface="Century"/>
                <a:sym typeface="Century"/>
              </a:rPr>
              <a:t>11</a:t>
            </a:r>
            <a:r>
              <a:rPr lang="tr">
                <a:solidFill>
                  <a:schemeClr val="lt1"/>
                </a:solidFill>
                <a:latin typeface="Century"/>
                <a:ea typeface="Century"/>
                <a:cs typeface="Century"/>
                <a:sym typeface="Century"/>
              </a:rPr>
              <a:t>/3 = 3.66</a:t>
            </a:r>
            <a:endParaRPr>
              <a:solidFill>
                <a:schemeClr val="lt1"/>
              </a:solidFill>
              <a:latin typeface="Century"/>
              <a:ea typeface="Century"/>
              <a:cs typeface="Century"/>
              <a:sym typeface="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pic>
        <p:nvPicPr>
          <p:cNvPr id="206" name="Google Shape;206;p34"/>
          <p:cNvPicPr preferRelativeResize="0"/>
          <p:nvPr/>
        </p:nvPicPr>
        <p:blipFill>
          <a:blip r:embed="rId3">
            <a:alphaModFix/>
          </a:blip>
          <a:stretch>
            <a:fillRect/>
          </a:stretch>
        </p:blipFill>
        <p:spPr>
          <a:xfrm>
            <a:off x="224070" y="2070345"/>
            <a:ext cx="2854250" cy="2854275"/>
          </a:xfrm>
          <a:prstGeom prst="rect">
            <a:avLst/>
          </a:prstGeom>
          <a:noFill/>
          <a:ln>
            <a:noFill/>
          </a:ln>
        </p:spPr>
      </p:pic>
      <p:pic>
        <p:nvPicPr>
          <p:cNvPr id="207" name="Google Shape;207;p34"/>
          <p:cNvPicPr preferRelativeResize="0"/>
          <p:nvPr/>
        </p:nvPicPr>
        <p:blipFill>
          <a:blip r:embed="rId4">
            <a:alphaModFix/>
          </a:blip>
          <a:stretch>
            <a:fillRect/>
          </a:stretch>
        </p:blipFill>
        <p:spPr>
          <a:xfrm>
            <a:off x="3144874" y="2070349"/>
            <a:ext cx="2854250" cy="2854272"/>
          </a:xfrm>
          <a:prstGeom prst="rect">
            <a:avLst/>
          </a:prstGeom>
          <a:noFill/>
          <a:ln>
            <a:noFill/>
          </a:ln>
        </p:spPr>
      </p:pic>
      <p:pic>
        <p:nvPicPr>
          <p:cNvPr id="208" name="Google Shape;208;p34"/>
          <p:cNvPicPr preferRelativeResize="0"/>
          <p:nvPr/>
        </p:nvPicPr>
        <p:blipFill>
          <a:blip r:embed="rId5">
            <a:alphaModFix/>
          </a:blip>
          <a:stretch>
            <a:fillRect/>
          </a:stretch>
        </p:blipFill>
        <p:spPr>
          <a:xfrm>
            <a:off x="6065675" y="2070350"/>
            <a:ext cx="2854250" cy="2854273"/>
          </a:xfrm>
          <a:prstGeom prst="rect">
            <a:avLst/>
          </a:prstGeom>
          <a:noFill/>
          <a:ln>
            <a:noFill/>
          </a:ln>
        </p:spPr>
      </p:pic>
      <p:pic>
        <p:nvPicPr>
          <p:cNvPr id="209" name="Google Shape;209;p34"/>
          <p:cNvPicPr preferRelativeResize="0"/>
          <p:nvPr/>
        </p:nvPicPr>
        <p:blipFill>
          <a:blip r:embed="rId6">
            <a:alphaModFix/>
          </a:blip>
          <a:stretch>
            <a:fillRect/>
          </a:stretch>
        </p:blipFill>
        <p:spPr>
          <a:xfrm>
            <a:off x="224074" y="2070362"/>
            <a:ext cx="2854250" cy="2854250"/>
          </a:xfrm>
          <a:prstGeom prst="rect">
            <a:avLst/>
          </a:prstGeom>
          <a:noFill/>
          <a:ln>
            <a:noFill/>
          </a:ln>
        </p:spPr>
      </p:pic>
      <p:pic>
        <p:nvPicPr>
          <p:cNvPr id="210" name="Google Shape;210;p34"/>
          <p:cNvPicPr preferRelativeResize="0"/>
          <p:nvPr/>
        </p:nvPicPr>
        <p:blipFill>
          <a:blip r:embed="rId7">
            <a:alphaModFix/>
          </a:blip>
          <a:stretch>
            <a:fillRect/>
          </a:stretch>
        </p:blipFill>
        <p:spPr>
          <a:xfrm>
            <a:off x="3144874" y="2070363"/>
            <a:ext cx="2854250" cy="2854250"/>
          </a:xfrm>
          <a:prstGeom prst="rect">
            <a:avLst/>
          </a:prstGeom>
          <a:noFill/>
          <a:ln>
            <a:noFill/>
          </a:ln>
        </p:spPr>
      </p:pic>
      <p:pic>
        <p:nvPicPr>
          <p:cNvPr id="211" name="Google Shape;211;p34"/>
          <p:cNvPicPr preferRelativeResize="0"/>
          <p:nvPr/>
        </p:nvPicPr>
        <p:blipFill>
          <a:blip r:embed="rId8">
            <a:alphaModFix/>
          </a:blip>
          <a:stretch>
            <a:fillRect/>
          </a:stretch>
        </p:blipFill>
        <p:spPr>
          <a:xfrm>
            <a:off x="6065674" y="2070362"/>
            <a:ext cx="2854250" cy="2854250"/>
          </a:xfrm>
          <a:prstGeom prst="rect">
            <a:avLst/>
          </a:prstGeom>
          <a:noFill/>
          <a:ln>
            <a:noFill/>
          </a:ln>
        </p:spPr>
      </p:pic>
      <p:pic>
        <p:nvPicPr>
          <p:cNvPr id="212" name="Google Shape;212;p34"/>
          <p:cNvPicPr preferRelativeResize="0"/>
          <p:nvPr/>
        </p:nvPicPr>
        <p:blipFill>
          <a:blip r:embed="rId9">
            <a:alphaModFix/>
          </a:blip>
          <a:stretch>
            <a:fillRect/>
          </a:stretch>
        </p:blipFill>
        <p:spPr>
          <a:xfrm>
            <a:off x="1789950" y="-4"/>
            <a:ext cx="5564100" cy="220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XGBoost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1376706" y="1274406"/>
            <a:ext cx="6390600" cy="1539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Mert Çobanov</a:t>
            </a:r>
            <a:endParaRPr/>
          </a:p>
        </p:txBody>
      </p:sp>
      <p:sp>
        <p:nvSpPr>
          <p:cNvPr id="75" name="Google Shape;75;p16"/>
          <p:cNvSpPr txBox="1"/>
          <p:nvPr>
            <p:ph idx="1" type="subTitle"/>
          </p:nvPr>
        </p:nvSpPr>
        <p:spPr>
          <a:xfrm>
            <a:off x="2917951" y="3706247"/>
            <a:ext cx="3308100" cy="8763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chemeClr val="dk1"/>
              </a:buClr>
              <a:buSzPts val="1400"/>
              <a:buNone/>
            </a:pPr>
            <a:r>
              <a:rPr b="1" lang="tr" sz="1400"/>
              <a:t>Github: </a:t>
            </a:r>
            <a:r>
              <a:rPr lang="tr" sz="1400"/>
              <a:t>cobanov</a:t>
            </a:r>
            <a:endParaRPr/>
          </a:p>
          <a:p>
            <a:pPr indent="0" lvl="0" marL="0" rtl="0" algn="ctr">
              <a:lnSpc>
                <a:spcPct val="90000"/>
              </a:lnSpc>
              <a:spcBef>
                <a:spcPts val="800"/>
              </a:spcBef>
              <a:spcAft>
                <a:spcPts val="0"/>
              </a:spcAft>
              <a:buClr>
                <a:schemeClr val="dk1"/>
              </a:buClr>
              <a:buSzPts val="1400"/>
              <a:buNone/>
            </a:pPr>
            <a:r>
              <a:rPr b="1" lang="tr" sz="1400"/>
              <a:t>Linkedin: </a:t>
            </a:r>
            <a:r>
              <a:rPr lang="tr" sz="1400"/>
              <a:t>mertcobanoglu</a:t>
            </a:r>
            <a:endParaRPr/>
          </a:p>
          <a:p>
            <a:pPr indent="0" lvl="0" marL="0" rtl="0" algn="ctr">
              <a:lnSpc>
                <a:spcPct val="90000"/>
              </a:lnSpc>
              <a:spcBef>
                <a:spcPts val="800"/>
              </a:spcBef>
              <a:spcAft>
                <a:spcPts val="0"/>
              </a:spcAft>
              <a:buClr>
                <a:schemeClr val="dk1"/>
              </a:buClr>
              <a:buSzPts val="1400"/>
              <a:buNone/>
            </a:pPr>
            <a:r>
              <a:rPr b="1" lang="tr" sz="1400"/>
              <a:t>Twitter</a:t>
            </a:r>
            <a:r>
              <a:rPr b="1" lang="tr" sz="1400"/>
              <a:t>: </a:t>
            </a:r>
            <a:r>
              <a:rPr lang="tr" sz="1400"/>
              <a:t>mertcobanov</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Sources</a:t>
            </a:r>
            <a:endParaRPr/>
          </a:p>
        </p:txBody>
      </p:sp>
      <p:sp>
        <p:nvSpPr>
          <p:cNvPr id="81" name="Google Shape;81;p17"/>
          <p:cNvSpPr txBox="1"/>
          <p:nvPr>
            <p:ph idx="1" type="body"/>
          </p:nvPr>
        </p:nvSpPr>
        <p:spPr>
          <a:xfrm>
            <a:off x="384975" y="3468121"/>
            <a:ext cx="2615100" cy="7032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1400"/>
              <a:buNone/>
            </a:pPr>
            <a:r>
              <a:rPr b="1" lang="tr" sz="1400"/>
              <a:t>Deep Learning Türkiye</a:t>
            </a:r>
            <a:endParaRPr sz="1100"/>
          </a:p>
        </p:txBody>
      </p:sp>
      <p:pic>
        <p:nvPicPr>
          <p:cNvPr id="82" name="Google Shape;82;p17"/>
          <p:cNvPicPr preferRelativeResize="0"/>
          <p:nvPr/>
        </p:nvPicPr>
        <p:blipFill rotWithShape="1">
          <a:blip r:embed="rId3">
            <a:alphaModFix/>
          </a:blip>
          <a:srcRect b="0" l="0" r="0" t="0"/>
          <a:stretch/>
        </p:blipFill>
        <p:spPr>
          <a:xfrm>
            <a:off x="934375" y="1626667"/>
            <a:ext cx="1516317" cy="1516317"/>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83" name="Google Shape;83;p17"/>
          <p:cNvSpPr txBox="1"/>
          <p:nvPr/>
        </p:nvSpPr>
        <p:spPr>
          <a:xfrm>
            <a:off x="3292650" y="3468124"/>
            <a:ext cx="2558700" cy="11007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tr">
                <a:latin typeface="Century"/>
                <a:ea typeface="Century"/>
                <a:cs typeface="Century"/>
                <a:sym typeface="Century"/>
              </a:rPr>
              <a:t>Hands-on Machine Learning with Scikit-Learn, Keras &amp; TensorFlow</a:t>
            </a:r>
            <a:endParaRPr b="1">
              <a:latin typeface="Century"/>
              <a:ea typeface="Century"/>
              <a:cs typeface="Century"/>
              <a:sym typeface="Century"/>
            </a:endParaRPr>
          </a:p>
          <a:p>
            <a:pPr indent="0" lvl="0" marL="0" rtl="0" algn="ctr">
              <a:spcBef>
                <a:spcPts val="0"/>
              </a:spcBef>
              <a:spcAft>
                <a:spcPts val="0"/>
              </a:spcAft>
              <a:buNone/>
            </a:pPr>
            <a:r>
              <a:rPr lang="tr">
                <a:latin typeface="Century"/>
                <a:ea typeface="Century"/>
                <a:cs typeface="Century"/>
                <a:sym typeface="Century"/>
              </a:rPr>
              <a:t>Aurelien Geron</a:t>
            </a:r>
            <a:endParaRPr>
              <a:latin typeface="Century"/>
              <a:ea typeface="Century"/>
              <a:cs typeface="Century"/>
              <a:sym typeface="Century"/>
            </a:endParaRPr>
          </a:p>
        </p:txBody>
      </p:sp>
      <p:sp>
        <p:nvSpPr>
          <p:cNvPr id="84" name="Google Shape;84;p17"/>
          <p:cNvSpPr txBox="1"/>
          <p:nvPr/>
        </p:nvSpPr>
        <p:spPr>
          <a:xfrm>
            <a:off x="5851347" y="3468116"/>
            <a:ext cx="2664000" cy="484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tr">
                <a:solidFill>
                  <a:schemeClr val="dk1"/>
                </a:solidFill>
                <a:latin typeface="Century"/>
                <a:ea typeface="Century"/>
                <a:cs typeface="Century"/>
                <a:sym typeface="Century"/>
              </a:rPr>
              <a:t>Stanford University</a:t>
            </a:r>
            <a:endParaRPr b="1">
              <a:solidFill>
                <a:schemeClr val="dk1"/>
              </a:solidFill>
              <a:latin typeface="Century"/>
              <a:ea typeface="Century"/>
              <a:cs typeface="Century"/>
              <a:sym typeface="Century"/>
            </a:endParaRPr>
          </a:p>
          <a:p>
            <a:pPr indent="0" lvl="0" marL="0" marR="0" rtl="0" algn="ctr">
              <a:spcBef>
                <a:spcPts val="0"/>
              </a:spcBef>
              <a:spcAft>
                <a:spcPts val="0"/>
              </a:spcAft>
              <a:buNone/>
            </a:pPr>
            <a:r>
              <a:rPr b="1" lang="tr">
                <a:solidFill>
                  <a:schemeClr val="dk1"/>
                </a:solidFill>
                <a:latin typeface="Century"/>
                <a:ea typeface="Century"/>
                <a:cs typeface="Century"/>
                <a:sym typeface="Century"/>
              </a:rPr>
              <a:t>stanford.edu/~shervine/</a:t>
            </a:r>
            <a:endParaRPr b="1">
              <a:solidFill>
                <a:schemeClr val="dk1"/>
              </a:solidFill>
              <a:latin typeface="Century"/>
              <a:ea typeface="Century"/>
              <a:cs typeface="Century"/>
              <a:sym typeface="Century"/>
            </a:endParaRPr>
          </a:p>
          <a:p>
            <a:pPr indent="0" lvl="0" marL="0" marR="0" rtl="0" algn="ctr">
              <a:spcBef>
                <a:spcPts val="0"/>
              </a:spcBef>
              <a:spcAft>
                <a:spcPts val="0"/>
              </a:spcAft>
              <a:buNone/>
            </a:pPr>
            <a:r>
              <a:rPr lang="tr">
                <a:solidFill>
                  <a:schemeClr val="dk1"/>
                </a:solidFill>
                <a:latin typeface="Century"/>
                <a:ea typeface="Century"/>
                <a:cs typeface="Century"/>
                <a:sym typeface="Century"/>
              </a:rPr>
              <a:t>Shervine Amidi</a:t>
            </a:r>
            <a:endParaRPr>
              <a:solidFill>
                <a:schemeClr val="dk1"/>
              </a:solidFill>
              <a:latin typeface="Century"/>
              <a:ea typeface="Century"/>
              <a:cs typeface="Century"/>
              <a:sym typeface="Century"/>
            </a:endParaRPr>
          </a:p>
          <a:p>
            <a:pPr indent="0" lvl="0" marL="0" marR="0" rtl="0" algn="l">
              <a:spcBef>
                <a:spcPts val="0"/>
              </a:spcBef>
              <a:spcAft>
                <a:spcPts val="0"/>
              </a:spcAft>
              <a:buNone/>
            </a:pPr>
            <a:r>
              <a:t/>
            </a:r>
            <a:endParaRPr b="1">
              <a:solidFill>
                <a:schemeClr val="dk1"/>
              </a:solidFill>
              <a:latin typeface="Century"/>
              <a:ea typeface="Century"/>
              <a:cs typeface="Century"/>
              <a:sym typeface="Century"/>
            </a:endParaRPr>
          </a:p>
        </p:txBody>
      </p:sp>
      <p:pic>
        <p:nvPicPr>
          <p:cNvPr id="85" name="Google Shape;85;p17"/>
          <p:cNvPicPr preferRelativeResize="0"/>
          <p:nvPr/>
        </p:nvPicPr>
        <p:blipFill>
          <a:blip r:embed="rId4">
            <a:alphaModFix/>
          </a:blip>
          <a:stretch>
            <a:fillRect/>
          </a:stretch>
        </p:blipFill>
        <p:spPr>
          <a:xfrm>
            <a:off x="5851350" y="1496826"/>
            <a:ext cx="2664000" cy="1776000"/>
          </a:xfrm>
          <a:prstGeom prst="rect">
            <a:avLst/>
          </a:prstGeom>
          <a:noFill/>
          <a:ln>
            <a:noFill/>
          </a:ln>
        </p:spPr>
      </p:pic>
      <p:pic>
        <p:nvPicPr>
          <p:cNvPr id="86" name="Google Shape;86;p17"/>
          <p:cNvPicPr preferRelativeResize="0"/>
          <p:nvPr/>
        </p:nvPicPr>
        <p:blipFill>
          <a:blip r:embed="rId5">
            <a:alphaModFix/>
          </a:blip>
          <a:stretch>
            <a:fillRect/>
          </a:stretch>
        </p:blipFill>
        <p:spPr>
          <a:xfrm>
            <a:off x="3994288" y="1626676"/>
            <a:ext cx="1155429" cy="1516300"/>
          </a:xfrm>
          <a:prstGeom prst="rect">
            <a:avLst/>
          </a:prstGeom>
          <a:noFill/>
          <a:ln cap="sq" cmpd="sng" w="127000">
            <a:solidFill>
              <a:srgbClr val="000000"/>
            </a:solidFill>
            <a:prstDash val="solid"/>
            <a:miter lim="8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Trees</a:t>
            </a:r>
            <a:endParaRPr/>
          </a:p>
        </p:txBody>
      </p:sp>
      <p:sp>
        <p:nvSpPr>
          <p:cNvPr id="92" name="Google Shape;92;p18"/>
          <p:cNvSpPr txBox="1"/>
          <p:nvPr>
            <p:ph idx="1" type="body"/>
          </p:nvPr>
        </p:nvSpPr>
        <p:spPr>
          <a:xfrm>
            <a:off x="311700" y="1152475"/>
            <a:ext cx="342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 decision tree uses a tree structure to represent a set of possible decision paths and an outcome for each path.</a:t>
            </a:r>
            <a:endParaRPr/>
          </a:p>
          <a:p>
            <a:pPr indent="0" lvl="0" marL="0" rtl="0" algn="l">
              <a:spcBef>
                <a:spcPts val="1200"/>
              </a:spcBef>
              <a:spcAft>
                <a:spcPts val="0"/>
              </a:spcAft>
              <a:buNone/>
            </a:pPr>
            <a:r>
              <a:rPr lang="tr"/>
              <a:t>The decision tree is one of the most commonly used classification techniques.</a:t>
            </a:r>
            <a:endParaRPr/>
          </a:p>
          <a:p>
            <a:pPr indent="0" lvl="0" marL="0" rtl="0" algn="l">
              <a:spcBef>
                <a:spcPts val="1200"/>
              </a:spcBef>
              <a:spcAft>
                <a:spcPts val="1200"/>
              </a:spcAft>
              <a:buNone/>
            </a:pPr>
            <a:r>
              <a:rPr lang="tr"/>
              <a:t>It is very easy to understand and interpret and the process of arriving at an estimate is completely transparent.</a:t>
            </a:r>
            <a:endParaRPr/>
          </a:p>
        </p:txBody>
      </p:sp>
      <p:pic>
        <p:nvPicPr>
          <p:cNvPr id="93" name="Google Shape;93;p18"/>
          <p:cNvPicPr preferRelativeResize="0"/>
          <p:nvPr/>
        </p:nvPicPr>
        <p:blipFill>
          <a:blip r:embed="rId3">
            <a:alphaModFix/>
          </a:blip>
          <a:stretch>
            <a:fillRect/>
          </a:stretch>
        </p:blipFill>
        <p:spPr>
          <a:xfrm>
            <a:off x="4076100" y="1121525"/>
            <a:ext cx="4518625" cy="347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Structure of Decision Trees</a:t>
            </a:r>
            <a:endParaRPr/>
          </a:p>
        </p:txBody>
      </p:sp>
      <p:sp>
        <p:nvSpPr>
          <p:cNvPr id="99" name="Google Shape;99;p19"/>
          <p:cNvSpPr txBox="1"/>
          <p:nvPr>
            <p:ph idx="1" type="body"/>
          </p:nvPr>
        </p:nvSpPr>
        <p:spPr>
          <a:xfrm>
            <a:off x="311700" y="1152475"/>
            <a:ext cx="40431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tr">
                <a:solidFill>
                  <a:srgbClr val="292929"/>
                </a:solidFill>
                <a:highlight>
                  <a:srgbClr val="FFFFFF"/>
                </a:highlight>
                <a:latin typeface="Georgia"/>
                <a:ea typeface="Georgia"/>
                <a:cs typeface="Georgia"/>
                <a:sym typeface="Georgia"/>
              </a:rPr>
              <a:t>Root:</a:t>
            </a:r>
            <a:r>
              <a:rPr lang="tr">
                <a:solidFill>
                  <a:srgbClr val="292929"/>
                </a:solidFill>
                <a:highlight>
                  <a:srgbClr val="FFFFFF"/>
                </a:highlight>
                <a:latin typeface="Georgia"/>
                <a:ea typeface="Georgia"/>
                <a:cs typeface="Georgia"/>
                <a:sym typeface="Georgia"/>
              </a:rPr>
              <a:t> The first cells of the decision trees are called the </a:t>
            </a:r>
            <a:r>
              <a:rPr lang="tr">
                <a:solidFill>
                  <a:srgbClr val="292929"/>
                </a:solidFill>
                <a:highlight>
                  <a:srgbClr val="C9DAF8"/>
                </a:highlight>
                <a:latin typeface="Georgia"/>
                <a:ea typeface="Georgia"/>
                <a:cs typeface="Georgia"/>
                <a:sym typeface="Georgia"/>
              </a:rPr>
              <a:t>root (root or root node)</a:t>
            </a:r>
            <a:r>
              <a:rPr lang="tr">
                <a:solidFill>
                  <a:srgbClr val="292929"/>
                </a:solidFill>
                <a:highlight>
                  <a:srgbClr val="FFFFFF"/>
                </a:highlight>
                <a:latin typeface="Georgia"/>
                <a:ea typeface="Georgia"/>
                <a:cs typeface="Georgia"/>
                <a:sym typeface="Georgia"/>
              </a:rPr>
              <a:t>. Each observation is classified as </a:t>
            </a:r>
            <a:r>
              <a:rPr b="1" lang="tr">
                <a:solidFill>
                  <a:srgbClr val="292929"/>
                </a:solidFill>
                <a:highlight>
                  <a:srgbClr val="FFFFFF"/>
                </a:highlight>
                <a:latin typeface="Georgia"/>
                <a:ea typeface="Georgia"/>
                <a:cs typeface="Georgia"/>
                <a:sym typeface="Georgia"/>
              </a:rPr>
              <a:t>“Yes”</a:t>
            </a:r>
            <a:r>
              <a:rPr lang="tr">
                <a:solidFill>
                  <a:srgbClr val="292929"/>
                </a:solidFill>
                <a:highlight>
                  <a:srgbClr val="FFFFFF"/>
                </a:highlight>
                <a:latin typeface="Georgia"/>
                <a:ea typeface="Georgia"/>
                <a:cs typeface="Georgia"/>
                <a:sym typeface="Georgia"/>
              </a:rPr>
              <a:t> or </a:t>
            </a:r>
            <a:r>
              <a:rPr b="1" lang="tr">
                <a:solidFill>
                  <a:srgbClr val="292929"/>
                </a:solidFill>
                <a:highlight>
                  <a:srgbClr val="FFFFFF"/>
                </a:highlight>
                <a:latin typeface="Georgia"/>
                <a:ea typeface="Georgia"/>
                <a:cs typeface="Georgia"/>
                <a:sym typeface="Georgia"/>
              </a:rPr>
              <a:t>“No” </a:t>
            </a:r>
            <a:r>
              <a:rPr lang="tr">
                <a:solidFill>
                  <a:srgbClr val="292929"/>
                </a:solidFill>
                <a:highlight>
                  <a:srgbClr val="FFFFFF"/>
                </a:highlight>
                <a:latin typeface="Georgia"/>
                <a:ea typeface="Georgia"/>
                <a:cs typeface="Georgia"/>
                <a:sym typeface="Georgia"/>
              </a:rPr>
              <a:t>according to the root condition.</a:t>
            </a:r>
            <a:endParaRPr>
              <a:solidFill>
                <a:srgbClr val="292929"/>
              </a:solidFill>
              <a:highlight>
                <a:srgbClr val="FFFFFF"/>
              </a:highlight>
              <a:latin typeface="Georgia"/>
              <a:ea typeface="Georgia"/>
              <a:cs typeface="Georgia"/>
              <a:sym typeface="Georgia"/>
            </a:endParaRPr>
          </a:p>
          <a:p>
            <a:pPr indent="0" lvl="0" marL="0" rtl="0" algn="l">
              <a:lnSpc>
                <a:spcPct val="105000"/>
              </a:lnSpc>
              <a:spcBef>
                <a:spcPts val="1200"/>
              </a:spcBef>
              <a:spcAft>
                <a:spcPts val="0"/>
              </a:spcAft>
              <a:buNone/>
            </a:pPr>
            <a:r>
              <a:rPr b="1" lang="tr">
                <a:solidFill>
                  <a:srgbClr val="292929"/>
                </a:solidFill>
                <a:highlight>
                  <a:srgbClr val="FFFFFF"/>
                </a:highlight>
                <a:latin typeface="Georgia"/>
                <a:ea typeface="Georgia"/>
                <a:cs typeface="Georgia"/>
                <a:sym typeface="Georgia"/>
              </a:rPr>
              <a:t>Node: </a:t>
            </a:r>
            <a:r>
              <a:rPr lang="tr">
                <a:solidFill>
                  <a:srgbClr val="292929"/>
                </a:solidFill>
                <a:highlight>
                  <a:srgbClr val="FFFFFF"/>
                </a:highlight>
                <a:latin typeface="Georgia"/>
                <a:ea typeface="Georgia"/>
                <a:cs typeface="Georgia"/>
                <a:sym typeface="Georgia"/>
              </a:rPr>
              <a:t>Root cells contain nodes </a:t>
            </a:r>
            <a:r>
              <a:rPr lang="tr">
                <a:solidFill>
                  <a:srgbClr val="292929"/>
                </a:solidFill>
                <a:highlight>
                  <a:srgbClr val="C9DAF8"/>
                </a:highlight>
                <a:latin typeface="Georgia"/>
                <a:ea typeface="Georgia"/>
                <a:cs typeface="Georgia"/>
                <a:sym typeface="Georgia"/>
              </a:rPr>
              <a:t>(interval nodes or nodes)</a:t>
            </a:r>
            <a:r>
              <a:rPr lang="tr">
                <a:solidFill>
                  <a:srgbClr val="292929"/>
                </a:solidFill>
                <a:highlight>
                  <a:srgbClr val="FFFFFF"/>
                </a:highlight>
                <a:latin typeface="Georgia"/>
                <a:ea typeface="Georgia"/>
                <a:cs typeface="Georgia"/>
                <a:sym typeface="Georgia"/>
              </a:rPr>
              <a:t>. Each observation is classified with the help of nodes. The complexity of the model increases as the number of nodes increases.</a:t>
            </a:r>
            <a:endParaRPr>
              <a:solidFill>
                <a:srgbClr val="292929"/>
              </a:solidFill>
              <a:highlight>
                <a:srgbClr val="FFFFFF"/>
              </a:highlight>
              <a:latin typeface="Georgia"/>
              <a:ea typeface="Georgia"/>
              <a:cs typeface="Georgia"/>
              <a:sym typeface="Georgia"/>
            </a:endParaRPr>
          </a:p>
          <a:p>
            <a:pPr indent="0" lvl="0" marL="0" rtl="0" algn="l">
              <a:lnSpc>
                <a:spcPct val="105000"/>
              </a:lnSpc>
              <a:spcBef>
                <a:spcPts val="1200"/>
              </a:spcBef>
              <a:spcAft>
                <a:spcPts val="1200"/>
              </a:spcAft>
              <a:buNone/>
            </a:pPr>
            <a:r>
              <a:rPr b="1" lang="tr">
                <a:solidFill>
                  <a:srgbClr val="292929"/>
                </a:solidFill>
                <a:highlight>
                  <a:srgbClr val="FFFFFF"/>
                </a:highlight>
                <a:latin typeface="Georgia"/>
                <a:ea typeface="Georgia"/>
                <a:cs typeface="Georgia"/>
                <a:sym typeface="Georgia"/>
              </a:rPr>
              <a:t>Leaf: </a:t>
            </a:r>
            <a:r>
              <a:rPr lang="tr">
                <a:solidFill>
                  <a:srgbClr val="292929"/>
                </a:solidFill>
                <a:highlight>
                  <a:srgbClr val="FFFFFF"/>
                </a:highlight>
                <a:latin typeface="Georgia"/>
                <a:ea typeface="Georgia"/>
                <a:cs typeface="Georgia"/>
                <a:sym typeface="Georgia"/>
              </a:rPr>
              <a:t>At the bottom of the decision tree are </a:t>
            </a:r>
            <a:r>
              <a:rPr lang="tr">
                <a:solidFill>
                  <a:srgbClr val="292929"/>
                </a:solidFill>
                <a:highlight>
                  <a:srgbClr val="C9DAF8"/>
                </a:highlight>
                <a:latin typeface="Georgia"/>
                <a:ea typeface="Georgia"/>
                <a:cs typeface="Georgia"/>
                <a:sym typeface="Georgia"/>
              </a:rPr>
              <a:t>leaves (leaf nodes or leaves).</a:t>
            </a:r>
            <a:r>
              <a:rPr lang="tr">
                <a:solidFill>
                  <a:srgbClr val="292929"/>
                </a:solidFill>
                <a:highlight>
                  <a:srgbClr val="FFFFFF"/>
                </a:highlight>
                <a:latin typeface="Georgia"/>
                <a:ea typeface="Georgia"/>
                <a:cs typeface="Georgia"/>
                <a:sym typeface="Georgia"/>
              </a:rPr>
              <a:t> The leaves give us the result.</a:t>
            </a:r>
            <a:endParaRPr>
              <a:solidFill>
                <a:srgbClr val="292929"/>
              </a:solidFill>
              <a:highlight>
                <a:srgbClr val="FFFFFF"/>
              </a:highlight>
              <a:latin typeface="Georgia"/>
              <a:ea typeface="Georgia"/>
              <a:cs typeface="Georgia"/>
              <a:sym typeface="Georgia"/>
            </a:endParaRPr>
          </a:p>
        </p:txBody>
      </p:sp>
      <p:pic>
        <p:nvPicPr>
          <p:cNvPr id="100" name="Google Shape;100;p19"/>
          <p:cNvPicPr preferRelativeResize="0"/>
          <p:nvPr/>
        </p:nvPicPr>
        <p:blipFill rotWithShape="1">
          <a:blip r:embed="rId3">
            <a:alphaModFix/>
          </a:blip>
          <a:srcRect b="0" l="43152" r="0" t="0"/>
          <a:stretch/>
        </p:blipFill>
        <p:spPr>
          <a:xfrm>
            <a:off x="4236720" y="1219200"/>
            <a:ext cx="4813575" cy="27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Trees Application</a:t>
            </a:r>
            <a:endParaRPr/>
          </a:p>
        </p:txBody>
      </p:sp>
      <p:pic>
        <p:nvPicPr>
          <p:cNvPr id="106" name="Google Shape;106;p20"/>
          <p:cNvPicPr preferRelativeResize="0"/>
          <p:nvPr/>
        </p:nvPicPr>
        <p:blipFill>
          <a:blip r:embed="rId3">
            <a:alphaModFix/>
          </a:blip>
          <a:stretch>
            <a:fillRect/>
          </a:stretch>
        </p:blipFill>
        <p:spPr>
          <a:xfrm>
            <a:off x="1536287" y="1152475"/>
            <a:ext cx="6071430"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Decision Trees Application</a:t>
            </a:r>
            <a:endParaRPr/>
          </a:p>
        </p:txBody>
      </p:sp>
      <p:sp>
        <p:nvSpPr>
          <p:cNvPr id="112" name="Google Shape;112;p21"/>
          <p:cNvSpPr txBox="1"/>
          <p:nvPr>
            <p:ph idx="1" type="body"/>
          </p:nvPr>
        </p:nvSpPr>
        <p:spPr>
          <a:xfrm>
            <a:off x="311700" y="1152475"/>
            <a:ext cx="838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Let's examine the following two-dimensional data, which has four class labels</a:t>
            </a:r>
            <a:endParaRPr/>
          </a:p>
        </p:txBody>
      </p:sp>
      <p:pic>
        <p:nvPicPr>
          <p:cNvPr id="113" name="Google Shape;113;p21"/>
          <p:cNvPicPr preferRelativeResize="0"/>
          <p:nvPr/>
        </p:nvPicPr>
        <p:blipFill>
          <a:blip r:embed="rId3">
            <a:alphaModFix/>
          </a:blip>
          <a:stretch>
            <a:fillRect/>
          </a:stretch>
        </p:blipFill>
        <p:spPr>
          <a:xfrm>
            <a:off x="586163" y="2362859"/>
            <a:ext cx="4407226" cy="1698353"/>
          </a:xfrm>
          <a:prstGeom prst="rect">
            <a:avLst/>
          </a:prstGeom>
          <a:noFill/>
          <a:ln>
            <a:noFill/>
          </a:ln>
        </p:spPr>
      </p:pic>
      <p:pic>
        <p:nvPicPr>
          <p:cNvPr id="114" name="Google Shape;114;p21"/>
          <p:cNvPicPr preferRelativeResize="0"/>
          <p:nvPr/>
        </p:nvPicPr>
        <p:blipFill>
          <a:blip r:embed="rId4">
            <a:alphaModFix/>
          </a:blip>
          <a:stretch>
            <a:fillRect/>
          </a:stretch>
        </p:blipFill>
        <p:spPr>
          <a:xfrm>
            <a:off x="5328238" y="2066249"/>
            <a:ext cx="3267536" cy="229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Decision Trees Application</a:t>
            </a:r>
            <a:endParaRPr/>
          </a:p>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15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 simple decision tree built on this data will iteratively split the data along one or the other axis according to some quantitative criteria and, at each level, assign the label of the new region by a majority vote of the scores in it.</a:t>
            </a:r>
            <a:r>
              <a:rPr lang="tr"/>
              <a:t>		</a:t>
            </a:r>
            <a:endParaRPr/>
          </a:p>
          <a:p>
            <a:pPr indent="0" lvl="0" marL="0" rtl="0" algn="l">
              <a:spcBef>
                <a:spcPts val="1200"/>
              </a:spcBef>
              <a:spcAft>
                <a:spcPts val="0"/>
              </a:spcAft>
              <a:buNone/>
            </a:pPr>
            <a:r>
              <a:rPr lang="tr"/>
              <a:t>			 			 			 			 			 		</a:t>
            </a:r>
            <a:endParaRPr/>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311700" y="2160278"/>
            <a:ext cx="8520602" cy="1489447"/>
          </a:xfrm>
          <a:prstGeom prst="rect">
            <a:avLst/>
          </a:prstGeom>
          <a:noFill/>
          <a:ln>
            <a:noFill/>
          </a:ln>
        </p:spPr>
      </p:pic>
      <p:sp>
        <p:nvSpPr>
          <p:cNvPr id="122" name="Google Shape;122;p22"/>
          <p:cNvSpPr txBox="1"/>
          <p:nvPr>
            <p:ph idx="1" type="body"/>
          </p:nvPr>
        </p:nvSpPr>
        <p:spPr>
          <a:xfrm>
            <a:off x="311700" y="3854950"/>
            <a:ext cx="8520600" cy="17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Note that after the first split, every point in the parent branch remains unchanged, so there is no need to further subdivide this branch. At each level, each region is split again along one of the two features, except for nodes containing an entire 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