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Fira Sans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FiraSansExtraBold-boldItalic.fntdata"/><Relationship Id="rId23" Type="http://schemas.openxmlformats.org/officeDocument/2006/relationships/slide" Target="slides/slide17.xml"/><Relationship Id="rId45" Type="http://schemas.openxmlformats.org/officeDocument/2006/relationships/font" Target="fonts/FiraSansExtra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81e6e0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81e6e0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aea838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aea838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84cceffa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84cceffa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entury"/>
              <a:ea typeface="Century"/>
              <a:cs typeface="Century"/>
              <a:sym typeface="Centur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ce013a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9ce013a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8476311f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8476311f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400">
              <a:latin typeface="Century"/>
              <a:ea typeface="Century"/>
              <a:cs typeface="Century"/>
              <a:sym typeface="Centur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79b17f2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79b17f2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b4d31e4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b4d31e4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a9956c5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a9956c5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a9956c5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a9956c5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a9956c5a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a9956c5a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8476311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8476311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b3b193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b3b193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8476311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8476311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8476311f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8476311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8476311f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8476311f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4cceffa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4cceffa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476311f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476311f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8476311f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8476311f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8476311f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8476311f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a:ea typeface="Century"/>
              <a:cs typeface="Century"/>
              <a:sym typeface="Century"/>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781e6e0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781e6e0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a9956c5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a9956c5a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Century"/>
              <a:ea typeface="Century"/>
              <a:cs typeface="Century"/>
              <a:sym typeface="Century"/>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a9956c5a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a9956c5a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efbf90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9efbf90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a9956c5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a9956c5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400">
              <a:solidFill>
                <a:srgbClr val="292929"/>
              </a:solidFill>
              <a:highlight>
                <a:srgbClr val="FFFFFF"/>
              </a:highlight>
              <a:latin typeface="Century"/>
              <a:ea typeface="Century"/>
              <a:cs typeface="Century"/>
              <a:sym typeface="Century"/>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a9956c5a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a9956c5a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a9956c5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a9956c5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sz="1350">
              <a:solidFill>
                <a:srgbClr val="252525"/>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8476311f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8476311f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79b17f21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79b17f21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7b3b1931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7b3b1931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4cceffa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4cceffa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4f0f5f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4f0f5f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81e6e0b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81e6e0b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t/>
            </a:r>
            <a:endParaRPr sz="1400">
              <a:latin typeface="Century"/>
              <a:ea typeface="Century"/>
              <a:cs typeface="Century"/>
              <a:sym typeface="Centur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81e6e0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781e6e0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9ce013a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9ce013a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
        <p:nvSpPr>
          <p:cNvPr id="91" name="Google Shape;9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7.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rtl="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54" name="Google Shape;54;p13"/>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55" name="Google Shape;55;p13"/>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56" name="Google Shape;56;p13"/>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4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36.png"/><Relationship Id="rId6"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Day 3</a:t>
            </a:r>
            <a:endParaRPr/>
          </a:p>
        </p:txBody>
      </p:sp>
      <p:sp>
        <p:nvSpPr>
          <p:cNvPr id="103" name="Google Shape;10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tr" sz="3786"/>
              <a:t>Sınıflandırma Modelleri</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Aktivasyon Fonksiyonu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Sigmoid Fonksiyonu</a:t>
            </a:r>
            <a:endParaRPr/>
          </a:p>
        </p:txBody>
      </p:sp>
      <p:sp>
        <p:nvSpPr>
          <p:cNvPr id="173" name="Google Shape;173;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333333"/>
                </a:solidFill>
                <a:highlight>
                  <a:srgbClr val="FFFFFF"/>
                </a:highlight>
              </a:rPr>
              <a:t>Doğrusal olmayan(</a:t>
            </a:r>
            <a:r>
              <a:rPr b="1" lang="tr">
                <a:solidFill>
                  <a:srgbClr val="333333"/>
                </a:solidFill>
                <a:highlight>
                  <a:srgbClr val="FFFFFF"/>
                </a:highlight>
              </a:rPr>
              <a:t>non-linear</a:t>
            </a:r>
            <a:r>
              <a:rPr lang="tr">
                <a:solidFill>
                  <a:srgbClr val="333333"/>
                </a:solidFill>
                <a:highlight>
                  <a:srgbClr val="FFFFFF"/>
                </a:highlight>
              </a:rPr>
              <a:t>) bir fonksiyondur. Karar vermeye yönelik olasılıksal bir yaklaşıma sahip bir yapıda olan bu fonksiyonun değer aralığı [0,1] arasındadır. </a:t>
            </a:r>
            <a:endParaRPr>
              <a:solidFill>
                <a:srgbClr val="333333"/>
              </a:solidFill>
              <a:highlight>
                <a:srgbClr val="FFFFFF"/>
              </a:highlight>
            </a:endParaRPr>
          </a:p>
          <a:p>
            <a:pPr indent="-317500" lvl="0" marL="457200" rtl="0" algn="l">
              <a:spcBef>
                <a:spcPts val="1200"/>
              </a:spcBef>
              <a:spcAft>
                <a:spcPts val="0"/>
              </a:spcAft>
              <a:buClr>
                <a:srgbClr val="333333"/>
              </a:buClr>
              <a:buSzPts val="1400"/>
              <a:buChar char="●"/>
            </a:pPr>
            <a:r>
              <a:rPr lang="tr">
                <a:solidFill>
                  <a:srgbClr val="333333"/>
                </a:solidFill>
                <a:highlight>
                  <a:srgbClr val="FFFFFF"/>
                </a:highlight>
              </a:rPr>
              <a:t>Bu fonksiyonlardaki x değerinin değişimleri y değeri üzerinde ciddi değişikliğe neden olacaktır. x (-sonsuz, +sonsuz) arasında ne kadar değişirse değişsin aktivasyon değeri her zaman 0 ile 1 arasında olacaktır</a:t>
            </a:r>
            <a:endParaRPr>
              <a:solidFill>
                <a:srgbClr val="333333"/>
              </a:solidFill>
              <a:highlight>
                <a:srgbClr val="FFFFFF"/>
              </a:highlight>
            </a:endParaRPr>
          </a:p>
        </p:txBody>
      </p:sp>
      <p:pic>
        <p:nvPicPr>
          <p:cNvPr id="174" name="Google Shape;174;p35"/>
          <p:cNvPicPr preferRelativeResize="0"/>
          <p:nvPr/>
        </p:nvPicPr>
        <p:blipFill>
          <a:blip r:embed="rId3">
            <a:alphaModFix/>
          </a:blip>
          <a:stretch>
            <a:fillRect/>
          </a:stretch>
        </p:blipFill>
        <p:spPr>
          <a:xfrm>
            <a:off x="4828250" y="1431925"/>
            <a:ext cx="38100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İkiden Fazla Sınıf Olduğunda Ne Yapılmalıdır?</a:t>
            </a:r>
            <a:endParaRPr/>
          </a:p>
        </p:txBody>
      </p:sp>
      <p:sp>
        <p:nvSpPr>
          <p:cNvPr id="180" name="Google Shape;180;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Softmax</a:t>
            </a:r>
            <a:endParaRPr b="1"/>
          </a:p>
          <a:p>
            <a:pPr indent="-317500" lvl="0" marL="457200" rtl="0" algn="l">
              <a:spcBef>
                <a:spcPts val="1200"/>
              </a:spcBef>
              <a:spcAft>
                <a:spcPts val="0"/>
              </a:spcAft>
              <a:buSzPts val="1400"/>
              <a:buChar char="●"/>
            </a:pPr>
            <a:r>
              <a:rPr lang="tr"/>
              <a:t>Yapısı Sigmoid fonksiyonuna çok benzer bir yapıdadır</a:t>
            </a:r>
            <a:endParaRPr/>
          </a:p>
          <a:p>
            <a:pPr indent="-317500" lvl="0" marL="457200" rtl="0" algn="l">
              <a:spcBef>
                <a:spcPts val="0"/>
              </a:spcBef>
              <a:spcAft>
                <a:spcPts val="0"/>
              </a:spcAft>
              <a:buSzPts val="1400"/>
              <a:buChar char="●"/>
            </a:pPr>
            <a:r>
              <a:rPr lang="tr"/>
              <a:t>Sigmoid gibi sınıflayıcı yapısı sayesinde iyi bir performans gösterir</a:t>
            </a:r>
            <a:endParaRPr/>
          </a:p>
          <a:p>
            <a:pPr indent="-317500" lvl="0" marL="457200" rtl="0" algn="l">
              <a:spcBef>
                <a:spcPts val="0"/>
              </a:spcBef>
              <a:spcAft>
                <a:spcPts val="0"/>
              </a:spcAft>
              <a:buSzPts val="1400"/>
              <a:buChar char="●"/>
            </a:pPr>
            <a:r>
              <a:rPr lang="tr"/>
              <a:t>Buradaki en önemli fark sigmoid fonksiyonundan farklı olarak çok sınıflı bir problem için kullanılır </a:t>
            </a:r>
            <a:endParaRPr/>
          </a:p>
          <a:p>
            <a:pPr indent="-317500" lvl="0" marL="457200" rtl="0" algn="l">
              <a:spcBef>
                <a:spcPts val="0"/>
              </a:spcBef>
              <a:spcAft>
                <a:spcPts val="0"/>
              </a:spcAft>
              <a:buSzPts val="1400"/>
              <a:buChar char="●"/>
            </a:pPr>
            <a:r>
              <a:rPr lang="tr"/>
              <a:t>Özellikle Derin Öğrenme modelleri oluştururken çıkış katmanında tercih edilir</a:t>
            </a:r>
            <a:endParaRPr/>
          </a:p>
        </p:txBody>
      </p:sp>
      <p:pic>
        <p:nvPicPr>
          <p:cNvPr id="181" name="Google Shape;181;p36"/>
          <p:cNvPicPr preferRelativeResize="0"/>
          <p:nvPr/>
        </p:nvPicPr>
        <p:blipFill>
          <a:blip r:embed="rId3">
            <a:alphaModFix/>
          </a:blip>
          <a:stretch>
            <a:fillRect/>
          </a:stretch>
        </p:blipFill>
        <p:spPr>
          <a:xfrm>
            <a:off x="5742463" y="3413400"/>
            <a:ext cx="2333625" cy="857250"/>
          </a:xfrm>
          <a:prstGeom prst="rect">
            <a:avLst/>
          </a:prstGeom>
          <a:noFill/>
          <a:ln>
            <a:noFill/>
          </a:ln>
        </p:spPr>
      </p:pic>
      <p:pic>
        <p:nvPicPr>
          <p:cNvPr id="182" name="Google Shape;182;p36"/>
          <p:cNvPicPr preferRelativeResize="0"/>
          <p:nvPr/>
        </p:nvPicPr>
        <p:blipFill>
          <a:blip r:embed="rId4">
            <a:alphaModFix/>
          </a:blip>
          <a:stretch>
            <a:fillRect/>
          </a:stretch>
        </p:blipFill>
        <p:spPr>
          <a:xfrm>
            <a:off x="5278113" y="1375126"/>
            <a:ext cx="3262350" cy="156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idx="1" type="body"/>
          </p:nvPr>
        </p:nvSpPr>
        <p:spPr>
          <a:xfrm>
            <a:off x="311700" y="1152475"/>
            <a:ext cx="498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rgbClr val="252525"/>
                </a:solidFill>
              </a:rPr>
              <a:t>Neden Sinir </a:t>
            </a:r>
            <a:r>
              <a:rPr b="1" lang="tr">
                <a:solidFill>
                  <a:srgbClr val="252525"/>
                </a:solidFill>
              </a:rPr>
              <a:t>A</a:t>
            </a:r>
            <a:r>
              <a:rPr b="1" lang="tr">
                <a:solidFill>
                  <a:srgbClr val="252525"/>
                </a:solidFill>
              </a:rPr>
              <a:t>ğlarının Aktivasyon Fonksiyonlarına ihtiyacı var? </a:t>
            </a:r>
            <a:endParaRPr b="1">
              <a:solidFill>
                <a:srgbClr val="252525"/>
              </a:solidFill>
            </a:endParaRPr>
          </a:p>
          <a:p>
            <a:pPr indent="0" lvl="0" marL="0" rtl="0" algn="l">
              <a:spcBef>
                <a:spcPts val="1200"/>
              </a:spcBef>
              <a:spcAft>
                <a:spcPts val="0"/>
              </a:spcAft>
              <a:buNone/>
            </a:pPr>
            <a:r>
              <a:rPr lang="tr">
                <a:solidFill>
                  <a:srgbClr val="252525"/>
                </a:solidFill>
              </a:rPr>
              <a:t>Genel olarak bir sinir ağında yaptığımız işlem;</a:t>
            </a:r>
            <a:endParaRPr>
              <a:solidFill>
                <a:srgbClr val="252525"/>
              </a:solidFill>
            </a:endParaRPr>
          </a:p>
          <a:p>
            <a:pPr indent="-317500" lvl="0" marL="457200" rtl="0" algn="l">
              <a:spcBef>
                <a:spcPts val="1200"/>
              </a:spcBef>
              <a:spcAft>
                <a:spcPts val="0"/>
              </a:spcAft>
              <a:buClr>
                <a:srgbClr val="252525"/>
              </a:buClr>
              <a:buSzPts val="1400"/>
              <a:buChar char="●"/>
            </a:pPr>
            <a:r>
              <a:rPr lang="tr">
                <a:solidFill>
                  <a:srgbClr val="252525"/>
                </a:solidFill>
              </a:rPr>
              <a:t>Aldığımız girdileri ağırlık vektörü ile çarpmak</a:t>
            </a:r>
            <a:endParaRPr>
              <a:solidFill>
                <a:srgbClr val="252525"/>
              </a:solidFill>
            </a:endParaRPr>
          </a:p>
          <a:p>
            <a:pPr indent="-317500" lvl="0" marL="457200" rtl="0" algn="l">
              <a:spcBef>
                <a:spcPts val="0"/>
              </a:spcBef>
              <a:spcAft>
                <a:spcPts val="0"/>
              </a:spcAft>
              <a:buClr>
                <a:srgbClr val="252525"/>
              </a:buClr>
              <a:buSzPts val="1400"/>
              <a:buChar char="●"/>
            </a:pPr>
            <a:r>
              <a:rPr lang="tr">
                <a:solidFill>
                  <a:srgbClr val="252525"/>
                </a:solidFill>
              </a:rPr>
              <a:t>Çıkan sonuca bias(önyargı) değerini eklemek</a:t>
            </a:r>
            <a:endParaRPr>
              <a:solidFill>
                <a:srgbClr val="252525"/>
              </a:solidFill>
            </a:endParaRPr>
          </a:p>
          <a:p>
            <a:pPr indent="-317500" lvl="0" marL="457200" rtl="0" algn="l">
              <a:spcBef>
                <a:spcPts val="0"/>
              </a:spcBef>
              <a:spcAft>
                <a:spcPts val="0"/>
              </a:spcAft>
              <a:buClr>
                <a:srgbClr val="252525"/>
              </a:buClr>
              <a:buSzPts val="1400"/>
              <a:buChar char="●"/>
            </a:pPr>
            <a:r>
              <a:rPr lang="tr">
                <a:solidFill>
                  <a:srgbClr val="252525"/>
                </a:solidFill>
              </a:rPr>
              <a:t>Daha sonra Aktivasyon fonksiyonu uygulamak</a:t>
            </a:r>
            <a:endParaRPr>
              <a:solidFill>
                <a:srgbClr val="252525"/>
              </a:solidFill>
            </a:endParaRPr>
          </a:p>
          <a:p>
            <a:pPr indent="0" lvl="0" marL="0" rtl="0" algn="l">
              <a:spcBef>
                <a:spcPts val="1200"/>
              </a:spcBef>
              <a:spcAft>
                <a:spcPts val="1200"/>
              </a:spcAft>
              <a:buNone/>
            </a:pPr>
            <a:r>
              <a:t/>
            </a:r>
            <a:endParaRPr>
              <a:solidFill>
                <a:srgbClr val="252525"/>
              </a:solidFill>
            </a:endParaRPr>
          </a:p>
        </p:txBody>
      </p:sp>
      <p:sp>
        <p:nvSpPr>
          <p:cNvPr id="188" name="Google Shape;18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Aktivasyon </a:t>
            </a:r>
            <a:r>
              <a:rPr lang="tr"/>
              <a:t>Fonksiyonunu Neden Kullanırız?</a:t>
            </a:r>
            <a:endParaRPr/>
          </a:p>
        </p:txBody>
      </p:sp>
      <p:pic>
        <p:nvPicPr>
          <p:cNvPr id="189" name="Google Shape;189;p37"/>
          <p:cNvPicPr preferRelativeResize="0"/>
          <p:nvPr/>
        </p:nvPicPr>
        <p:blipFill>
          <a:blip r:embed="rId3">
            <a:alphaModFix/>
          </a:blip>
          <a:stretch>
            <a:fillRect/>
          </a:stretch>
        </p:blipFill>
        <p:spPr>
          <a:xfrm>
            <a:off x="5298900" y="1347750"/>
            <a:ext cx="3258125" cy="294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Sınıflandırma Modelinin Performansını Ölçmek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Cost Function</a:t>
            </a:r>
            <a:endParaRPr/>
          </a:p>
        </p:txBody>
      </p:sp>
      <p:pic>
        <p:nvPicPr>
          <p:cNvPr id="200" name="Google Shape;200;p39"/>
          <p:cNvPicPr preferRelativeResize="0"/>
          <p:nvPr/>
        </p:nvPicPr>
        <p:blipFill>
          <a:blip r:embed="rId3">
            <a:alphaModFix/>
          </a:blip>
          <a:stretch>
            <a:fillRect/>
          </a:stretch>
        </p:blipFill>
        <p:spPr>
          <a:xfrm>
            <a:off x="4572000" y="1152475"/>
            <a:ext cx="4282324" cy="1415975"/>
          </a:xfrm>
          <a:prstGeom prst="rect">
            <a:avLst/>
          </a:prstGeom>
          <a:noFill/>
          <a:ln>
            <a:noFill/>
          </a:ln>
        </p:spPr>
      </p:pic>
      <p:sp>
        <p:nvSpPr>
          <p:cNvPr id="201" name="Google Shape;201;p3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rgbClr val="252525"/>
                </a:solidFill>
              </a:rPr>
              <a:t>Modelinizin tahmin ettiği değer ile değerin gerçekte ne olduğu arasındaki bir hata ölçüsüdür. Modelinizi eğittikten sonra, modelinizin ne kadar iyi performans gösterdiğini görmeniz gerekir. Doğruluk size modelin ne kadar iyi performans gösterdiğini söylese de, onları nasıl daha iyi geliştirebileceğiniz konusunda bir fikir vermezler. Bu nedenle, yetersiz eğitimli bir model ile fazla eğitimli bir model arasındaki o küçük noktaya ulaşmanız gerektiğinden, modelin en doğru olduğu zamanı hesaplamanıza yardımcı olabilecek bir cost function’a ihtiyacınız vardır.</a:t>
            </a:r>
            <a:endParaRPr/>
          </a:p>
        </p:txBody>
      </p:sp>
      <p:pic>
        <p:nvPicPr>
          <p:cNvPr id="202" name="Google Shape;202;p39"/>
          <p:cNvPicPr preferRelativeResize="0"/>
          <p:nvPr/>
        </p:nvPicPr>
        <p:blipFill>
          <a:blip r:embed="rId4">
            <a:alphaModFix/>
          </a:blip>
          <a:stretch>
            <a:fillRect/>
          </a:stretch>
        </p:blipFill>
        <p:spPr>
          <a:xfrm>
            <a:off x="5248250" y="2568450"/>
            <a:ext cx="2929826" cy="199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nvSpPr>
        <p:spPr>
          <a:xfrm>
            <a:off x="259125"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tr">
                <a:solidFill>
                  <a:srgbClr val="000000"/>
                </a:solidFill>
                <a:latin typeface="Century"/>
                <a:ea typeface="Century"/>
                <a:cs typeface="Century"/>
                <a:sym typeface="Century"/>
              </a:rPr>
              <a:t>CV olarak da adlandırılan çapraz doğrulama, ilk eğitim setine çok fazla dayanmayan bir model seçmek için kullanılan bir yöntemdir.</a:t>
            </a:r>
            <a:endParaRPr>
              <a:solidFill>
                <a:srgbClr val="000000"/>
              </a:solidFill>
              <a:latin typeface="Century"/>
              <a:ea typeface="Century"/>
              <a:cs typeface="Century"/>
              <a:sym typeface="Century"/>
            </a:endParaRPr>
          </a:p>
        </p:txBody>
      </p:sp>
      <p:sp>
        <p:nvSpPr>
          <p:cNvPr id="208" name="Google Shape;20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Cross Validation(Çapraz Doğrulama)</a:t>
            </a:r>
            <a:endParaRPr/>
          </a:p>
        </p:txBody>
      </p:sp>
      <p:pic>
        <p:nvPicPr>
          <p:cNvPr id="209" name="Google Shape;209;p40"/>
          <p:cNvPicPr preferRelativeResize="0"/>
          <p:nvPr/>
        </p:nvPicPr>
        <p:blipFill>
          <a:blip r:embed="rId3">
            <a:alphaModFix/>
          </a:blip>
          <a:stretch>
            <a:fillRect/>
          </a:stretch>
        </p:blipFill>
        <p:spPr>
          <a:xfrm>
            <a:off x="509200" y="2017724"/>
            <a:ext cx="8125576" cy="215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idx="1" type="body"/>
          </p:nvPr>
        </p:nvSpPr>
        <p:spPr>
          <a:xfrm>
            <a:off x="311700" y="1152475"/>
            <a:ext cx="8520600" cy="107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a:solidFill>
                  <a:srgbClr val="252525"/>
                </a:solidFill>
              </a:rPr>
              <a:t>Sınıflandırma modellerini değerlendirmek için bir ölçüdür. Accuracy, modelimizin doğru yaptığı tahminlerin oranıdır. Yani Toplam Doğru Tahmin edilen değerlerin, tüm tahminlere oranıdır. Özellikle </a:t>
            </a:r>
            <a:r>
              <a:rPr lang="tr">
                <a:solidFill>
                  <a:srgbClr val="252525"/>
                </a:solidFill>
                <a:highlight>
                  <a:srgbClr val="C9DAF8"/>
                </a:highlight>
              </a:rPr>
              <a:t>dengesiz dağılımlı veri setleri</a:t>
            </a:r>
            <a:r>
              <a:rPr lang="tr">
                <a:solidFill>
                  <a:srgbClr val="252525"/>
                </a:solidFill>
              </a:rPr>
              <a:t> için tek başına yeterli değildir.</a:t>
            </a:r>
            <a:endParaRPr/>
          </a:p>
        </p:txBody>
      </p:sp>
      <p:sp>
        <p:nvSpPr>
          <p:cNvPr id="215" name="Google Shape;21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Accuracy</a:t>
            </a:r>
            <a:endParaRPr/>
          </a:p>
          <a:p>
            <a:pPr indent="0" lvl="0" marL="0" rtl="0" algn="l">
              <a:spcBef>
                <a:spcPts val="0"/>
              </a:spcBef>
              <a:spcAft>
                <a:spcPts val="0"/>
              </a:spcAft>
              <a:buNone/>
            </a:pPr>
            <a:r>
              <a:t/>
            </a:r>
            <a:endParaRPr/>
          </a:p>
        </p:txBody>
      </p:sp>
      <p:pic>
        <p:nvPicPr>
          <p:cNvPr id="216" name="Google Shape;216;p41"/>
          <p:cNvPicPr preferRelativeResize="0"/>
          <p:nvPr/>
        </p:nvPicPr>
        <p:blipFill>
          <a:blip r:embed="rId3">
            <a:alphaModFix/>
          </a:blip>
          <a:stretch>
            <a:fillRect/>
          </a:stretch>
        </p:blipFill>
        <p:spPr>
          <a:xfrm>
            <a:off x="463346" y="2456371"/>
            <a:ext cx="3965800" cy="1614800"/>
          </a:xfrm>
          <a:prstGeom prst="rect">
            <a:avLst/>
          </a:prstGeom>
          <a:noFill/>
          <a:ln>
            <a:noFill/>
          </a:ln>
        </p:spPr>
      </p:pic>
      <p:pic>
        <p:nvPicPr>
          <p:cNvPr id="217" name="Google Shape;217;p41"/>
          <p:cNvPicPr preferRelativeResize="0"/>
          <p:nvPr/>
        </p:nvPicPr>
        <p:blipFill>
          <a:blip r:embed="rId4">
            <a:alphaModFix/>
          </a:blip>
          <a:stretch>
            <a:fillRect/>
          </a:stretch>
        </p:blipFill>
        <p:spPr>
          <a:xfrm>
            <a:off x="4624574" y="2345991"/>
            <a:ext cx="3965799" cy="19231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Confusion Matrix</a:t>
            </a:r>
            <a:endParaRPr/>
          </a:p>
        </p:txBody>
      </p:sp>
      <p:sp>
        <p:nvSpPr>
          <p:cNvPr id="223" name="Google Shape;223;p42"/>
          <p:cNvSpPr txBox="1"/>
          <p:nvPr>
            <p:ph idx="1" type="body"/>
          </p:nvPr>
        </p:nvSpPr>
        <p:spPr>
          <a:xfrm>
            <a:off x="311700" y="1152475"/>
            <a:ext cx="8465700" cy="157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tr"/>
              <a:t>Precision</a:t>
            </a:r>
            <a:r>
              <a:rPr lang="tr"/>
              <a:t>(Kesinlik): Positive olarak tahminlendiğimiz değerlerin gerçekten kaç tanesinin Positive olduğunu göstermektedir</a:t>
            </a:r>
            <a:endParaRPr/>
          </a:p>
          <a:p>
            <a:pPr indent="-317500" lvl="0" marL="457200" rtl="0" algn="l">
              <a:spcBef>
                <a:spcPts val="0"/>
              </a:spcBef>
              <a:spcAft>
                <a:spcPts val="0"/>
              </a:spcAft>
              <a:buSzPts val="1400"/>
              <a:buChar char="●"/>
            </a:pPr>
            <a:r>
              <a:rPr b="1" lang="tr"/>
              <a:t>Recall</a:t>
            </a:r>
            <a:r>
              <a:rPr lang="tr"/>
              <a:t>(Duyarlılık): Positive olarak tahmin etmemiz gereken işlemlerin ne kadarını Positive olarak gerçekten doğru tahmin ettiğimizi gösteren bir metriktir</a:t>
            </a:r>
            <a:endParaRPr/>
          </a:p>
          <a:p>
            <a:pPr indent="-317500" lvl="0" marL="457200" rtl="0" algn="l">
              <a:spcBef>
                <a:spcPts val="0"/>
              </a:spcBef>
              <a:spcAft>
                <a:spcPts val="0"/>
              </a:spcAft>
              <a:buSzPts val="1400"/>
              <a:buChar char="●"/>
            </a:pPr>
            <a:r>
              <a:rPr b="1" lang="tr"/>
              <a:t>F1 Score:</a:t>
            </a:r>
            <a:r>
              <a:rPr lang="tr"/>
              <a:t> değeri Precision ve Recall değerlerinin harmonik ortalamasını gösterir</a:t>
            </a:r>
            <a:endParaRPr/>
          </a:p>
        </p:txBody>
      </p:sp>
      <p:pic>
        <p:nvPicPr>
          <p:cNvPr id="224" name="Google Shape;224;p42"/>
          <p:cNvPicPr preferRelativeResize="0"/>
          <p:nvPr/>
        </p:nvPicPr>
        <p:blipFill>
          <a:blip r:embed="rId3">
            <a:alphaModFix/>
          </a:blip>
          <a:stretch>
            <a:fillRect/>
          </a:stretch>
        </p:blipFill>
        <p:spPr>
          <a:xfrm>
            <a:off x="2654113" y="2571750"/>
            <a:ext cx="3780875" cy="213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Classification Threshold (Sınıflandırma Eşiği)</a:t>
            </a:r>
            <a:endParaRPr/>
          </a:p>
        </p:txBody>
      </p:sp>
      <p:pic>
        <p:nvPicPr>
          <p:cNvPr id="230" name="Google Shape;230;p43"/>
          <p:cNvPicPr preferRelativeResize="0"/>
          <p:nvPr/>
        </p:nvPicPr>
        <p:blipFill>
          <a:blip r:embed="rId3">
            <a:alphaModFix/>
          </a:blip>
          <a:stretch>
            <a:fillRect/>
          </a:stretch>
        </p:blipFill>
        <p:spPr>
          <a:xfrm>
            <a:off x="4456650" y="1656650"/>
            <a:ext cx="4527597" cy="1830208"/>
          </a:xfrm>
          <a:prstGeom prst="rect">
            <a:avLst/>
          </a:prstGeom>
          <a:noFill/>
          <a:ln>
            <a:noFill/>
          </a:ln>
        </p:spPr>
      </p:pic>
      <p:sp>
        <p:nvSpPr>
          <p:cNvPr id="231" name="Google Shape;231;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600"/>
              </a:spcBef>
              <a:spcAft>
                <a:spcPts val="0"/>
              </a:spcAft>
              <a:buSzPts val="1400"/>
              <a:buChar char="●"/>
            </a:pPr>
            <a:r>
              <a:rPr lang="tr"/>
              <a:t>Threshold bir eşik değeridir ve sınıflandırmadaki kullanım amacı bir değer belirleyerek doğru tahminlerimizi ve yanlış tahminlerimizi belirleyerek precision ve recall arasındaki dengeyi oturtmak için kullanılır</a:t>
            </a:r>
            <a:endParaRPr>
              <a:highlight>
                <a:srgbClr val="FFFFFF"/>
              </a:highlight>
            </a:endParaRPr>
          </a:p>
          <a:p>
            <a:pPr indent="-317500" lvl="0" marL="457200" rtl="0" algn="l">
              <a:lnSpc>
                <a:spcPct val="115000"/>
              </a:lnSpc>
              <a:spcBef>
                <a:spcPts val="0"/>
              </a:spcBef>
              <a:spcAft>
                <a:spcPts val="0"/>
              </a:spcAft>
              <a:buSzPts val="1400"/>
              <a:buChar char="●"/>
            </a:pPr>
            <a:r>
              <a:rPr lang="tr">
                <a:highlight>
                  <a:srgbClr val="FFFFFF"/>
                </a:highlight>
              </a:rPr>
              <a:t>Bir modelin etkinliğini tam olarak değerlendirmek için hem Precision'ı hem de Recall'u incelemek gerekir</a:t>
            </a:r>
            <a:endParaRPr>
              <a:highlight>
                <a:srgbClr val="FFFFFF"/>
              </a:highlight>
            </a:endParaRPr>
          </a:p>
          <a:p>
            <a:pPr indent="-317500" lvl="0" marL="457200" rtl="0" algn="l">
              <a:lnSpc>
                <a:spcPct val="115000"/>
              </a:lnSpc>
              <a:spcBef>
                <a:spcPts val="0"/>
              </a:spcBef>
              <a:spcAft>
                <a:spcPts val="0"/>
              </a:spcAft>
              <a:buSzPts val="1400"/>
              <a:buChar char="●"/>
            </a:pPr>
            <a:r>
              <a:rPr lang="tr">
                <a:highlight>
                  <a:srgbClr val="FFFFFF"/>
                </a:highlight>
              </a:rPr>
              <a:t>Precision arttıkça Recall azalır</a:t>
            </a:r>
            <a:endParaRPr>
              <a:highlight>
                <a:srgbClr val="FFFFFF"/>
              </a:highlight>
            </a:endParaRPr>
          </a:p>
          <a:p>
            <a:pPr indent="-317500" lvl="0" marL="457200" rtl="0" algn="l">
              <a:lnSpc>
                <a:spcPct val="115000"/>
              </a:lnSpc>
              <a:spcBef>
                <a:spcPts val="0"/>
              </a:spcBef>
              <a:spcAft>
                <a:spcPts val="0"/>
              </a:spcAft>
              <a:buClr>
                <a:schemeClr val="dk1"/>
              </a:buClr>
              <a:buSzPts val="1400"/>
              <a:buFont typeface="Century"/>
              <a:buChar char="●"/>
            </a:pPr>
            <a:r>
              <a:rPr lang="tr">
                <a:highlight>
                  <a:srgbClr val="FFFFFF"/>
                </a:highlight>
              </a:rPr>
              <a:t>Recall arttıkça Precision azalır</a:t>
            </a:r>
            <a:endParaRPr>
              <a:highlight>
                <a:srgbClr val="FFFFFF"/>
              </a:highlight>
            </a:endParaRPr>
          </a:p>
          <a:p>
            <a:pPr indent="0" lvl="0" marL="0" rtl="0" algn="l">
              <a:lnSpc>
                <a:spcPct val="115000"/>
              </a:lnSpc>
              <a:spcBef>
                <a:spcPts val="500"/>
              </a:spcBef>
              <a:spcAft>
                <a:spcPts val="1200"/>
              </a:spcAft>
              <a:buNone/>
            </a:pPr>
            <a:r>
              <a:t/>
            </a:r>
            <a:endParaRPr>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tr"/>
              <a:t>Kursa Başlamadan Önce</a:t>
            </a:r>
            <a:endParaRPr/>
          </a:p>
        </p:txBody>
      </p:sp>
      <p:sp>
        <p:nvSpPr>
          <p:cNvPr id="109" name="Google Shape;10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27000" lvl="0" marL="177800" rtl="0" algn="l">
              <a:lnSpc>
                <a:spcPct val="100000"/>
              </a:lnSpc>
              <a:spcBef>
                <a:spcPts val="0"/>
              </a:spcBef>
              <a:spcAft>
                <a:spcPts val="0"/>
              </a:spcAft>
              <a:buSzPts val="1400"/>
              <a:buChar char="●"/>
            </a:pPr>
            <a:r>
              <a:rPr lang="tr"/>
              <a:t>Bu kurs tamamlandığı takdirde giriş düzeyi yapay zeka algoritmaları ve veri analizine temel oluşturabilecek genel bilgileri edinmiş olacaksınız</a:t>
            </a:r>
            <a:endParaRPr/>
          </a:p>
          <a:p>
            <a:pPr indent="-127000" lvl="0" marL="177800" rtl="0" algn="l">
              <a:lnSpc>
                <a:spcPct val="100000"/>
              </a:lnSpc>
              <a:spcBef>
                <a:spcPts val="800"/>
              </a:spcBef>
              <a:spcAft>
                <a:spcPts val="0"/>
              </a:spcAft>
              <a:buSzPts val="1400"/>
              <a:buChar char="●"/>
            </a:pPr>
            <a:r>
              <a:rPr lang="tr"/>
              <a:t>Spesifik konular anlaşılması zor ve kişide ders esnasında mantığın oturması kolay olmayacağından bol bol bireysel pratik gerekmektedir</a:t>
            </a:r>
            <a:endParaRPr/>
          </a:p>
          <a:p>
            <a:pPr indent="-127000" lvl="0" marL="177800" rtl="0" algn="l">
              <a:lnSpc>
                <a:spcPct val="100000"/>
              </a:lnSpc>
              <a:spcBef>
                <a:spcPts val="800"/>
              </a:spcBef>
              <a:spcAft>
                <a:spcPts val="0"/>
              </a:spcAft>
              <a:buSzPts val="1400"/>
              <a:buChar char="●"/>
            </a:pPr>
            <a:r>
              <a:rPr lang="tr"/>
              <a:t>Slaytlar yazılara boğulmadan görsellerle anlatılacaktır.  Bu yüzden ders esnasında not tutulması</a:t>
            </a:r>
            <a:r>
              <a:rPr b="1" lang="tr"/>
              <a:t> son derece </a:t>
            </a:r>
            <a:r>
              <a:rPr lang="tr"/>
              <a:t>önemlidir</a:t>
            </a:r>
            <a:endParaRPr/>
          </a:p>
          <a:p>
            <a:pPr indent="-127000" lvl="0" marL="177800" rtl="0" algn="l">
              <a:lnSpc>
                <a:spcPct val="100000"/>
              </a:lnSpc>
              <a:spcBef>
                <a:spcPts val="800"/>
              </a:spcBef>
              <a:spcAft>
                <a:spcPts val="1200"/>
              </a:spcAft>
              <a:buSzPts val="1400"/>
              <a:buChar char="●"/>
            </a:pPr>
            <a:r>
              <a:rPr lang="tr"/>
              <a:t>Konu başlıkları temel düzey algoritmalar için yeterli olduğundan başlıklar araştırılmalı, bol bol uygulama ve teorik bilgiler içeren sitelerde araştırma yapılmalıdır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ROC </a:t>
            </a:r>
            <a:r>
              <a:rPr lang="tr"/>
              <a:t>and</a:t>
            </a:r>
            <a:r>
              <a:rPr lang="tr"/>
              <a:t> AUC</a:t>
            </a:r>
            <a:endParaRPr/>
          </a:p>
        </p:txBody>
      </p:sp>
      <p:pic>
        <p:nvPicPr>
          <p:cNvPr id="237" name="Google Shape;237;p44"/>
          <p:cNvPicPr preferRelativeResize="0"/>
          <p:nvPr/>
        </p:nvPicPr>
        <p:blipFill>
          <a:blip r:embed="rId3">
            <a:alphaModFix/>
          </a:blip>
          <a:stretch>
            <a:fillRect/>
          </a:stretch>
        </p:blipFill>
        <p:spPr>
          <a:xfrm>
            <a:off x="4712650" y="1152487"/>
            <a:ext cx="4033925" cy="3200475"/>
          </a:xfrm>
          <a:prstGeom prst="rect">
            <a:avLst/>
          </a:prstGeom>
          <a:noFill/>
          <a:ln>
            <a:noFill/>
          </a:ln>
        </p:spPr>
      </p:pic>
      <p:sp>
        <p:nvSpPr>
          <p:cNvPr id="238" name="Google Shape;238;p4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chemeClr val="accent2"/>
                </a:solidFill>
                <a:highlight>
                  <a:srgbClr val="FFFFFF"/>
                </a:highlight>
              </a:rPr>
              <a:t>AUC - ROC eğrisi, çeşitli threshold değerlerinde sınıflandırma problemi için bir performans ölçümüdür. </a:t>
            </a:r>
            <a:endParaRPr>
              <a:solidFill>
                <a:schemeClr val="accent2"/>
              </a:solidFill>
              <a:highlight>
                <a:srgbClr val="FFFFFF"/>
              </a:highlight>
            </a:endParaRPr>
          </a:p>
          <a:p>
            <a:pPr indent="0" lvl="0" marL="0" rtl="0" algn="l">
              <a:spcBef>
                <a:spcPts val="1200"/>
              </a:spcBef>
              <a:spcAft>
                <a:spcPts val="1200"/>
              </a:spcAft>
              <a:buNone/>
            </a:pPr>
            <a:r>
              <a:rPr lang="tr">
                <a:solidFill>
                  <a:schemeClr val="accent2"/>
                </a:solidFill>
                <a:highlight>
                  <a:srgbClr val="FFFFFF"/>
                </a:highlight>
              </a:rPr>
              <a:t>ROC bir olasılık eğrisidir ve AUC, ayrılabilirliğin derecesini veya ölçüsünü temsil eder. Modelin sınıfları ne kadar ayırt edebildiğini söyler. AUC ne kadar yüksekse, model 0'ları 0 ve 1'leri 1 olarak tahmin etmede daha iyidir.</a:t>
            </a:r>
            <a:endParaRPr>
              <a:solidFill>
                <a:srgbClr val="292929"/>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ROC and AUC</a:t>
            </a:r>
            <a:endParaRPr/>
          </a:p>
          <a:p>
            <a:pPr indent="0" lvl="0" marL="0" rtl="0" algn="l">
              <a:spcBef>
                <a:spcPts val="0"/>
              </a:spcBef>
              <a:spcAft>
                <a:spcPts val="0"/>
              </a:spcAft>
              <a:buNone/>
            </a:pPr>
            <a:r>
              <a:t/>
            </a:r>
            <a:endParaRPr/>
          </a:p>
        </p:txBody>
      </p:sp>
      <p:sp>
        <p:nvSpPr>
          <p:cNvPr id="244" name="Google Shape;244;p45"/>
          <p:cNvSpPr txBox="1"/>
          <p:nvPr>
            <p:ph idx="1" type="body"/>
          </p:nvPr>
        </p:nvSpPr>
        <p:spPr>
          <a:xfrm>
            <a:off x="311700" y="1152475"/>
            <a:ext cx="503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92929"/>
                </a:solidFill>
                <a:highlight>
                  <a:srgbClr val="FFFFFF"/>
                </a:highlight>
              </a:rPr>
              <a:t>ROC farklı sınıflar için bir olasılık eğrisidir. Tipik bir ROC eğrisinde X ekseninde False Positive Rate(FPR) ve Y ekseninde </a:t>
            </a:r>
            <a:r>
              <a:rPr lang="tr">
                <a:solidFill>
                  <a:srgbClr val="292929"/>
                </a:solidFill>
                <a:highlight>
                  <a:schemeClr val="lt1"/>
                </a:highlight>
              </a:rPr>
              <a:t>True Positive Rate </a:t>
            </a:r>
            <a:r>
              <a:rPr lang="tr">
                <a:solidFill>
                  <a:srgbClr val="292929"/>
                </a:solidFill>
                <a:highlight>
                  <a:srgbClr val="FFFFFF"/>
                </a:highlight>
              </a:rPr>
              <a:t>(TPR) vardır. </a:t>
            </a:r>
            <a:endParaRPr>
              <a:solidFill>
                <a:srgbClr val="292929"/>
              </a:solidFill>
              <a:highlight>
                <a:srgbClr val="FFFFFF"/>
              </a:highlight>
            </a:endParaRPr>
          </a:p>
          <a:p>
            <a:pPr indent="0" lvl="0" marL="0" rtl="0" algn="l">
              <a:spcBef>
                <a:spcPts val="1200"/>
              </a:spcBef>
              <a:spcAft>
                <a:spcPts val="0"/>
              </a:spcAft>
              <a:buNone/>
            </a:pPr>
            <a:r>
              <a:rPr lang="tr">
                <a:solidFill>
                  <a:srgbClr val="292929"/>
                </a:solidFill>
                <a:highlight>
                  <a:srgbClr val="FFFFFF"/>
                </a:highlight>
              </a:rPr>
              <a:t>Günümüzde en yaygın kullanılan ölçütlerden biri AUC - ROC eğrisidir. </a:t>
            </a:r>
            <a:endParaRPr>
              <a:solidFill>
                <a:srgbClr val="292929"/>
              </a:solidFill>
              <a:highlight>
                <a:srgbClr val="FFFFFF"/>
              </a:highlight>
            </a:endParaRPr>
          </a:p>
          <a:p>
            <a:pPr indent="0" lvl="0" marL="0" rtl="0" algn="l">
              <a:spcBef>
                <a:spcPts val="1200"/>
              </a:spcBef>
              <a:spcAft>
                <a:spcPts val="0"/>
              </a:spcAft>
              <a:buNone/>
            </a:pPr>
            <a:r>
              <a:rPr lang="tr">
                <a:solidFill>
                  <a:srgbClr val="292929"/>
                </a:solidFill>
                <a:highlight>
                  <a:srgbClr val="FFFFFF"/>
                </a:highlight>
              </a:rPr>
              <a:t>AUC, “ROC Eğrisi altındaki alan” anlamına gelir. Kapsanan alan ne kadar büyükse, makine öğrenme modelleri sınıflandırmayı yapmakta o kadar iyidir. </a:t>
            </a:r>
            <a:endParaRPr>
              <a:solidFill>
                <a:srgbClr val="292929"/>
              </a:solidFill>
              <a:highlight>
                <a:srgbClr val="FFFFFF"/>
              </a:highlight>
            </a:endParaRPr>
          </a:p>
          <a:p>
            <a:pPr indent="0" lvl="0" marL="0" rtl="0" algn="ctr">
              <a:spcBef>
                <a:spcPts val="1200"/>
              </a:spcBef>
              <a:spcAft>
                <a:spcPts val="1200"/>
              </a:spcAft>
              <a:buNone/>
            </a:pPr>
            <a:r>
              <a:rPr i="1" lang="tr" sz="1300">
                <a:solidFill>
                  <a:schemeClr val="dk2"/>
                </a:solidFill>
                <a:highlight>
                  <a:srgbClr val="FFFFFF"/>
                </a:highlight>
              </a:rPr>
              <a:t>AUC için ideal değer 1'dir.</a:t>
            </a:r>
            <a:endParaRPr i="1" sz="1300">
              <a:solidFill>
                <a:schemeClr val="dk2"/>
              </a:solidFill>
            </a:endParaRPr>
          </a:p>
        </p:txBody>
      </p:sp>
      <p:pic>
        <p:nvPicPr>
          <p:cNvPr id="245" name="Google Shape;245;p45"/>
          <p:cNvPicPr preferRelativeResize="0"/>
          <p:nvPr/>
        </p:nvPicPr>
        <p:blipFill>
          <a:blip r:embed="rId3">
            <a:alphaModFix/>
          </a:blip>
          <a:stretch>
            <a:fillRect/>
          </a:stretch>
        </p:blipFill>
        <p:spPr>
          <a:xfrm>
            <a:off x="5508913" y="1017725"/>
            <a:ext cx="2833125" cy="2126475"/>
          </a:xfrm>
          <a:prstGeom prst="rect">
            <a:avLst/>
          </a:prstGeom>
          <a:noFill/>
          <a:ln>
            <a:noFill/>
          </a:ln>
        </p:spPr>
      </p:pic>
      <p:pic>
        <p:nvPicPr>
          <p:cNvPr id="246" name="Google Shape;246;p45"/>
          <p:cNvPicPr preferRelativeResize="0"/>
          <p:nvPr/>
        </p:nvPicPr>
        <p:blipFill>
          <a:blip r:embed="rId4">
            <a:alphaModFix/>
          </a:blip>
          <a:stretch>
            <a:fillRect/>
          </a:stretch>
        </p:blipFill>
        <p:spPr>
          <a:xfrm>
            <a:off x="5621600" y="3346475"/>
            <a:ext cx="2607761" cy="572700"/>
          </a:xfrm>
          <a:prstGeom prst="rect">
            <a:avLst/>
          </a:prstGeom>
          <a:noFill/>
          <a:ln>
            <a:noFill/>
          </a:ln>
        </p:spPr>
      </p:pic>
      <p:pic>
        <p:nvPicPr>
          <p:cNvPr id="247" name="Google Shape;247;p45"/>
          <p:cNvPicPr preferRelativeResize="0"/>
          <p:nvPr/>
        </p:nvPicPr>
        <p:blipFill>
          <a:blip r:embed="rId5">
            <a:alphaModFix/>
          </a:blip>
          <a:stretch>
            <a:fillRect/>
          </a:stretch>
        </p:blipFill>
        <p:spPr>
          <a:xfrm>
            <a:off x="5661363" y="4121450"/>
            <a:ext cx="2528260"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Sık Kullanılan Sınıflandırma Algoritmaları</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K-Nearest Neighbors</a:t>
            </a:r>
            <a:endParaRPr/>
          </a:p>
        </p:txBody>
      </p:sp>
      <p:pic>
        <p:nvPicPr>
          <p:cNvPr id="258" name="Google Shape;258;p47"/>
          <p:cNvPicPr preferRelativeResize="0"/>
          <p:nvPr/>
        </p:nvPicPr>
        <p:blipFill>
          <a:blip r:embed="rId3">
            <a:alphaModFix/>
          </a:blip>
          <a:stretch>
            <a:fillRect/>
          </a:stretch>
        </p:blipFill>
        <p:spPr>
          <a:xfrm>
            <a:off x="4572000" y="1728775"/>
            <a:ext cx="4333800" cy="2166900"/>
          </a:xfrm>
          <a:prstGeom prst="rect">
            <a:avLst/>
          </a:prstGeom>
          <a:noFill/>
          <a:ln>
            <a:noFill/>
          </a:ln>
        </p:spPr>
      </p:pic>
      <p:sp>
        <p:nvSpPr>
          <p:cNvPr id="259" name="Google Shape;259;p4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52525"/>
                </a:solidFill>
              </a:rPr>
              <a:t>Tembel bir sınıflandırıcı olarak kabul edilen </a:t>
            </a:r>
            <a:r>
              <a:rPr lang="tr">
                <a:solidFill>
                  <a:srgbClr val="252525"/>
                </a:solidFill>
                <a:highlight>
                  <a:srgbClr val="9FC5E8"/>
                </a:highlight>
              </a:rPr>
              <a:t>non-parametric </a:t>
            </a:r>
            <a:r>
              <a:rPr lang="tr">
                <a:solidFill>
                  <a:srgbClr val="252525"/>
                </a:solidFill>
              </a:rPr>
              <a:t> bir yapıda olan denetimli öğrenme algoritmasıdır. </a:t>
            </a:r>
            <a:endParaRPr>
              <a:solidFill>
                <a:srgbClr val="252525"/>
              </a:solidFill>
            </a:endParaRPr>
          </a:p>
          <a:p>
            <a:pPr indent="0" lvl="0" marL="0" rtl="0" algn="l">
              <a:spcBef>
                <a:spcPts val="1200"/>
              </a:spcBef>
              <a:spcAft>
                <a:spcPts val="0"/>
              </a:spcAft>
              <a:buNone/>
            </a:pPr>
            <a:r>
              <a:rPr lang="tr">
                <a:solidFill>
                  <a:srgbClr val="252525"/>
                </a:solidFill>
              </a:rPr>
              <a:t>Teknik olarak b</a:t>
            </a:r>
            <a:r>
              <a:rPr lang="tr">
                <a:solidFill>
                  <a:srgbClr val="252525"/>
                </a:solidFill>
              </a:rPr>
              <a:t>ir model üzerinde tahminde bulunmak için eğitim gerçekleştirmez. Bir gözlemin, en yakın komşularına bakarak en büyük orana sahip olan sınıfa ait olduğu tahmin eder. </a:t>
            </a:r>
            <a:endParaRPr>
              <a:solidFill>
                <a:srgbClr val="252525"/>
              </a:solidFill>
            </a:endParaRPr>
          </a:p>
          <a:p>
            <a:pPr indent="0" lvl="0" marL="0" rtl="0" algn="l">
              <a:spcBef>
                <a:spcPts val="1200"/>
              </a:spcBef>
              <a:spcAft>
                <a:spcPts val="1200"/>
              </a:spcAft>
              <a:buNone/>
            </a:pPr>
            <a:r>
              <a:rPr lang="tr">
                <a:solidFill>
                  <a:srgbClr val="292929"/>
                </a:solidFill>
                <a:highlight>
                  <a:srgbClr val="FFFFFF"/>
                </a:highlight>
              </a:rPr>
              <a:t>Sınıfları belli olan bir örnek kümesindeki verilerin dağılımından yararlanılarak kullanılmaktadır. Yeni bir veri noktasının sınıfını tahmin etmek için o noktanın mevcut veri noktalarına uzaklığı hesaplanıp, k sayıda yakın komşuluğuna bakılır. </a:t>
            </a:r>
            <a:endParaRPr>
              <a:solidFill>
                <a:srgbClr val="25252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idx="1" type="body"/>
          </p:nvPr>
        </p:nvSpPr>
        <p:spPr>
          <a:xfrm>
            <a:off x="311700" y="1152475"/>
            <a:ext cx="3999900" cy="7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rgbClr val="252525"/>
                </a:solidFill>
              </a:rPr>
              <a:t>Diyelim ki yeni bir veri noktamız var ve onu gerekli kategoriye koymamız gerekiyor. </a:t>
            </a:r>
            <a:endParaRPr>
              <a:solidFill>
                <a:srgbClr val="252525"/>
              </a:solidFill>
            </a:endParaRPr>
          </a:p>
        </p:txBody>
      </p:sp>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K-Nearest Neighbors</a:t>
            </a:r>
            <a:endParaRPr/>
          </a:p>
        </p:txBody>
      </p:sp>
      <p:pic>
        <p:nvPicPr>
          <p:cNvPr id="266" name="Google Shape;266;p48"/>
          <p:cNvPicPr preferRelativeResize="0"/>
          <p:nvPr/>
        </p:nvPicPr>
        <p:blipFill>
          <a:blip r:embed="rId3">
            <a:alphaModFix/>
          </a:blip>
          <a:stretch>
            <a:fillRect/>
          </a:stretch>
        </p:blipFill>
        <p:spPr>
          <a:xfrm>
            <a:off x="914751" y="2109188"/>
            <a:ext cx="2793800" cy="2235025"/>
          </a:xfrm>
          <a:prstGeom prst="rect">
            <a:avLst/>
          </a:prstGeom>
          <a:noFill/>
          <a:ln>
            <a:noFill/>
          </a:ln>
        </p:spPr>
      </p:pic>
      <p:sp>
        <p:nvSpPr>
          <p:cNvPr id="267" name="Google Shape;267;p48"/>
          <p:cNvSpPr txBox="1"/>
          <p:nvPr>
            <p:ph idx="1" type="body"/>
          </p:nvPr>
        </p:nvSpPr>
        <p:spPr>
          <a:xfrm>
            <a:off x="4393900" y="1108050"/>
            <a:ext cx="4327500" cy="77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52525"/>
              </a:buClr>
              <a:buSzPts val="1400"/>
              <a:buChar char="●"/>
            </a:pPr>
            <a:r>
              <a:rPr lang="tr">
                <a:solidFill>
                  <a:srgbClr val="252525"/>
                </a:solidFill>
              </a:rPr>
              <a:t>İlk olarak komşu sayısını seçilerek, k sayısı belirlenir</a:t>
            </a:r>
            <a:endParaRPr>
              <a:solidFill>
                <a:srgbClr val="252525"/>
              </a:solidFill>
            </a:endParaRPr>
          </a:p>
          <a:p>
            <a:pPr indent="-317500" lvl="0" marL="457200" rtl="0" algn="l">
              <a:spcBef>
                <a:spcPts val="0"/>
              </a:spcBef>
              <a:spcAft>
                <a:spcPts val="0"/>
              </a:spcAft>
              <a:buClr>
                <a:srgbClr val="252525"/>
              </a:buClr>
              <a:buSzPts val="1400"/>
              <a:buChar char="●"/>
            </a:pPr>
            <a:r>
              <a:rPr lang="tr">
                <a:solidFill>
                  <a:srgbClr val="252525"/>
                </a:solidFill>
              </a:rPr>
              <a:t>Veriler arasındaki Öklid mesafesi belirlenir</a:t>
            </a:r>
            <a:endParaRPr>
              <a:solidFill>
                <a:srgbClr val="252525"/>
              </a:solidFill>
            </a:endParaRPr>
          </a:p>
        </p:txBody>
      </p:sp>
      <p:pic>
        <p:nvPicPr>
          <p:cNvPr id="268" name="Google Shape;268;p48"/>
          <p:cNvPicPr preferRelativeResize="0"/>
          <p:nvPr/>
        </p:nvPicPr>
        <p:blipFill>
          <a:blip r:embed="rId4">
            <a:alphaModFix/>
          </a:blip>
          <a:stretch>
            <a:fillRect/>
          </a:stretch>
        </p:blipFill>
        <p:spPr>
          <a:xfrm>
            <a:off x="5160751" y="2109197"/>
            <a:ext cx="2793800" cy="22350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a:solidFill>
                  <a:srgbClr val="252525"/>
                </a:solidFill>
              </a:rPr>
              <a:t>Öklid mesafesini hesaplayarak en yakın komşuları A kategorisinde üç en yakın komşu ve B kategorisinde en yakın iki komşu olarak elde ettik. </a:t>
            </a:r>
            <a:endParaRPr>
              <a:solidFill>
                <a:srgbClr val="252525"/>
              </a:solidFill>
            </a:endParaRPr>
          </a:p>
          <a:p>
            <a:pPr indent="0" lvl="0" marL="0" rtl="0" algn="l">
              <a:spcBef>
                <a:spcPts val="1200"/>
              </a:spcBef>
              <a:spcAft>
                <a:spcPts val="0"/>
              </a:spcAft>
              <a:buNone/>
            </a:pPr>
            <a:r>
              <a:t/>
            </a:r>
            <a:endParaRPr>
              <a:solidFill>
                <a:srgbClr val="252525"/>
              </a:solidFill>
            </a:endParaRPr>
          </a:p>
          <a:p>
            <a:pPr indent="0" lvl="0" marL="0" rtl="0" algn="l">
              <a:spcBef>
                <a:spcPts val="1200"/>
              </a:spcBef>
              <a:spcAft>
                <a:spcPts val="0"/>
              </a:spcAft>
              <a:buClr>
                <a:schemeClr val="dk1"/>
              </a:buClr>
              <a:buSzPts val="1100"/>
              <a:buFont typeface="Arial"/>
              <a:buNone/>
            </a:pPr>
            <a:r>
              <a:rPr lang="tr">
                <a:solidFill>
                  <a:srgbClr val="252525"/>
                </a:solidFill>
              </a:rPr>
              <a:t>En yakın 3 komşu </a:t>
            </a:r>
            <a:r>
              <a:rPr b="1" lang="tr">
                <a:solidFill>
                  <a:srgbClr val="252525"/>
                </a:solidFill>
              </a:rPr>
              <a:t>A kategorisindedir</a:t>
            </a:r>
            <a:r>
              <a:rPr lang="tr">
                <a:solidFill>
                  <a:srgbClr val="252525"/>
                </a:solidFill>
              </a:rPr>
              <a:t>, dolayısıyla bu yeni veri noktası </a:t>
            </a:r>
            <a:r>
              <a:rPr lang="tr">
                <a:solidFill>
                  <a:srgbClr val="252525"/>
                </a:solidFill>
                <a:highlight>
                  <a:srgbClr val="FF9900"/>
                </a:highlight>
              </a:rPr>
              <a:t>A kategorisine</a:t>
            </a:r>
            <a:r>
              <a:rPr lang="tr">
                <a:solidFill>
                  <a:srgbClr val="252525"/>
                </a:solidFill>
              </a:rPr>
              <a:t> ait olmalıdır.</a:t>
            </a:r>
            <a:endParaRPr>
              <a:solidFill>
                <a:srgbClr val="252525"/>
              </a:solidFill>
            </a:endParaRPr>
          </a:p>
          <a:p>
            <a:pPr indent="0" lvl="0" marL="0" rtl="0" algn="l">
              <a:spcBef>
                <a:spcPts val="1200"/>
              </a:spcBef>
              <a:spcAft>
                <a:spcPts val="1200"/>
              </a:spcAft>
              <a:buNone/>
            </a:pPr>
            <a:r>
              <a:t/>
            </a:r>
            <a:endParaRPr>
              <a:solidFill>
                <a:srgbClr val="252525"/>
              </a:solidFill>
            </a:endParaRPr>
          </a:p>
        </p:txBody>
      </p:sp>
      <p:sp>
        <p:nvSpPr>
          <p:cNvPr id="274" name="Google Shape;27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K-Nearest Neighbors</a:t>
            </a:r>
            <a:endParaRPr/>
          </a:p>
        </p:txBody>
      </p:sp>
      <p:pic>
        <p:nvPicPr>
          <p:cNvPr id="275" name="Google Shape;275;p49"/>
          <p:cNvPicPr preferRelativeResize="0"/>
          <p:nvPr/>
        </p:nvPicPr>
        <p:blipFill>
          <a:blip r:embed="rId3">
            <a:alphaModFix/>
          </a:blip>
          <a:stretch>
            <a:fillRect/>
          </a:stretch>
        </p:blipFill>
        <p:spPr>
          <a:xfrm>
            <a:off x="4771825" y="1173351"/>
            <a:ext cx="3496025" cy="279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idx="1" type="body"/>
          </p:nvPr>
        </p:nvSpPr>
        <p:spPr>
          <a:xfrm>
            <a:off x="311700" y="1152475"/>
            <a:ext cx="41928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a:highlight>
                  <a:srgbClr val="FFFFFF"/>
                </a:highlight>
              </a:rPr>
              <a:t>Mesafe Ölçümleri</a:t>
            </a:r>
            <a:endParaRPr b="1">
              <a:highlight>
                <a:srgbClr val="FFFFFF"/>
              </a:highlight>
            </a:endParaRPr>
          </a:p>
          <a:p>
            <a:pPr indent="0" lvl="0" marL="0" rtl="0" algn="l">
              <a:spcBef>
                <a:spcPts val="1200"/>
              </a:spcBef>
              <a:spcAft>
                <a:spcPts val="0"/>
              </a:spcAft>
              <a:buNone/>
            </a:pPr>
            <a:r>
              <a:rPr lang="tr"/>
              <a:t>Problemin içeriğine bağlı olarak, farklı uzaklık ölçütleri kullanılabilir.</a:t>
            </a:r>
            <a:endParaRPr b="1">
              <a:highlight>
                <a:srgbClr val="FFFFFF"/>
              </a:highlight>
            </a:endParaRPr>
          </a:p>
          <a:p>
            <a:pPr indent="-317500" lvl="0" marL="457200" rtl="0" algn="l">
              <a:lnSpc>
                <a:spcPct val="115000"/>
              </a:lnSpc>
              <a:spcBef>
                <a:spcPts val="1200"/>
              </a:spcBef>
              <a:spcAft>
                <a:spcPts val="0"/>
              </a:spcAft>
              <a:buSzPts val="1400"/>
              <a:buChar char="●"/>
            </a:pPr>
            <a:r>
              <a:rPr lang="tr">
                <a:highlight>
                  <a:srgbClr val="FF9900"/>
                </a:highlight>
              </a:rPr>
              <a:t>Minkowski mesafesi</a:t>
            </a:r>
            <a:r>
              <a:rPr lang="tr">
                <a:highlight>
                  <a:srgbClr val="FFFFFF"/>
                </a:highlight>
              </a:rPr>
              <a:t>, C </a:t>
            </a:r>
            <a:r>
              <a:rPr lang="tr">
                <a:solidFill>
                  <a:srgbClr val="292929"/>
                </a:solidFill>
                <a:highlight>
                  <a:srgbClr val="FFFFFF"/>
                </a:highlight>
              </a:rPr>
              <a:t>değişkenine bağlı bir uzaklık hesaplamak isteniyorsa Minkowski yöntemi kullanılır.</a:t>
            </a:r>
            <a:endParaRPr>
              <a:highlight>
                <a:srgbClr val="FFFFFF"/>
              </a:highlight>
            </a:endParaRPr>
          </a:p>
          <a:p>
            <a:pPr indent="-317500" lvl="0" marL="457200" rtl="0" algn="l">
              <a:lnSpc>
                <a:spcPct val="115000"/>
              </a:lnSpc>
              <a:spcBef>
                <a:spcPts val="0"/>
              </a:spcBef>
              <a:spcAft>
                <a:spcPts val="0"/>
              </a:spcAft>
              <a:buSzPts val="1400"/>
              <a:buChar char="●"/>
            </a:pPr>
            <a:r>
              <a:rPr lang="tr">
                <a:highlight>
                  <a:srgbClr val="FFFFFF"/>
                </a:highlight>
              </a:rPr>
              <a:t>C = 1 olduğunda formül </a:t>
            </a:r>
            <a:r>
              <a:rPr lang="tr">
                <a:highlight>
                  <a:srgbClr val="FF9900"/>
                </a:highlight>
              </a:rPr>
              <a:t>Manhattan mesafesini</a:t>
            </a:r>
            <a:r>
              <a:rPr lang="tr">
                <a:highlight>
                  <a:srgbClr val="FFFFFF"/>
                </a:highlight>
              </a:rPr>
              <a:t> verir </a:t>
            </a:r>
            <a:endParaRPr b="1">
              <a:highlight>
                <a:srgbClr val="FFFFFF"/>
              </a:highlight>
            </a:endParaRPr>
          </a:p>
          <a:p>
            <a:pPr indent="-317500" lvl="0" marL="457200" rtl="0" algn="l">
              <a:lnSpc>
                <a:spcPct val="115000"/>
              </a:lnSpc>
              <a:spcBef>
                <a:spcPts val="0"/>
              </a:spcBef>
              <a:spcAft>
                <a:spcPts val="0"/>
              </a:spcAft>
              <a:buSzPts val="1400"/>
              <a:buChar char="●"/>
            </a:pPr>
            <a:r>
              <a:rPr lang="tr">
                <a:highlight>
                  <a:srgbClr val="FFFFFF"/>
                </a:highlight>
              </a:rPr>
              <a:t>C = 2 olduğunda, </a:t>
            </a:r>
            <a:r>
              <a:rPr lang="tr">
                <a:highlight>
                  <a:srgbClr val="FF9900"/>
                </a:highlight>
              </a:rPr>
              <a:t>Öklid mesafesini</a:t>
            </a:r>
            <a:r>
              <a:rPr lang="tr">
                <a:highlight>
                  <a:srgbClr val="FFFFFF"/>
                </a:highlight>
              </a:rPr>
              <a:t> verir</a:t>
            </a:r>
            <a:endParaRPr b="1">
              <a:highlight>
                <a:srgbClr val="FFFFFF"/>
              </a:highlight>
            </a:endParaRPr>
          </a:p>
          <a:p>
            <a:pPr indent="-317500" lvl="0" marL="457200" rtl="0" algn="l">
              <a:lnSpc>
                <a:spcPct val="115000"/>
              </a:lnSpc>
              <a:spcBef>
                <a:spcPts val="0"/>
              </a:spcBef>
              <a:spcAft>
                <a:spcPts val="0"/>
              </a:spcAft>
              <a:buSzPts val="1400"/>
              <a:buChar char="●"/>
            </a:pPr>
            <a:r>
              <a:rPr lang="tr">
                <a:highlight>
                  <a:srgbClr val="FFFFFF"/>
                </a:highlight>
              </a:rPr>
              <a:t>Hamming mesafesi iki adet ikili dizi arasındaki benzerliği verir</a:t>
            </a:r>
            <a:endParaRPr b="1"/>
          </a:p>
          <a:p>
            <a:pPr indent="0" lvl="0" marL="0" rtl="0" algn="l">
              <a:spcBef>
                <a:spcPts val="800"/>
              </a:spcBef>
              <a:spcAft>
                <a:spcPts val="1200"/>
              </a:spcAft>
              <a:buNone/>
            </a:pPr>
            <a:r>
              <a:t/>
            </a:r>
            <a:endParaRPr b="1">
              <a:solidFill>
                <a:srgbClr val="333333"/>
              </a:solidFill>
              <a:highlight>
                <a:srgbClr val="FFFFFF"/>
              </a:highlight>
            </a:endParaRPr>
          </a:p>
        </p:txBody>
      </p:sp>
      <p:sp>
        <p:nvSpPr>
          <p:cNvPr id="281" name="Google Shape;28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K-Nearest Neighbors</a:t>
            </a:r>
            <a:endParaRPr/>
          </a:p>
        </p:txBody>
      </p:sp>
      <p:pic>
        <p:nvPicPr>
          <p:cNvPr id="282" name="Google Shape;282;p50"/>
          <p:cNvPicPr preferRelativeResize="0"/>
          <p:nvPr/>
        </p:nvPicPr>
        <p:blipFill rotWithShape="1">
          <a:blip r:embed="rId3">
            <a:alphaModFix/>
          </a:blip>
          <a:srcRect b="0" l="11948" r="17139" t="0"/>
          <a:stretch/>
        </p:blipFill>
        <p:spPr>
          <a:xfrm>
            <a:off x="4668175" y="1174425"/>
            <a:ext cx="1709100" cy="700799"/>
          </a:xfrm>
          <a:prstGeom prst="rect">
            <a:avLst/>
          </a:prstGeom>
          <a:noFill/>
          <a:ln>
            <a:noFill/>
          </a:ln>
        </p:spPr>
      </p:pic>
      <p:sp>
        <p:nvSpPr>
          <p:cNvPr id="283" name="Google Shape;283;p50"/>
          <p:cNvSpPr txBox="1"/>
          <p:nvPr/>
        </p:nvSpPr>
        <p:spPr>
          <a:xfrm>
            <a:off x="4833773" y="2031925"/>
            <a:ext cx="149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solidFill>
                  <a:srgbClr val="292929"/>
                </a:solidFill>
                <a:highlight>
                  <a:srgbClr val="FF9900"/>
                </a:highlight>
                <a:latin typeface="Century"/>
                <a:ea typeface="Century"/>
                <a:cs typeface="Century"/>
                <a:sym typeface="Century"/>
              </a:rPr>
              <a:t>Manhattan distance</a:t>
            </a:r>
            <a:endParaRPr sz="1200">
              <a:highlight>
                <a:srgbClr val="FF9900"/>
              </a:highlight>
              <a:latin typeface="Century"/>
              <a:ea typeface="Century"/>
              <a:cs typeface="Century"/>
              <a:sym typeface="Century"/>
            </a:endParaRPr>
          </a:p>
        </p:txBody>
      </p:sp>
      <p:pic>
        <p:nvPicPr>
          <p:cNvPr id="284" name="Google Shape;284;p50"/>
          <p:cNvPicPr preferRelativeResize="0"/>
          <p:nvPr/>
        </p:nvPicPr>
        <p:blipFill>
          <a:blip r:embed="rId4">
            <a:alphaModFix/>
          </a:blip>
          <a:stretch>
            <a:fillRect/>
          </a:stretch>
        </p:blipFill>
        <p:spPr>
          <a:xfrm>
            <a:off x="4504575" y="2642300"/>
            <a:ext cx="2036282" cy="700800"/>
          </a:xfrm>
          <a:prstGeom prst="rect">
            <a:avLst/>
          </a:prstGeom>
          <a:noFill/>
          <a:ln>
            <a:noFill/>
          </a:ln>
        </p:spPr>
      </p:pic>
      <p:pic>
        <p:nvPicPr>
          <p:cNvPr id="285" name="Google Shape;285;p50"/>
          <p:cNvPicPr preferRelativeResize="0"/>
          <p:nvPr/>
        </p:nvPicPr>
        <p:blipFill rotWithShape="1">
          <a:blip r:embed="rId5">
            <a:alphaModFix/>
          </a:blip>
          <a:srcRect b="0" l="3942" r="6867" t="0"/>
          <a:stretch/>
        </p:blipFill>
        <p:spPr>
          <a:xfrm>
            <a:off x="6733825" y="2571750"/>
            <a:ext cx="2068072" cy="771350"/>
          </a:xfrm>
          <a:prstGeom prst="rect">
            <a:avLst/>
          </a:prstGeom>
          <a:noFill/>
          <a:ln>
            <a:noFill/>
          </a:ln>
        </p:spPr>
      </p:pic>
      <p:sp>
        <p:nvSpPr>
          <p:cNvPr id="286" name="Google Shape;286;p50"/>
          <p:cNvSpPr txBox="1"/>
          <p:nvPr/>
        </p:nvSpPr>
        <p:spPr>
          <a:xfrm>
            <a:off x="4854463" y="3484675"/>
            <a:ext cx="145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solidFill>
                  <a:srgbClr val="292929"/>
                </a:solidFill>
                <a:highlight>
                  <a:srgbClr val="FF9900"/>
                </a:highlight>
                <a:latin typeface="Century"/>
                <a:ea typeface="Century"/>
                <a:cs typeface="Century"/>
                <a:sym typeface="Century"/>
              </a:rPr>
              <a:t>Euclidean distance</a:t>
            </a:r>
            <a:endParaRPr sz="1200">
              <a:highlight>
                <a:srgbClr val="FF9900"/>
              </a:highlight>
              <a:latin typeface="Century"/>
              <a:ea typeface="Century"/>
              <a:cs typeface="Century"/>
              <a:sym typeface="Century"/>
            </a:endParaRPr>
          </a:p>
        </p:txBody>
      </p:sp>
      <p:sp>
        <p:nvSpPr>
          <p:cNvPr id="287" name="Google Shape;287;p50"/>
          <p:cNvSpPr txBox="1"/>
          <p:nvPr/>
        </p:nvSpPr>
        <p:spPr>
          <a:xfrm>
            <a:off x="7004650" y="3484675"/>
            <a:ext cx="15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solidFill>
                  <a:srgbClr val="292929"/>
                </a:solidFill>
                <a:highlight>
                  <a:srgbClr val="FF9900"/>
                </a:highlight>
                <a:latin typeface="Century"/>
                <a:ea typeface="Century"/>
                <a:cs typeface="Century"/>
                <a:sym typeface="Century"/>
              </a:rPr>
              <a:t>Minkowski distance</a:t>
            </a:r>
            <a:endParaRPr sz="1200">
              <a:highlight>
                <a:srgbClr val="FF9900"/>
              </a:highlight>
              <a:latin typeface="Century"/>
              <a:ea typeface="Century"/>
              <a:cs typeface="Century"/>
              <a:sym typeface="Century"/>
            </a:endParaRPr>
          </a:p>
        </p:txBody>
      </p:sp>
      <p:pic>
        <p:nvPicPr>
          <p:cNvPr id="288" name="Google Shape;288;p50"/>
          <p:cNvPicPr preferRelativeResize="0"/>
          <p:nvPr/>
        </p:nvPicPr>
        <p:blipFill rotWithShape="1">
          <a:blip r:embed="rId6">
            <a:alphaModFix/>
          </a:blip>
          <a:srcRect b="61091" l="17578" r="12442" t="10856"/>
          <a:stretch/>
        </p:blipFill>
        <p:spPr>
          <a:xfrm>
            <a:off x="7021625" y="1202350"/>
            <a:ext cx="1492500" cy="646997"/>
          </a:xfrm>
          <a:prstGeom prst="rect">
            <a:avLst/>
          </a:prstGeom>
          <a:noFill/>
          <a:ln>
            <a:noFill/>
          </a:ln>
        </p:spPr>
      </p:pic>
      <p:sp>
        <p:nvSpPr>
          <p:cNvPr id="289" name="Google Shape;289;p50"/>
          <p:cNvSpPr txBox="1"/>
          <p:nvPr/>
        </p:nvSpPr>
        <p:spPr>
          <a:xfrm>
            <a:off x="7004663" y="2017825"/>
            <a:ext cx="15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solidFill>
                  <a:srgbClr val="292929"/>
                </a:solidFill>
                <a:highlight>
                  <a:srgbClr val="FF9900"/>
                </a:highlight>
                <a:latin typeface="Century"/>
                <a:ea typeface="Century"/>
                <a:cs typeface="Century"/>
                <a:sym typeface="Century"/>
              </a:rPr>
              <a:t>Hamming distance</a:t>
            </a:r>
            <a:endParaRPr sz="1200">
              <a:highlight>
                <a:srgbClr val="FF9900"/>
              </a:highlight>
              <a:latin typeface="Century"/>
              <a:ea typeface="Century"/>
              <a:cs typeface="Century"/>
              <a:sym typeface="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Support Vector Machine</a:t>
            </a:r>
            <a:endParaRPr/>
          </a:p>
        </p:txBody>
      </p:sp>
      <p:sp>
        <p:nvSpPr>
          <p:cNvPr id="295" name="Google Shape;295;p5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292929"/>
              </a:buClr>
              <a:buSzPts val="1400"/>
              <a:buChar char="●"/>
            </a:pPr>
            <a:r>
              <a:rPr lang="tr">
                <a:solidFill>
                  <a:srgbClr val="292929"/>
                </a:solidFill>
                <a:highlight>
                  <a:srgbClr val="FFFFFF"/>
                </a:highlight>
              </a:rPr>
              <a:t>Genellikle sınıflandırma problemlerinde kullanılan gözetimli öğrenme yöntemlerinden biridir </a:t>
            </a:r>
            <a:endParaRPr>
              <a:solidFill>
                <a:srgbClr val="292929"/>
              </a:solidFill>
              <a:highlight>
                <a:srgbClr val="FFFFFF"/>
              </a:highlight>
            </a:endParaRPr>
          </a:p>
          <a:p>
            <a:pPr indent="-317500" lvl="0" marL="457200" rtl="0" algn="l">
              <a:lnSpc>
                <a:spcPct val="115000"/>
              </a:lnSpc>
              <a:spcBef>
                <a:spcPts val="0"/>
              </a:spcBef>
              <a:spcAft>
                <a:spcPts val="0"/>
              </a:spcAft>
              <a:buClr>
                <a:srgbClr val="292929"/>
              </a:buClr>
              <a:buSzPts val="1400"/>
              <a:buChar char="●"/>
            </a:pPr>
            <a:r>
              <a:rPr lang="tr">
                <a:solidFill>
                  <a:srgbClr val="292929"/>
                </a:solidFill>
                <a:highlight>
                  <a:srgbClr val="FFFFFF"/>
                </a:highlight>
              </a:rPr>
              <a:t>Bir düzlem üzerine yerleştirilmiş noktaları ayırmak için bir doğru çizilir </a:t>
            </a:r>
            <a:endParaRPr>
              <a:solidFill>
                <a:srgbClr val="292929"/>
              </a:solidFill>
              <a:highlight>
                <a:srgbClr val="FFFFFF"/>
              </a:highlight>
            </a:endParaRPr>
          </a:p>
          <a:p>
            <a:pPr indent="-317500" lvl="0" marL="457200" rtl="0" algn="l">
              <a:lnSpc>
                <a:spcPct val="115000"/>
              </a:lnSpc>
              <a:spcBef>
                <a:spcPts val="0"/>
              </a:spcBef>
              <a:spcAft>
                <a:spcPts val="0"/>
              </a:spcAft>
              <a:buClr>
                <a:srgbClr val="292929"/>
              </a:buClr>
              <a:buSzPts val="1400"/>
              <a:buChar char="●"/>
            </a:pPr>
            <a:r>
              <a:rPr lang="tr">
                <a:solidFill>
                  <a:srgbClr val="292929"/>
                </a:solidFill>
                <a:highlight>
                  <a:srgbClr val="FFFFFF"/>
                </a:highlight>
              </a:rPr>
              <a:t>Bu doğrunun, iki sınıfın noktaları için de maksimum uzaklıkta olması hedeflenir</a:t>
            </a:r>
            <a:endParaRPr>
              <a:solidFill>
                <a:srgbClr val="292929"/>
              </a:solidFill>
              <a:highlight>
                <a:srgbClr val="FFFFFF"/>
              </a:highlight>
            </a:endParaRPr>
          </a:p>
          <a:p>
            <a:pPr indent="-317500" lvl="0" marL="457200" rtl="0" algn="l">
              <a:lnSpc>
                <a:spcPct val="115000"/>
              </a:lnSpc>
              <a:spcBef>
                <a:spcPts val="0"/>
              </a:spcBef>
              <a:spcAft>
                <a:spcPts val="0"/>
              </a:spcAft>
              <a:buClr>
                <a:srgbClr val="292929"/>
              </a:buClr>
              <a:buSzPts val="1400"/>
              <a:buChar char="●"/>
            </a:pPr>
            <a:r>
              <a:rPr lang="tr">
                <a:solidFill>
                  <a:srgbClr val="292929"/>
                </a:solidFill>
                <a:highlight>
                  <a:srgbClr val="FFFFFF"/>
                </a:highlight>
              </a:rPr>
              <a:t>Karmaşık ama küçük ve orta ölçekteki veri setleri için uygundur. Binary </a:t>
            </a:r>
            <a:r>
              <a:rPr lang="tr">
                <a:solidFill>
                  <a:srgbClr val="292929"/>
                </a:solidFill>
                <a:highlight>
                  <a:srgbClr val="FFFFFF"/>
                </a:highlight>
              </a:rPr>
              <a:t>Classification problemlerini çözer</a:t>
            </a:r>
            <a:endParaRPr>
              <a:solidFill>
                <a:srgbClr val="292929"/>
              </a:solidFill>
              <a:highlight>
                <a:srgbClr val="FFFFFF"/>
              </a:highlight>
            </a:endParaRPr>
          </a:p>
          <a:p>
            <a:pPr indent="0" lvl="0" marL="0" rtl="0" algn="l">
              <a:lnSpc>
                <a:spcPct val="135714"/>
              </a:lnSpc>
              <a:spcBef>
                <a:spcPts val="0"/>
              </a:spcBef>
              <a:spcAft>
                <a:spcPts val="0"/>
              </a:spcAft>
              <a:buNone/>
            </a:pPr>
            <a:r>
              <a:t/>
            </a:r>
            <a:endParaRPr sz="1671">
              <a:solidFill>
                <a:srgbClr val="292929"/>
              </a:solidFill>
              <a:highlight>
                <a:srgbClr val="FFFFFF"/>
              </a:highlight>
            </a:endParaRPr>
          </a:p>
          <a:p>
            <a:pPr indent="0" lvl="0" marL="0" rtl="0" algn="l">
              <a:lnSpc>
                <a:spcPct val="135714"/>
              </a:lnSpc>
              <a:spcBef>
                <a:spcPts val="0"/>
              </a:spcBef>
              <a:spcAft>
                <a:spcPts val="0"/>
              </a:spcAft>
              <a:buNone/>
            </a:pPr>
            <a:r>
              <a:t/>
            </a:r>
            <a:endParaRPr>
              <a:solidFill>
                <a:srgbClr val="292929"/>
              </a:solidFill>
              <a:highlight>
                <a:srgbClr val="FFFFFF"/>
              </a:highlight>
            </a:endParaRPr>
          </a:p>
        </p:txBody>
      </p:sp>
      <p:pic>
        <p:nvPicPr>
          <p:cNvPr id="296" name="Google Shape;296;p51"/>
          <p:cNvPicPr preferRelativeResize="0"/>
          <p:nvPr/>
        </p:nvPicPr>
        <p:blipFill>
          <a:blip r:embed="rId3">
            <a:alphaModFix/>
          </a:blip>
          <a:stretch>
            <a:fillRect/>
          </a:stretch>
        </p:blipFill>
        <p:spPr>
          <a:xfrm>
            <a:off x="4503350" y="1339475"/>
            <a:ext cx="3730875" cy="304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Support Vector Machine </a:t>
            </a:r>
            <a:endParaRPr/>
          </a:p>
        </p:txBody>
      </p:sp>
      <p:sp>
        <p:nvSpPr>
          <p:cNvPr id="302" name="Google Shape;302;p52"/>
          <p:cNvSpPr txBox="1"/>
          <p:nvPr>
            <p:ph idx="1" type="body"/>
          </p:nvPr>
        </p:nvSpPr>
        <p:spPr>
          <a:xfrm>
            <a:off x="311700" y="1152475"/>
            <a:ext cx="49281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Char char="●"/>
            </a:pPr>
            <a:r>
              <a:rPr lang="tr">
                <a:solidFill>
                  <a:srgbClr val="000000"/>
                </a:solidFill>
                <a:highlight>
                  <a:srgbClr val="FFFFFF"/>
                </a:highlight>
              </a:rPr>
              <a:t>P</a:t>
            </a:r>
            <a:r>
              <a:rPr lang="tr">
                <a:solidFill>
                  <a:srgbClr val="000000"/>
                </a:solidFill>
                <a:highlight>
                  <a:srgbClr val="FFFFFF"/>
                </a:highlight>
              </a:rPr>
              <a:t>arametre almayan </a:t>
            </a:r>
            <a:r>
              <a:rPr i="1" lang="tr">
                <a:solidFill>
                  <a:srgbClr val="000000"/>
                </a:solidFill>
                <a:highlight>
                  <a:srgbClr val="FFFFFF"/>
                </a:highlight>
              </a:rPr>
              <a:t>(nonparametric) </a:t>
            </a:r>
            <a:r>
              <a:rPr lang="tr">
                <a:solidFill>
                  <a:srgbClr val="000000"/>
                </a:solidFill>
                <a:highlight>
                  <a:srgbClr val="FFFFFF"/>
                </a:highlight>
              </a:rPr>
              <a:t>bir sınıflayıcıdır </a:t>
            </a:r>
            <a:endParaRPr>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lang="tr">
                <a:solidFill>
                  <a:srgbClr val="000000"/>
                </a:solidFill>
                <a:highlight>
                  <a:srgbClr val="FFFFFF"/>
                </a:highlight>
              </a:rPr>
              <a:t>SVM aynı zamanda doğrusal ve doğrusal olmayan verileri de sınıflandırabilir ancak genellikle doğrusal </a:t>
            </a:r>
            <a:r>
              <a:rPr lang="tr">
                <a:highlight>
                  <a:schemeClr val="lt1"/>
                </a:highlight>
              </a:rPr>
              <a:t>verileri </a:t>
            </a:r>
            <a:r>
              <a:rPr lang="tr">
                <a:solidFill>
                  <a:srgbClr val="000000"/>
                </a:solidFill>
                <a:highlight>
                  <a:srgbClr val="FFFFFF"/>
                </a:highlight>
              </a:rPr>
              <a:t>olarak sınıflandırmaya çalışır</a:t>
            </a:r>
            <a:endParaRPr>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lang="tr">
                <a:solidFill>
                  <a:srgbClr val="292929"/>
                </a:solidFill>
                <a:highlight>
                  <a:schemeClr val="lt1"/>
                </a:highlight>
              </a:rPr>
              <a:t>Amaç iki sınıf arasındaki ayrımın optimum olmasını sağlayacak hiper-düzlemi bulmaktır </a:t>
            </a:r>
            <a:endParaRPr>
              <a:solidFill>
                <a:srgbClr val="292929"/>
              </a:solidFill>
              <a:highlight>
                <a:schemeClr val="lt1"/>
              </a:highlight>
            </a:endParaRPr>
          </a:p>
          <a:p>
            <a:pPr indent="-317500" lvl="0" marL="457200" rtl="0" algn="l">
              <a:lnSpc>
                <a:spcPct val="150000"/>
              </a:lnSpc>
              <a:spcBef>
                <a:spcPts val="0"/>
              </a:spcBef>
              <a:spcAft>
                <a:spcPts val="0"/>
              </a:spcAft>
              <a:buClr>
                <a:srgbClr val="000000"/>
              </a:buClr>
              <a:buSzPts val="1400"/>
              <a:buChar char="●"/>
            </a:pPr>
            <a:r>
              <a:rPr lang="tr">
                <a:solidFill>
                  <a:srgbClr val="292929"/>
                </a:solidFill>
                <a:highlight>
                  <a:schemeClr val="lt1"/>
                </a:highlight>
              </a:rPr>
              <a:t>Bu algoritma ilk zamanlar sınıflandırma problemleri için oluşturulmuş. Daha sonra regresyon problemlerine de uyarlanmıştır </a:t>
            </a:r>
            <a:endParaRPr>
              <a:solidFill>
                <a:srgbClr val="292929"/>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92929"/>
              </a:solidFill>
              <a:highlight>
                <a:schemeClr val="lt1"/>
              </a:highlight>
            </a:endParaRPr>
          </a:p>
        </p:txBody>
      </p:sp>
      <p:pic>
        <p:nvPicPr>
          <p:cNvPr id="303" name="Google Shape;303;p52"/>
          <p:cNvPicPr preferRelativeResize="0"/>
          <p:nvPr/>
        </p:nvPicPr>
        <p:blipFill>
          <a:blip r:embed="rId3">
            <a:alphaModFix/>
          </a:blip>
          <a:stretch>
            <a:fillRect/>
          </a:stretch>
        </p:blipFill>
        <p:spPr>
          <a:xfrm>
            <a:off x="5406873" y="1994625"/>
            <a:ext cx="3303750" cy="1154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tr" sz="2800"/>
              <a:t>Peki Verimiz Doğrusal Olarak Ayrılmıyorsa?</a:t>
            </a:r>
            <a:endParaRPr sz="2800"/>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Kaynaklar</a:t>
            </a:r>
            <a:endParaRPr/>
          </a:p>
        </p:txBody>
      </p:sp>
      <p:sp>
        <p:nvSpPr>
          <p:cNvPr id="115" name="Google Shape;115;p27"/>
          <p:cNvSpPr txBox="1"/>
          <p:nvPr/>
        </p:nvSpPr>
        <p:spPr>
          <a:xfrm>
            <a:off x="384975" y="3105496"/>
            <a:ext cx="2615100" cy="7032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None/>
            </a:pPr>
            <a:r>
              <a:rPr b="1" lang="tr">
                <a:solidFill>
                  <a:srgbClr val="000000"/>
                </a:solidFill>
                <a:latin typeface="Century"/>
                <a:ea typeface="Century"/>
                <a:cs typeface="Century"/>
                <a:sym typeface="Century"/>
              </a:rPr>
              <a:t>Deep Learning Türkiye</a:t>
            </a:r>
            <a:endParaRPr sz="1100">
              <a:solidFill>
                <a:srgbClr val="000000"/>
              </a:solidFill>
              <a:latin typeface="Century"/>
              <a:ea typeface="Century"/>
              <a:cs typeface="Century"/>
              <a:sym typeface="Century"/>
            </a:endParaRPr>
          </a:p>
        </p:txBody>
      </p:sp>
      <p:pic>
        <p:nvPicPr>
          <p:cNvPr id="116" name="Google Shape;116;p27"/>
          <p:cNvPicPr preferRelativeResize="0"/>
          <p:nvPr/>
        </p:nvPicPr>
        <p:blipFill rotWithShape="1">
          <a:blip r:embed="rId3">
            <a:alphaModFix/>
          </a:blip>
          <a:srcRect b="0" l="0" r="0" t="0"/>
          <a:stretch/>
        </p:blipFill>
        <p:spPr>
          <a:xfrm>
            <a:off x="934375" y="1264042"/>
            <a:ext cx="1516317" cy="1516317"/>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17" name="Google Shape;117;p27"/>
          <p:cNvSpPr txBox="1"/>
          <p:nvPr/>
        </p:nvSpPr>
        <p:spPr>
          <a:xfrm>
            <a:off x="3292650" y="3105499"/>
            <a:ext cx="2558700" cy="1100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tr">
                <a:latin typeface="Century"/>
                <a:ea typeface="Century"/>
                <a:cs typeface="Century"/>
                <a:sym typeface="Century"/>
              </a:rPr>
              <a:t>Hands-on Machine Learning with Scikit-Learn, Keras &amp; TensorFlow</a:t>
            </a:r>
            <a:endParaRPr b="1">
              <a:latin typeface="Century"/>
              <a:ea typeface="Century"/>
              <a:cs typeface="Century"/>
              <a:sym typeface="Century"/>
            </a:endParaRPr>
          </a:p>
          <a:p>
            <a:pPr indent="0" lvl="0" marL="0" rtl="0" algn="ctr">
              <a:spcBef>
                <a:spcPts val="0"/>
              </a:spcBef>
              <a:spcAft>
                <a:spcPts val="0"/>
              </a:spcAft>
              <a:buNone/>
            </a:pPr>
            <a:r>
              <a:rPr lang="tr">
                <a:latin typeface="Century"/>
                <a:ea typeface="Century"/>
                <a:cs typeface="Century"/>
                <a:sym typeface="Century"/>
              </a:rPr>
              <a:t>Aurelien Geron</a:t>
            </a:r>
            <a:endParaRPr>
              <a:latin typeface="Century"/>
              <a:ea typeface="Century"/>
              <a:cs typeface="Century"/>
              <a:sym typeface="Century"/>
            </a:endParaRPr>
          </a:p>
        </p:txBody>
      </p:sp>
      <p:sp>
        <p:nvSpPr>
          <p:cNvPr id="118" name="Google Shape;118;p27"/>
          <p:cNvSpPr txBox="1"/>
          <p:nvPr/>
        </p:nvSpPr>
        <p:spPr>
          <a:xfrm>
            <a:off x="5851347" y="3105491"/>
            <a:ext cx="26640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tr">
                <a:latin typeface="Century"/>
                <a:ea typeface="Century"/>
                <a:cs typeface="Century"/>
                <a:sym typeface="Century"/>
              </a:rPr>
              <a:t>Machine Learning with Python Cookbook</a:t>
            </a:r>
            <a:endParaRPr b="1">
              <a:solidFill>
                <a:srgbClr val="000000"/>
              </a:solidFill>
              <a:latin typeface="Century"/>
              <a:ea typeface="Century"/>
              <a:cs typeface="Century"/>
              <a:sym typeface="Century"/>
            </a:endParaRPr>
          </a:p>
          <a:p>
            <a:pPr indent="0" lvl="0" marL="0" marR="0" rtl="0" algn="ctr">
              <a:spcBef>
                <a:spcPts val="0"/>
              </a:spcBef>
              <a:spcAft>
                <a:spcPts val="0"/>
              </a:spcAft>
              <a:buNone/>
            </a:pPr>
            <a:r>
              <a:rPr lang="tr">
                <a:latin typeface="Century"/>
                <a:ea typeface="Century"/>
                <a:cs typeface="Century"/>
                <a:sym typeface="Century"/>
              </a:rPr>
              <a:t>Chris Albon</a:t>
            </a:r>
            <a:endParaRPr>
              <a:solidFill>
                <a:srgbClr val="000000"/>
              </a:solidFill>
              <a:latin typeface="Century"/>
              <a:ea typeface="Century"/>
              <a:cs typeface="Century"/>
              <a:sym typeface="Century"/>
            </a:endParaRPr>
          </a:p>
          <a:p>
            <a:pPr indent="0" lvl="0" marL="0" marR="0" rtl="0" algn="l">
              <a:spcBef>
                <a:spcPts val="0"/>
              </a:spcBef>
              <a:spcAft>
                <a:spcPts val="0"/>
              </a:spcAft>
              <a:buNone/>
            </a:pPr>
            <a:r>
              <a:t/>
            </a:r>
            <a:endParaRPr b="1">
              <a:solidFill>
                <a:srgbClr val="000000"/>
              </a:solidFill>
              <a:latin typeface="Century"/>
              <a:ea typeface="Century"/>
              <a:cs typeface="Century"/>
              <a:sym typeface="Century"/>
            </a:endParaRPr>
          </a:p>
        </p:txBody>
      </p:sp>
      <p:pic>
        <p:nvPicPr>
          <p:cNvPr id="119" name="Google Shape;119;p27"/>
          <p:cNvPicPr preferRelativeResize="0"/>
          <p:nvPr/>
        </p:nvPicPr>
        <p:blipFill>
          <a:blip r:embed="rId4">
            <a:alphaModFix/>
          </a:blip>
          <a:stretch>
            <a:fillRect/>
          </a:stretch>
        </p:blipFill>
        <p:spPr>
          <a:xfrm>
            <a:off x="3994288" y="1264051"/>
            <a:ext cx="1155429" cy="1516300"/>
          </a:xfrm>
          <a:prstGeom prst="rect">
            <a:avLst/>
          </a:prstGeom>
          <a:noFill/>
          <a:ln cap="sq" cmpd="sng" w="127000">
            <a:solidFill>
              <a:srgbClr val="000000"/>
            </a:solidFill>
            <a:prstDash val="solid"/>
            <a:miter lim="8000"/>
            <a:headEnd len="sm" w="sm" type="none"/>
            <a:tailEnd len="sm" w="sm" type="none"/>
          </a:ln>
          <a:effectLst>
            <a:outerShdw blurRad="57150" rotWithShape="0" algn="tl" dir="2700000" dist="50800">
              <a:srgbClr val="000000">
                <a:alpha val="40000"/>
              </a:srgbClr>
            </a:outerShdw>
          </a:effectLst>
        </p:spPr>
      </p:pic>
      <p:pic>
        <p:nvPicPr>
          <p:cNvPr id="120" name="Google Shape;120;p27"/>
          <p:cNvPicPr preferRelativeResize="0"/>
          <p:nvPr/>
        </p:nvPicPr>
        <p:blipFill>
          <a:blip r:embed="rId4">
            <a:alphaModFix/>
          </a:blip>
          <a:stretch>
            <a:fillRect/>
          </a:stretch>
        </p:blipFill>
        <p:spPr>
          <a:xfrm>
            <a:off x="6605625" y="1264051"/>
            <a:ext cx="1155429" cy="1516300"/>
          </a:xfrm>
          <a:prstGeom prst="rect">
            <a:avLst/>
          </a:prstGeom>
          <a:noFill/>
          <a:ln cap="sq" cmpd="sng" w="127000">
            <a:solidFill>
              <a:srgbClr val="000000"/>
            </a:solidFill>
            <a:prstDash val="solid"/>
            <a:miter lim="8000"/>
            <a:headEnd len="sm" w="sm" type="none"/>
            <a:tailEnd len="sm" w="sm" type="none"/>
          </a:ln>
          <a:effectLst>
            <a:outerShdw blurRad="57150" rotWithShape="0" algn="tl" dir="2700000" dist="50800">
              <a:srgbClr val="000000">
                <a:alpha val="40000"/>
              </a:srgbClr>
            </a:outerShdw>
          </a:effectLst>
        </p:spPr>
      </p:pic>
      <p:pic>
        <p:nvPicPr>
          <p:cNvPr id="121" name="Google Shape;121;p27"/>
          <p:cNvPicPr preferRelativeResize="0"/>
          <p:nvPr/>
        </p:nvPicPr>
        <p:blipFill>
          <a:blip r:embed="rId5">
            <a:alphaModFix/>
          </a:blip>
          <a:stretch>
            <a:fillRect/>
          </a:stretch>
        </p:blipFill>
        <p:spPr>
          <a:xfrm>
            <a:off x="6605625" y="1263475"/>
            <a:ext cx="1155425" cy="151745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idx="1" type="body"/>
          </p:nvPr>
        </p:nvSpPr>
        <p:spPr>
          <a:xfrm>
            <a:off x="311700" y="1152475"/>
            <a:ext cx="4446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a:t>Margin </a:t>
            </a:r>
            <a:r>
              <a:rPr lang="tr"/>
              <a:t>bir veri noktasına ulaşmadan önce sınırın artırılabileceği genişlik</a:t>
            </a:r>
            <a:r>
              <a:rPr lang="tr">
                <a:solidFill>
                  <a:srgbClr val="252525"/>
                </a:solidFill>
              </a:rPr>
              <a:t>. Margin </a:t>
            </a:r>
            <a:r>
              <a:rPr lang="tr">
                <a:solidFill>
                  <a:srgbClr val="000000"/>
                </a:solidFill>
              </a:rPr>
              <a:t>çizgiden yalnızca en yakın noktalara olan dik mesafe olarak hesaplanır </a:t>
            </a:r>
            <a:endParaRPr/>
          </a:p>
          <a:p>
            <a:pPr indent="0" lvl="0" marL="0" rtl="0" algn="l">
              <a:lnSpc>
                <a:spcPct val="115000"/>
              </a:lnSpc>
              <a:spcBef>
                <a:spcPts val="1200"/>
              </a:spcBef>
              <a:spcAft>
                <a:spcPts val="0"/>
              </a:spcAft>
              <a:buNone/>
            </a:pPr>
            <a:r>
              <a:rPr b="1" lang="tr"/>
              <a:t>Hard Margin,</a:t>
            </a:r>
            <a:r>
              <a:rPr lang="tr"/>
              <a:t> verimiz doğrusal olarak ayrılabiliyorsa çalışır ve aykırı değerlere karşı çok duyarlıdır </a:t>
            </a:r>
            <a:endParaRPr/>
          </a:p>
          <a:p>
            <a:pPr indent="0" lvl="0" marL="0" rtl="0" algn="l">
              <a:lnSpc>
                <a:spcPct val="115000"/>
              </a:lnSpc>
              <a:spcBef>
                <a:spcPts val="1200"/>
              </a:spcBef>
              <a:spcAft>
                <a:spcPts val="0"/>
              </a:spcAft>
              <a:buNone/>
            </a:pPr>
            <a:r>
              <a:rPr b="1" lang="tr"/>
              <a:t>Soft Margin,</a:t>
            </a:r>
            <a:r>
              <a:rPr lang="tr"/>
              <a:t> veriler dağınıksa ve bir hiperdüzlem ile mükemmel bir şekilde ayrılamıyorsa Sınıfları ayıran çizginin kenar boşluğunu maksimize etme kısıtlaması gevşetilerek verilerin çizgiyi ihlal etmesine izin verildiği durumdur</a:t>
            </a:r>
            <a:endParaRPr/>
          </a:p>
          <a:p>
            <a:pPr indent="0" lvl="0" marL="0" rtl="0" algn="l">
              <a:lnSpc>
                <a:spcPct val="115000"/>
              </a:lnSpc>
              <a:spcBef>
                <a:spcPts val="1200"/>
              </a:spcBef>
              <a:spcAft>
                <a:spcPts val="1200"/>
              </a:spcAft>
              <a:buNone/>
            </a:pPr>
            <a:r>
              <a:rPr lang="tr"/>
              <a:t>İkisi arasında dengeyi “C” hiperparametresi ile kontrol edebiliriz </a:t>
            </a:r>
            <a:endParaRPr/>
          </a:p>
        </p:txBody>
      </p:sp>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Hard Margin ve Soft Margin</a:t>
            </a:r>
            <a:endParaRPr/>
          </a:p>
        </p:txBody>
      </p:sp>
      <p:pic>
        <p:nvPicPr>
          <p:cNvPr id="315" name="Google Shape;315;p54"/>
          <p:cNvPicPr preferRelativeResize="0"/>
          <p:nvPr/>
        </p:nvPicPr>
        <p:blipFill>
          <a:blip r:embed="rId3">
            <a:alphaModFix/>
          </a:blip>
          <a:stretch>
            <a:fillRect/>
          </a:stretch>
        </p:blipFill>
        <p:spPr>
          <a:xfrm>
            <a:off x="4832400" y="1780988"/>
            <a:ext cx="3999900" cy="21593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SVM Çekirdek Hilesi</a:t>
            </a:r>
            <a:endParaRPr/>
          </a:p>
        </p:txBody>
      </p:sp>
      <p:sp>
        <p:nvSpPr>
          <p:cNvPr id="321" name="Google Shape;321;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SVM verileri </a:t>
            </a:r>
            <a:r>
              <a:rPr lang="tr">
                <a:highlight>
                  <a:srgbClr val="C9DAF8"/>
                </a:highlight>
              </a:rPr>
              <a:t>doğrusal</a:t>
            </a:r>
            <a:r>
              <a:rPr lang="tr"/>
              <a:t> olarak </a:t>
            </a:r>
            <a:r>
              <a:rPr lang="tr"/>
              <a:t>sınıflandırmaya</a:t>
            </a:r>
            <a:r>
              <a:rPr lang="tr"/>
              <a:t> çalışır. Verimizin doğrusal dağılmadığı durumlarda bu mümkün değildir. Böyle bir durumda Kernel Trick(Çekirdek Hilesi) kullanılır. </a:t>
            </a:r>
            <a:endParaRPr/>
          </a:p>
          <a:p>
            <a:pPr indent="0" lvl="0" marL="0" rtl="0" algn="l">
              <a:spcBef>
                <a:spcPts val="1200"/>
              </a:spcBef>
              <a:spcAft>
                <a:spcPts val="0"/>
              </a:spcAft>
              <a:buNone/>
            </a:pPr>
            <a:r>
              <a:rPr lang="tr"/>
              <a:t>Peki ne yapabiliriz?</a:t>
            </a:r>
            <a:endParaRPr/>
          </a:p>
          <a:p>
            <a:pPr indent="-317500" lvl="0" marL="457200" rtl="0" algn="l">
              <a:spcBef>
                <a:spcPts val="1200"/>
              </a:spcBef>
              <a:spcAft>
                <a:spcPts val="0"/>
              </a:spcAft>
              <a:buSzPts val="1400"/>
              <a:buChar char="●"/>
            </a:pPr>
            <a:r>
              <a:rPr lang="tr"/>
              <a:t>Yeni bir boyut oluşturarak doğrusal sınıflandırma sağlanmalı</a:t>
            </a:r>
            <a:endParaRPr/>
          </a:p>
          <a:p>
            <a:pPr indent="-317500" lvl="0" marL="457200" rtl="0" algn="l">
              <a:spcBef>
                <a:spcPts val="0"/>
              </a:spcBef>
              <a:spcAft>
                <a:spcPts val="0"/>
              </a:spcAft>
              <a:buSzPts val="1400"/>
              <a:buChar char="●"/>
            </a:pPr>
            <a:r>
              <a:rPr lang="tr"/>
              <a:t>Doğrusal olarak sınıflandırmak için merkez nokta belirlenir ve en yakın değerler yukarıda uzakta olanlar da aşağıda kalır</a:t>
            </a:r>
            <a:endParaRPr/>
          </a:p>
          <a:p>
            <a:pPr indent="0" lvl="0" marL="0" rtl="0" algn="l">
              <a:spcBef>
                <a:spcPts val="1200"/>
              </a:spcBef>
              <a:spcAft>
                <a:spcPts val="1200"/>
              </a:spcAft>
              <a:buNone/>
            </a:pPr>
            <a:r>
              <a:t/>
            </a:r>
            <a:endParaRPr/>
          </a:p>
        </p:txBody>
      </p:sp>
      <p:pic>
        <p:nvPicPr>
          <p:cNvPr id="322" name="Google Shape;322;p55"/>
          <p:cNvPicPr preferRelativeResize="0"/>
          <p:nvPr/>
        </p:nvPicPr>
        <p:blipFill>
          <a:blip r:embed="rId3">
            <a:alphaModFix/>
          </a:blip>
          <a:stretch>
            <a:fillRect/>
          </a:stretch>
        </p:blipFill>
        <p:spPr>
          <a:xfrm>
            <a:off x="4534975" y="1152462"/>
            <a:ext cx="3896400" cy="1552975"/>
          </a:xfrm>
          <a:prstGeom prst="rect">
            <a:avLst/>
          </a:prstGeom>
          <a:noFill/>
          <a:ln>
            <a:noFill/>
          </a:ln>
        </p:spPr>
      </p:pic>
      <p:sp>
        <p:nvSpPr>
          <p:cNvPr id="323" name="Google Shape;323;p55"/>
          <p:cNvSpPr txBox="1"/>
          <p:nvPr/>
        </p:nvSpPr>
        <p:spPr>
          <a:xfrm>
            <a:off x="4969800" y="2790075"/>
            <a:ext cx="341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highlight>
                  <a:srgbClr val="FF9900"/>
                </a:highlight>
                <a:latin typeface="Century"/>
                <a:ea typeface="Century"/>
                <a:cs typeface="Century"/>
                <a:sym typeface="Century"/>
              </a:rPr>
              <a:t>iki boyutlu grafik kernel trick ile 3 boyutlu hale getirildi</a:t>
            </a:r>
            <a:endParaRPr sz="1000">
              <a:highlight>
                <a:srgbClr val="FF9900"/>
              </a:highlight>
              <a:latin typeface="Century"/>
              <a:ea typeface="Century"/>
              <a:cs typeface="Century"/>
              <a:sym typeface="Century"/>
            </a:endParaRPr>
          </a:p>
        </p:txBody>
      </p:sp>
      <p:pic>
        <p:nvPicPr>
          <p:cNvPr id="324" name="Google Shape;324;p55"/>
          <p:cNvPicPr preferRelativeResize="0"/>
          <p:nvPr/>
        </p:nvPicPr>
        <p:blipFill>
          <a:blip r:embed="rId4">
            <a:alphaModFix/>
          </a:blip>
          <a:stretch>
            <a:fillRect/>
          </a:stretch>
        </p:blipFill>
        <p:spPr>
          <a:xfrm>
            <a:off x="5233137" y="3266150"/>
            <a:ext cx="2884924" cy="1302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SVM Çekirdek Hilesi</a:t>
            </a:r>
            <a:endParaRPr/>
          </a:p>
        </p:txBody>
      </p:sp>
      <p:sp>
        <p:nvSpPr>
          <p:cNvPr id="330" name="Google Shape;330;p5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Polynomial Kernel</a:t>
            </a:r>
            <a:r>
              <a:rPr b="1" lang="tr"/>
              <a:t> </a:t>
            </a:r>
            <a:r>
              <a:rPr lang="tr"/>
              <a:t>problemi çözmek için 2, 3 veya daha fazla boyutta işlem yapıyormuş gibi hareket edilmesi gerekir. 2 boyutlu bir bir dağılım için bir doğru kullanırken, 3 boyutlu bir alanda işlem yapıldığında bir düzlem kullanılmalıdır. </a:t>
            </a:r>
            <a:endParaRPr/>
          </a:p>
          <a:p>
            <a:pPr indent="-317500" lvl="0" marL="457200" rtl="0" algn="l">
              <a:spcBef>
                <a:spcPts val="1200"/>
              </a:spcBef>
              <a:spcAft>
                <a:spcPts val="0"/>
              </a:spcAft>
              <a:buSzPts val="1400"/>
              <a:buChar char="●"/>
            </a:pPr>
            <a:r>
              <a:rPr lang="tr"/>
              <a:t>Burada model overfit olursa derecesini düşürmek gerekecektir</a:t>
            </a:r>
            <a:endParaRPr/>
          </a:p>
          <a:p>
            <a:pPr indent="-317500" lvl="0" marL="457200" rtl="0" algn="l">
              <a:spcBef>
                <a:spcPts val="0"/>
              </a:spcBef>
              <a:spcAft>
                <a:spcPts val="0"/>
              </a:spcAft>
              <a:buSzPts val="1400"/>
              <a:buChar char="●"/>
            </a:pPr>
            <a:r>
              <a:rPr lang="tr"/>
              <a:t>Underfit olursa derecesini yükseltmek gerekir</a:t>
            </a:r>
            <a:endParaRPr/>
          </a:p>
        </p:txBody>
      </p:sp>
      <p:pic>
        <p:nvPicPr>
          <p:cNvPr id="331" name="Google Shape;331;p56"/>
          <p:cNvPicPr preferRelativeResize="0"/>
          <p:nvPr/>
        </p:nvPicPr>
        <p:blipFill>
          <a:blip r:embed="rId3">
            <a:alphaModFix/>
          </a:blip>
          <a:stretch>
            <a:fillRect/>
          </a:stretch>
        </p:blipFill>
        <p:spPr>
          <a:xfrm>
            <a:off x="4311600" y="1591663"/>
            <a:ext cx="4527599" cy="19601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Karar Ağaçları</a:t>
            </a:r>
            <a:endParaRPr/>
          </a:p>
        </p:txBody>
      </p:sp>
      <p:sp>
        <p:nvSpPr>
          <p:cNvPr id="337" name="Google Shape;337;p5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92929"/>
              </a:buClr>
              <a:buSzPts val="1400"/>
              <a:buChar char="●"/>
            </a:pPr>
            <a:r>
              <a:rPr lang="tr">
                <a:solidFill>
                  <a:srgbClr val="292929"/>
                </a:solidFill>
                <a:highlight>
                  <a:srgbClr val="FFFFFF"/>
                </a:highlight>
              </a:rPr>
              <a:t>Sınıflandırma ve Regresyon problemlerinde kullanılan, ağaç tabanlı algoritmadan biridir </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Karmaşık veri setlerinde kullanılabilir</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Karar ağaçlarının ilk hücrelerine </a:t>
            </a:r>
            <a:r>
              <a:rPr b="1" lang="tr">
                <a:solidFill>
                  <a:srgbClr val="292929"/>
                </a:solidFill>
                <a:highlight>
                  <a:srgbClr val="FFFFFF"/>
                </a:highlight>
              </a:rPr>
              <a:t>kök</a:t>
            </a:r>
            <a:r>
              <a:rPr lang="tr">
                <a:solidFill>
                  <a:srgbClr val="292929"/>
                </a:solidFill>
                <a:highlight>
                  <a:srgbClr val="FFFFFF"/>
                </a:highlight>
              </a:rPr>
              <a:t> (root veya root node) denir. Her bir gözlem kökteki koşula göre “Evet” veya “Hayır” olarak sınıflandırılır</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Kök hücrelerinin altında </a:t>
            </a:r>
            <a:r>
              <a:rPr b="1" lang="tr">
                <a:solidFill>
                  <a:srgbClr val="292929"/>
                </a:solidFill>
                <a:highlight>
                  <a:srgbClr val="FFFFFF"/>
                </a:highlight>
              </a:rPr>
              <a:t>düğümler </a:t>
            </a:r>
            <a:r>
              <a:rPr lang="tr">
                <a:solidFill>
                  <a:srgbClr val="292929"/>
                </a:solidFill>
                <a:highlight>
                  <a:srgbClr val="FFFFFF"/>
                </a:highlight>
              </a:rPr>
              <a:t>(interval nodes veya nodes)</a:t>
            </a:r>
            <a:r>
              <a:rPr b="1" lang="tr">
                <a:solidFill>
                  <a:srgbClr val="292929"/>
                </a:solidFill>
                <a:highlight>
                  <a:srgbClr val="FFFFFF"/>
                </a:highlight>
              </a:rPr>
              <a:t> </a:t>
            </a:r>
            <a:r>
              <a:rPr lang="tr">
                <a:solidFill>
                  <a:srgbClr val="292929"/>
                </a:solidFill>
                <a:highlight>
                  <a:srgbClr val="FFFFFF"/>
                </a:highlight>
              </a:rPr>
              <a:t>bulunur</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Her bir gözlem düğümler yardımıyla sınıflandırılır. Düğüm sayısı arttıkça modelin karmaşıklığı da artar</a:t>
            </a:r>
            <a:endParaRPr/>
          </a:p>
        </p:txBody>
      </p:sp>
      <p:pic>
        <p:nvPicPr>
          <p:cNvPr id="338" name="Google Shape;338;p57"/>
          <p:cNvPicPr preferRelativeResize="0"/>
          <p:nvPr/>
        </p:nvPicPr>
        <p:blipFill>
          <a:blip r:embed="rId3">
            <a:alphaModFix/>
          </a:blip>
          <a:stretch>
            <a:fillRect/>
          </a:stretch>
        </p:blipFill>
        <p:spPr>
          <a:xfrm>
            <a:off x="5182512" y="1152473"/>
            <a:ext cx="2780350" cy="2406925"/>
          </a:xfrm>
          <a:prstGeom prst="rect">
            <a:avLst/>
          </a:prstGeom>
          <a:noFill/>
          <a:ln>
            <a:noFill/>
          </a:ln>
        </p:spPr>
      </p:pic>
      <p:pic>
        <p:nvPicPr>
          <p:cNvPr id="339" name="Google Shape;339;p57"/>
          <p:cNvPicPr preferRelativeResize="0"/>
          <p:nvPr/>
        </p:nvPicPr>
        <p:blipFill>
          <a:blip r:embed="rId4">
            <a:alphaModFix/>
          </a:blip>
          <a:stretch>
            <a:fillRect/>
          </a:stretch>
        </p:blipFill>
        <p:spPr>
          <a:xfrm>
            <a:off x="5289525" y="3694150"/>
            <a:ext cx="2566349" cy="820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Colab Zamanı!</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Ömer Cengiz</a:t>
            </a:r>
            <a:endParaRPr/>
          </a:p>
        </p:txBody>
      </p:sp>
      <p:sp>
        <p:nvSpPr>
          <p:cNvPr id="127" name="Google Shape;127;p28"/>
          <p:cNvSpPr txBox="1"/>
          <p:nvPr>
            <p:ph idx="1" type="subTitle"/>
          </p:nvPr>
        </p:nvSpPr>
        <p:spPr>
          <a:xfrm>
            <a:off x="311700" y="3504000"/>
            <a:ext cx="8520600" cy="872700"/>
          </a:xfrm>
          <a:prstGeom prst="rect">
            <a:avLst/>
          </a:prstGeom>
        </p:spPr>
        <p:txBody>
          <a:bodyPr anchorCtr="0" anchor="t" bIns="91425" lIns="91425" spcFirstLastPara="1" rIns="91425" wrap="square" tIns="91425">
            <a:normAutofit fontScale="32500" lnSpcReduction="20000"/>
          </a:bodyPr>
          <a:lstStyle/>
          <a:p>
            <a:pPr indent="0" lvl="0" marL="0" rtl="0" algn="ctr">
              <a:lnSpc>
                <a:spcPct val="150000"/>
              </a:lnSpc>
              <a:spcBef>
                <a:spcPts val="0"/>
              </a:spcBef>
              <a:spcAft>
                <a:spcPts val="0"/>
              </a:spcAft>
              <a:buNone/>
            </a:pPr>
            <a:r>
              <a:rPr b="1" lang="tr" sz="3786"/>
              <a:t>Twitter</a:t>
            </a:r>
            <a:r>
              <a:rPr lang="tr" sz="3786"/>
              <a:t>: omerr.cengizz</a:t>
            </a:r>
            <a:endParaRPr sz="3786"/>
          </a:p>
          <a:p>
            <a:pPr indent="0" lvl="0" marL="0" rtl="0" algn="ctr">
              <a:lnSpc>
                <a:spcPct val="150000"/>
              </a:lnSpc>
              <a:spcBef>
                <a:spcPts val="0"/>
              </a:spcBef>
              <a:spcAft>
                <a:spcPts val="0"/>
              </a:spcAft>
              <a:buClr>
                <a:schemeClr val="dk1"/>
              </a:buClr>
              <a:buSzPct val="29050"/>
              <a:buFont typeface="Arial"/>
              <a:buNone/>
            </a:pPr>
            <a:r>
              <a:rPr b="1" lang="tr" sz="3786"/>
              <a:t>L</a:t>
            </a:r>
            <a:r>
              <a:rPr b="1" lang="tr" sz="3786"/>
              <a:t>inkedIn</a:t>
            </a:r>
            <a:r>
              <a:rPr lang="tr" sz="3786"/>
              <a:t>: omercengiz96</a:t>
            </a:r>
            <a:endParaRPr sz="3786"/>
          </a:p>
          <a:p>
            <a:pPr indent="0" lvl="0" marL="0" rtl="0" algn="ctr">
              <a:lnSpc>
                <a:spcPct val="150000"/>
              </a:lnSpc>
              <a:spcBef>
                <a:spcPts val="0"/>
              </a:spcBef>
              <a:spcAft>
                <a:spcPts val="0"/>
              </a:spcAft>
              <a:buClr>
                <a:schemeClr val="dk1"/>
              </a:buClr>
              <a:buSzPct val="29050"/>
              <a:buFont typeface="Arial"/>
              <a:buNone/>
            </a:pPr>
            <a:r>
              <a:rPr b="1" lang="tr" sz="3786"/>
              <a:t>GitHub</a:t>
            </a:r>
            <a:r>
              <a:rPr lang="tr" sz="3786"/>
              <a:t>: omercengiz</a:t>
            </a:r>
            <a:endParaRPr sz="3786"/>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Bugün Neler Öğreneceğiz?</a:t>
            </a:r>
            <a:endParaRPr/>
          </a:p>
        </p:txBody>
      </p:sp>
      <p:sp>
        <p:nvSpPr>
          <p:cNvPr id="133" name="Google Shape;13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arenR"/>
            </a:pPr>
            <a:r>
              <a:rPr lang="tr"/>
              <a:t>Sınıflandırma nedir?</a:t>
            </a:r>
            <a:endParaRPr/>
          </a:p>
          <a:p>
            <a:pPr indent="-317500" lvl="0" marL="457200" rtl="0" algn="l">
              <a:lnSpc>
                <a:spcPct val="150000"/>
              </a:lnSpc>
              <a:spcBef>
                <a:spcPts val="0"/>
              </a:spcBef>
              <a:spcAft>
                <a:spcPts val="0"/>
              </a:spcAft>
              <a:buSzPts val="1400"/>
              <a:buAutoNum type="arabicParenR"/>
            </a:pPr>
            <a:r>
              <a:rPr lang="tr"/>
              <a:t>Lojistik Regresyon ile sınıflandırma nasıl yapılır?</a:t>
            </a:r>
            <a:endParaRPr/>
          </a:p>
          <a:p>
            <a:pPr indent="-317500" lvl="0" marL="457200" rtl="0" algn="l">
              <a:lnSpc>
                <a:spcPct val="150000"/>
              </a:lnSpc>
              <a:spcBef>
                <a:spcPts val="0"/>
              </a:spcBef>
              <a:spcAft>
                <a:spcPts val="0"/>
              </a:spcAft>
              <a:buSzPts val="1400"/>
              <a:buAutoNum type="arabicParenR"/>
            </a:pPr>
            <a:r>
              <a:rPr lang="tr"/>
              <a:t>Aktivasyon fonksiyonu nedir?</a:t>
            </a:r>
            <a:endParaRPr/>
          </a:p>
          <a:p>
            <a:pPr indent="-317500" lvl="0" marL="457200" rtl="0" algn="l">
              <a:lnSpc>
                <a:spcPct val="150000"/>
              </a:lnSpc>
              <a:spcBef>
                <a:spcPts val="0"/>
              </a:spcBef>
              <a:spcAft>
                <a:spcPts val="0"/>
              </a:spcAft>
              <a:buSzPts val="1400"/>
              <a:buAutoNum type="arabicParenR"/>
            </a:pPr>
            <a:r>
              <a:rPr lang="tr"/>
              <a:t>Aktivasyon fonksiyonunu neden kullanıırız?</a:t>
            </a:r>
            <a:endParaRPr/>
          </a:p>
          <a:p>
            <a:pPr indent="-317500" lvl="0" marL="457200" rtl="0" algn="l">
              <a:lnSpc>
                <a:spcPct val="150000"/>
              </a:lnSpc>
              <a:spcBef>
                <a:spcPts val="0"/>
              </a:spcBef>
              <a:spcAft>
                <a:spcPts val="0"/>
              </a:spcAft>
              <a:buSzPts val="1400"/>
              <a:buAutoNum type="arabicParenR"/>
            </a:pPr>
            <a:r>
              <a:rPr lang="tr"/>
              <a:t>Sınıflandırma modelimizin performansını nasıl ölçeriz?</a:t>
            </a:r>
            <a:endParaRPr/>
          </a:p>
          <a:p>
            <a:pPr indent="-317500" lvl="0" marL="457200" rtl="0" algn="l">
              <a:lnSpc>
                <a:spcPct val="150000"/>
              </a:lnSpc>
              <a:spcBef>
                <a:spcPts val="0"/>
              </a:spcBef>
              <a:spcAft>
                <a:spcPts val="0"/>
              </a:spcAft>
              <a:buSzPts val="1400"/>
              <a:buAutoNum type="arabicParenR"/>
            </a:pPr>
            <a:r>
              <a:rPr lang="tr"/>
              <a:t>Cross Validation </a:t>
            </a:r>
            <a:endParaRPr/>
          </a:p>
          <a:p>
            <a:pPr indent="-317500" lvl="0" marL="457200" rtl="0" algn="l">
              <a:lnSpc>
                <a:spcPct val="150000"/>
              </a:lnSpc>
              <a:spcBef>
                <a:spcPts val="0"/>
              </a:spcBef>
              <a:spcAft>
                <a:spcPts val="0"/>
              </a:spcAft>
              <a:buSzPts val="1400"/>
              <a:buAutoNum type="arabicParenR"/>
            </a:pPr>
            <a:r>
              <a:rPr lang="tr"/>
              <a:t>Hata Metrikleri ölçerken dikkat edilmesi gerekenler, Accuracy,  Confusion Matrix vs.</a:t>
            </a:r>
            <a:endParaRPr/>
          </a:p>
          <a:p>
            <a:pPr indent="-317500" lvl="0" marL="457200" rtl="0" algn="l">
              <a:lnSpc>
                <a:spcPct val="150000"/>
              </a:lnSpc>
              <a:spcBef>
                <a:spcPts val="0"/>
              </a:spcBef>
              <a:spcAft>
                <a:spcPts val="0"/>
              </a:spcAft>
              <a:buSzPts val="1400"/>
              <a:buAutoNum type="arabicParenR"/>
            </a:pPr>
            <a:r>
              <a:rPr lang="tr"/>
              <a:t>Classification Threshold kullanımı ve önemi nedir?</a:t>
            </a:r>
            <a:endParaRPr/>
          </a:p>
          <a:p>
            <a:pPr indent="-317500" lvl="0" marL="457200" rtl="0" algn="l">
              <a:lnSpc>
                <a:spcPct val="150000"/>
              </a:lnSpc>
              <a:spcBef>
                <a:spcPts val="0"/>
              </a:spcBef>
              <a:spcAft>
                <a:spcPts val="0"/>
              </a:spcAft>
              <a:buSzPts val="1400"/>
              <a:buAutoNum type="arabicParenR"/>
            </a:pPr>
            <a:r>
              <a:rPr lang="tr"/>
              <a:t>ROC ve AUC’un performans ölçümündeki yeri nedir?</a:t>
            </a:r>
            <a:endParaRPr/>
          </a:p>
          <a:p>
            <a:pPr indent="-317500" lvl="0" marL="457200" rtl="0" algn="l">
              <a:lnSpc>
                <a:spcPct val="150000"/>
              </a:lnSpc>
              <a:spcBef>
                <a:spcPts val="0"/>
              </a:spcBef>
              <a:spcAft>
                <a:spcPts val="0"/>
              </a:spcAft>
              <a:buSzPts val="1400"/>
              <a:buAutoNum type="arabicParenR"/>
            </a:pPr>
            <a:r>
              <a:rPr lang="tr"/>
              <a:t>KNN(K-Nearest Neighbors), </a:t>
            </a:r>
            <a:r>
              <a:rPr lang="tr"/>
              <a:t>SVM(Support Vector Machine)</a:t>
            </a:r>
            <a:r>
              <a:rPr lang="tr"/>
              <a:t> ve Decision Trees </a:t>
            </a:r>
            <a:r>
              <a:rPr lang="tr"/>
              <a:t>nedir?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Bugün Neler Öğreneceğiz?</a:t>
            </a:r>
            <a:endParaRPr/>
          </a:p>
        </p:txBody>
      </p:sp>
      <p:pic>
        <p:nvPicPr>
          <p:cNvPr id="139" name="Google Shape;139;p30"/>
          <p:cNvPicPr preferRelativeResize="0"/>
          <p:nvPr/>
        </p:nvPicPr>
        <p:blipFill>
          <a:blip r:embed="rId3">
            <a:alphaModFix/>
          </a:blip>
          <a:stretch>
            <a:fillRect/>
          </a:stretch>
        </p:blipFill>
        <p:spPr>
          <a:xfrm>
            <a:off x="1592362" y="1069525"/>
            <a:ext cx="5959276" cy="3715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Sınıflandırma Nedir?</a:t>
            </a:r>
            <a:endParaRPr/>
          </a:p>
        </p:txBody>
      </p:sp>
      <p:sp>
        <p:nvSpPr>
          <p:cNvPr id="145" name="Google Shape;145;p3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a:solidFill>
                  <a:srgbClr val="252525"/>
                </a:solidFill>
              </a:rPr>
              <a:t>Giriş verilerinin kolayca kategorilere ayrılabildiği, verileri etiketlendirerek onları sınıflara ayıran bir denetimli öğrenme algoritmasıdır. Yalnızca iki sonucu olan</a:t>
            </a:r>
            <a:r>
              <a:rPr lang="tr">
                <a:solidFill>
                  <a:srgbClr val="252525"/>
                </a:solidFill>
              </a:rPr>
              <a:t> </a:t>
            </a:r>
            <a:r>
              <a:rPr lang="tr">
                <a:solidFill>
                  <a:srgbClr val="252525"/>
                </a:solidFill>
                <a:highlight>
                  <a:srgbClr val="9FC5E8"/>
                </a:highlight>
              </a:rPr>
              <a:t>i</a:t>
            </a:r>
            <a:r>
              <a:rPr lang="tr">
                <a:solidFill>
                  <a:srgbClr val="252525"/>
                </a:solidFill>
                <a:highlight>
                  <a:srgbClr val="9FC5E8"/>
                </a:highlight>
              </a:rPr>
              <a:t>kili sınıflandırıcılar</a:t>
            </a:r>
            <a:r>
              <a:rPr lang="tr">
                <a:solidFill>
                  <a:srgbClr val="252525"/>
                </a:solidFill>
              </a:rPr>
              <a:t> veya ikiden fazla </a:t>
            </a:r>
            <a:r>
              <a:rPr lang="tr">
                <a:solidFill>
                  <a:srgbClr val="252525"/>
                </a:solidFill>
                <a:highlight>
                  <a:srgbClr val="9FC5E8"/>
                </a:highlight>
              </a:rPr>
              <a:t>çok sınıflı sınıflandırıcılar</a:t>
            </a:r>
            <a:r>
              <a:rPr lang="tr">
                <a:solidFill>
                  <a:srgbClr val="252525"/>
                </a:solidFill>
              </a:rPr>
              <a:t> olabilir.</a:t>
            </a:r>
            <a:endParaRPr>
              <a:solidFill>
                <a:srgbClr val="252525"/>
              </a:solidFill>
            </a:endParaRPr>
          </a:p>
          <a:p>
            <a:pPr indent="0" lvl="0" marL="0" rtl="0" algn="l">
              <a:lnSpc>
                <a:spcPct val="135714"/>
              </a:lnSpc>
              <a:spcBef>
                <a:spcPts val="0"/>
              </a:spcBef>
              <a:spcAft>
                <a:spcPts val="0"/>
              </a:spcAft>
              <a:buNone/>
            </a:pPr>
            <a:r>
              <a:t/>
            </a:r>
            <a:endParaRPr>
              <a:solidFill>
                <a:srgbClr val="252525"/>
              </a:solidFill>
            </a:endParaRPr>
          </a:p>
          <a:p>
            <a:pPr indent="0" lvl="0" marL="0" rtl="0" algn="l">
              <a:lnSpc>
                <a:spcPct val="135714"/>
              </a:lnSpc>
              <a:spcBef>
                <a:spcPts val="0"/>
              </a:spcBef>
              <a:spcAft>
                <a:spcPts val="0"/>
              </a:spcAft>
              <a:buNone/>
            </a:pPr>
            <a:r>
              <a:rPr lang="tr">
                <a:solidFill>
                  <a:srgbClr val="252525"/>
                </a:solidFill>
              </a:rPr>
              <a:t>Belirli bir veri kümesini sınıflara ayırma işlemi olduğu için, hem yapılandırılmış hem de yapılandırılmamış veriler üzerinde gerçekleştirilebilir. Süreç, verilen veri noktalarının sınıfını tahmin etmesiyle başlar. Sınıflara genellikle hedef, etiket veya kategoriler denir.</a:t>
            </a:r>
            <a:endParaRPr>
              <a:highlight>
                <a:schemeClr val="lt1"/>
              </a:highlight>
            </a:endParaRPr>
          </a:p>
          <a:p>
            <a:pPr indent="0" lvl="0" marL="0" rtl="0" algn="l">
              <a:lnSpc>
                <a:spcPct val="135714"/>
              </a:lnSpc>
              <a:spcBef>
                <a:spcPts val="0"/>
              </a:spcBef>
              <a:spcAft>
                <a:spcPts val="0"/>
              </a:spcAft>
              <a:buNone/>
            </a:pPr>
            <a:r>
              <a:t/>
            </a:r>
            <a:endParaRPr>
              <a:highlight>
                <a:schemeClr val="lt1"/>
              </a:highlight>
            </a:endParaRPr>
          </a:p>
          <a:p>
            <a:pPr indent="0" lvl="0" marL="0" rtl="0" algn="l">
              <a:spcBef>
                <a:spcPts val="0"/>
              </a:spcBef>
              <a:spcAft>
                <a:spcPts val="1200"/>
              </a:spcAft>
              <a:buNone/>
            </a:pPr>
            <a:r>
              <a:t/>
            </a:r>
            <a:endParaRPr>
              <a:highlight>
                <a:schemeClr val="lt1"/>
              </a:highlight>
            </a:endParaRPr>
          </a:p>
        </p:txBody>
      </p:sp>
      <p:pic>
        <p:nvPicPr>
          <p:cNvPr id="146" name="Google Shape;146;p31"/>
          <p:cNvPicPr preferRelativeResize="0"/>
          <p:nvPr/>
        </p:nvPicPr>
        <p:blipFill>
          <a:blip r:embed="rId3">
            <a:alphaModFix/>
          </a:blip>
          <a:stretch>
            <a:fillRect/>
          </a:stretch>
        </p:blipFill>
        <p:spPr>
          <a:xfrm>
            <a:off x="4572000" y="1267838"/>
            <a:ext cx="3950225" cy="318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idx="1" type="body"/>
          </p:nvPr>
        </p:nvSpPr>
        <p:spPr>
          <a:xfrm>
            <a:off x="311700" y="112032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a:t>Lojistik regresyon,</a:t>
            </a:r>
            <a:r>
              <a:rPr lang="tr"/>
              <a:t> bağımlı değişkenin kategorik bir değişken olduğu, sınıflandırma işlemi yapan bir regresyon yöntemidir. Amaç bağımlı ve bağımsız değişkenler arasında </a:t>
            </a:r>
            <a:r>
              <a:rPr lang="tr">
                <a:highlight>
                  <a:srgbClr val="C9DAF8"/>
                </a:highlight>
              </a:rPr>
              <a:t>doğrusal</a:t>
            </a:r>
            <a:r>
              <a:rPr lang="tr"/>
              <a:t> bir model kurmaktır. Bağımlı değişkenin 2 farklı değer alabilmesi durumunda çalışır. </a:t>
            </a:r>
            <a:r>
              <a:rPr lang="tr">
                <a:solidFill>
                  <a:srgbClr val="252525"/>
                </a:solidFill>
              </a:rPr>
              <a:t>Lojistik regresyon, tam olarak 0 veya 1'i tahmin etmek yerine,  0 ile 1 arasında, özel bir olasılık değeri üretir.</a:t>
            </a:r>
            <a:endParaRPr>
              <a:solidFill>
                <a:srgbClr val="252525"/>
              </a:solidFill>
            </a:endParaRPr>
          </a:p>
          <a:p>
            <a:pPr indent="0" lvl="0" marL="0" rtl="0" algn="l">
              <a:lnSpc>
                <a:spcPct val="115000"/>
              </a:lnSpc>
              <a:spcBef>
                <a:spcPts val="0"/>
              </a:spcBef>
              <a:spcAft>
                <a:spcPts val="0"/>
              </a:spcAft>
              <a:buNone/>
            </a:pPr>
            <a:r>
              <a:t/>
            </a:r>
            <a:endParaRPr>
              <a:solidFill>
                <a:srgbClr val="252525"/>
              </a:solidFill>
            </a:endParaRPr>
          </a:p>
          <a:p>
            <a:pPr indent="-317500" lvl="0" marL="457200" rtl="0" algn="l">
              <a:lnSpc>
                <a:spcPct val="115000"/>
              </a:lnSpc>
              <a:spcBef>
                <a:spcPts val="0"/>
              </a:spcBef>
              <a:spcAft>
                <a:spcPts val="0"/>
              </a:spcAft>
              <a:buSzPts val="1400"/>
              <a:buChar char="●"/>
            </a:pPr>
            <a:r>
              <a:rPr lang="tr"/>
              <a:t>Evet/Hayır</a:t>
            </a:r>
            <a:endParaRPr/>
          </a:p>
          <a:p>
            <a:pPr indent="-317500" lvl="0" marL="457200" rtl="0" algn="l">
              <a:lnSpc>
                <a:spcPct val="115000"/>
              </a:lnSpc>
              <a:spcBef>
                <a:spcPts val="0"/>
              </a:spcBef>
              <a:spcAft>
                <a:spcPts val="0"/>
              </a:spcAft>
              <a:buSzPts val="1400"/>
              <a:buChar char="●"/>
            </a:pPr>
            <a:r>
              <a:rPr lang="tr"/>
              <a:t>Erkek/Kadın</a:t>
            </a:r>
            <a:endParaRPr/>
          </a:p>
          <a:p>
            <a:pPr indent="-317500" lvl="0" marL="457200" rtl="0" algn="l">
              <a:lnSpc>
                <a:spcPct val="115000"/>
              </a:lnSpc>
              <a:spcBef>
                <a:spcPts val="0"/>
              </a:spcBef>
              <a:spcAft>
                <a:spcPts val="0"/>
              </a:spcAft>
              <a:buSzPts val="1400"/>
              <a:buChar char="●"/>
            </a:pPr>
            <a:r>
              <a:rPr lang="tr"/>
              <a:t>Spam/Not Spam</a:t>
            </a:r>
            <a:endParaRPr/>
          </a:p>
        </p:txBody>
      </p:sp>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Lojistik Regresyon</a:t>
            </a:r>
            <a:endParaRPr/>
          </a:p>
        </p:txBody>
      </p:sp>
      <p:pic>
        <p:nvPicPr>
          <p:cNvPr id="153" name="Google Shape;153;p32"/>
          <p:cNvPicPr preferRelativeResize="0"/>
          <p:nvPr/>
        </p:nvPicPr>
        <p:blipFill>
          <a:blip r:embed="rId3">
            <a:alphaModFix/>
          </a:blip>
          <a:stretch>
            <a:fillRect/>
          </a:stretch>
        </p:blipFill>
        <p:spPr>
          <a:xfrm>
            <a:off x="4431800" y="2195850"/>
            <a:ext cx="4527601" cy="2005143"/>
          </a:xfrm>
          <a:prstGeom prst="rect">
            <a:avLst/>
          </a:prstGeom>
          <a:noFill/>
          <a:ln>
            <a:noFill/>
          </a:ln>
        </p:spPr>
      </p:pic>
      <p:pic>
        <p:nvPicPr>
          <p:cNvPr id="154" name="Google Shape;154;p32"/>
          <p:cNvPicPr preferRelativeResize="0"/>
          <p:nvPr/>
        </p:nvPicPr>
        <p:blipFill>
          <a:blip r:embed="rId4">
            <a:alphaModFix/>
          </a:blip>
          <a:stretch>
            <a:fillRect/>
          </a:stretch>
        </p:blipFill>
        <p:spPr>
          <a:xfrm>
            <a:off x="4795125" y="1084325"/>
            <a:ext cx="3800950" cy="85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Lojistik Regresyon</a:t>
            </a:r>
            <a:endParaRPr/>
          </a:p>
        </p:txBody>
      </p:sp>
      <p:sp>
        <p:nvSpPr>
          <p:cNvPr id="160" name="Google Shape;160;p33"/>
          <p:cNvSpPr txBox="1"/>
          <p:nvPr>
            <p:ph idx="1" type="body"/>
          </p:nvPr>
        </p:nvSpPr>
        <p:spPr>
          <a:xfrm>
            <a:off x="311700" y="1120325"/>
            <a:ext cx="3999900" cy="3416400"/>
          </a:xfrm>
          <a:prstGeom prst="rect">
            <a:avLst/>
          </a:prstGeom>
        </p:spPr>
        <p:txBody>
          <a:bodyPr anchorCtr="0" anchor="t" bIns="91425" lIns="91425" spcFirstLastPara="1" rIns="91425" wrap="square" tIns="91425">
            <a:normAutofit lnSpcReduction="10000"/>
          </a:bodyPr>
          <a:lstStyle/>
          <a:p>
            <a:pPr indent="-317500" lvl="0" marL="457200" rtl="0" algn="l">
              <a:lnSpc>
                <a:spcPct val="135714"/>
              </a:lnSpc>
              <a:spcBef>
                <a:spcPts val="0"/>
              </a:spcBef>
              <a:spcAft>
                <a:spcPts val="0"/>
              </a:spcAft>
              <a:buSzPts val="1400"/>
              <a:buChar char="●"/>
            </a:pPr>
            <a:r>
              <a:rPr lang="tr"/>
              <a:t>Temel bir sınıflandırma tekniğidir</a:t>
            </a:r>
            <a:endParaRPr/>
          </a:p>
          <a:p>
            <a:pPr indent="-317500" lvl="0" marL="457200" rtl="0" algn="l">
              <a:lnSpc>
                <a:spcPct val="135714"/>
              </a:lnSpc>
              <a:spcBef>
                <a:spcPts val="1000"/>
              </a:spcBef>
              <a:spcAft>
                <a:spcPts val="0"/>
              </a:spcAft>
              <a:buSzPts val="1400"/>
              <a:buChar char="●"/>
            </a:pPr>
            <a:r>
              <a:rPr lang="tr"/>
              <a:t>Adını bağımlı değişkene uyguladığımız logit dönüşümünden alır, “Logit Regresyon” olarak da bilinir</a:t>
            </a:r>
            <a:endParaRPr/>
          </a:p>
          <a:p>
            <a:pPr indent="-317500" lvl="0" marL="457200" rtl="0" algn="l">
              <a:lnSpc>
                <a:spcPct val="135714"/>
              </a:lnSpc>
              <a:spcBef>
                <a:spcPts val="1000"/>
              </a:spcBef>
              <a:spcAft>
                <a:spcPts val="0"/>
              </a:spcAft>
              <a:buSzPts val="1400"/>
              <a:buChar char="●"/>
            </a:pPr>
            <a:r>
              <a:rPr lang="tr"/>
              <a:t>Doğrusal sınıflandırıcılar grubuna aittir</a:t>
            </a:r>
            <a:endParaRPr/>
          </a:p>
          <a:p>
            <a:pPr indent="-317500" lvl="0" marL="457200" rtl="0" algn="l">
              <a:lnSpc>
                <a:spcPct val="135714"/>
              </a:lnSpc>
              <a:spcBef>
                <a:spcPts val="1000"/>
              </a:spcBef>
              <a:spcAft>
                <a:spcPts val="0"/>
              </a:spcAft>
              <a:buSzPts val="1400"/>
              <a:buChar char="●"/>
            </a:pPr>
            <a:r>
              <a:rPr lang="tr"/>
              <a:t>Doğrusal ve Polinomal Regresyona benzer</a:t>
            </a:r>
            <a:endParaRPr/>
          </a:p>
          <a:p>
            <a:pPr indent="-317500" lvl="0" marL="457200" rtl="0" algn="l">
              <a:lnSpc>
                <a:spcPct val="135714"/>
              </a:lnSpc>
              <a:spcBef>
                <a:spcPts val="1000"/>
              </a:spcBef>
              <a:spcAft>
                <a:spcPts val="0"/>
              </a:spcAft>
              <a:buSzPts val="1400"/>
              <a:buChar char="●"/>
            </a:pPr>
            <a:r>
              <a:rPr lang="tr"/>
              <a:t>Hızlı bir algoritmadır ve karmaşık değildir</a:t>
            </a:r>
            <a:endParaRPr/>
          </a:p>
          <a:p>
            <a:pPr indent="-317500" lvl="0" marL="457200" rtl="0" algn="l">
              <a:lnSpc>
                <a:spcPct val="135714"/>
              </a:lnSpc>
              <a:spcBef>
                <a:spcPts val="1000"/>
              </a:spcBef>
              <a:spcAft>
                <a:spcPts val="0"/>
              </a:spcAft>
              <a:buSzPts val="1400"/>
              <a:buChar char="●"/>
            </a:pPr>
            <a:r>
              <a:rPr lang="tr"/>
              <a:t>Temelde </a:t>
            </a:r>
            <a:r>
              <a:rPr lang="tr">
                <a:highlight>
                  <a:schemeClr val="lt1"/>
                </a:highlight>
              </a:rPr>
              <a:t>ikili sınıflandırma</a:t>
            </a:r>
            <a:r>
              <a:rPr lang="tr"/>
              <a:t> için kullanılır</a:t>
            </a:r>
            <a:endParaRPr/>
          </a:p>
          <a:p>
            <a:pPr indent="0" lvl="0" marL="457200" rtl="0" algn="l">
              <a:lnSpc>
                <a:spcPct val="135714"/>
              </a:lnSpc>
              <a:spcBef>
                <a:spcPts val="1000"/>
              </a:spcBef>
              <a:spcAft>
                <a:spcPts val="0"/>
              </a:spcAft>
              <a:buNone/>
            </a:pPr>
            <a:r>
              <a:t/>
            </a:r>
            <a:endParaRPr/>
          </a:p>
        </p:txBody>
      </p:sp>
      <p:pic>
        <p:nvPicPr>
          <p:cNvPr id="161" name="Google Shape;161;p33"/>
          <p:cNvPicPr preferRelativeResize="0"/>
          <p:nvPr/>
        </p:nvPicPr>
        <p:blipFill>
          <a:blip r:embed="rId3">
            <a:alphaModFix/>
          </a:blip>
          <a:stretch>
            <a:fillRect/>
          </a:stretch>
        </p:blipFill>
        <p:spPr>
          <a:xfrm>
            <a:off x="4922475" y="1970987"/>
            <a:ext cx="3709075" cy="2248075"/>
          </a:xfrm>
          <a:prstGeom prst="rect">
            <a:avLst/>
          </a:prstGeom>
          <a:noFill/>
          <a:ln>
            <a:noFill/>
          </a:ln>
        </p:spPr>
      </p:pic>
      <p:pic>
        <p:nvPicPr>
          <p:cNvPr id="162" name="Google Shape;162;p33"/>
          <p:cNvPicPr preferRelativeResize="0"/>
          <p:nvPr/>
        </p:nvPicPr>
        <p:blipFill>
          <a:blip r:embed="rId4">
            <a:alphaModFix/>
          </a:blip>
          <a:stretch>
            <a:fillRect/>
          </a:stretch>
        </p:blipFill>
        <p:spPr>
          <a:xfrm>
            <a:off x="5910338" y="1182100"/>
            <a:ext cx="1733361"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