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g5SO4/Yf097kRXqEqTtzlwCkil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6" name="Google Shape;86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1" name="Google Shape;9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6" name="Google Shape;4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9" name="Google Shape;9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73725" y="105399"/>
            <a:ext cx="1147424" cy="43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7"/>
          <p:cNvSpPr/>
          <p:nvPr/>
        </p:nvSpPr>
        <p:spPr>
          <a:xfrm>
            <a:off x="0" y="4928400"/>
            <a:ext cx="9144000" cy="2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7"/>
          <p:cNvSpPr txBox="1"/>
          <p:nvPr/>
        </p:nvSpPr>
        <p:spPr>
          <a:xfrm>
            <a:off x="2642400" y="4835850"/>
            <a:ext cx="38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globalaihub.com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tr" sz="6000">
                <a:latin typeface="Century"/>
                <a:ea typeface="Century"/>
                <a:cs typeface="Century"/>
                <a:sym typeface="Century"/>
              </a:rPr>
              <a:t>Day 1</a:t>
            </a:r>
            <a:endParaRPr sz="60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 sz="2500">
                <a:latin typeface="Century"/>
                <a:ea typeface="Century"/>
                <a:cs typeface="Century"/>
                <a:sym typeface="Century"/>
              </a:rPr>
              <a:t>Makine Öğrenmesine Giriş</a:t>
            </a:r>
            <a:endParaRPr sz="2500"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>
                <a:latin typeface="Century"/>
                <a:ea typeface="Century"/>
                <a:cs typeface="Century"/>
                <a:sym typeface="Century"/>
              </a:rPr>
              <a:t>Makine Öğrenmesi Hangi Alanlarda Kullanılabilir?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57" name="Google Shape;15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"/>
              <a:buChar char="●"/>
            </a:pP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Mailde spam bulma</a:t>
            </a:r>
            <a:endParaRPr>
              <a:highlight>
                <a:schemeClr val="lt1"/>
              </a:highlight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"/>
              <a:buChar char="●"/>
            </a:pP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Kişiselleştirilmiş Reklamlar</a:t>
            </a:r>
            <a:endParaRPr>
              <a:highlight>
                <a:schemeClr val="lt1"/>
              </a:highlight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"/>
              <a:buChar char="●"/>
            </a:pP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Sağlık Analizi ve Hasta Tedavisi</a:t>
            </a:r>
            <a:endParaRPr>
              <a:highlight>
                <a:schemeClr val="lt1"/>
              </a:highlight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"/>
              <a:buChar char="●"/>
            </a:pP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Sesli Asistanlar</a:t>
            </a:r>
            <a:endParaRPr>
              <a:highlight>
                <a:schemeClr val="lt1"/>
              </a:highlight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"/>
              <a:buChar char="●"/>
            </a:pP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Otonom Araçlar</a:t>
            </a:r>
            <a:endParaRPr>
              <a:highlight>
                <a:schemeClr val="lt1"/>
              </a:highlight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tr" sz="6000">
                <a:latin typeface="Century"/>
                <a:ea typeface="Century"/>
                <a:cs typeface="Century"/>
                <a:sym typeface="Century"/>
              </a:rPr>
              <a:t>Makine Öğrenmesi Problem Çeşitleri</a:t>
            </a:r>
            <a:endParaRPr sz="60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63" name="Google Shape;163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26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 sz="1400"/>
              <a:t>Regresyon</a:t>
            </a:r>
            <a:endParaRPr sz="1400"/>
          </a:p>
          <a:p>
            <a:pPr indent="-317526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 sz="1400"/>
              <a:t>Sınıflandırma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tr">
                <a:latin typeface="Century"/>
                <a:ea typeface="Century"/>
                <a:cs typeface="Century"/>
                <a:sym typeface="Century"/>
              </a:rPr>
              <a:t>Regresyon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69" name="Google Shape;169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Regresyon bir bağımlı değişken ile diğer birkaç bağımsız değişken arasındaki ilişkiyi belirler. Regresyon analizi, bağımsız değişkenlerin bazıları değiştiğinde bağımlı değişkenin nasıl değiştiğini anlamaya yardımcı olmaktadır.</a:t>
            </a:r>
            <a:endParaRPr>
              <a:highlight>
                <a:schemeClr val="lt1"/>
              </a:highlight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chemeClr val="lt1"/>
              </a:highlight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*  Makine Öğrenmesi Modeli'nin tahmin edeceği değer sürekli bir değerse bu tür bir problem, regresyon problemi kategorisine girer</a:t>
            </a:r>
            <a:endParaRPr>
              <a:highlight>
                <a:schemeClr val="lt1"/>
              </a:highlight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*  Lineer Regresyon Kullanılır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170" name="Google Shape;1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4325" y="1152463"/>
            <a:ext cx="4591776" cy="255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>
                <a:latin typeface="Century"/>
                <a:ea typeface="Century"/>
                <a:cs typeface="Century"/>
                <a:sym typeface="Century"/>
              </a:rPr>
              <a:t>Sınıflandırma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76" name="Google Shape;176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*  Makine Öğrenmesi Modeli'nin tahmin edeceği değer kategorik bir değerse bu tür bir problem, sınıflandırma problemi kategorisine girer</a:t>
            </a:r>
            <a:endParaRPr>
              <a:highlight>
                <a:schemeClr val="lt1"/>
              </a:highlight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*  Lojistik Regresyon Kullanılır</a:t>
            </a:r>
            <a:endParaRPr>
              <a:highlight>
                <a:schemeClr val="lt1"/>
              </a:highlight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177" name="Google Shape;1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9375" y="1152475"/>
            <a:ext cx="4780251" cy="26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tr" sz="6000">
                <a:latin typeface="Century"/>
                <a:ea typeface="Century"/>
                <a:cs typeface="Century"/>
                <a:sym typeface="Century"/>
              </a:rPr>
              <a:t>Sci-kit Learn’e Giriş</a:t>
            </a:r>
            <a:endParaRPr sz="60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32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>
                <a:latin typeface="Century"/>
                <a:ea typeface="Century"/>
                <a:cs typeface="Century"/>
                <a:sym typeface="Century"/>
              </a:rPr>
              <a:t>Sci-Kit Learn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89" name="Google Shape;18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Makine Öğrenmesi modelleri oluşturmak ve veriyi önişlemek için kullanılan bir Python kütüphanesidir.</a:t>
            </a:r>
            <a:endParaRPr>
              <a:highlight>
                <a:schemeClr val="lt1"/>
              </a:highlight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90" name="Google Shape;19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91" name="Google Shape;1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1600" y="1152475"/>
            <a:ext cx="45206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tr" sz="6000">
                <a:latin typeface="Century"/>
                <a:ea typeface="Century"/>
                <a:cs typeface="Century"/>
                <a:sym typeface="Century"/>
              </a:rPr>
              <a:t>Colab Zamanı!</a:t>
            </a:r>
            <a:endParaRPr sz="60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97" name="Google Shape;197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3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>
                <a:latin typeface="Century"/>
                <a:ea typeface="Century"/>
                <a:cs typeface="Century"/>
                <a:sym typeface="Century"/>
              </a:rPr>
              <a:t>Hoşgeldin</a:t>
            </a:r>
            <a:r>
              <a:rPr lang="tr">
                <a:latin typeface="Century"/>
                <a:ea typeface="Century"/>
                <a:cs typeface="Century"/>
                <a:sym typeface="Century"/>
              </a:rPr>
              <a:t>!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Kurs sonunda öğreneceklerin:</a:t>
            </a:r>
            <a:endParaRPr>
              <a:highlight>
                <a:schemeClr val="lt1"/>
              </a:highlight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entury"/>
              <a:buChar char="●"/>
            </a:pP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Makine Öğrenmesi Terminolojisi</a:t>
            </a:r>
            <a:endParaRPr>
              <a:highlight>
                <a:schemeClr val="lt1"/>
              </a:highlight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"/>
              <a:buChar char="●"/>
            </a:pP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Denetimli Öğrenme</a:t>
            </a:r>
            <a:endParaRPr>
              <a:highlight>
                <a:schemeClr val="lt1"/>
              </a:highlight>
              <a:latin typeface="Century"/>
              <a:ea typeface="Century"/>
              <a:cs typeface="Century"/>
              <a:sym typeface="Centur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"/>
              <a:buChar char="○"/>
            </a:pP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Regresyon Problemi</a:t>
            </a:r>
            <a:endParaRPr>
              <a:highlight>
                <a:schemeClr val="lt1"/>
              </a:highlight>
              <a:latin typeface="Century"/>
              <a:ea typeface="Century"/>
              <a:cs typeface="Century"/>
              <a:sym typeface="Centur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"/>
              <a:buChar char="○"/>
            </a:pP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Sınıflandırma Problemi</a:t>
            </a:r>
            <a:endParaRPr>
              <a:highlight>
                <a:schemeClr val="lt1"/>
              </a:highlight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"/>
              <a:buChar char="●"/>
            </a:pP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Karar Ağaçları</a:t>
            </a:r>
            <a:endParaRPr>
              <a:highlight>
                <a:schemeClr val="lt1"/>
              </a:highlight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"/>
              <a:buChar char="●"/>
            </a:pP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Denetimsiz Öğrenme</a:t>
            </a:r>
            <a:endParaRPr>
              <a:highlight>
                <a:schemeClr val="lt1"/>
              </a:highlight>
              <a:latin typeface="Century"/>
              <a:ea typeface="Century"/>
              <a:cs typeface="Century"/>
              <a:sym typeface="Centur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"/>
              <a:buChar char="○"/>
            </a:pP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Kümeleme</a:t>
            </a:r>
            <a:endParaRPr>
              <a:highlight>
                <a:schemeClr val="lt1"/>
              </a:highlight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tr" sz="6000">
                <a:latin typeface="Century"/>
                <a:ea typeface="Century"/>
                <a:cs typeface="Century"/>
                <a:sym typeface="Century"/>
              </a:rPr>
              <a:t>Merhaba</a:t>
            </a:r>
            <a:r>
              <a:rPr lang="tr" sz="6000">
                <a:latin typeface="Century"/>
                <a:ea typeface="Century"/>
                <a:cs typeface="Century"/>
                <a:sym typeface="Century"/>
              </a:rPr>
              <a:t>!</a:t>
            </a:r>
            <a:endParaRPr sz="60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311700" y="2834125"/>
            <a:ext cx="8520600" cy="16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Century"/>
                <a:ea typeface="Century"/>
                <a:cs typeface="Century"/>
                <a:sym typeface="Century"/>
              </a:rPr>
              <a:t>Bu slaytta öğreneceklerin</a:t>
            </a:r>
            <a:r>
              <a:rPr lang="tr" sz="1400">
                <a:latin typeface="Century"/>
                <a:ea typeface="Century"/>
                <a:cs typeface="Century"/>
                <a:sym typeface="Century"/>
              </a:rPr>
              <a:t>: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40640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"/>
              <a:buChar char="●"/>
            </a:pPr>
            <a:r>
              <a:rPr lang="tr" sz="1400">
                <a:latin typeface="Century"/>
                <a:ea typeface="Century"/>
                <a:cs typeface="Century"/>
                <a:sym typeface="Century"/>
              </a:rPr>
              <a:t>Makine Öğrenmesi Terminolojisi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40640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"/>
              <a:buChar char="●"/>
            </a:pPr>
            <a:r>
              <a:rPr lang="tr" sz="1400">
                <a:latin typeface="Century"/>
                <a:ea typeface="Century"/>
                <a:cs typeface="Century"/>
                <a:sym typeface="Century"/>
              </a:rPr>
              <a:t>D</a:t>
            </a:r>
            <a:r>
              <a:rPr lang="tr" sz="1400">
                <a:latin typeface="Century"/>
                <a:ea typeface="Century"/>
                <a:cs typeface="Century"/>
                <a:sym typeface="Century"/>
              </a:rPr>
              <a:t>enetimli Öğrenme: 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406400" lvl="1" marL="4114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"/>
              <a:buChar char="○"/>
            </a:pPr>
            <a:r>
              <a:rPr lang="tr" sz="1400">
                <a:latin typeface="Century"/>
                <a:ea typeface="Century"/>
                <a:cs typeface="Century"/>
                <a:sym typeface="Century"/>
              </a:rPr>
              <a:t>Sınıflandırma &amp; Regresyon Problemi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40640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"/>
              <a:buChar char="●"/>
            </a:pPr>
            <a:r>
              <a:rPr lang="tr" sz="1400">
                <a:latin typeface="Century"/>
                <a:ea typeface="Century"/>
                <a:cs typeface="Century"/>
                <a:sym typeface="Century"/>
              </a:rPr>
              <a:t>Decision Trees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tr" sz="6000">
                <a:latin typeface="Century"/>
                <a:ea typeface="Century"/>
                <a:cs typeface="Century"/>
                <a:sym typeface="Century"/>
              </a:rPr>
              <a:t>Makine Öğrenmesi Nedir?</a:t>
            </a:r>
            <a:endParaRPr sz="6000"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>
                <a:latin typeface="Century"/>
                <a:ea typeface="Century"/>
                <a:cs typeface="Century"/>
                <a:sym typeface="Century"/>
              </a:rPr>
              <a:t>Makine Öğrenmesi Nedir?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368975" y="1244850"/>
            <a:ext cx="4053600" cy="23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tr" sz="1500">
                <a:highlight>
                  <a:srgbClr val="FFFFFF"/>
                </a:highlight>
                <a:latin typeface="Century"/>
                <a:ea typeface="Century"/>
                <a:cs typeface="Century"/>
                <a:sym typeface="Century"/>
              </a:rPr>
              <a:t>Makine Öğrenmesi, yazılım uygulamalarının açıkça programlanmadan sonuçları tahmin etmede daha doğru olmasını sağlayan bir tür yapay zekadır.</a:t>
            </a:r>
            <a:endParaRPr sz="1500"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0499" y="1244863"/>
            <a:ext cx="3971800" cy="23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>
                <a:latin typeface="Century"/>
                <a:ea typeface="Century"/>
                <a:cs typeface="Century"/>
                <a:sym typeface="Century"/>
              </a:rPr>
              <a:t>Makine Öğrenmesi Projelerinin Adımları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"/>
              <a:buAutoNum type="arabicPeriod"/>
            </a:pP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Makine Öğrenmesi kullanarak evinizin fiyatını tahmin etmek istiyorsunuz. Elinizdeki bu problem Regresyon problemidir.</a:t>
            </a:r>
            <a:endParaRPr>
              <a:highlight>
                <a:schemeClr val="lt1"/>
              </a:highlight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"/>
              <a:buAutoNum type="arabicPeriod"/>
            </a:pP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Modelinizi oluşturduktan sonra eğitmek için verilere ihtiyacınız var. Bir evin fiyatını tahmin etmek için hangi bilgilerin olması gerektiğine karar vermeniz gerekiyor.(Örneğin evin metrekaresi, konumu, bina yaşı)</a:t>
            </a:r>
            <a:endParaRPr>
              <a:highlight>
                <a:schemeClr val="lt1"/>
              </a:highlight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"/>
              <a:buAutoNum type="arabicPeriod"/>
            </a:pP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Bu bilgileri ve onlara karşılık gelen fiyatı içeren gerçek fiyatların bulunduğu bilgileri Yapay Zeka modelimize veriyoruz. Yapay Zeka modelimiz bu bilgileri öğreniyor.</a:t>
            </a:r>
            <a:endParaRPr>
              <a:highlight>
                <a:schemeClr val="lt1"/>
              </a:highlight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"/>
              <a:buAutoNum type="arabicPeriod"/>
            </a:pP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Verdiğimiz bilgileri öğrenen Yapay Zeka modelimize fiyatını öğrenmek istediğimiz evin bilgilerini veriyoruz ve bizim için fiyatı tahmin etmesini istiyoruz.</a:t>
            </a:r>
            <a:endParaRPr>
              <a:highlight>
                <a:schemeClr val="lt1"/>
              </a:highlight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>
                <a:latin typeface="Century"/>
                <a:ea typeface="Century"/>
                <a:cs typeface="Century"/>
                <a:sym typeface="Century"/>
              </a:rPr>
              <a:t>Makine Öğrenmesi Terminolojisi - 1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39" name="Google Shape;139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1.  </a:t>
            </a:r>
            <a:r>
              <a:rPr b="1"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Feature:</a:t>
            </a: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 Tahmin edilmesini istediğimiz bilgiyi tahmin edebilmesi için modelimize verdiğimiz ve eğitim sırasında beslediğimiz bilgiler. (Evin metrekaresi, konumu, bina yaşı)</a:t>
            </a:r>
            <a:endParaRPr>
              <a:highlight>
                <a:schemeClr val="lt1"/>
              </a:highlight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2.  </a:t>
            </a:r>
            <a:r>
              <a:rPr b="1"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Label:</a:t>
            </a: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 Modelimizin gerçekleştirdiği tahmin</a:t>
            </a:r>
            <a:endParaRPr>
              <a:highlight>
                <a:schemeClr val="lt1"/>
              </a:highlight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3.  </a:t>
            </a:r>
            <a:r>
              <a:rPr b="1"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Target:</a:t>
            </a: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 Evimizin </a:t>
            </a:r>
            <a:r>
              <a:rPr b="1" i="1"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gerçek </a:t>
            </a:r>
            <a:r>
              <a:rPr b="1"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 </a:t>
            </a: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fiyatı</a:t>
            </a:r>
            <a:endParaRPr>
              <a:highlight>
                <a:schemeClr val="lt1"/>
              </a:highlight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tr">
                <a:latin typeface="Century"/>
                <a:ea typeface="Century"/>
                <a:cs typeface="Century"/>
                <a:sym typeface="Century"/>
              </a:rPr>
              <a:t>Makine Öğrenmesi Modeli Nasıl Çalışır?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1500" y="1152475"/>
            <a:ext cx="66210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>
                <a:latin typeface="Century"/>
                <a:ea typeface="Century"/>
                <a:cs typeface="Century"/>
                <a:sym typeface="Century"/>
              </a:rPr>
              <a:t>Makine Öğrenmesi Terminolojisi - 2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51" name="Google Shape;151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1.  </a:t>
            </a:r>
            <a:r>
              <a:rPr b="1"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Hiperparametre:</a:t>
            </a: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 Modelimizi eğitirken onun nasıl eğitileceğini belirleyen ve bizim belirlediğimiz değişkenlerdir. Örneğin öğrenme hızı (learning rate)</a:t>
            </a:r>
            <a:endParaRPr>
              <a:highlight>
                <a:schemeClr val="lt1"/>
              </a:highlight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2.  </a:t>
            </a:r>
            <a:r>
              <a:rPr b="1"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Epoch: </a:t>
            </a: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Modelimizin eğitim sırasında veriyi baştan sona itere etme sayısıdır</a:t>
            </a:r>
            <a:endParaRPr>
              <a:highlight>
                <a:schemeClr val="lt1"/>
              </a:highlight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3.  </a:t>
            </a:r>
            <a:r>
              <a:rPr b="1"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Batch Size:</a:t>
            </a:r>
            <a:r>
              <a:rPr lang="tr">
                <a:highlight>
                  <a:schemeClr val="lt1"/>
                </a:highlight>
                <a:latin typeface="Century"/>
                <a:ea typeface="Century"/>
                <a:cs typeface="Century"/>
                <a:sym typeface="Century"/>
              </a:rPr>
              <a:t> Modelimizin eğitimi sırasında verinin hafızaya geliş adedidir.</a:t>
            </a:r>
            <a:endParaRPr>
              <a:highlight>
                <a:schemeClr val="lt1"/>
              </a:highlight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highlight>
                <a:schemeClr val="lt1"/>
              </a:highlight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