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858000" cy="9144000"/>
  <p:embeddedFontLst>
    <p:embeddedFont>
      <p:font typeface="Roboto"/>
      <p:regular r:id="rId23"/>
      <p:bold r:id="rId24"/>
      <p:italic r:id="rId25"/>
      <p:boldItalic r:id="rId26"/>
    </p:embeddedFont>
    <p:embeddedFont>
      <p:font typeface="Fira Sans ExtraBold"/>
      <p:bold r:id="rId27"/>
      <p:boldItalic r:id="rId28"/>
    </p:embeddedFont>
    <p:embeddedFont>
      <p:font typeface="Roboto Light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28" Type="http://schemas.openxmlformats.org/officeDocument/2006/relationships/font" Target="fonts/FiraSansExtraBold-boldItalic.fntdata"/><Relationship Id="rId27" Type="http://schemas.openxmlformats.org/officeDocument/2006/relationships/font" Target="fonts/FiraSansExtraBold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Light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obotoLight-italic.fntdata"/><Relationship Id="rId30" Type="http://schemas.openxmlformats.org/officeDocument/2006/relationships/font" Target="fonts/RobotoLight-bold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32" Type="http://schemas.openxmlformats.org/officeDocument/2006/relationships/font" Target="fonts/RobotoLight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e2d3d47f8b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e2d3d47f8b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2d3d47f8b_0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2d3d47f8b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e2d3d47f8b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e2d3d47f8b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e2d3d47f8b_0_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e2d3d47f8b_0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e2d3d47f8b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e2d3d47f8b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e2d3d47f8b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e2d3d47f8b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e2d3d47f8b_0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e2d3d47f8b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e2d3d47f8b_0_3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e2d3d47f8b_0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e4bbffef6b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e4bbffef6b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e4bbffef6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e4bbffef6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e2d3d47f8b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e2d3d47f8b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e2d3d47f8b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e2d3d47f8b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e2d3d47f8b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e2d3d47f8b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e2d3d47f8b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e2d3d47f8b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e2d3d47f8b_0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e2d3d47f8b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e2d3d47f8b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e2d3d47f8b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9" name="Google Shape;59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3" name="Google Shape;6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0" name="Google Shape;70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1" name="Google Shape;71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2" name="Google Shape;72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5" name="Google Shape;75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8" name="Google Shape;78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9" name="Google Shape;79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2" name="Google Shape;82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6" name="Google Shape;86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7" name="Google Shape;87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8" name="Google Shape;88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  <p:sp>
        <p:nvSpPr>
          <p:cNvPr id="91" name="Google Shape;91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4" name="Google Shape;94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5" name="Google Shape;95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3.jp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entury"/>
              <a:buNone/>
              <a:defRPr sz="2800">
                <a:solidFill>
                  <a:schemeClr val="dk1"/>
                </a:solidFill>
                <a:latin typeface="Century"/>
                <a:ea typeface="Century"/>
                <a:cs typeface="Century"/>
                <a:sym typeface="Centur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"/>
              <a:buChar char="●"/>
              <a:defRPr>
                <a:solidFill>
                  <a:schemeClr val="dk1"/>
                </a:solidFill>
                <a:latin typeface="Century"/>
                <a:ea typeface="Century"/>
                <a:cs typeface="Century"/>
                <a:sym typeface="Century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"/>
              <a:buChar char="○"/>
              <a:defRPr>
                <a:solidFill>
                  <a:schemeClr val="dk1"/>
                </a:solidFill>
                <a:latin typeface="Century"/>
                <a:ea typeface="Century"/>
                <a:cs typeface="Century"/>
                <a:sym typeface="Century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"/>
              <a:buChar char="■"/>
              <a:defRPr>
                <a:solidFill>
                  <a:schemeClr val="dk1"/>
                </a:solidFill>
                <a:latin typeface="Century"/>
                <a:ea typeface="Century"/>
                <a:cs typeface="Century"/>
                <a:sym typeface="Century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"/>
              <a:buChar char="●"/>
              <a:defRPr>
                <a:solidFill>
                  <a:schemeClr val="dk1"/>
                </a:solidFill>
                <a:latin typeface="Century"/>
                <a:ea typeface="Century"/>
                <a:cs typeface="Century"/>
                <a:sym typeface="Century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"/>
              <a:buChar char="○"/>
              <a:defRPr>
                <a:solidFill>
                  <a:schemeClr val="dk1"/>
                </a:solidFill>
                <a:latin typeface="Century"/>
                <a:ea typeface="Century"/>
                <a:cs typeface="Century"/>
                <a:sym typeface="Century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"/>
              <a:buChar char="■"/>
              <a:defRPr>
                <a:solidFill>
                  <a:schemeClr val="dk1"/>
                </a:solidFill>
                <a:latin typeface="Century"/>
                <a:ea typeface="Century"/>
                <a:cs typeface="Century"/>
                <a:sym typeface="Century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"/>
              <a:buChar char="●"/>
              <a:defRPr>
                <a:solidFill>
                  <a:schemeClr val="dk1"/>
                </a:solidFill>
                <a:latin typeface="Century"/>
                <a:ea typeface="Century"/>
                <a:cs typeface="Century"/>
                <a:sym typeface="Century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"/>
              <a:buChar char="○"/>
              <a:defRPr>
                <a:solidFill>
                  <a:schemeClr val="dk1"/>
                </a:solidFill>
                <a:latin typeface="Century"/>
                <a:ea typeface="Century"/>
                <a:cs typeface="Century"/>
                <a:sym typeface="Century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"/>
              <a:buChar char="■"/>
              <a:defRPr>
                <a:solidFill>
                  <a:schemeClr val="dk1"/>
                </a:solidFill>
                <a:latin typeface="Century"/>
                <a:ea typeface="Century"/>
                <a:cs typeface="Century"/>
                <a:sym typeface="Century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  <p:pic>
        <p:nvPicPr>
          <p:cNvPr id="54" name="Google Shape;54;p13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7873725" y="105399"/>
            <a:ext cx="1147424" cy="43735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/>
          <p:nvPr/>
        </p:nvSpPr>
        <p:spPr>
          <a:xfrm>
            <a:off x="0" y="4928400"/>
            <a:ext cx="9144000" cy="215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accent1"/>
              </a:highlight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2642400" y="4835850"/>
            <a:ext cx="385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 sz="1300">
                <a:solidFill>
                  <a:schemeClr val="lt1"/>
                </a:solidFill>
                <a:latin typeface="Fira Sans ExtraBold"/>
                <a:ea typeface="Fira Sans ExtraBold"/>
                <a:cs typeface="Fira Sans ExtraBold"/>
                <a:sym typeface="Fira Sans ExtraBold"/>
              </a:rPr>
              <a:t>globalaihub.com</a:t>
            </a:r>
            <a:endParaRPr sz="1300">
              <a:solidFill>
                <a:schemeClr val="lt1"/>
              </a:solidFill>
              <a:latin typeface="Fira Sans ExtraBold"/>
              <a:ea typeface="Fira Sans ExtraBold"/>
              <a:cs typeface="Fira Sans ExtraBold"/>
              <a:sym typeface="Fira Sans ExtraBold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gif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Day 1</a:t>
            </a:r>
            <a:endParaRPr/>
          </a:p>
        </p:txBody>
      </p:sp>
      <p:sp>
        <p:nvSpPr>
          <p:cNvPr id="103" name="Google Shape;103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 sz="3786"/>
              <a:t>Introduction to Machine Learning</a:t>
            </a:r>
            <a:endParaRPr sz="2032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Makine Öğrenmesi Hangi Alanlarda Kullanılabilir?</a:t>
            </a:r>
            <a:endParaRPr/>
          </a:p>
        </p:txBody>
      </p:sp>
      <p:sp>
        <p:nvSpPr>
          <p:cNvPr id="159" name="Google Shape;159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"/>
              <a:buChar char="●"/>
            </a:pPr>
            <a:r>
              <a:rPr lang="tr" sz="150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Mailde spam bulma</a:t>
            </a:r>
            <a:endParaRPr sz="1500"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"/>
              <a:buChar char="●"/>
            </a:pPr>
            <a:r>
              <a:rPr lang="tr" sz="150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Kişiselleştirilmiş Reklamlar</a:t>
            </a:r>
            <a:endParaRPr sz="1500"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"/>
              <a:buChar char="●"/>
            </a:pPr>
            <a:r>
              <a:rPr lang="tr" sz="150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Sağlık Analizi ve Hasta Tedavisi</a:t>
            </a:r>
            <a:endParaRPr sz="1500"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"/>
              <a:buChar char="●"/>
            </a:pPr>
            <a:r>
              <a:rPr lang="tr" sz="150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Sesli Asistanlar</a:t>
            </a:r>
            <a:endParaRPr sz="1500"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"/>
              <a:buChar char="●"/>
            </a:pPr>
            <a:r>
              <a:rPr lang="tr" sz="150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Otonom Araçlar</a:t>
            </a:r>
            <a:endParaRPr sz="1500"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Makine Öğrenmesi Problem Çeşitleri</a:t>
            </a:r>
            <a:endParaRPr/>
          </a:p>
        </p:txBody>
      </p:sp>
      <p:sp>
        <p:nvSpPr>
          <p:cNvPr id="165" name="Google Shape;165;p3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38291" lvl="0" marL="4572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tr" sz="2032"/>
              <a:t>Regresyon</a:t>
            </a:r>
            <a:endParaRPr sz="2032"/>
          </a:p>
          <a:p>
            <a:pPr indent="-338291" lvl="0" marL="4572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tr" sz="2032"/>
              <a:t>Sınıflandırma</a:t>
            </a:r>
            <a:endParaRPr sz="2032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tr"/>
              <a:t>Regresyon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3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3333"/>
              <a:buFont typeface="Arial"/>
              <a:buNone/>
            </a:pPr>
            <a:r>
              <a:rPr lang="tr" sz="150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Regresyon bir bağımlı değişken ile diğer birkaç bağımsız değişken arasındaki ilişkiyi belirler. Regresyon analizi, bağımsız değişkenlerin bazıları değiştiğinde bağımlı değişkenin nasıl değiştiğini anlamaya yardımcı olmaktadır.</a:t>
            </a:r>
            <a:endParaRPr sz="1500"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3333"/>
              <a:buFont typeface="Arial"/>
              <a:buNone/>
            </a:pPr>
            <a:r>
              <a:t/>
            </a:r>
            <a:endParaRPr sz="1500"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3333"/>
              <a:buFont typeface="Arial"/>
              <a:buNone/>
            </a:pPr>
            <a:r>
              <a:rPr lang="tr" sz="150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*  Makine Öğrenmesi Modeli'nin tahmin edeceği değer sürekli bir değerse bu tür bir problem, regresyon problemi kategorisine girer</a:t>
            </a:r>
            <a:endParaRPr sz="1500"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3333"/>
              <a:buFont typeface="Arial"/>
              <a:buNone/>
            </a:pPr>
            <a:r>
              <a:rPr lang="tr" sz="150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*  Lineer Regresyon Kullanılır</a:t>
            </a:r>
            <a:endParaRPr sz="1500"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3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3" name="Google Shape;17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4325" y="1152463"/>
            <a:ext cx="4591776" cy="2552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Sınıflandırma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3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" sz="150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*  Makine Öğrenmesi Modeli'nin tahmin edeceği değer kategorik bir değerse bu tür bir problem, sınıflandırma problemi kategorisine girer</a:t>
            </a:r>
            <a:endParaRPr sz="1500"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" sz="150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*  Lojistik Regresyon Kullanılır</a:t>
            </a:r>
            <a:endParaRPr sz="1500"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0" name="Google Shape;180;p3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1" name="Google Shape;18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9375" y="1152475"/>
            <a:ext cx="4780251" cy="267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Sci-kit Learn’e Giriş</a:t>
            </a:r>
            <a:endParaRPr/>
          </a:p>
        </p:txBody>
      </p:sp>
      <p:sp>
        <p:nvSpPr>
          <p:cNvPr id="187" name="Google Shape;187;p3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32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Sci-Kit Learn</a:t>
            </a:r>
            <a:endParaRPr/>
          </a:p>
        </p:txBody>
      </p:sp>
      <p:sp>
        <p:nvSpPr>
          <p:cNvPr id="193" name="Google Shape;193;p3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 sz="150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Makine Öğrenmesi modelleri oluşturmak ve veriyi önişlemek için kullanılan bir Python kütüphanesidir.</a:t>
            </a:r>
            <a:endParaRPr sz="1500"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4" name="Google Shape;194;p3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5" name="Google Shape;195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1600" y="1152475"/>
            <a:ext cx="4520699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4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Colab Zamanı!</a:t>
            </a:r>
            <a:endParaRPr/>
          </a:p>
        </p:txBody>
      </p:sp>
      <p:sp>
        <p:nvSpPr>
          <p:cNvPr id="201" name="Google Shape;201;p4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32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Welcome!</a:t>
            </a:r>
            <a:endParaRPr/>
          </a:p>
        </p:txBody>
      </p:sp>
      <p:sp>
        <p:nvSpPr>
          <p:cNvPr id="109" name="Google Shape;109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150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When this course ends, you will learn:</a:t>
            </a:r>
            <a:endParaRPr sz="1500"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Font typeface="Roboto"/>
              <a:buChar char="●"/>
            </a:pPr>
            <a:r>
              <a:rPr lang="tr" sz="150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Machine Learning Terminology</a:t>
            </a:r>
            <a:endParaRPr sz="1500"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Roboto"/>
              <a:buChar char="●"/>
            </a:pPr>
            <a:r>
              <a:rPr lang="tr" sz="150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Supervised Learning</a:t>
            </a:r>
            <a:endParaRPr sz="1500"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Font typeface="Roboto"/>
              <a:buChar char="○"/>
            </a:pPr>
            <a:r>
              <a:rPr lang="tr" sz="150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Regression Problems</a:t>
            </a:r>
            <a:endParaRPr sz="1500"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Font typeface="Roboto"/>
              <a:buChar char="○"/>
            </a:pPr>
            <a:r>
              <a:rPr lang="tr" sz="150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Classification Problems</a:t>
            </a:r>
            <a:endParaRPr sz="1500"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Roboto"/>
              <a:buChar char="●"/>
            </a:pPr>
            <a:r>
              <a:rPr lang="tr" sz="150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Decision Trees</a:t>
            </a:r>
            <a:endParaRPr sz="1500"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Roboto"/>
              <a:buChar char="●"/>
            </a:pPr>
            <a:r>
              <a:rPr lang="tr" sz="150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Unsupervised Learning</a:t>
            </a:r>
            <a:endParaRPr sz="1500"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Font typeface="Roboto"/>
              <a:buChar char="○"/>
            </a:pPr>
            <a:r>
              <a:rPr lang="tr" sz="150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Clustering</a:t>
            </a:r>
            <a:endParaRPr sz="1500"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Welcome!</a:t>
            </a:r>
            <a:endParaRPr/>
          </a:p>
        </p:txBody>
      </p:sp>
      <p:sp>
        <p:nvSpPr>
          <p:cNvPr id="115" name="Google Shape;115;p27"/>
          <p:cNvSpPr txBox="1"/>
          <p:nvPr>
            <p:ph idx="1" type="subTitle"/>
          </p:nvPr>
        </p:nvSpPr>
        <p:spPr>
          <a:xfrm>
            <a:off x="311700" y="2834125"/>
            <a:ext cx="8520600" cy="163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0000" lnSpcReduction="20000"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 sz="3786"/>
              <a:t>You will learn:</a:t>
            </a:r>
            <a:endParaRPr sz="3786"/>
          </a:p>
          <a:p>
            <a:pPr indent="-324776" lvl="0" marL="4572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tr" sz="3786"/>
              <a:t>Machine Learning Terminology</a:t>
            </a:r>
            <a:endParaRPr sz="3786"/>
          </a:p>
          <a:p>
            <a:pPr indent="-324776" lvl="0" marL="4572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tr" sz="3786"/>
              <a:t>Supervised Learning: Classification &amp; Regression Problems</a:t>
            </a:r>
            <a:endParaRPr sz="3786"/>
          </a:p>
          <a:p>
            <a:pPr indent="-324776" lvl="0" marL="4572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tr" sz="3786"/>
              <a:t>Decision Trees</a:t>
            </a:r>
            <a:endParaRPr sz="3786"/>
          </a:p>
          <a:p>
            <a:pPr indent="-324776" lvl="0" marL="4572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t/>
            </a:r>
            <a:endParaRPr sz="3786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Makine Öğrenmesi Nedir?</a:t>
            </a:r>
            <a:endParaRPr/>
          </a:p>
        </p:txBody>
      </p:sp>
      <p:sp>
        <p:nvSpPr>
          <p:cNvPr id="121" name="Google Shape;121;p2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32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latin typeface="Roboto"/>
                <a:ea typeface="Roboto"/>
                <a:cs typeface="Roboto"/>
                <a:sym typeface="Roboto"/>
              </a:rPr>
              <a:t>Makine Öğrenmesi Nedir?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7" name="Google Shape;127;p29"/>
          <p:cNvSpPr txBox="1"/>
          <p:nvPr>
            <p:ph idx="1" type="body"/>
          </p:nvPr>
        </p:nvSpPr>
        <p:spPr>
          <a:xfrm>
            <a:off x="368975" y="1244850"/>
            <a:ext cx="4053600" cy="230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tr" sz="1500">
                <a:highlight>
                  <a:srgbClr val="FFFFFF"/>
                </a:highlight>
                <a:latin typeface="Roboto Light"/>
                <a:ea typeface="Roboto Light"/>
                <a:cs typeface="Roboto Light"/>
                <a:sym typeface="Roboto Light"/>
              </a:rPr>
              <a:t>Makine Öğrenmesi, yazılım uygulamalarının açıkça programlanmadan sonuçları tahmin etmede daha doğru olmasını sağlayan bir tür yapay zekadır.</a:t>
            </a:r>
            <a:endParaRPr sz="15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28" name="Google Shape;12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0499" y="1244863"/>
            <a:ext cx="3971800" cy="230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Makine Öğrenmesi Projelerinin Adımları</a:t>
            </a:r>
            <a:endParaRPr/>
          </a:p>
        </p:txBody>
      </p:sp>
      <p:sp>
        <p:nvSpPr>
          <p:cNvPr id="134" name="Google Shape;134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150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1.   Makine Öğrenmesi kullanarak evinizin fiyatını tahmin etmek istiyorsunuz. Elinizdeki bu problem Regresyon problemidir.</a:t>
            </a:r>
            <a:endParaRPr sz="1500"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tr" sz="150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2.   Modelinizi oluşturduktan sonra eğitmek için verilere ihtiyacınız var. Bir evin fiyatını tahmin etmek için hangi bilgilerin olması gerektiğine karar vermeniz gerekiyor.(Örneğin evin metrekaresi, konumu, bina yaşı)</a:t>
            </a:r>
            <a:endParaRPr sz="1500"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tr" sz="150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3.   Bu bilgileri ve onlara karşılık gelen fiyatı içeren gerçek fiyatların bulunduğu bilgileri Yapay Zeka modelimize veriyoruz. Yapay Zeka modelimiz bu bilgileri öğreniyor.</a:t>
            </a:r>
            <a:endParaRPr sz="1500"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tr" sz="150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4.   Verdiğimiz bilgileri öğrenen Yapay Zeka modelimize fiyatını öğrenmek istediğimiz evin bilgilerini veriyoruz ve bizim için fiyatı tahmin etmesini istiyoruz.</a:t>
            </a:r>
            <a:endParaRPr sz="1500"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Makine Öğrenmesi Terminolojisi - 1</a:t>
            </a:r>
            <a:endParaRPr/>
          </a:p>
        </p:txBody>
      </p:sp>
      <p:sp>
        <p:nvSpPr>
          <p:cNvPr id="140" name="Google Shape;140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" sz="150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1.  </a:t>
            </a:r>
            <a:r>
              <a:rPr b="1" lang="tr" sz="150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Feature:</a:t>
            </a:r>
            <a:r>
              <a:rPr lang="tr" sz="150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Tahmin edilmesini istediğimiz bilgiyi tahmin edebilmesi için modelimize verdiğimiz ve eğitim sırasıda beslediğimiz bilgiler. (Evin metrekaresi, konumu, bina yaşı)</a:t>
            </a:r>
            <a:endParaRPr sz="1500"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" sz="150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2.  </a:t>
            </a:r>
            <a:r>
              <a:rPr b="1" lang="tr" sz="150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Label:</a:t>
            </a:r>
            <a:r>
              <a:rPr lang="tr" sz="150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Modelimizin gerçekleştirdiği tahmin</a:t>
            </a:r>
            <a:endParaRPr sz="1500"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 sz="150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3.  </a:t>
            </a:r>
            <a:r>
              <a:rPr b="1" lang="tr" sz="150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Target:</a:t>
            </a:r>
            <a:r>
              <a:rPr lang="tr" sz="150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Evimizin </a:t>
            </a:r>
            <a:r>
              <a:rPr b="1" i="1" lang="tr" sz="150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gerçek</a:t>
            </a:r>
            <a:r>
              <a:rPr b="1" lang="tr" sz="150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tr" sz="150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fiyatı</a:t>
            </a:r>
            <a:endParaRPr sz="1500"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tr"/>
              <a:t>Makine Öğrenmesi Modeli Nasıl Çalışır?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7" name="Google Shape;14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1500" y="1152475"/>
            <a:ext cx="6621001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Makine Öğrenmesi Terminolojisi - 2</a:t>
            </a:r>
            <a:endParaRPr/>
          </a:p>
        </p:txBody>
      </p:sp>
      <p:sp>
        <p:nvSpPr>
          <p:cNvPr id="153" name="Google Shape;153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 sz="150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1.  </a:t>
            </a:r>
            <a:r>
              <a:rPr b="1" lang="tr" sz="150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Hiperparametre:</a:t>
            </a:r>
            <a:r>
              <a:rPr lang="tr" sz="150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Modelimizi eğitirken onun nasıl eğitileceğini belirleyen ve bizim belirlediğimiz değişkenlerdir. Örneğin öğrenme hızı (learning rate)</a:t>
            </a:r>
            <a:endParaRPr sz="1500"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 sz="150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2.  </a:t>
            </a:r>
            <a:r>
              <a:rPr b="1" lang="tr" sz="150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Epoch: </a:t>
            </a:r>
            <a:r>
              <a:rPr lang="tr" sz="150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Modelimizin eğitim sırasında veriyi baştan sona itere etme sayısıdır</a:t>
            </a:r>
            <a:endParaRPr sz="1500"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 sz="150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3.  </a:t>
            </a:r>
            <a:r>
              <a:rPr b="1" lang="tr" sz="150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Batch Size:</a:t>
            </a:r>
            <a:r>
              <a:rPr lang="tr" sz="150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Modelimizin eğitimi sırasında verinin hafızaya geliş adedidir.</a:t>
            </a:r>
            <a:endParaRPr sz="1500"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