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Fira Sans ExtraBold"/>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ExtraBold-boldItalic.fntdata"/><Relationship Id="rId25" Type="http://schemas.openxmlformats.org/officeDocument/2006/relationships/font" Target="fonts/FiraSansExtra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2deb63b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2deb63bd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2deb63bd8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2deb63bd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2deb63bd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2deb63bd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2deb63bd8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2deb63bd8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2deb63bd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2deb63bd8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2deb63bd8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2deb63bd8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2deb63bd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2deb63bd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deb63bd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2deb63bd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2deb63bd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2deb63bd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2deb63bd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2deb63bd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2deb63bd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2deb63bd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2deb63bd8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2deb63bd8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2deb63bd8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2deb63bd8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2deb63bd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2deb63bd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 name="Google Shape;86;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indent="-317500" lvl="1" marL="914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indent="-317500" lvl="2" marL="1371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indent="-317500" lvl="3" marL="1828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indent="-317500" lvl="4" marL="22860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indent="-317500" lvl="5" marL="2743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indent="-317500" lvl="6" marL="3200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indent="-317500" lvl="7" marL="3657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indent="-317500" lvl="8" marL="4114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pic>
        <p:nvPicPr>
          <p:cNvPr id="54" name="Google Shape;54;p13"/>
          <p:cNvPicPr preferRelativeResize="0"/>
          <p:nvPr/>
        </p:nvPicPr>
        <p:blipFill>
          <a:blip r:embed="rId1">
            <a:alphaModFix/>
          </a:blip>
          <a:stretch>
            <a:fillRect/>
          </a:stretch>
        </p:blipFill>
        <p:spPr>
          <a:xfrm>
            <a:off x="7873725" y="105399"/>
            <a:ext cx="1147424" cy="437350"/>
          </a:xfrm>
          <a:prstGeom prst="rect">
            <a:avLst/>
          </a:prstGeom>
          <a:noFill/>
          <a:ln>
            <a:noFill/>
          </a:ln>
        </p:spPr>
      </p:pic>
      <p:sp>
        <p:nvSpPr>
          <p:cNvPr id="55" name="Google Shape;55;p13"/>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56" name="Google Shape;56;p13"/>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Day 4</a:t>
            </a:r>
            <a:endParaRPr/>
          </a:p>
        </p:txBody>
      </p:sp>
      <p:sp>
        <p:nvSpPr>
          <p:cNvPr id="103" name="Google Shape;103;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tr" sz="3786"/>
              <a:t>Decision Trees</a:t>
            </a:r>
            <a:endParaRPr sz="203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Ağaçlarının Dezavantajları</a:t>
            </a:r>
            <a:endParaRPr/>
          </a:p>
        </p:txBody>
      </p:sp>
      <p:sp>
        <p:nvSpPr>
          <p:cNvPr id="167" name="Google Shape;1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Karar ağacı modelleri, verileri iyi genellemeyen aşırı karmaşık ağaçlar oluşturabilirler. Buna overfit denir</a:t>
            </a:r>
            <a:endParaRPr sz="1500">
              <a:highlight>
                <a:schemeClr val="lt1"/>
              </a:highlight>
              <a:latin typeface="Roboto"/>
              <a:ea typeface="Roboto"/>
              <a:cs typeface="Roboto"/>
              <a:sym typeface="Roboto"/>
            </a:endParaRPr>
          </a:p>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Karar ağaçları kararsız olabilir çünkü verilerdeki küçük değişiklikler tamamen farklı bir ağacın üretilmesine neden olabilir. Buna varyans denir ve torbalama ve artırma gibi yöntemlerle düşürülmesi gerekir</a:t>
            </a:r>
            <a:endParaRPr sz="1500">
              <a:highlight>
                <a:schemeClr val="lt1"/>
              </a:highlight>
              <a:latin typeface="Roboto"/>
              <a:ea typeface="Roboto"/>
              <a:cs typeface="Roboto"/>
              <a:sym typeface="Roboto"/>
            </a:endParaRPr>
          </a:p>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Açgözlü algoritmalar, global optimum karar ağacını döndürmeyi garanti edemez. Bu, özelliklerin ve örneklerin değiştirilerek rastgele örneklendiği birden fazla ağacın eğitilmesiyle azaltılabilir.(Rastgele Ormanlar)</a:t>
            </a:r>
            <a:endParaRPr sz="1500">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Ensemble Learning</a:t>
            </a:r>
            <a:endParaRPr/>
          </a:p>
        </p:txBody>
      </p:sp>
      <p:sp>
        <p:nvSpPr>
          <p:cNvPr id="173" name="Google Shape;173;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Ensemble Learning</a:t>
            </a:r>
            <a:endParaRPr/>
          </a:p>
        </p:txBody>
      </p:sp>
      <p:sp>
        <p:nvSpPr>
          <p:cNvPr id="179" name="Google Shape;179;p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tr" sz="1500">
                <a:highlight>
                  <a:schemeClr val="lt1"/>
                </a:highlight>
                <a:latin typeface="Roboto"/>
                <a:ea typeface="Roboto"/>
                <a:cs typeface="Roboto"/>
                <a:sym typeface="Roboto"/>
              </a:rPr>
              <a:t>Ensemble Learning teorisinde, birkaçını birleştirerek daha karmaşık modeller tasarlamak için yapı taşları olarak kullanılabilecek zayıf öğrenenler (veya temel modeller) vardır. Çoğu zaman, bu temel modeller, yüksek bir bias değerine veya yüksek varyansa sahip oldukları için kendi başlarına çok iyi performans göstermezler. Ensemble Learning fikri, daha iyi performanslar elde eden güçlü bir model oluşturmak için birkaçını bir araya getirerek bu tür zayıf öğrenicilerin önyargısını ve/veya varyansını azaltmaya çalışmaktır.</a:t>
            </a:r>
            <a:endParaRPr sz="1500">
              <a:highlight>
                <a:schemeClr val="lt1"/>
              </a:highlight>
              <a:latin typeface="Roboto"/>
              <a:ea typeface="Roboto"/>
              <a:cs typeface="Roboto"/>
              <a:sym typeface="Roboto"/>
            </a:endParaRPr>
          </a:p>
          <a:p>
            <a:pPr indent="0" lvl="0" marL="0" rtl="0" algn="l">
              <a:spcBef>
                <a:spcPts val="0"/>
              </a:spcBef>
              <a:spcAft>
                <a:spcPts val="1200"/>
              </a:spcAft>
              <a:buNone/>
            </a:pPr>
            <a:r>
              <a:t/>
            </a:r>
            <a:endParaRPr sz="1500">
              <a:highlight>
                <a:schemeClr val="lt1"/>
              </a:highlight>
              <a:latin typeface="Roboto"/>
              <a:ea typeface="Roboto"/>
              <a:cs typeface="Roboto"/>
              <a:sym typeface="Roboto"/>
            </a:endParaRPr>
          </a:p>
        </p:txBody>
      </p:sp>
      <p:sp>
        <p:nvSpPr>
          <p:cNvPr id="180" name="Google Shape;180;p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6"/>
          <p:cNvPicPr preferRelativeResize="0"/>
          <p:nvPr/>
        </p:nvPicPr>
        <p:blipFill>
          <a:blip r:embed="rId3">
            <a:alphaModFix/>
          </a:blip>
          <a:stretch>
            <a:fillRect/>
          </a:stretch>
        </p:blipFill>
        <p:spPr>
          <a:xfrm>
            <a:off x="4571997" y="1017725"/>
            <a:ext cx="4260300" cy="1828812"/>
          </a:xfrm>
          <a:prstGeom prst="rect">
            <a:avLst/>
          </a:prstGeom>
          <a:noFill/>
          <a:ln>
            <a:noFill/>
          </a:ln>
        </p:spPr>
      </p:pic>
      <p:pic>
        <p:nvPicPr>
          <p:cNvPr id="182" name="Google Shape;182;p36"/>
          <p:cNvPicPr preferRelativeResize="0"/>
          <p:nvPr/>
        </p:nvPicPr>
        <p:blipFill>
          <a:blip r:embed="rId4">
            <a:alphaModFix/>
          </a:blip>
          <a:stretch>
            <a:fillRect/>
          </a:stretch>
        </p:blipFill>
        <p:spPr>
          <a:xfrm>
            <a:off x="4885570" y="2846520"/>
            <a:ext cx="3633149" cy="194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Zayıf Öğrenicileri Birleştirmek</a:t>
            </a:r>
            <a:endParaRPr/>
          </a:p>
        </p:txBody>
      </p:sp>
      <p:sp>
        <p:nvSpPr>
          <p:cNvPr id="188" name="Google Shape;18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35714"/>
              </a:lnSpc>
              <a:spcBef>
                <a:spcPts val="0"/>
              </a:spcBef>
              <a:spcAft>
                <a:spcPts val="0"/>
              </a:spcAft>
              <a:buSzPts val="1500"/>
              <a:buFont typeface="Roboto"/>
              <a:buChar char="●"/>
            </a:pPr>
            <a:r>
              <a:rPr b="1" lang="tr" sz="1500">
                <a:highlight>
                  <a:schemeClr val="lt1"/>
                </a:highlight>
                <a:latin typeface="Roboto"/>
                <a:ea typeface="Roboto"/>
                <a:cs typeface="Roboto"/>
                <a:sym typeface="Roboto"/>
              </a:rPr>
              <a:t>Çuvallama:</a:t>
            </a:r>
            <a:r>
              <a:rPr lang="tr" sz="1500">
                <a:highlight>
                  <a:schemeClr val="lt1"/>
                </a:highlight>
                <a:latin typeface="Roboto"/>
                <a:ea typeface="Roboto"/>
                <a:cs typeface="Roboto"/>
                <a:sym typeface="Roboto"/>
              </a:rPr>
              <a:t> Genellikle homojen zayıf öğrenicileri dikkate alır, bunları paralel olarak birbirinden bağımsız olarak öğrenir. Bir tür deterministik ortalama alma sürecini izleyerek birleştirir</a:t>
            </a:r>
            <a:endParaRPr sz="1500">
              <a:highlight>
                <a:schemeClr val="lt1"/>
              </a:highlight>
              <a:latin typeface="Roboto"/>
              <a:ea typeface="Roboto"/>
              <a:cs typeface="Roboto"/>
              <a:sym typeface="Roboto"/>
            </a:endParaRPr>
          </a:p>
          <a:p>
            <a:pPr indent="-323850" lvl="0" marL="457200" rtl="0" algn="l">
              <a:lnSpc>
                <a:spcPct val="135714"/>
              </a:lnSpc>
              <a:spcBef>
                <a:spcPts val="0"/>
              </a:spcBef>
              <a:spcAft>
                <a:spcPts val="0"/>
              </a:spcAft>
              <a:buSzPts val="1500"/>
              <a:buFont typeface="Roboto"/>
              <a:buChar char="●"/>
            </a:pPr>
            <a:r>
              <a:rPr b="1" lang="tr" sz="1500">
                <a:highlight>
                  <a:schemeClr val="lt1"/>
                </a:highlight>
                <a:latin typeface="Roboto"/>
                <a:ea typeface="Roboto"/>
                <a:cs typeface="Roboto"/>
                <a:sym typeface="Roboto"/>
              </a:rPr>
              <a:t>Boosting:</a:t>
            </a:r>
            <a:r>
              <a:rPr lang="tr" sz="1500">
                <a:highlight>
                  <a:schemeClr val="lt1"/>
                </a:highlight>
                <a:latin typeface="Roboto"/>
                <a:ea typeface="Roboto"/>
                <a:cs typeface="Roboto"/>
                <a:sym typeface="Roboto"/>
              </a:rPr>
              <a:t> Genellikle homojen zayıf öğrenicileri dikkate alır, onları çok uyumlu bir şekilde sıralı olarak öğrenir (temel model öncekilere bağlıdır) ve deterministik bir strateji izleyerek bunları birleştirir</a:t>
            </a:r>
            <a:endParaRPr sz="1500">
              <a:highlight>
                <a:schemeClr val="lt1"/>
              </a:highlight>
              <a:latin typeface="Roboto"/>
              <a:ea typeface="Roboto"/>
              <a:cs typeface="Roboto"/>
              <a:sym typeface="Roboto"/>
            </a:endParaRPr>
          </a:p>
          <a:p>
            <a:pPr indent="-323850" lvl="0" marL="457200" rtl="0" algn="l">
              <a:lnSpc>
                <a:spcPct val="135714"/>
              </a:lnSpc>
              <a:spcBef>
                <a:spcPts val="0"/>
              </a:spcBef>
              <a:spcAft>
                <a:spcPts val="0"/>
              </a:spcAft>
              <a:buSzPts val="1500"/>
              <a:buFont typeface="Roboto"/>
              <a:buChar char="●"/>
            </a:pPr>
            <a:r>
              <a:rPr b="1" lang="tr" sz="1500">
                <a:highlight>
                  <a:schemeClr val="lt1"/>
                </a:highlight>
                <a:latin typeface="Roboto"/>
                <a:ea typeface="Roboto"/>
                <a:cs typeface="Roboto"/>
                <a:sym typeface="Roboto"/>
              </a:rPr>
              <a:t>Yığınlama:</a:t>
            </a:r>
            <a:r>
              <a:rPr lang="tr" sz="1500">
                <a:highlight>
                  <a:schemeClr val="lt1"/>
                </a:highlight>
                <a:latin typeface="Roboto"/>
                <a:ea typeface="Roboto"/>
                <a:cs typeface="Roboto"/>
                <a:sym typeface="Roboto"/>
              </a:rPr>
              <a:t> Genellikle heterojen zayıf öğrenicileri dikkate alır, bunları paralel olarak öğrenir. Farklı zayıf model tahminlerine dayalı bir tahmin üretmek için bir meta-model eğiterek bunları birleştirir</a:t>
            </a:r>
            <a:endParaRPr sz="1500">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Colab Zamanı!</a:t>
            </a:r>
            <a:endParaRPr/>
          </a:p>
        </p:txBody>
      </p:sp>
      <p:sp>
        <p:nvSpPr>
          <p:cNvPr id="194" name="Google Shape;194;p3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203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a:t>
            </a:r>
            <a:endParaRPr/>
          </a:p>
        </p:txBody>
      </p:sp>
      <p:sp>
        <p:nvSpPr>
          <p:cNvPr id="109" name="Google Shape;109;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tr" sz="1500">
                <a:highlight>
                  <a:schemeClr val="lt1"/>
                </a:highlight>
                <a:latin typeface="Roboto"/>
                <a:ea typeface="Roboto"/>
                <a:cs typeface="Roboto"/>
                <a:sym typeface="Roboto"/>
              </a:rPr>
              <a:t>Karar ağacı, denetimli makine öğrenimesi algoritmalarından biridir. Bu algoritma, regresyon ve sınıflandırma problemleri için kullanılabilir, ancak daha çok sınıflandırma problemleri için kullanılır. Adından da anlaşılacağı gibi, ağaç benzeri bir karar modeli kullanır.</a:t>
            </a:r>
            <a:endParaRPr sz="1500">
              <a:highlight>
                <a:schemeClr val="lt1"/>
              </a:highlight>
              <a:latin typeface="Roboto"/>
              <a:ea typeface="Roboto"/>
              <a:cs typeface="Roboto"/>
              <a:sym typeface="Roboto"/>
            </a:endParaRPr>
          </a:p>
          <a:p>
            <a:pPr indent="0" lvl="0" marL="0" rtl="0" algn="l">
              <a:spcBef>
                <a:spcPts val="0"/>
              </a:spcBef>
              <a:spcAft>
                <a:spcPts val="1200"/>
              </a:spcAft>
              <a:buNone/>
            </a:pPr>
            <a:r>
              <a:t/>
            </a:r>
            <a:endParaRPr sz="1500">
              <a:highlight>
                <a:schemeClr val="lt1"/>
              </a:highlight>
              <a:latin typeface="Roboto"/>
              <a:ea typeface="Roboto"/>
              <a:cs typeface="Roboto"/>
              <a:sym typeface="Roboto"/>
            </a:endParaRPr>
          </a:p>
        </p:txBody>
      </p:sp>
      <p:sp>
        <p:nvSpPr>
          <p:cNvPr id="110" name="Google Shape;110;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6"/>
          <p:cNvPicPr preferRelativeResize="0"/>
          <p:nvPr/>
        </p:nvPicPr>
        <p:blipFill>
          <a:blip r:embed="rId3">
            <a:alphaModFix/>
          </a:blip>
          <a:stretch>
            <a:fillRect/>
          </a:stretch>
        </p:blipFill>
        <p:spPr>
          <a:xfrm>
            <a:off x="4503025" y="961613"/>
            <a:ext cx="4259300" cy="37981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a:t>
            </a:r>
            <a:r>
              <a:rPr lang="tr"/>
              <a:t> Terminolojisi</a:t>
            </a:r>
            <a:endParaRPr/>
          </a:p>
        </p:txBody>
      </p:sp>
      <p:sp>
        <p:nvSpPr>
          <p:cNvPr id="117" name="Google Shape;11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tr" sz="1500">
                <a:highlight>
                  <a:schemeClr val="lt1"/>
                </a:highlight>
                <a:latin typeface="Roboto"/>
                <a:ea typeface="Roboto"/>
                <a:cs typeface="Roboto"/>
                <a:sym typeface="Roboto"/>
              </a:rPr>
              <a:t>Root Node: </a:t>
            </a:r>
            <a:r>
              <a:rPr lang="tr" sz="1500">
                <a:highlight>
                  <a:schemeClr val="lt1"/>
                </a:highlight>
                <a:latin typeface="Roboto"/>
                <a:ea typeface="Roboto"/>
                <a:cs typeface="Roboto"/>
                <a:sym typeface="Roboto"/>
              </a:rPr>
              <a:t>Bu özellik, verileri iki veya daha fazla kümeye bölmek için kullanılır. Bu düğümdeki özellik özniteliği, Öznitelik Seçim Tekniklerine göre seçilir.</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rPr b="1" lang="tr" sz="1500">
                <a:highlight>
                  <a:schemeClr val="lt1"/>
                </a:highlight>
                <a:latin typeface="Roboto"/>
                <a:ea typeface="Roboto"/>
                <a:cs typeface="Roboto"/>
                <a:sym typeface="Roboto"/>
              </a:rPr>
              <a:t>Branch or Sub-Tree:</a:t>
            </a:r>
            <a:r>
              <a:rPr lang="tr" sz="1500">
                <a:highlight>
                  <a:schemeClr val="lt1"/>
                </a:highlight>
                <a:latin typeface="Roboto"/>
                <a:ea typeface="Roboto"/>
                <a:cs typeface="Roboto"/>
                <a:sym typeface="Roboto"/>
              </a:rPr>
              <a:t> Tüm karar ağacının bir kısmına dal veya alt ağaç denir.</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rPr b="1" lang="tr" sz="1500">
                <a:highlight>
                  <a:schemeClr val="lt1"/>
                </a:highlight>
                <a:latin typeface="Roboto"/>
                <a:ea typeface="Roboto"/>
                <a:cs typeface="Roboto"/>
                <a:sym typeface="Roboto"/>
              </a:rPr>
              <a:t>Splitting:</a:t>
            </a:r>
            <a:r>
              <a:rPr lang="tr" sz="1500">
                <a:highlight>
                  <a:schemeClr val="lt1"/>
                </a:highlight>
                <a:latin typeface="Roboto"/>
                <a:ea typeface="Roboto"/>
                <a:cs typeface="Roboto"/>
                <a:sym typeface="Roboto"/>
              </a:rPr>
              <a:t> Bir düğümü, if-else koşullarına göre iki veya daha fazla alt düğüme bölme.</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rPr b="1" lang="tr" sz="1500">
                <a:highlight>
                  <a:schemeClr val="lt1"/>
                </a:highlight>
                <a:latin typeface="Roboto"/>
                <a:ea typeface="Roboto"/>
                <a:cs typeface="Roboto"/>
                <a:sym typeface="Roboto"/>
              </a:rPr>
              <a:t>Decision Node:</a:t>
            </a:r>
            <a:r>
              <a:rPr lang="tr" sz="1500">
                <a:highlight>
                  <a:schemeClr val="lt1"/>
                </a:highlight>
                <a:latin typeface="Roboto"/>
                <a:ea typeface="Roboto"/>
                <a:cs typeface="Roboto"/>
                <a:sym typeface="Roboto"/>
              </a:rPr>
              <a:t> Alt düğümleri başka alt düğümlere ayırdıktan sonra karar düğümü olarak adlandırılır.</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rPr b="1" lang="tr" sz="1500">
                <a:highlight>
                  <a:schemeClr val="lt1"/>
                </a:highlight>
                <a:latin typeface="Roboto"/>
                <a:ea typeface="Roboto"/>
                <a:cs typeface="Roboto"/>
                <a:sym typeface="Roboto"/>
              </a:rPr>
              <a:t>Leaf or Terminal Node:</a:t>
            </a:r>
            <a:r>
              <a:rPr lang="tr" sz="1500">
                <a:highlight>
                  <a:schemeClr val="lt1"/>
                </a:highlight>
                <a:latin typeface="Roboto"/>
                <a:ea typeface="Roboto"/>
                <a:cs typeface="Roboto"/>
                <a:sym typeface="Roboto"/>
              </a:rPr>
              <a:t> Bu, karar ağacının başka alt düğümlere bölünemeyeceği sonudur.</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rPr b="1" lang="tr" sz="1500">
                <a:highlight>
                  <a:schemeClr val="lt1"/>
                </a:highlight>
                <a:latin typeface="Roboto"/>
                <a:ea typeface="Roboto"/>
                <a:cs typeface="Roboto"/>
                <a:sym typeface="Roboto"/>
              </a:rPr>
              <a:t>Pruning(Budama):</a:t>
            </a:r>
            <a:r>
              <a:rPr lang="tr" sz="1500">
                <a:highlight>
                  <a:schemeClr val="lt1"/>
                </a:highlight>
                <a:latin typeface="Roboto"/>
                <a:ea typeface="Roboto"/>
                <a:cs typeface="Roboto"/>
                <a:sym typeface="Roboto"/>
              </a:rPr>
              <a:t> Ağaçtan bir alt düğümün kaldırılmasına budama denir.</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Splitting</a:t>
            </a:r>
            <a:endParaRPr/>
          </a:p>
        </p:txBody>
      </p:sp>
      <p:sp>
        <p:nvSpPr>
          <p:cNvPr id="123" name="Google Shape;12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323850" lvl="0" marL="457200" rtl="0" algn="ctr">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 Gini Index</a:t>
            </a:r>
            <a:endParaRPr sz="1500">
              <a:highlight>
                <a:schemeClr val="lt1"/>
              </a:highlight>
              <a:latin typeface="Roboto"/>
              <a:ea typeface="Roboto"/>
              <a:cs typeface="Roboto"/>
              <a:sym typeface="Roboto"/>
            </a:endParaRPr>
          </a:p>
          <a:p>
            <a:pPr indent="-323850" lvl="0" marL="457200" rtl="0" algn="ctr">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 </a:t>
            </a:r>
            <a:r>
              <a:rPr lang="tr" sz="1500">
                <a:highlight>
                  <a:schemeClr val="lt1"/>
                </a:highlight>
                <a:latin typeface="Roboto"/>
                <a:ea typeface="Roboto"/>
                <a:cs typeface="Roboto"/>
                <a:sym typeface="Roboto"/>
              </a:rPr>
              <a:t>Information Gain</a:t>
            </a:r>
            <a:endParaRPr sz="1500">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Gini Index</a:t>
            </a:r>
            <a:endParaRPr/>
          </a:p>
          <a:p>
            <a:pPr indent="0" lvl="0" marL="0" rtl="0" algn="l">
              <a:spcBef>
                <a:spcPts val="0"/>
              </a:spcBef>
              <a:spcAft>
                <a:spcPts val="0"/>
              </a:spcAft>
              <a:buNone/>
            </a:pPr>
            <a:r>
              <a:t/>
            </a:r>
            <a:endParaRPr/>
          </a:p>
        </p:txBody>
      </p:sp>
      <p:sp>
        <p:nvSpPr>
          <p:cNvPr id="129" name="Google Shape;129;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pj, j sınıfının gerçekleşme olasılığıdır. Her sınıf için hesaplanır ve çıkan sonuçların karelerinin toplamı birden çıkartılır</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t/>
            </a:r>
            <a:endParaRPr sz="1500">
              <a:highlight>
                <a:schemeClr val="lt1"/>
              </a:highlight>
              <a:latin typeface="Roboto"/>
              <a:ea typeface="Roboto"/>
              <a:cs typeface="Roboto"/>
              <a:sym typeface="Roboto"/>
            </a:endParaRPr>
          </a:p>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Gini değeri 0 ile 1 arasındadır, 0'a ne kadar yakınsa o kadar iyi ayrım yapar</a:t>
            </a:r>
            <a:endParaRPr sz="1500">
              <a:highlight>
                <a:schemeClr val="lt1"/>
              </a:highlight>
              <a:latin typeface="Roboto"/>
              <a:ea typeface="Roboto"/>
              <a:cs typeface="Roboto"/>
              <a:sym typeface="Roboto"/>
            </a:endParaRPr>
          </a:p>
          <a:p>
            <a:pPr indent="0" lvl="0" marL="0" rtl="0" algn="l">
              <a:spcBef>
                <a:spcPts val="0"/>
              </a:spcBef>
              <a:spcAft>
                <a:spcPts val="1200"/>
              </a:spcAft>
              <a:buNone/>
            </a:pPr>
            <a:r>
              <a:t/>
            </a:r>
            <a:endParaRPr sz="1500">
              <a:highlight>
                <a:schemeClr val="lt1"/>
              </a:highlight>
              <a:latin typeface="Roboto"/>
              <a:ea typeface="Roboto"/>
              <a:cs typeface="Roboto"/>
              <a:sym typeface="Roboto"/>
            </a:endParaRPr>
          </a:p>
        </p:txBody>
      </p:sp>
      <p:sp>
        <p:nvSpPr>
          <p:cNvPr id="130" name="Google Shape;130;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9"/>
          <p:cNvPicPr preferRelativeResize="0"/>
          <p:nvPr/>
        </p:nvPicPr>
        <p:blipFill>
          <a:blip r:embed="rId3">
            <a:alphaModFix/>
          </a:blip>
          <a:stretch>
            <a:fillRect/>
          </a:stretch>
        </p:blipFill>
        <p:spPr>
          <a:xfrm>
            <a:off x="4832400" y="1152475"/>
            <a:ext cx="3943974" cy="166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Gini Index</a:t>
            </a:r>
            <a:endParaRPr/>
          </a:p>
        </p:txBody>
      </p:sp>
      <p:sp>
        <p:nvSpPr>
          <p:cNvPr id="137" name="Google Shape;13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p:txBody>
      </p:sp>
      <p:pic>
        <p:nvPicPr>
          <p:cNvPr id="138" name="Google Shape;138;p30"/>
          <p:cNvPicPr preferRelativeResize="0"/>
          <p:nvPr/>
        </p:nvPicPr>
        <p:blipFill>
          <a:blip r:embed="rId3">
            <a:alphaModFix/>
          </a:blip>
          <a:stretch>
            <a:fillRect/>
          </a:stretch>
        </p:blipFill>
        <p:spPr>
          <a:xfrm>
            <a:off x="311700" y="1085100"/>
            <a:ext cx="8520599" cy="1281689"/>
          </a:xfrm>
          <a:prstGeom prst="rect">
            <a:avLst/>
          </a:prstGeom>
          <a:noFill/>
          <a:ln>
            <a:noFill/>
          </a:ln>
        </p:spPr>
      </p:pic>
      <p:pic>
        <p:nvPicPr>
          <p:cNvPr id="139" name="Google Shape;139;p30"/>
          <p:cNvPicPr preferRelativeResize="0"/>
          <p:nvPr/>
        </p:nvPicPr>
        <p:blipFill>
          <a:blip r:embed="rId4">
            <a:alphaModFix/>
          </a:blip>
          <a:stretch>
            <a:fillRect/>
          </a:stretch>
        </p:blipFill>
        <p:spPr>
          <a:xfrm>
            <a:off x="311700" y="2571750"/>
            <a:ext cx="3827800" cy="1814375"/>
          </a:xfrm>
          <a:prstGeom prst="rect">
            <a:avLst/>
          </a:prstGeom>
          <a:noFill/>
          <a:ln>
            <a:noFill/>
          </a:ln>
        </p:spPr>
      </p:pic>
      <p:pic>
        <p:nvPicPr>
          <p:cNvPr id="140" name="Google Shape;140;p30"/>
          <p:cNvPicPr preferRelativeResize="0"/>
          <p:nvPr/>
        </p:nvPicPr>
        <p:blipFill>
          <a:blip r:embed="rId5">
            <a:alphaModFix/>
          </a:blip>
          <a:stretch>
            <a:fillRect/>
          </a:stretch>
        </p:blipFill>
        <p:spPr>
          <a:xfrm>
            <a:off x="4964950" y="2560649"/>
            <a:ext cx="3823108" cy="1814375"/>
          </a:xfrm>
          <a:prstGeom prst="rect">
            <a:avLst/>
          </a:prstGeom>
          <a:noFill/>
          <a:ln>
            <a:noFill/>
          </a:ln>
        </p:spPr>
      </p:pic>
      <p:sp>
        <p:nvSpPr>
          <p:cNvPr id="141" name="Google Shape;141;p30"/>
          <p:cNvSpPr txBox="1"/>
          <p:nvPr/>
        </p:nvSpPr>
        <p:spPr>
          <a:xfrm>
            <a:off x="2709900" y="4591075"/>
            <a:ext cx="6434100" cy="547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tr" sz="1000">
                <a:solidFill>
                  <a:schemeClr val="dk1"/>
                </a:solidFill>
                <a:highlight>
                  <a:schemeClr val="lt1"/>
                </a:highlight>
                <a:latin typeface="Courier New"/>
                <a:ea typeface="Courier New"/>
                <a:cs typeface="Courier New"/>
                <a:sym typeface="Courier New"/>
              </a:rPr>
              <a:t>Kaynak:  Medium - Karar Ağaçları (Makine Öğrenmesi Serisi-3) - Mehmet Fatih Akça</a:t>
            </a:r>
            <a:endParaRPr sz="1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highlight>
                <a:schemeClr val="lt1"/>
              </a:highlight>
              <a:latin typeface="Century"/>
              <a:ea typeface="Century"/>
              <a:cs typeface="Century"/>
              <a:sym typeface="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Bilgi Kazancı (Information Gain)</a:t>
            </a:r>
            <a:endParaRPr/>
          </a:p>
        </p:txBody>
      </p:sp>
      <p:sp>
        <p:nvSpPr>
          <p:cNvPr id="147" name="Google Shape;14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tr" sz="1500">
                <a:highlight>
                  <a:schemeClr val="lt1"/>
                </a:highlight>
                <a:latin typeface="Roboto"/>
                <a:ea typeface="Roboto"/>
                <a:cs typeface="Roboto"/>
                <a:sym typeface="Roboto"/>
              </a:rPr>
              <a:t>Bilgi Kazancı, hangi özelliğin entropi kavramına dayalı sınıflandırma hakkında maksimum bilgi sağladığını ölçmek için uygulanır, yani genel olarak, yukarıdan başlayan entropi miktarını azaltmak amacıyla belirsizlik, düzensizlik veya safsızlığın boyutunu ölçerek ( kök düğüm) aşağıya doğru (düğümleri bırakır).</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rPr lang="tr" sz="1500">
                <a:highlight>
                  <a:schemeClr val="lt1"/>
                </a:highlight>
                <a:latin typeface="Roboto"/>
                <a:ea typeface="Roboto"/>
                <a:cs typeface="Roboto"/>
                <a:sym typeface="Roboto"/>
              </a:rPr>
              <a:t>Daha az impurity değerine sahip olan düğüm, onu tanımlamak için daha az bilgi gerektirir. Ve daha fazla impurity değerine sahip olan düğüm daha fazla bilgi gerektirir. Bilgi teorisi, Entropi olarak bilinen, bir sistemdeki bu düzensizlik derecesini tanımlamak için bir ölçüdür. Örnek tamamen homojen ise entropi sıfırdır ve örnek eşit olarak bölünmüşse (%50 - %50) bir entropiye sahiptir.</a:t>
            </a:r>
            <a:endParaRPr sz="1500">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Bilgi Kazancı (Information Gain)</a:t>
            </a:r>
            <a:endParaRPr/>
          </a:p>
        </p:txBody>
      </p:sp>
      <p:sp>
        <p:nvSpPr>
          <p:cNvPr id="153" name="Google Shape;15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500">
              <a:highlight>
                <a:schemeClr val="lt1"/>
              </a:highlight>
              <a:latin typeface="Roboto"/>
              <a:ea typeface="Roboto"/>
              <a:cs typeface="Roboto"/>
              <a:sym typeface="Roboto"/>
            </a:endParaRPr>
          </a:p>
        </p:txBody>
      </p:sp>
      <p:pic>
        <p:nvPicPr>
          <p:cNvPr id="154" name="Google Shape;154;p32"/>
          <p:cNvPicPr preferRelativeResize="0"/>
          <p:nvPr/>
        </p:nvPicPr>
        <p:blipFill>
          <a:blip r:embed="rId3">
            <a:alphaModFix/>
          </a:blip>
          <a:stretch>
            <a:fillRect/>
          </a:stretch>
        </p:blipFill>
        <p:spPr>
          <a:xfrm>
            <a:off x="311700" y="1152476"/>
            <a:ext cx="7156650" cy="2412200"/>
          </a:xfrm>
          <a:prstGeom prst="rect">
            <a:avLst/>
          </a:prstGeom>
          <a:noFill/>
          <a:ln>
            <a:noFill/>
          </a:ln>
        </p:spPr>
      </p:pic>
      <p:pic>
        <p:nvPicPr>
          <p:cNvPr id="155" name="Google Shape;155;p32"/>
          <p:cNvPicPr preferRelativeResize="0"/>
          <p:nvPr/>
        </p:nvPicPr>
        <p:blipFill>
          <a:blip r:embed="rId4">
            <a:alphaModFix/>
          </a:blip>
          <a:stretch>
            <a:fillRect/>
          </a:stretch>
        </p:blipFill>
        <p:spPr>
          <a:xfrm>
            <a:off x="4012945" y="1873713"/>
            <a:ext cx="4819350" cy="139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Ağaçlarının Avantajları</a:t>
            </a:r>
            <a:endParaRPr/>
          </a:p>
        </p:txBody>
      </p:sp>
      <p:sp>
        <p:nvSpPr>
          <p:cNvPr id="161" name="Google Shape;16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Anlaması, yorumlaması, görselleştirmesi basit</a:t>
            </a:r>
            <a:endParaRPr sz="1500">
              <a:highlight>
                <a:schemeClr val="lt1"/>
              </a:highlight>
              <a:latin typeface="Roboto"/>
              <a:ea typeface="Roboto"/>
              <a:cs typeface="Roboto"/>
              <a:sym typeface="Roboto"/>
            </a:endParaRPr>
          </a:p>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Karar ağacı algoritması uygulaması, verileri ölçeklendirmeden de yapılabilir</a:t>
            </a:r>
            <a:endParaRPr sz="1500">
              <a:highlight>
                <a:schemeClr val="lt1"/>
              </a:highlight>
              <a:latin typeface="Roboto"/>
              <a:ea typeface="Roboto"/>
              <a:cs typeface="Roboto"/>
              <a:sym typeface="Roboto"/>
            </a:endParaRPr>
          </a:p>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Karar ağaçları değişken tarama veya özellik seçimi gerçekleştirir</a:t>
            </a:r>
            <a:endParaRPr sz="1500">
              <a:highlight>
                <a:schemeClr val="lt1"/>
              </a:highlight>
              <a:latin typeface="Roboto"/>
              <a:ea typeface="Roboto"/>
              <a:cs typeface="Roboto"/>
              <a:sym typeface="Roboto"/>
            </a:endParaRPr>
          </a:p>
          <a:p>
            <a:pPr indent="-323850" lvl="0" marL="457200" rtl="0" algn="l">
              <a:lnSpc>
                <a:spcPct val="135714"/>
              </a:lnSpc>
              <a:spcBef>
                <a:spcPts val="0"/>
              </a:spcBef>
              <a:spcAft>
                <a:spcPts val="0"/>
              </a:spcAft>
              <a:buSzPts val="1500"/>
              <a:buFont typeface="Roboto"/>
              <a:buChar char="●"/>
            </a:pPr>
            <a:r>
              <a:rPr lang="tr" sz="1500">
                <a:highlight>
                  <a:schemeClr val="lt1"/>
                </a:highlight>
                <a:latin typeface="Roboto"/>
                <a:ea typeface="Roboto"/>
                <a:cs typeface="Roboto"/>
                <a:sym typeface="Roboto"/>
              </a:rPr>
              <a:t>Parametreler arasındaki doğrusal olmayan ilişkiler ağaç performansını etkilemez</a:t>
            </a:r>
            <a:endParaRPr sz="1500">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