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Fira Sans ExtraBold"/>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ExtraBold-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FiraSansExtra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49ba867b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49ba867b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49ba867b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49ba867b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49ba867b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49ba867b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49ba867b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49ba867b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9ba867b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49ba867b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49ba867b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49ba867b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49ba867b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49ba867b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49ba867b2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49ba867b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49ba867b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49ba867b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49ba867b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49ba867b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49ba867b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49ba867b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9ba867b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49ba867b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49ba867b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49ba867b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49ba867b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49ba867b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9ba867b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9ba867b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9ba867b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9ba867b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49ba867b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49ba867b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49ba867b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49ba867b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 name="Google Shape;86;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indent="-317500" lvl="1" marL="914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indent="-317500" lvl="2" marL="1371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indent="-317500" lvl="3" marL="1828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indent="-317500" lvl="4" marL="22860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indent="-317500" lvl="5" marL="2743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indent="-317500" lvl="6" marL="3200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indent="-317500" lvl="7" marL="3657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indent="-317500" lvl="8" marL="4114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pic>
        <p:nvPicPr>
          <p:cNvPr id="54" name="Google Shape;54;p13"/>
          <p:cNvPicPr preferRelativeResize="0"/>
          <p:nvPr/>
        </p:nvPicPr>
        <p:blipFill>
          <a:blip r:embed="rId1">
            <a:alphaModFix/>
          </a:blip>
          <a:stretch>
            <a:fillRect/>
          </a:stretch>
        </p:blipFill>
        <p:spPr>
          <a:xfrm>
            <a:off x="7873725" y="105399"/>
            <a:ext cx="1147424" cy="437350"/>
          </a:xfrm>
          <a:prstGeom prst="rect">
            <a:avLst/>
          </a:prstGeom>
          <a:noFill/>
          <a:ln>
            <a:noFill/>
          </a:ln>
        </p:spPr>
      </p:pic>
      <p:sp>
        <p:nvSpPr>
          <p:cNvPr id="55" name="Google Shape;55;p13"/>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56" name="Google Shape;56;p13"/>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Day 5</a:t>
            </a:r>
            <a:endParaRPr/>
          </a:p>
        </p:txBody>
      </p:sp>
      <p:sp>
        <p:nvSpPr>
          <p:cNvPr id="103" name="Google Shape;103;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Clr>
                <a:schemeClr val="dk1"/>
              </a:buClr>
              <a:buSzPts val="440"/>
              <a:buFont typeface="Arial"/>
              <a:buNone/>
            </a:pPr>
            <a:r>
              <a:rPr lang="tr" sz="5200"/>
              <a:t>Unsupervised Learning</a:t>
            </a:r>
            <a:endParaRPr sz="5200"/>
          </a:p>
          <a:p>
            <a:pPr indent="0" lvl="0" marL="457200" rtl="0" algn="l">
              <a:lnSpc>
                <a:spcPct val="150000"/>
              </a:lnSpc>
              <a:spcBef>
                <a:spcPts val="0"/>
              </a:spcBef>
              <a:spcAft>
                <a:spcPts val="0"/>
              </a:spcAft>
              <a:buNone/>
            </a:pPr>
            <a:r>
              <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K-Means Clustering</a:t>
            </a:r>
            <a:endParaRPr/>
          </a:p>
        </p:txBody>
      </p:sp>
      <p:pic>
        <p:nvPicPr>
          <p:cNvPr id="165" name="Google Shape;165;p34"/>
          <p:cNvPicPr preferRelativeResize="0"/>
          <p:nvPr/>
        </p:nvPicPr>
        <p:blipFill>
          <a:blip r:embed="rId3">
            <a:alphaModFix/>
          </a:blip>
          <a:stretch>
            <a:fillRect/>
          </a:stretch>
        </p:blipFill>
        <p:spPr>
          <a:xfrm>
            <a:off x="2294975" y="1017725"/>
            <a:ext cx="4458425" cy="3763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Step 1</a:t>
            </a:r>
            <a:endParaRPr/>
          </a:p>
        </p:txBody>
      </p:sp>
      <p:sp>
        <p:nvSpPr>
          <p:cNvPr id="171" name="Google Shape;171;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tr" sz="1500">
                <a:highlight>
                  <a:srgbClr val="FFFFFE"/>
                </a:highlight>
                <a:latin typeface="Roboto"/>
                <a:ea typeface="Roboto"/>
                <a:cs typeface="Roboto"/>
                <a:sym typeface="Roboto"/>
              </a:rPr>
              <a:t>The algorithm randomly chooses a centroid for each cluster. In our example, we choose a k of 3, and therefore the algorithm randomly picks 3 centroids.</a:t>
            </a:r>
            <a:endParaRPr sz="1500">
              <a:latin typeface="Roboto"/>
              <a:ea typeface="Roboto"/>
              <a:cs typeface="Roboto"/>
              <a:sym typeface="Roboto"/>
            </a:endParaRPr>
          </a:p>
        </p:txBody>
      </p:sp>
      <p:sp>
        <p:nvSpPr>
          <p:cNvPr id="172" name="Google Shape;172;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5"/>
          <p:cNvPicPr preferRelativeResize="0"/>
          <p:nvPr/>
        </p:nvPicPr>
        <p:blipFill>
          <a:blip r:embed="rId3">
            <a:alphaModFix/>
          </a:blip>
          <a:stretch>
            <a:fillRect/>
          </a:stretch>
        </p:blipFill>
        <p:spPr>
          <a:xfrm>
            <a:off x="4832400" y="1152479"/>
            <a:ext cx="3504647"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Step 2</a:t>
            </a:r>
            <a:endParaRPr/>
          </a:p>
        </p:txBody>
      </p:sp>
      <p:sp>
        <p:nvSpPr>
          <p:cNvPr id="179" name="Google Shape;179;p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tr" sz="1500">
                <a:highlight>
                  <a:srgbClr val="FFFFFE"/>
                </a:highlight>
                <a:latin typeface="Roboto"/>
                <a:ea typeface="Roboto"/>
                <a:cs typeface="Roboto"/>
                <a:sym typeface="Roboto"/>
              </a:rPr>
              <a:t>The algorithm assigns each point to the closest centroid to get k initial clusters.</a:t>
            </a:r>
            <a:endParaRPr sz="1500">
              <a:highlight>
                <a:srgbClr val="FFFFFE"/>
              </a:highlight>
              <a:latin typeface="Roboto"/>
              <a:ea typeface="Roboto"/>
              <a:cs typeface="Roboto"/>
              <a:sym typeface="Roboto"/>
            </a:endParaRPr>
          </a:p>
        </p:txBody>
      </p:sp>
      <p:sp>
        <p:nvSpPr>
          <p:cNvPr id="180" name="Google Shape;180;p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6"/>
          <p:cNvPicPr preferRelativeResize="0"/>
          <p:nvPr/>
        </p:nvPicPr>
        <p:blipFill>
          <a:blip r:embed="rId3">
            <a:alphaModFix/>
          </a:blip>
          <a:stretch>
            <a:fillRect/>
          </a:stretch>
        </p:blipFill>
        <p:spPr>
          <a:xfrm>
            <a:off x="4832404" y="1152479"/>
            <a:ext cx="3494341"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Step 3</a:t>
            </a:r>
            <a:endParaRPr/>
          </a:p>
        </p:txBody>
      </p:sp>
      <p:sp>
        <p:nvSpPr>
          <p:cNvPr id="187" name="Google Shape;187;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tr" sz="1500">
                <a:highlight>
                  <a:srgbClr val="FFFFFE"/>
                </a:highlight>
                <a:latin typeface="Roboto"/>
                <a:ea typeface="Roboto"/>
                <a:cs typeface="Roboto"/>
                <a:sym typeface="Roboto"/>
              </a:rPr>
              <a:t>For every cluster, the algorithm recomputes the centroid by taking the average of all points in the cluster. The changes in centroids are shown in Figure 3 by arrows. Since the centroids change, the algorithm then re-assigns the points to the closest centroid. Figure 4 shows the new clusters after re-assignment.</a:t>
            </a:r>
            <a:endParaRPr sz="1500">
              <a:highlight>
                <a:srgbClr val="FFFFFE"/>
              </a:highlight>
              <a:latin typeface="Roboto"/>
              <a:ea typeface="Roboto"/>
              <a:cs typeface="Roboto"/>
              <a:sym typeface="Roboto"/>
            </a:endParaRPr>
          </a:p>
        </p:txBody>
      </p:sp>
      <p:sp>
        <p:nvSpPr>
          <p:cNvPr id="188" name="Google Shape;188;p3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7"/>
          <p:cNvPicPr preferRelativeResize="0"/>
          <p:nvPr/>
        </p:nvPicPr>
        <p:blipFill>
          <a:blip r:embed="rId3">
            <a:alphaModFix/>
          </a:blip>
          <a:stretch>
            <a:fillRect/>
          </a:stretch>
        </p:blipFill>
        <p:spPr>
          <a:xfrm>
            <a:off x="4832400" y="1152479"/>
            <a:ext cx="3897035"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Step 4</a:t>
            </a:r>
            <a:endParaRPr/>
          </a:p>
        </p:txBody>
      </p:sp>
      <p:sp>
        <p:nvSpPr>
          <p:cNvPr id="195" name="Google Shape;195;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tr" sz="1500">
                <a:highlight>
                  <a:srgbClr val="FFFFFE"/>
                </a:highlight>
                <a:latin typeface="Roboto"/>
                <a:ea typeface="Roboto"/>
                <a:cs typeface="Roboto"/>
                <a:sym typeface="Roboto"/>
              </a:rPr>
              <a:t>The algorithm repeats the calculation of centroids and assignment of points until points stop changing clusters. When clustering large datasets, you stop the algorithm before reaching convergence, using other criteria instead.</a:t>
            </a:r>
            <a:endParaRPr sz="1500">
              <a:highlight>
                <a:srgbClr val="FFFFFE"/>
              </a:highlight>
              <a:latin typeface="Roboto"/>
              <a:ea typeface="Roboto"/>
              <a:cs typeface="Roboto"/>
              <a:sym typeface="Roboto"/>
            </a:endParaRPr>
          </a:p>
        </p:txBody>
      </p:sp>
      <p:sp>
        <p:nvSpPr>
          <p:cNvPr id="196" name="Google Shape;196;p3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8"/>
          <p:cNvPicPr preferRelativeResize="0"/>
          <p:nvPr/>
        </p:nvPicPr>
        <p:blipFill>
          <a:blip r:embed="rId3">
            <a:alphaModFix/>
          </a:blip>
          <a:stretch>
            <a:fillRect/>
          </a:stretch>
        </p:blipFill>
        <p:spPr>
          <a:xfrm>
            <a:off x="4832405" y="1152480"/>
            <a:ext cx="372581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Mini Batch </a:t>
            </a:r>
            <a:r>
              <a:rPr lang="tr"/>
              <a:t>K-Means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K-Means Clustering</a:t>
            </a:r>
            <a:endParaRPr/>
          </a:p>
        </p:txBody>
      </p:sp>
      <p:sp>
        <p:nvSpPr>
          <p:cNvPr id="208" name="Google Shape;20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tr" sz="1500">
                <a:highlight>
                  <a:srgbClr val="FFFFFE"/>
                </a:highlight>
                <a:latin typeface="Roboto"/>
                <a:ea typeface="Roboto"/>
                <a:cs typeface="Roboto"/>
                <a:sym typeface="Roboto"/>
              </a:rPr>
              <a:t>The MiniBatchKMeans is a variant of the KMeans algorithm which uses mini-batches to reduce the computation time, while still attempting to optimise the same objective function. Mini-batches are subsets of the input data, randomly sampled in each training iteration. These mini-batches drastically reduce the amount of computation required to converge to a local solution. In contrast to other algorithms that reduce the convergence time of k-means, mini-batch k-means produces results that are generally only slightly worse than the standard algorithm.</a:t>
            </a:r>
            <a:endParaRPr sz="1500">
              <a:highlight>
                <a:srgbClr val="FFFFFE"/>
              </a:highlight>
              <a:latin typeface="Roboto"/>
              <a:ea typeface="Roboto"/>
              <a:cs typeface="Roboto"/>
              <a:sym typeface="Roboto"/>
            </a:endParaRPr>
          </a:p>
          <a:p>
            <a:pPr indent="0" lvl="0" marL="0" rtl="0" algn="l">
              <a:spcBef>
                <a:spcPts val="0"/>
              </a:spcBef>
              <a:spcAft>
                <a:spcPts val="0"/>
              </a:spcAft>
              <a:buNone/>
            </a:pPr>
            <a:r>
              <a:t/>
            </a:r>
            <a:endParaRPr sz="1500">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500">
              <a:highlight>
                <a:schemeClr val="lt1"/>
              </a:highlight>
              <a:latin typeface="Roboto"/>
              <a:ea typeface="Roboto"/>
              <a:cs typeface="Roboto"/>
              <a:sym typeface="Roboto"/>
            </a:endParaRPr>
          </a:p>
          <a:p>
            <a:pPr indent="0" lvl="0" marL="0" rtl="0" algn="l">
              <a:spcBef>
                <a:spcPts val="1200"/>
              </a:spcBef>
              <a:spcAft>
                <a:spcPts val="1200"/>
              </a:spcAft>
              <a:buNone/>
            </a:pPr>
            <a:r>
              <a:t/>
            </a:r>
            <a:endParaRPr sz="1500">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K-Means Clustering</a:t>
            </a:r>
            <a:endParaRPr/>
          </a:p>
        </p:txBody>
      </p:sp>
      <p:pic>
        <p:nvPicPr>
          <p:cNvPr id="214" name="Google Shape;214;p41"/>
          <p:cNvPicPr preferRelativeResize="0"/>
          <p:nvPr/>
        </p:nvPicPr>
        <p:blipFill>
          <a:blip r:embed="rId3">
            <a:alphaModFix/>
          </a:blip>
          <a:stretch>
            <a:fillRect/>
          </a:stretch>
        </p:blipFill>
        <p:spPr>
          <a:xfrm>
            <a:off x="372525" y="1229875"/>
            <a:ext cx="7997500" cy="3109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Colab Zamanı!</a:t>
            </a:r>
            <a:endParaRPr/>
          </a:p>
        </p:txBody>
      </p:sp>
      <p:sp>
        <p:nvSpPr>
          <p:cNvPr id="220" name="Google Shape;220;p4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203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Clustering</a:t>
            </a:r>
            <a:endParaRPr/>
          </a:p>
        </p:txBody>
      </p:sp>
      <p:sp>
        <p:nvSpPr>
          <p:cNvPr id="109" name="Google Shape;109;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tr" sz="1500">
                <a:highlight>
                  <a:schemeClr val="lt1"/>
                </a:highlight>
                <a:latin typeface="Roboto"/>
                <a:ea typeface="Roboto"/>
                <a:cs typeface="Roboto"/>
                <a:sym typeface="Roboto"/>
              </a:rPr>
              <a:t>Clustering can be considered the most important unsupervised learning problem; so, as every other problem of this kind, it deals with finding a structure in a collection of unlabeled data. A loose definition of clustering could be “the process of organizing objects into groups whose members are similar in some way”. A cluster is therefore a collection of objects which are “similar” between them and are “dissimilar” to the objects belonging to other clusters.</a:t>
            </a:r>
            <a:endParaRPr sz="1500">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
        <p:nvSpPr>
          <p:cNvPr id="110" name="Google Shape;110;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6"/>
          <p:cNvPicPr preferRelativeResize="0"/>
          <p:nvPr/>
        </p:nvPicPr>
        <p:blipFill>
          <a:blip r:embed="rId3">
            <a:alphaModFix/>
          </a:blip>
          <a:stretch>
            <a:fillRect/>
          </a:stretch>
        </p:blipFill>
        <p:spPr>
          <a:xfrm>
            <a:off x="4640425" y="1152475"/>
            <a:ext cx="4383875" cy="272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Types Of Clustering</a:t>
            </a:r>
            <a:endParaRPr/>
          </a:p>
        </p:txBody>
      </p:sp>
      <p:sp>
        <p:nvSpPr>
          <p:cNvPr id="117" name="Google Shape;11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323850" lvl="0" marL="457200" rtl="0" algn="ctr">
              <a:spcBef>
                <a:spcPts val="0"/>
              </a:spcBef>
              <a:spcAft>
                <a:spcPts val="0"/>
              </a:spcAft>
              <a:buSzPts val="1500"/>
              <a:buChar char="●"/>
            </a:pPr>
            <a:r>
              <a:rPr lang="tr" sz="1500"/>
              <a:t>Centroid-based</a:t>
            </a:r>
            <a:endParaRPr sz="1500"/>
          </a:p>
          <a:p>
            <a:pPr indent="-323850" lvl="0" marL="457200" rtl="0" algn="ctr">
              <a:spcBef>
                <a:spcPts val="0"/>
              </a:spcBef>
              <a:spcAft>
                <a:spcPts val="0"/>
              </a:spcAft>
              <a:buSzPts val="1500"/>
              <a:buChar char="●"/>
            </a:pPr>
            <a:r>
              <a:rPr lang="tr" sz="1500"/>
              <a:t>Density-based</a:t>
            </a:r>
            <a:endParaRPr sz="1500"/>
          </a:p>
          <a:p>
            <a:pPr indent="-323850" lvl="0" marL="457200" rtl="0" algn="ctr">
              <a:spcBef>
                <a:spcPts val="0"/>
              </a:spcBef>
              <a:spcAft>
                <a:spcPts val="0"/>
              </a:spcAft>
              <a:buSzPts val="1500"/>
              <a:buChar char="●"/>
            </a:pPr>
            <a:r>
              <a:rPr lang="tr" sz="1500"/>
              <a:t>Distribution-based</a:t>
            </a:r>
            <a:endParaRPr sz="1500"/>
          </a:p>
          <a:p>
            <a:pPr indent="-323850" lvl="0" marL="457200" rtl="0" algn="ctr">
              <a:spcBef>
                <a:spcPts val="0"/>
              </a:spcBef>
              <a:spcAft>
                <a:spcPts val="0"/>
              </a:spcAft>
              <a:buSzPts val="1500"/>
              <a:buChar char="●"/>
            </a:pPr>
            <a:r>
              <a:rPr lang="tr" sz="1500"/>
              <a:t>Hierarchial</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Centroid-based Clustering</a:t>
            </a:r>
            <a:endParaRPr/>
          </a:p>
        </p:txBody>
      </p:sp>
      <p:sp>
        <p:nvSpPr>
          <p:cNvPr id="123" name="Google Shape;123;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tr" sz="1500">
                <a:highlight>
                  <a:schemeClr val="lt1"/>
                </a:highlight>
                <a:latin typeface="Roboto"/>
                <a:ea typeface="Roboto"/>
                <a:cs typeface="Roboto"/>
                <a:sym typeface="Roboto"/>
              </a:rPr>
              <a:t>It organizes the data into non-hierarchical clusters, in contrast to hierarchical clustering defined below. k-means is the most widely-used centroid-based clustering algorithm. Centroid-based algorithms are efficient but sensitive to initial conditions and outliers.</a:t>
            </a:r>
            <a:endParaRPr sz="1500">
              <a:highlight>
                <a:schemeClr val="lt1"/>
              </a:highlight>
              <a:latin typeface="Roboto"/>
              <a:ea typeface="Roboto"/>
              <a:cs typeface="Roboto"/>
              <a:sym typeface="Roboto"/>
            </a:endParaRPr>
          </a:p>
        </p:txBody>
      </p:sp>
      <p:sp>
        <p:nvSpPr>
          <p:cNvPr id="124" name="Google Shape;124;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8"/>
          <p:cNvPicPr preferRelativeResize="0"/>
          <p:nvPr/>
        </p:nvPicPr>
        <p:blipFill>
          <a:blip r:embed="rId3">
            <a:alphaModFix/>
          </a:blip>
          <a:stretch>
            <a:fillRect/>
          </a:stretch>
        </p:blipFill>
        <p:spPr>
          <a:xfrm>
            <a:off x="4841625" y="1112838"/>
            <a:ext cx="3981450" cy="349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Density</a:t>
            </a:r>
            <a:r>
              <a:rPr lang="tr"/>
              <a:t>-based Clustering</a:t>
            </a:r>
            <a:endParaRPr/>
          </a:p>
        </p:txBody>
      </p:sp>
      <p:sp>
        <p:nvSpPr>
          <p:cNvPr id="131" name="Google Shape;131;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tr" sz="1500">
                <a:highlight>
                  <a:schemeClr val="lt1"/>
                </a:highlight>
                <a:latin typeface="Roboto"/>
                <a:ea typeface="Roboto"/>
                <a:cs typeface="Roboto"/>
                <a:sym typeface="Roboto"/>
              </a:rPr>
              <a:t>It assumes data is composed of distributions, such as Gaussian distributions. In the picture, the distribution-based algorithm clusters data into three Gaussian distributions. As distance from the distribution's center increases, the probability that a point belongs to the distribution decreases. The bands show that decrease in probability. When you do not know the type of distribution in your data, you should use a different algorithm.</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p:txBody>
      </p:sp>
      <p:sp>
        <p:nvSpPr>
          <p:cNvPr id="132" name="Google Shape;132;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9"/>
          <p:cNvPicPr preferRelativeResize="0"/>
          <p:nvPr/>
        </p:nvPicPr>
        <p:blipFill>
          <a:blip r:embed="rId3">
            <a:alphaModFix/>
          </a:blip>
          <a:stretch>
            <a:fillRect/>
          </a:stretch>
        </p:blipFill>
        <p:spPr>
          <a:xfrm>
            <a:off x="4655784" y="1017725"/>
            <a:ext cx="417651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Distribution-</a:t>
            </a:r>
            <a:r>
              <a:rPr lang="tr"/>
              <a:t>based Clustering</a:t>
            </a:r>
            <a:endParaRPr/>
          </a:p>
        </p:txBody>
      </p:sp>
      <p:sp>
        <p:nvSpPr>
          <p:cNvPr id="139" name="Google Shape;139;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tr" sz="1500">
                <a:highlight>
                  <a:schemeClr val="lt1"/>
                </a:highlight>
                <a:latin typeface="Roboto"/>
                <a:ea typeface="Roboto"/>
                <a:cs typeface="Roboto"/>
                <a:sym typeface="Roboto"/>
              </a:rPr>
              <a:t>It assumes data is composed of distributions, such as Gaussian distributions. In the picture, the distribution-based algorithm clusters data into three Gaussian distributions. As distance from the distribution's center increases, the probability that a point belongs to the distribution decreases. The bands show that decrease in probability. When you do not know the type of distribution in your data, you should use a different algorithm.</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p:txBody>
      </p:sp>
      <p:pic>
        <p:nvPicPr>
          <p:cNvPr id="140" name="Google Shape;140;p30"/>
          <p:cNvPicPr preferRelativeResize="0"/>
          <p:nvPr/>
        </p:nvPicPr>
        <p:blipFill>
          <a:blip r:embed="rId3">
            <a:alphaModFix/>
          </a:blip>
          <a:stretch>
            <a:fillRect/>
          </a:stretch>
        </p:blipFill>
        <p:spPr>
          <a:xfrm>
            <a:off x="4470400" y="1152475"/>
            <a:ext cx="4477850" cy="311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Hierarchial</a:t>
            </a:r>
            <a:r>
              <a:rPr lang="tr"/>
              <a:t> Clustering</a:t>
            </a:r>
            <a:endParaRPr/>
          </a:p>
        </p:txBody>
      </p:sp>
      <p:sp>
        <p:nvSpPr>
          <p:cNvPr id="146" name="Google Shape;146;p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tr" sz="1500">
                <a:highlight>
                  <a:schemeClr val="lt1"/>
                </a:highlight>
                <a:latin typeface="Roboto"/>
                <a:ea typeface="Roboto"/>
                <a:cs typeface="Roboto"/>
                <a:sym typeface="Roboto"/>
              </a:rPr>
              <a:t>"Hierarchical clustering" creates a tree of clusters. Hierarchical clustering, not surprisingly, is well suited to hierarchical data, such as taxonomies.</a:t>
            </a:r>
            <a:endParaRPr sz="1500">
              <a:highlight>
                <a:schemeClr val="lt1"/>
              </a:highlight>
              <a:latin typeface="Roboto"/>
              <a:ea typeface="Roboto"/>
              <a:cs typeface="Roboto"/>
              <a:sym typeface="Roboto"/>
            </a:endParaRPr>
          </a:p>
        </p:txBody>
      </p:sp>
      <p:pic>
        <p:nvPicPr>
          <p:cNvPr id="147" name="Google Shape;147;p31"/>
          <p:cNvPicPr preferRelativeResize="0"/>
          <p:nvPr/>
        </p:nvPicPr>
        <p:blipFill>
          <a:blip r:embed="rId3">
            <a:alphaModFix/>
          </a:blip>
          <a:stretch>
            <a:fillRect/>
          </a:stretch>
        </p:blipFill>
        <p:spPr>
          <a:xfrm>
            <a:off x="4152000" y="1152475"/>
            <a:ext cx="4903650" cy="309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K-Means Clustering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K-Means Clustering</a:t>
            </a:r>
            <a:endParaRPr/>
          </a:p>
        </p:txBody>
      </p:sp>
      <p:sp>
        <p:nvSpPr>
          <p:cNvPr id="158" name="Google Shape;15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tr" sz="1500">
                <a:highlight>
                  <a:schemeClr val="lt1"/>
                </a:highlight>
                <a:latin typeface="Roboto"/>
                <a:ea typeface="Roboto"/>
                <a:cs typeface="Roboto"/>
                <a:sym typeface="Roboto"/>
              </a:rPr>
              <a:t>The K-Means algorithm clusters data by trying to separate samples in n groups of equal variance, minimizing a criterion known as the inertia or within-cluster sum-of-squares. This algorithm requires the number of clusters to be specified. It scales well to large number of samples and has been used across a large range of application areas in many different fields.</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lang="tr" sz="1500">
                <a:highlight>
                  <a:schemeClr val="lt1"/>
                </a:highlight>
                <a:latin typeface="Roboto"/>
                <a:ea typeface="Roboto"/>
                <a:cs typeface="Roboto"/>
                <a:sym typeface="Roboto"/>
              </a:rPr>
              <a:t>The K-means algorithm aims to choose centroids that minimise the inertia, or within-cluster sum-of-squares criterion:</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t/>
            </a:r>
            <a:endParaRPr sz="1500">
              <a:highlight>
                <a:schemeClr val="lt1"/>
              </a:highlight>
              <a:latin typeface="Roboto"/>
              <a:ea typeface="Roboto"/>
              <a:cs typeface="Roboto"/>
              <a:sym typeface="Roboto"/>
            </a:endParaRPr>
          </a:p>
          <a:p>
            <a:pPr indent="0" lvl="0" marL="0" rtl="0" algn="l">
              <a:spcBef>
                <a:spcPts val="0"/>
              </a:spcBef>
              <a:spcAft>
                <a:spcPts val="1200"/>
              </a:spcAft>
              <a:buNone/>
            </a:pPr>
            <a:r>
              <a:t/>
            </a:r>
            <a:endParaRPr sz="1500">
              <a:highlight>
                <a:schemeClr val="lt1"/>
              </a:highlight>
              <a:latin typeface="Roboto"/>
              <a:ea typeface="Roboto"/>
              <a:cs typeface="Roboto"/>
              <a:sym typeface="Roboto"/>
            </a:endParaRPr>
          </a:p>
        </p:txBody>
      </p:sp>
      <p:pic>
        <p:nvPicPr>
          <p:cNvPr id="159" name="Google Shape;159;p33"/>
          <p:cNvPicPr preferRelativeResize="0"/>
          <p:nvPr/>
        </p:nvPicPr>
        <p:blipFill>
          <a:blip r:embed="rId3">
            <a:alphaModFix/>
          </a:blip>
          <a:stretch>
            <a:fillRect/>
          </a:stretch>
        </p:blipFill>
        <p:spPr>
          <a:xfrm>
            <a:off x="2845375" y="3491550"/>
            <a:ext cx="3333750" cy="93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