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90" r:id="rId34"/>
    <p:sldId id="285" r:id="rId35"/>
    <p:sldId id="286" r:id="rId36"/>
    <p:sldId id="291" r:id="rId37"/>
    <p:sldId id="292" r:id="rId38"/>
    <p:sldId id="287" r:id="rId39"/>
    <p:sldId id="288" r:id="rId40"/>
    <p:sldId id="289" r:id="rId41"/>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7" autoAdjust="0"/>
    <p:restoredTop sz="94660"/>
  </p:normalViewPr>
  <p:slideViewPr>
    <p:cSldViewPr snapToGrid="0">
      <p:cViewPr varScale="1">
        <p:scale>
          <a:sx n="84" d="100"/>
          <a:sy n="84"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19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84054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147949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174880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2946D-B7BD-4F36-AEC2-8A2757EE5CB2}" type="datetimeFigureOut">
              <a:rPr lang="lt-LT" smtClean="0"/>
              <a:t>2015-02-23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A681FAC2-84FB-43DD-9DA6-FA788D5794E0}" type="slidenum">
              <a:rPr lang="lt-LT" smtClean="0"/>
              <a:t>‹#›</a:t>
            </a:fld>
            <a:endParaRPr lang="lt-L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73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52946D-B7BD-4F36-AEC2-8A2757EE5CB2}" type="datetimeFigureOut">
              <a:rPr lang="lt-LT" smtClean="0"/>
              <a:t>2015-02-23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362051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52946D-B7BD-4F36-AEC2-8A2757EE5CB2}" type="datetimeFigureOut">
              <a:rPr lang="lt-LT" smtClean="0"/>
              <a:t>2015-02-23</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426820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52946D-B7BD-4F36-AEC2-8A2757EE5CB2}" type="datetimeFigureOut">
              <a:rPr lang="lt-LT" smtClean="0"/>
              <a:t>2015-02-23</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34345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52946D-B7BD-4F36-AEC2-8A2757EE5CB2}" type="datetimeFigureOut">
              <a:rPr lang="lt-LT" smtClean="0"/>
              <a:t>2015-02-23</a:t>
            </a:fld>
            <a:endParaRPr lang="lt-L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t-LT"/>
          </a:p>
        </p:txBody>
      </p:sp>
      <p:sp>
        <p:nvSpPr>
          <p:cNvPr id="9" name="Slide Number Placeholder 8"/>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80729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52946D-B7BD-4F36-AEC2-8A2757EE5CB2}" type="datetimeFigureOut">
              <a:rPr lang="lt-LT" smtClean="0"/>
              <a:t>2015-02-23</a:t>
            </a:fld>
            <a:endParaRPr lang="lt-L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81FAC2-84FB-43DD-9DA6-FA788D5794E0}" type="slidenum">
              <a:rPr lang="lt-LT" smtClean="0"/>
              <a:t>‹#›</a:t>
            </a:fld>
            <a:endParaRPr lang="lt-LT"/>
          </a:p>
        </p:txBody>
      </p:sp>
    </p:spTree>
    <p:extLst>
      <p:ext uri="{BB962C8B-B14F-4D97-AF65-F5344CB8AC3E}">
        <p14:creationId xmlns:p14="http://schemas.microsoft.com/office/powerpoint/2010/main" val="35279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2946D-B7BD-4F36-AEC2-8A2757EE5CB2}" type="datetimeFigureOut">
              <a:rPr lang="lt-LT" smtClean="0"/>
              <a:t>2015-02-23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A681FAC2-84FB-43DD-9DA6-FA788D5794E0}" type="slidenum">
              <a:rPr lang="lt-LT" smtClean="0"/>
              <a:t>‹#›</a:t>
            </a:fld>
            <a:endParaRPr lang="lt-LT"/>
          </a:p>
        </p:txBody>
      </p:sp>
    </p:spTree>
    <p:extLst>
      <p:ext uri="{BB962C8B-B14F-4D97-AF65-F5344CB8AC3E}">
        <p14:creationId xmlns:p14="http://schemas.microsoft.com/office/powerpoint/2010/main" val="20077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52946D-B7BD-4F36-AEC2-8A2757EE5CB2}" type="datetimeFigureOut">
              <a:rPr lang="lt-LT" smtClean="0"/>
              <a:t>2015-02-23</a:t>
            </a:fld>
            <a:endParaRPr lang="lt-L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t-L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81FAC2-84FB-43DD-9DA6-FA788D5794E0}" type="slidenum">
              <a:rPr lang="lt-LT" smtClean="0"/>
              <a:t>‹#›</a:t>
            </a:fld>
            <a:endParaRPr lang="lt-L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39205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s.usfca.edu/~galles/visualization/DFS.html"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9365" y="1655382"/>
            <a:ext cx="8825658" cy="2677648"/>
          </a:xfrm>
        </p:spPr>
        <p:txBody>
          <a:bodyPr>
            <a:normAutofit/>
          </a:bodyPr>
          <a:lstStyle/>
          <a:p>
            <a:r>
              <a:rPr lang="en-US" sz="4800" b="1" dirty="0" smtClean="0">
                <a:latin typeface="Times New Roman" panose="02020603050405020304" pitchFamily="18" charset="0"/>
                <a:cs typeface="Times New Roman" panose="02020603050405020304" pitchFamily="18" charset="0"/>
              </a:rPr>
              <a:t>D</a:t>
            </a:r>
            <a:r>
              <a:rPr lang="lt-LT" sz="4800" b="1" dirty="0" smtClean="0">
                <a:latin typeface="Times New Roman" panose="02020603050405020304" pitchFamily="18" charset="0"/>
                <a:cs typeface="Times New Roman" panose="02020603050405020304" pitchFamily="18" charset="0"/>
              </a:rPr>
              <a:t>UOMENŲ STRUKTŪROS IR ALGORITMAI</a:t>
            </a:r>
            <a:endParaRPr lang="lt-LT"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17343" y="5723607"/>
            <a:ext cx="9144000" cy="1655762"/>
          </a:xfrm>
        </p:spPr>
        <p:txBody>
          <a:bodyPr/>
          <a:lstStyle/>
          <a:p>
            <a:r>
              <a:rPr lang="lt-LT" dirty="0" smtClean="0">
                <a:latin typeface="Times New Roman" panose="02020603050405020304" pitchFamily="18" charset="0"/>
                <a:cs typeface="Times New Roman" panose="02020603050405020304" pitchFamily="18" charset="0"/>
              </a:rPr>
              <a:t>Marius Gžegoževskis</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939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NEORIENTUOTAS GRAFAS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2800" dirty="0">
                <a:latin typeface="Times New Roman" panose="02020603050405020304" pitchFamily="18" charset="0"/>
                <a:cs typeface="Times New Roman" panose="02020603050405020304" pitchFamily="18" charset="0"/>
              </a:rPr>
              <a:t>Iki šiol buvo kalbama apie grafus, kurių briaunos neturi krypties, t.y. briauna galima keliauti bet kuria kryptimi. Tai reiškia, kad tarp dviejų viršūnių gali būti tik viena briauna, jei grafas yra be svorių.</a:t>
            </a:r>
            <a:endParaRPr lang="en-US" sz="28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972" y="3037330"/>
            <a:ext cx="5156088" cy="3236877"/>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521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ORIENTUOTAS GRAFAS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lt-LT" sz="2800" b="1" dirty="0">
                <a:latin typeface="Times New Roman" panose="02020603050405020304" pitchFamily="18" charset="0"/>
                <a:cs typeface="Times New Roman" panose="02020603050405020304" pitchFamily="18" charset="0"/>
              </a:rPr>
              <a:t>Orientuotas</a:t>
            </a:r>
            <a:r>
              <a:rPr lang="lt-LT" sz="2800" dirty="0">
                <a:latin typeface="Times New Roman" panose="02020603050405020304" pitchFamily="18" charset="0"/>
                <a:cs typeface="Times New Roman" panose="02020603050405020304" pitchFamily="18" charset="0"/>
              </a:rPr>
              <a:t> (kryptinis)</a:t>
            </a:r>
            <a:r>
              <a:rPr lang="lt-LT" sz="2800" b="1" dirty="0">
                <a:latin typeface="Times New Roman" panose="02020603050405020304" pitchFamily="18" charset="0"/>
                <a:cs typeface="Times New Roman" panose="02020603050405020304" pitchFamily="18" charset="0"/>
              </a:rPr>
              <a:t> grafas</a:t>
            </a:r>
            <a:r>
              <a:rPr lang="lt-LT"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directed</a:t>
            </a:r>
            <a:r>
              <a:rPr lang="lt-LT"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lt-LT" sz="2800" dirty="0">
                <a:latin typeface="Times New Roman" panose="02020603050405020304" pitchFamily="18" charset="0"/>
                <a:cs typeface="Times New Roman" panose="02020603050405020304" pitchFamily="18" charset="0"/>
              </a:rPr>
              <a:t> grafas su lankais, </a:t>
            </a:r>
            <a:r>
              <a:rPr lang="lt-LT" sz="2800" dirty="0" smtClean="0">
                <a:latin typeface="Times New Roman" panose="02020603050405020304" pitchFamily="18" charset="0"/>
                <a:cs typeface="Times New Roman" panose="02020603050405020304" pitchFamily="18" charset="0"/>
              </a:rPr>
              <a:t>t.y., visos briaunos turinčios kryptį.</a:t>
            </a:r>
            <a:endParaRPr lang="en-US" sz="2800" dirty="0">
              <a:latin typeface="Times New Roman" panose="02020603050405020304" pitchFamily="18" charset="0"/>
              <a:cs typeface="Times New Roman" panose="02020603050405020304" pitchFamily="18" charset="0"/>
            </a:endParaRPr>
          </a:p>
          <a:p>
            <a:r>
              <a:rPr lang="lt-LT" sz="2800" b="1" dirty="0">
                <a:latin typeface="Times New Roman" panose="02020603050405020304" pitchFamily="18" charset="0"/>
                <a:cs typeface="Times New Roman" panose="02020603050405020304" pitchFamily="18" charset="0"/>
              </a:rPr>
              <a:t>Lankas</a:t>
            </a:r>
            <a:r>
              <a:rPr lang="lt-LT" sz="2800" dirty="0">
                <a:latin typeface="Times New Roman" panose="02020603050405020304" pitchFamily="18" charset="0"/>
                <a:cs typeface="Times New Roman" panose="02020603050405020304" pitchFamily="18" charset="0"/>
              </a:rPr>
              <a:t> – orientuoto grafo briauna, turinti kryptį.</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553" y="3326321"/>
            <a:ext cx="9105346" cy="2743744"/>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1243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PAVYZDYS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lt-LT" sz="2800" dirty="0" smtClean="0">
                <a:latin typeface="Times New Roman" panose="02020603050405020304" pitchFamily="18" charset="0"/>
                <a:cs typeface="Times New Roman" panose="02020603050405020304" pitchFamily="18" charset="0"/>
              </a:rPr>
              <a:t>Knygų </a:t>
            </a:r>
            <a:r>
              <a:rPr lang="lt-LT" sz="2800" dirty="0">
                <a:latin typeface="Times New Roman" panose="02020603050405020304" pitchFamily="18" charset="0"/>
                <a:cs typeface="Times New Roman" panose="02020603050405020304" pitchFamily="18" charset="0"/>
              </a:rPr>
              <a:t>skolinimasis: </a:t>
            </a:r>
            <a:r>
              <a:rPr lang="lt-LT" sz="2800" b="1" dirty="0">
                <a:latin typeface="Times New Roman" panose="02020603050405020304" pitchFamily="18" charset="0"/>
                <a:cs typeface="Times New Roman" panose="02020603050405020304" pitchFamily="18" charset="0"/>
              </a:rPr>
              <a:t>A</a:t>
            </a:r>
            <a:r>
              <a:rPr lang="lt-LT" sz="2800" dirty="0">
                <a:latin typeface="Times New Roman" panose="02020603050405020304" pitchFamily="18" charset="0"/>
                <a:cs typeface="Times New Roman" panose="02020603050405020304" pitchFamily="18" charset="0"/>
              </a:rPr>
              <a:t> iš </a:t>
            </a:r>
            <a:r>
              <a:rPr lang="lt-LT" sz="2800" b="1" dirty="0">
                <a:latin typeface="Times New Roman" panose="02020603050405020304" pitchFamily="18" charset="0"/>
                <a:cs typeface="Times New Roman" panose="02020603050405020304" pitchFamily="18" charset="0"/>
              </a:rPr>
              <a:t>B</a:t>
            </a:r>
            <a:r>
              <a:rPr lang="lt-LT" sz="2800" dirty="0">
                <a:latin typeface="Times New Roman" panose="02020603050405020304" pitchFamily="18" charset="0"/>
                <a:cs typeface="Times New Roman" panose="02020603050405020304" pitchFamily="18" charset="0"/>
              </a:rPr>
              <a:t> pasiskolino 100 knygų, o </a:t>
            </a:r>
            <a:r>
              <a:rPr lang="lt-LT" sz="2800" b="1" dirty="0">
                <a:latin typeface="Times New Roman" panose="02020603050405020304" pitchFamily="18" charset="0"/>
                <a:cs typeface="Times New Roman" panose="02020603050405020304" pitchFamily="18" charset="0"/>
              </a:rPr>
              <a:t>B</a:t>
            </a:r>
            <a:r>
              <a:rPr lang="lt-LT" sz="2800" dirty="0">
                <a:latin typeface="Times New Roman" panose="02020603050405020304" pitchFamily="18" charset="0"/>
                <a:cs typeface="Times New Roman" panose="02020603050405020304" pitchFamily="18" charset="0"/>
              </a:rPr>
              <a:t> iš </a:t>
            </a:r>
            <a:r>
              <a:rPr lang="lt-LT" sz="2800" b="1" dirty="0">
                <a:latin typeface="Times New Roman" panose="02020603050405020304" pitchFamily="18" charset="0"/>
                <a:cs typeface="Times New Roman" panose="02020603050405020304" pitchFamily="18" charset="0"/>
              </a:rPr>
              <a:t>A</a:t>
            </a:r>
            <a:r>
              <a:rPr lang="lt-LT" sz="2800" dirty="0">
                <a:latin typeface="Times New Roman" panose="02020603050405020304" pitchFamily="18" charset="0"/>
                <a:cs typeface="Times New Roman" panose="02020603050405020304" pitchFamily="18" charset="0"/>
              </a:rPr>
              <a:t> pasiskolino 50 knygų.</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139" y="2802871"/>
            <a:ext cx="6650681" cy="3066223"/>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1029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lt-LT" b="1" dirty="0">
                <a:latin typeface="Times New Roman" panose="02020603050405020304" pitchFamily="18" charset="0"/>
                <a:cs typeface="Times New Roman" panose="02020603050405020304" pitchFamily="18" charset="0"/>
              </a:rPr>
              <a:t>Grafai kaip abstraktūs duomenų tipai (ADT</a:t>
            </a:r>
            <a:r>
              <a:rPr lang="lt-LT"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lt-LT" sz="2800" dirty="0">
                <a:latin typeface="Times New Roman" panose="02020603050405020304" pitchFamily="18" charset="0"/>
                <a:cs typeface="Times New Roman" panose="02020603050405020304" pitchFamily="18" charset="0"/>
              </a:rPr>
              <a:t>Grafas gali būti traktuojamas kaip abstraktus duomenų tipas. Įterpimo ir ištrynimo operacijos šiek tiek skiriasi nuo kitų ADT. ADT grafus galima apibrėžti tiek su reikšmėmis, tiek ir be jų. Pagrindinės operacijos su grafais kaip ADT:</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6831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Grafai kaip abstraktūs duomenų tipai (ADT)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Sukurti tuščią grafą.</a:t>
            </a:r>
            <a:endParaRPr lang="en-US" sz="28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Įdėti/išmesti viršūnę.</a:t>
            </a:r>
            <a:endParaRPr lang="en-US" sz="28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Įdėti/išmesti briauną tarp viršūnių V</a:t>
            </a:r>
            <a:r>
              <a:rPr lang="lt-LT" sz="2800" baseline="-25000" dirty="0">
                <a:latin typeface="Times New Roman" panose="02020603050405020304" pitchFamily="18" charset="0"/>
                <a:cs typeface="Times New Roman" panose="02020603050405020304" pitchFamily="18" charset="0"/>
              </a:rPr>
              <a:t>1</a:t>
            </a:r>
            <a:r>
              <a:rPr lang="lt-LT" sz="2800" dirty="0">
                <a:latin typeface="Times New Roman" panose="02020603050405020304" pitchFamily="18" charset="0"/>
                <a:cs typeface="Times New Roman" panose="02020603050405020304" pitchFamily="18" charset="0"/>
              </a:rPr>
              <a:t> ir V</a:t>
            </a:r>
            <a:r>
              <a:rPr lang="lt-LT" sz="2800" baseline="-25000" dirty="0">
                <a:latin typeface="Times New Roman" panose="02020603050405020304" pitchFamily="18" charset="0"/>
                <a:cs typeface="Times New Roman" panose="02020603050405020304" pitchFamily="18" charset="0"/>
              </a:rPr>
              <a:t>2</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Sužinoti (rasti), ar yra kelias tarp viršūnių V</a:t>
            </a:r>
            <a:r>
              <a:rPr lang="lt-LT" sz="2800" baseline="-25000" dirty="0">
                <a:latin typeface="Times New Roman" panose="02020603050405020304" pitchFamily="18" charset="0"/>
                <a:cs typeface="Times New Roman" panose="02020603050405020304" pitchFamily="18" charset="0"/>
              </a:rPr>
              <a:t>1</a:t>
            </a:r>
            <a:r>
              <a:rPr lang="lt-LT" sz="2800" dirty="0">
                <a:latin typeface="Times New Roman" panose="02020603050405020304" pitchFamily="18" charset="0"/>
                <a:cs typeface="Times New Roman" panose="02020603050405020304" pitchFamily="18" charset="0"/>
              </a:rPr>
              <a:t> ir V</a:t>
            </a:r>
            <a:r>
              <a:rPr lang="lt-LT" sz="2800" baseline="-25000" dirty="0">
                <a:latin typeface="Times New Roman" panose="02020603050405020304" pitchFamily="18" charset="0"/>
                <a:cs typeface="Times New Roman" panose="02020603050405020304" pitchFamily="18" charset="0"/>
              </a:rPr>
              <a:t>2</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Sužinoti (V</a:t>
            </a:r>
            <a:r>
              <a:rPr lang="lt-LT" sz="2800" baseline="-25000" dirty="0">
                <a:latin typeface="Times New Roman" panose="02020603050405020304" pitchFamily="18" charset="0"/>
                <a:cs typeface="Times New Roman" panose="02020603050405020304" pitchFamily="18" charset="0"/>
              </a:rPr>
              <a:t>1</a:t>
            </a:r>
            <a:r>
              <a:rPr lang="lt-LT" sz="2800" dirty="0">
                <a:latin typeface="Times New Roman" panose="02020603050405020304" pitchFamily="18" charset="0"/>
                <a:cs typeface="Times New Roman" panose="02020603050405020304" pitchFamily="18" charset="0"/>
              </a:rPr>
              <a:t>, V</a:t>
            </a:r>
            <a:r>
              <a:rPr lang="lt-LT" sz="2800" baseline="-25000" dirty="0">
                <a:latin typeface="Times New Roman" panose="02020603050405020304" pitchFamily="18" charset="0"/>
                <a:cs typeface="Times New Roman" panose="02020603050405020304" pitchFamily="18" charset="0"/>
              </a:rPr>
              <a:t>2</a:t>
            </a:r>
            <a:r>
              <a:rPr lang="lt-LT" sz="2800" dirty="0">
                <a:latin typeface="Times New Roman" panose="02020603050405020304" pitchFamily="18" charset="0"/>
                <a:cs typeface="Times New Roman" panose="02020603050405020304" pitchFamily="18" charset="0"/>
              </a:rPr>
              <a:t>) svorį.</a:t>
            </a:r>
            <a:endParaRPr lang="en-US" sz="28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Pakeisti (V</a:t>
            </a:r>
            <a:r>
              <a:rPr lang="lt-LT" sz="2800" baseline="-25000" dirty="0">
                <a:latin typeface="Times New Roman" panose="02020603050405020304" pitchFamily="18" charset="0"/>
                <a:cs typeface="Times New Roman" panose="02020603050405020304" pitchFamily="18" charset="0"/>
              </a:rPr>
              <a:t>1</a:t>
            </a:r>
            <a:r>
              <a:rPr lang="lt-LT" sz="2800" dirty="0">
                <a:latin typeface="Times New Roman" panose="02020603050405020304" pitchFamily="18" charset="0"/>
                <a:cs typeface="Times New Roman" panose="02020603050405020304" pitchFamily="18" charset="0"/>
              </a:rPr>
              <a:t>, V</a:t>
            </a:r>
            <a:r>
              <a:rPr lang="lt-LT" sz="2800" baseline="-25000" dirty="0">
                <a:latin typeface="Times New Roman" panose="02020603050405020304" pitchFamily="18" charset="0"/>
                <a:cs typeface="Times New Roman" panose="02020603050405020304" pitchFamily="18" charset="0"/>
              </a:rPr>
              <a:t>2</a:t>
            </a:r>
            <a:r>
              <a:rPr lang="lt-LT" sz="2800" dirty="0">
                <a:latin typeface="Times New Roman" panose="02020603050405020304" pitchFamily="18" charset="0"/>
                <a:cs typeface="Times New Roman" panose="02020603050405020304" pitchFamily="18" charset="0"/>
              </a:rPr>
              <a:t>) svorį.</a:t>
            </a:r>
            <a:r>
              <a:rPr lang="lt-LT" dirty="0"/>
              <a:t/>
            </a:r>
            <a:br>
              <a:rPr lang="lt-LT" dirty="0"/>
            </a:br>
            <a:endParaRPr lang="en-US" dirty="0"/>
          </a:p>
          <a:p>
            <a:endParaRPr lang="en-US" dirty="0"/>
          </a:p>
        </p:txBody>
      </p:sp>
    </p:spTree>
    <p:extLst>
      <p:ext uri="{BB962C8B-B14F-4D97-AF65-F5344CB8AC3E}">
        <p14:creationId xmlns:p14="http://schemas.microsoft.com/office/powerpoint/2010/main" val="113755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GRAFŲ</a:t>
            </a:r>
            <a:r>
              <a:rPr lang="en-US" b="1" dirty="0" smtClean="0">
                <a:latin typeface="Times New Roman" panose="02020603050405020304" pitchFamily="18" charset="0"/>
                <a:cs typeface="Times New Roman" panose="02020603050405020304" pitchFamily="18" charset="0"/>
              </a:rPr>
              <a:t> REALIZAVIMAS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solidFill>
                  <a:schemeClr val="tx1"/>
                </a:solidFill>
                <a:latin typeface="Times New Roman" panose="02020603050405020304" pitchFamily="18" charset="0"/>
                <a:cs typeface="Times New Roman" panose="02020603050405020304" pitchFamily="18" charset="0"/>
              </a:rPr>
              <a:t>Du </a:t>
            </a:r>
            <a:r>
              <a:rPr lang="en-US" sz="2800" dirty="0" err="1" smtClean="0">
                <a:solidFill>
                  <a:schemeClr val="tx1"/>
                </a:solidFill>
                <a:latin typeface="Times New Roman" panose="02020603050405020304" pitchFamily="18" charset="0"/>
                <a:cs typeface="Times New Roman" panose="02020603050405020304" pitchFamily="18" charset="0"/>
              </a:rPr>
              <a:t>pagrindiniai</a:t>
            </a:r>
            <a:r>
              <a:rPr lang="lt-LT" sz="2800" dirty="0" smtClean="0">
                <a:solidFill>
                  <a:schemeClr val="tx1"/>
                </a:solidFill>
                <a:latin typeface="Times New Roman" panose="02020603050405020304" pitchFamily="18" charset="0"/>
                <a:cs typeface="Times New Roman" panose="02020603050405020304" pitchFamily="18" charset="0"/>
              </a:rPr>
              <a:t> </a:t>
            </a:r>
            <a:r>
              <a:rPr lang="lt-LT" sz="2800" dirty="0">
                <a:solidFill>
                  <a:schemeClr val="tx1"/>
                </a:solidFill>
                <a:latin typeface="Times New Roman" panose="02020603050405020304" pitchFamily="18" charset="0"/>
                <a:cs typeface="Times New Roman" panose="02020603050405020304" pitchFamily="18" charset="0"/>
              </a:rPr>
              <a:t>grafų realizavimo būdai: </a:t>
            </a:r>
            <a:endParaRPr lang="en-US" sz="2800" dirty="0">
              <a:solidFill>
                <a:schemeClr val="tx1"/>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kaimynystės </a:t>
            </a:r>
            <a:r>
              <a:rPr lang="lt-LT" sz="2800" dirty="0" smtClean="0">
                <a:latin typeface="Times New Roman" panose="02020603050405020304" pitchFamily="18" charset="0"/>
                <a:cs typeface="Times New Roman" panose="02020603050405020304" pitchFamily="18" charset="0"/>
              </a:rPr>
              <a:t>matrica</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800" dirty="0">
                <a:latin typeface="Times New Roman" panose="02020603050405020304" pitchFamily="18" charset="0"/>
                <a:cs typeface="Times New Roman" panose="02020603050405020304" pitchFamily="18" charset="0"/>
              </a:rPr>
              <a:t>kaimynystės </a:t>
            </a:r>
            <a:r>
              <a:rPr lang="lt-LT" sz="2800" dirty="0" smtClean="0">
                <a:latin typeface="Times New Roman" panose="02020603050405020304" pitchFamily="18" charset="0"/>
                <a:cs typeface="Times New Roman" panose="02020603050405020304" pitchFamily="18" charset="0"/>
              </a:rPr>
              <a:t>sąrašai</a:t>
            </a:r>
            <a:r>
              <a:rPr lang="en-US" sz="2800" dirty="0" smtClean="0">
                <a:latin typeface="Times New Roman" panose="02020603050405020304" pitchFamily="18" charset="0"/>
                <a:cs typeface="Times New Roman" panose="02020603050405020304" pitchFamily="18" charset="0"/>
              </a:rPr>
              <a:t>.</a:t>
            </a:r>
          </a:p>
          <a:p>
            <a:pPr marL="0" indent="0" algn="just">
              <a:buNone/>
            </a:pPr>
            <a:r>
              <a:rPr lang="lt-LT" sz="2800" dirty="0">
                <a:latin typeface="Times New Roman" panose="02020603050405020304" pitchFamily="18" charset="0"/>
                <a:cs typeface="Times New Roman" panose="02020603050405020304" pitchFamily="18" charset="0"/>
              </a:rPr>
              <a:t>Abiem atvejais patogiausia įsivaizduoti, kad viršūnės numeruojamos 1, 2 ir taip toliau iki N.</a:t>
            </a:r>
            <a:endParaRPr lang="en-US" sz="2800" dirty="0">
              <a:latin typeface="Times New Roman" panose="02020603050405020304" pitchFamily="18" charset="0"/>
              <a:cs typeface="Times New Roman" panose="02020603050405020304" pitchFamily="18" charset="0"/>
            </a:endParaRPr>
          </a:p>
          <a:p>
            <a:pPr marL="514350" lvl="0" indent="-514350">
              <a:buFont typeface="+mj-lt"/>
              <a:buAutoNum type="arabicPeriod"/>
            </a:pPr>
            <a:endParaRPr lang="en-US" sz="2800"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942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KAIMYNYST</a:t>
            </a:r>
            <a:r>
              <a:rPr lang="lt-LT" b="1" dirty="0" smtClean="0">
                <a:latin typeface="Times New Roman" panose="02020603050405020304" pitchFamily="18" charset="0"/>
                <a:cs typeface="Times New Roman" panose="02020603050405020304" pitchFamily="18" charset="0"/>
              </a:rPr>
              <a:t>ĖS MATRICA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lt-LT" sz="2800" b="1" dirty="0">
                <a:latin typeface="Times New Roman" panose="02020603050405020304" pitchFamily="18" charset="0"/>
                <a:cs typeface="Times New Roman" panose="02020603050405020304" pitchFamily="18" charset="0"/>
              </a:rPr>
              <a:t>Kaimynystės matrica</a:t>
            </a:r>
            <a:r>
              <a:rPr lang="lt-LT" sz="2800" dirty="0">
                <a:latin typeface="Times New Roman" panose="02020603050405020304" pitchFamily="18" charset="0"/>
                <a:cs typeface="Times New Roman" panose="02020603050405020304" pitchFamily="18" charset="0"/>
              </a:rPr>
              <a:t> grafui be svorių su N viršūnių yra N iš N loginis masyvas A toks, kad A[i, j] yra teisingas tada ir tik tada, kai egzistuoja briauna iš viršūnės ‘i’ į viršūnę ‘j’. </a:t>
            </a:r>
            <a:endParaRPr lang="lt-LT" sz="2800" dirty="0" smtClean="0">
              <a:latin typeface="Times New Roman" panose="02020603050405020304" pitchFamily="18" charset="0"/>
              <a:cs typeface="Times New Roman" panose="02020603050405020304" pitchFamily="18" charset="0"/>
            </a:endParaRPr>
          </a:p>
          <a:p>
            <a:pPr algn="just">
              <a:lnSpc>
                <a:spcPct val="150000"/>
              </a:lnSpc>
            </a:pPr>
            <a:r>
              <a:rPr lang="lt-LT" sz="2800" dirty="0" smtClean="0">
                <a:latin typeface="Times New Roman" panose="02020603050405020304" pitchFamily="18" charset="0"/>
                <a:cs typeface="Times New Roman" panose="02020603050405020304" pitchFamily="18" charset="0"/>
              </a:rPr>
              <a:t>Pagal </a:t>
            </a:r>
            <a:r>
              <a:rPr lang="lt-LT" sz="2800" dirty="0">
                <a:latin typeface="Times New Roman" panose="02020603050405020304" pitchFamily="18" charset="0"/>
                <a:cs typeface="Times New Roman" panose="02020603050405020304" pitchFamily="18" charset="0"/>
              </a:rPr>
              <a:t>susitarimą A[i, i] yra klaidingas. Įsidėmėtina, kad kaimynystės matrica </a:t>
            </a:r>
            <a:r>
              <a:rPr lang="lt-LT" sz="2800" b="1" dirty="0">
                <a:latin typeface="Times New Roman" panose="02020603050405020304" pitchFamily="18" charset="0"/>
                <a:cs typeface="Times New Roman" panose="02020603050405020304" pitchFamily="18" charset="0"/>
              </a:rPr>
              <a:t>neorientuotam grafui </a:t>
            </a:r>
            <a:r>
              <a:rPr lang="lt-LT" sz="2800" dirty="0">
                <a:latin typeface="Times New Roman" panose="02020603050405020304" pitchFamily="18" charset="0"/>
                <a:cs typeface="Times New Roman" panose="02020603050405020304" pitchFamily="18" charset="0"/>
              </a:rPr>
              <a:t>yra simetriška, tai yra A[i, j] = A[j, i].</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270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KAIMYNYSTĖS MATRICA</a:t>
            </a:r>
            <a:endParaRPr lang="en-US" b="1"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32" y="2314938"/>
            <a:ext cx="10715448" cy="1950054"/>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193926" y="4444185"/>
            <a:ext cx="4039564" cy="1200329"/>
          </a:xfrm>
          <a:prstGeom prst="rect">
            <a:avLst/>
          </a:prstGeom>
          <a:noFill/>
        </p:spPr>
        <p:txBody>
          <a:bodyPr wrap="square" rtlCol="0">
            <a:spAutoFit/>
          </a:bodyPr>
          <a:lstStyle/>
          <a:p>
            <a:r>
              <a:rPr lang="lt-LT" sz="2400" b="1" dirty="0" smtClean="0">
                <a:latin typeface="Times New Roman" panose="02020603050405020304" pitchFamily="18" charset="0"/>
                <a:cs typeface="Times New Roman" panose="02020603050405020304" pitchFamily="18" charset="0"/>
              </a:rPr>
              <a:t>NEORIENTUOTAS GRAFAS </a:t>
            </a:r>
            <a:r>
              <a:rPr lang="lt-LT" sz="2400" dirty="0" smtClean="0">
                <a:latin typeface="Times New Roman" panose="02020603050405020304" pitchFamily="18" charset="0"/>
                <a:cs typeface="Times New Roman" panose="02020603050405020304" pitchFamily="18" charset="0"/>
              </a:rPr>
              <a:t>(SIMETRIŠKA MATRICA)</a:t>
            </a:r>
            <a:endParaRPr lang="en-US" sz="24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5987184" y="1875099"/>
            <a:ext cx="0" cy="435208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461746" y="4444186"/>
            <a:ext cx="4024917" cy="1200329"/>
          </a:xfrm>
          <a:prstGeom prst="rect">
            <a:avLst/>
          </a:prstGeom>
        </p:spPr>
        <p:txBody>
          <a:bodyPr wrap="square">
            <a:spAutoFit/>
          </a:bodyPr>
          <a:lstStyle/>
          <a:p>
            <a:r>
              <a:rPr lang="lt-LT" sz="2400" b="1" dirty="0" smtClean="0">
                <a:latin typeface="Times New Roman" panose="02020603050405020304" pitchFamily="18" charset="0"/>
                <a:cs typeface="Times New Roman" panose="02020603050405020304" pitchFamily="18" charset="0"/>
              </a:rPr>
              <a:t>ORIENTUOTAS </a:t>
            </a:r>
            <a:r>
              <a:rPr lang="lt-LT" sz="2400" b="1" dirty="0">
                <a:latin typeface="Times New Roman" panose="02020603050405020304" pitchFamily="18" charset="0"/>
                <a:cs typeface="Times New Roman" panose="02020603050405020304" pitchFamily="18" charset="0"/>
              </a:rPr>
              <a:t>GRAFAS </a:t>
            </a:r>
            <a:r>
              <a:rPr lang="lt-LT" sz="2400" dirty="0" smtClean="0">
                <a:latin typeface="Times New Roman" panose="02020603050405020304" pitchFamily="18" charset="0"/>
                <a:cs typeface="Times New Roman" panose="02020603050405020304" pitchFamily="18" charset="0"/>
              </a:rPr>
              <a:t>(DAŽNIAUSIAI NESIMETRIŠKA </a:t>
            </a:r>
            <a:r>
              <a:rPr lang="lt-LT" sz="2400" dirty="0">
                <a:latin typeface="Times New Roman" panose="02020603050405020304" pitchFamily="18" charset="0"/>
                <a:cs typeface="Times New Roman" panose="02020603050405020304" pitchFamily="18" charset="0"/>
              </a:rPr>
              <a:t>MATRICA)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851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460" y="3118352"/>
            <a:ext cx="9058214" cy="3038515"/>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GRAFO SU SVORIAIS MATRICA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lt-LT" sz="2800" dirty="0">
                <a:latin typeface="Times New Roman" panose="02020603050405020304" pitchFamily="18" charset="0"/>
                <a:cs typeface="Times New Roman" panose="02020603050405020304" pitchFamily="18" charset="0"/>
              </a:rPr>
              <a:t>Kai turim grafą su svoriais, yra patogu, kad A[i, j] būtų briaunos iš viršūnės ‘i’ į viršūnę ‘j’ svoris. Tada A[i, j] žymėti ∞, kai nėra briaunos iš viršūnės ‘i’ į viršūnę ‘j’. Be to, įstrižainės A[i, i] reikšmės lygios 0.</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002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KAIMYNYSTĖS SĄRAŠAS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lt-LT" sz="2800" b="1" dirty="0">
                <a:latin typeface="Times New Roman" panose="02020603050405020304" pitchFamily="18" charset="0"/>
                <a:cs typeface="Times New Roman" panose="02020603050405020304" pitchFamily="18" charset="0"/>
              </a:rPr>
              <a:t>Kaimynystės sąrašas</a:t>
            </a:r>
            <a:r>
              <a:rPr lang="lt-LT" sz="2800" dirty="0">
                <a:latin typeface="Times New Roman" panose="02020603050405020304" pitchFamily="18" charset="0"/>
                <a:cs typeface="Times New Roman" panose="02020603050405020304" pitchFamily="18" charset="0"/>
              </a:rPr>
              <a:t> grafo iš N viršūnių, kurios numeruojamos 1, 2, …, N, susideda iš N sujungtų sąrašų.</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517" y="2875983"/>
            <a:ext cx="9555926" cy="3101485"/>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339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b="1" dirty="0" smtClean="0">
                <a:latin typeface="Times New Roman" panose="02020603050405020304" pitchFamily="18" charset="0"/>
                <a:cs typeface="Times New Roman" panose="02020603050405020304" pitchFamily="18" charset="0"/>
              </a:rPr>
              <a:t>TURINYS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GRAFAI</a:t>
            </a:r>
            <a:endParaRPr lang="lt-LT" sz="2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GRAFAI KAIP ABSTRAKTŪS DUOMENŲ TIPAI (</a:t>
            </a:r>
            <a:r>
              <a:rPr lang="lt-LT" sz="2800" b="1" dirty="0" smtClean="0">
                <a:latin typeface="Times New Roman" panose="02020603050405020304" pitchFamily="18" charset="0"/>
                <a:cs typeface="Times New Roman" panose="02020603050405020304" pitchFamily="18" charset="0"/>
              </a:rPr>
              <a:t>ADT</a:t>
            </a:r>
            <a:r>
              <a:rPr lang="lt-LT" sz="2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GRAFO REALIZACIJA</a:t>
            </a:r>
          </a:p>
          <a:p>
            <a:pPr algn="just">
              <a:lnSpc>
                <a:spcPct val="150000"/>
              </a:lnSpc>
              <a:buFont typeface="Wingdings" panose="05000000000000000000" pitchFamily="2" charset="2"/>
              <a:buChar char="ü"/>
            </a:pPr>
            <a:r>
              <a:rPr lang="lt-LT" sz="2800" dirty="0" smtClean="0">
                <a:latin typeface="Times New Roman" panose="02020603050405020304" pitchFamily="18" charset="0"/>
                <a:cs typeface="Times New Roman" panose="02020603050405020304" pitchFamily="18" charset="0"/>
              </a:rPr>
              <a:t>DFS (PAIEŠKA Į GYLĮ)</a:t>
            </a:r>
          </a:p>
          <a:p>
            <a:pPr algn="just">
              <a:lnSpc>
                <a:spcPct val="150000"/>
              </a:lnSpc>
              <a:buFont typeface="Wingdings" panose="05000000000000000000" pitchFamily="2" charset="2"/>
              <a:buChar char="ü"/>
            </a:pPr>
            <a:r>
              <a:rPr lang="lt-LT" sz="2800" dirty="0">
                <a:latin typeface="Times New Roman" panose="02020603050405020304" pitchFamily="18" charset="0"/>
                <a:cs typeface="Times New Roman" panose="02020603050405020304" pitchFamily="18" charset="0"/>
              </a:rPr>
              <a:t>BFS </a:t>
            </a:r>
            <a:r>
              <a:rPr lang="lt-LT" sz="2800" dirty="0" smtClean="0">
                <a:latin typeface="Times New Roman" panose="02020603050405020304" pitchFamily="18" charset="0"/>
                <a:cs typeface="Times New Roman" panose="02020603050405020304" pitchFamily="18" charset="0"/>
              </a:rPr>
              <a:t>(PAIEŠKA Į PLOTĮ).</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233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KAIMYNYSTĖS </a:t>
            </a:r>
            <a:r>
              <a:rPr lang="lt-LT" b="1" dirty="0" smtClean="0">
                <a:latin typeface="Times New Roman" panose="02020603050405020304" pitchFamily="18" charset="0"/>
                <a:cs typeface="Times New Roman" panose="02020603050405020304" pitchFamily="18" charset="0"/>
              </a:rPr>
              <a:t>SĄRAŠAS GRAFUI SU SVORIAIS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737360"/>
            <a:ext cx="10058400" cy="4023360"/>
          </a:xfrm>
        </p:spPr>
        <p:txBody>
          <a:bodyPr>
            <a:normAutofit/>
          </a:bodyPr>
          <a:lstStyle/>
          <a:p>
            <a:pPr algn="just"/>
            <a:r>
              <a:rPr lang="lt-LT" sz="2800" dirty="0">
                <a:latin typeface="Times New Roman" panose="02020603050405020304" pitchFamily="18" charset="0"/>
                <a:cs typeface="Times New Roman" panose="02020603050405020304" pitchFamily="18" charset="0"/>
              </a:rPr>
              <a:t>Jei grafas yra su svoriais, tai jie saugomi kartu su viršūnę.</a:t>
            </a:r>
            <a:endParaRPr lang="en-US" sz="2800" dirty="0">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463" y="2159117"/>
            <a:ext cx="4362014" cy="898062"/>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266404" y="3057179"/>
            <a:ext cx="8596132" cy="2908489"/>
          </a:xfrm>
          <a:prstGeom prst="rect">
            <a:avLst/>
          </a:prstGeom>
        </p:spPr>
        <p:txBody>
          <a:bodyPr wrap="square">
            <a:spAutoFit/>
          </a:bodyPr>
          <a:lstStyle/>
          <a:p>
            <a:pPr algn="just">
              <a:spcAft>
                <a:spcPts val="600"/>
              </a:spcAft>
            </a:pPr>
            <a:r>
              <a:rPr lang="lt-LT" sz="2400" dirty="0">
                <a:latin typeface="Times New Roman" panose="02020603050405020304" pitchFamily="18" charset="0"/>
                <a:ea typeface="Times New Roman" panose="02020603050405020304" pitchFamily="18" charset="0"/>
              </a:rPr>
              <a:t>Dvi dažniausiai naudojamos grafų operacijos yra: </a:t>
            </a:r>
            <a:endParaRPr lang="en-US" sz="24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tabLst>
                <a:tab pos="533400" algn="l"/>
                <a:tab pos="901065" algn="l"/>
              </a:tabLst>
            </a:pPr>
            <a:r>
              <a:rPr lang="lt-LT" sz="2400" dirty="0">
                <a:latin typeface="Times New Roman" panose="02020603050405020304" pitchFamily="18" charset="0"/>
                <a:ea typeface="Times New Roman" panose="02020603050405020304" pitchFamily="18" charset="0"/>
              </a:rPr>
              <a:t>Duotos dvi viršūnės ‘i’ ir ‘j’; rasti, ar yra briauna iš ‘i’ į ‘j’.</a:t>
            </a:r>
            <a:endParaRPr lang="en-US" sz="24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mj-lt"/>
              <a:buAutoNum type="arabicPeriod"/>
              <a:tabLst>
                <a:tab pos="533400" algn="l"/>
                <a:tab pos="901065" algn="l"/>
              </a:tabLst>
            </a:pPr>
            <a:r>
              <a:rPr lang="lt-LT" sz="2400" dirty="0">
                <a:latin typeface="Times New Roman" panose="02020603050405020304" pitchFamily="18" charset="0"/>
                <a:ea typeface="Times New Roman" panose="02020603050405020304" pitchFamily="18" charset="0"/>
              </a:rPr>
              <a:t>Rasti visas viršūnes, kurios yra kaimynės duotajai viršūnei V</a:t>
            </a:r>
            <a:r>
              <a:rPr lang="lt-LT" sz="2400" baseline="-25000" dirty="0">
                <a:latin typeface="Times New Roman" panose="02020603050405020304" pitchFamily="18" charset="0"/>
                <a:ea typeface="Times New Roman" panose="02020603050405020304" pitchFamily="18" charset="0"/>
              </a:rPr>
              <a:t>i</a:t>
            </a:r>
            <a:endParaRPr lang="en-US" sz="2400" dirty="0">
              <a:latin typeface="Times New Roman" panose="02020603050405020304" pitchFamily="18" charset="0"/>
              <a:ea typeface="Times New Roman" panose="02020603050405020304" pitchFamily="18" charset="0"/>
            </a:endParaRPr>
          </a:p>
          <a:p>
            <a:pPr algn="just"/>
            <a:r>
              <a:rPr lang="lt-LT" sz="2400" dirty="0">
                <a:latin typeface="Times New Roman" panose="02020603050405020304" pitchFamily="18" charset="0"/>
                <a:ea typeface="Times New Roman" panose="02020603050405020304" pitchFamily="18" charset="0"/>
              </a:rPr>
              <a:t>Jei grafas yra </a:t>
            </a:r>
            <a:r>
              <a:rPr lang="lt-LT" sz="2400" u="sng" dirty="0">
                <a:latin typeface="Times New Roman" panose="02020603050405020304" pitchFamily="18" charset="0"/>
                <a:ea typeface="Times New Roman" panose="02020603050405020304" pitchFamily="18" charset="0"/>
              </a:rPr>
              <a:t>netoli pilno grafo, tai masyvas yra efektyvesnis</a:t>
            </a:r>
            <a:r>
              <a:rPr lang="lt-LT" sz="2400" dirty="0">
                <a:latin typeface="Times New Roman" panose="02020603050405020304" pitchFamily="18" charset="0"/>
                <a:ea typeface="Times New Roman" panose="02020603050405020304" pitchFamily="18" charset="0"/>
              </a:rPr>
              <a:t> už sąrašą. Jei briaunų mažai, tai lieka daug nepanaudotos vietos matricoje, kas yra minusas taupant, tuomet geriau sąrašas.</a:t>
            </a:r>
            <a:br>
              <a:rPr lang="lt-LT" sz="2400" dirty="0">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7485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lt-LT" b="1" dirty="0" smtClean="0">
                <a:latin typeface="Times New Roman" panose="02020603050405020304" pitchFamily="18" charset="0"/>
                <a:cs typeface="Times New Roman" panose="02020603050405020304" pitchFamily="18" charset="0"/>
              </a:rPr>
              <a:t>GRAFO APĖJIMAS (angl. Traversal)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2800" dirty="0">
                <a:latin typeface="Times New Roman" panose="02020603050405020304" pitchFamily="18" charset="0"/>
                <a:cs typeface="Times New Roman" panose="02020603050405020304" pitchFamily="18" charset="0"/>
              </a:rPr>
              <a:t>Egzistuoja du apėjimo algoritmai: į gylį (</a:t>
            </a:r>
            <a:r>
              <a:rPr lang="lt-LT" sz="2800" b="1" dirty="0">
                <a:latin typeface="Times New Roman" panose="02020603050405020304" pitchFamily="18" charset="0"/>
                <a:cs typeface="Times New Roman" panose="02020603050405020304" pitchFamily="18" charset="0"/>
              </a:rPr>
              <a:t>DFS – </a:t>
            </a:r>
            <a:r>
              <a:rPr lang="en-US" sz="2800" b="1" i="1" dirty="0">
                <a:latin typeface="Times New Roman" panose="02020603050405020304" pitchFamily="18" charset="0"/>
                <a:cs typeface="Times New Roman" panose="02020603050405020304" pitchFamily="18" charset="0"/>
              </a:rPr>
              <a:t>Depth First Search</a:t>
            </a:r>
            <a:r>
              <a:rPr lang="lt-LT" sz="2800" dirty="0">
                <a:latin typeface="Times New Roman" panose="02020603050405020304" pitchFamily="18" charset="0"/>
                <a:cs typeface="Times New Roman" panose="02020603050405020304" pitchFamily="18" charset="0"/>
              </a:rPr>
              <a:t>) ir į plotį (</a:t>
            </a:r>
            <a:r>
              <a:rPr lang="lt-LT" sz="2800" b="1" dirty="0">
                <a:latin typeface="Times New Roman" panose="02020603050405020304" pitchFamily="18" charset="0"/>
                <a:cs typeface="Times New Roman" panose="02020603050405020304" pitchFamily="18" charset="0"/>
              </a:rPr>
              <a:t>BFS – </a:t>
            </a:r>
            <a:r>
              <a:rPr lang="en-US" sz="2800" b="1" i="1" dirty="0">
                <a:latin typeface="Times New Roman" panose="02020603050405020304" pitchFamily="18" charset="0"/>
                <a:cs typeface="Times New Roman" panose="02020603050405020304" pitchFamily="18" charset="0"/>
              </a:rPr>
              <a:t>Breadth First Search</a:t>
            </a:r>
            <a:r>
              <a:rPr lang="lt-LT" sz="2800" dirty="0" smtClean="0">
                <a:latin typeface="Times New Roman" panose="02020603050405020304" pitchFamily="18" charset="0"/>
                <a:cs typeface="Times New Roman" panose="02020603050405020304" pitchFamily="18" charset="0"/>
              </a:rPr>
              <a:t>).</a:t>
            </a:r>
          </a:p>
          <a:p>
            <a:pPr algn="just"/>
            <a:r>
              <a:rPr lang="lt-LT" sz="2800" b="1" dirty="0">
                <a:latin typeface="Times New Roman" panose="02020603050405020304" pitchFamily="18" charset="0"/>
                <a:cs typeface="Times New Roman" panose="02020603050405020304" pitchFamily="18" charset="0"/>
              </a:rPr>
              <a:t>DFS</a:t>
            </a:r>
            <a:r>
              <a:rPr lang="lt-LT" sz="2800" dirty="0">
                <a:latin typeface="Times New Roman" panose="02020603050405020304" pitchFamily="18" charset="0"/>
                <a:cs typeface="Times New Roman" panose="02020603050405020304" pitchFamily="18" charset="0"/>
              </a:rPr>
              <a:t> (</a:t>
            </a:r>
            <a:r>
              <a:rPr lang="lt-LT" sz="2800" b="1" dirty="0">
                <a:latin typeface="Times New Roman" panose="02020603050405020304" pitchFamily="18" charset="0"/>
                <a:cs typeface="Times New Roman" panose="02020603050405020304" pitchFamily="18" charset="0"/>
              </a:rPr>
              <a:t>paieška į gylį</a:t>
            </a:r>
            <a:r>
              <a:rPr lang="lt-LT" sz="2800" dirty="0">
                <a:latin typeface="Times New Roman" panose="02020603050405020304" pitchFamily="18" charset="0"/>
                <a:cs typeface="Times New Roman" panose="02020603050405020304" pitchFamily="18" charset="0"/>
              </a:rPr>
              <a:t>). Iš duotos viršūnės ‘v’ einama gilyn ir gilyn, kol pasiekiama viršūnė, iš kurios giliau eiti jau nebeįmanoma. </a:t>
            </a:r>
            <a:endParaRPr lang="lt-LT" sz="2800" dirty="0" smtClean="0">
              <a:latin typeface="Times New Roman" panose="02020603050405020304" pitchFamily="18" charset="0"/>
              <a:cs typeface="Times New Roman" panose="02020603050405020304" pitchFamily="18" charset="0"/>
            </a:endParaRPr>
          </a:p>
          <a:p>
            <a:pPr algn="just"/>
            <a:r>
              <a:rPr lang="lt-LT" sz="2800" dirty="0" smtClean="0">
                <a:latin typeface="Times New Roman" panose="02020603050405020304" pitchFamily="18" charset="0"/>
                <a:cs typeface="Times New Roman" panose="02020603050405020304" pitchFamily="18" charset="0"/>
              </a:rPr>
              <a:t>Tai </a:t>
            </a:r>
            <a:r>
              <a:rPr lang="lt-LT" sz="2800" dirty="0">
                <a:latin typeface="Times New Roman" panose="02020603050405020304" pitchFamily="18" charset="0"/>
                <a:cs typeface="Times New Roman" panose="02020603050405020304" pitchFamily="18" charset="0"/>
              </a:rPr>
              <a:t>yra, aplankius viršūnę ‘v’, DFS algoritmas aplanko dar neaplankytą kaimyninę viršūnę. Jis tęsiasi iš ‘u’ tiek toli, kiek galima iki grįžimo į ‘v’, kad aplankytų kitą neaplankytą viršūnę kaimyninę ‘v’. Galima ir </a:t>
            </a:r>
            <a:r>
              <a:rPr lang="en-US" sz="2800" dirty="0" err="1">
                <a:latin typeface="Times New Roman" panose="02020603050405020304" pitchFamily="18" charset="0"/>
                <a:cs typeface="Times New Roman" panose="02020603050405020304" pitchFamily="18" charset="0"/>
              </a:rPr>
              <a:t>rekursyvi</a:t>
            </a:r>
            <a:r>
              <a:rPr lang="lt-LT" sz="2800" dirty="0">
                <a:latin typeface="Times New Roman" panose="02020603050405020304" pitchFamily="18" charset="0"/>
                <a:cs typeface="Times New Roman" panose="02020603050405020304" pitchFamily="18" charset="0"/>
              </a:rPr>
              <a:t> DFS realizacija.</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214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DFS </a:t>
            </a:r>
            <a:r>
              <a:rPr lang="en-US" b="1" dirty="0" smtClean="0">
                <a:latin typeface="Times New Roman" panose="02020603050405020304" pitchFamily="18" charset="0"/>
                <a:cs typeface="Times New Roman" panose="02020603050405020304" pitchFamily="18" charset="0"/>
              </a:rPr>
              <a:t>pseudo</a:t>
            </a:r>
            <a:r>
              <a:rPr lang="lt-LT" b="1" dirty="0" smtClean="0">
                <a:latin typeface="Times New Roman" panose="02020603050405020304" pitchFamily="18" charset="0"/>
                <a:cs typeface="Times New Roman" panose="02020603050405020304" pitchFamily="18" charset="0"/>
              </a:rPr>
              <a:t>kodas</a:t>
            </a:r>
            <a:r>
              <a:rPr lang="lt-LT"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97280" y="1955758"/>
            <a:ext cx="10331128" cy="4056181"/>
          </a:xfrm>
          <a:prstGeom prst="rect">
            <a:avLst/>
          </a:prstGeom>
        </p:spPr>
      </p:pic>
    </p:spTree>
    <p:extLst>
      <p:ext uri="{BB962C8B-B14F-4D97-AF65-F5344CB8AC3E}">
        <p14:creationId xmlns:p14="http://schemas.microsoft.com/office/powerpoint/2010/main" val="845566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lt-LT" dirty="0">
                <a:latin typeface="Times New Roman" panose="02020603050405020304" pitchFamily="18" charset="0"/>
                <a:cs typeface="Times New Roman" panose="02020603050405020304" pitchFamily="18" charset="0"/>
              </a:rPr>
              <a:t>Grafo apėjimo DFS </a:t>
            </a:r>
            <a:r>
              <a:rPr lang="lt-LT" dirty="0" smtClean="0">
                <a:latin typeface="Times New Roman" panose="02020603050405020304" pitchFamily="18" charset="0"/>
                <a:cs typeface="Times New Roman" panose="02020603050405020304" pitchFamily="18" charset="0"/>
              </a:rPr>
              <a:t>būdu (1 iš 6)</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97280" y="1829653"/>
            <a:ext cx="10047753" cy="2371183"/>
          </a:xfrm>
          <a:prstGeom prst="rect">
            <a:avLst/>
          </a:prstGeom>
        </p:spPr>
      </p:pic>
    </p:spTree>
    <p:extLst>
      <p:ext uri="{BB962C8B-B14F-4D97-AF65-F5344CB8AC3E}">
        <p14:creationId xmlns:p14="http://schemas.microsoft.com/office/powerpoint/2010/main" val="2198422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latin typeface="Times New Roman" panose="02020603050405020304" pitchFamily="18" charset="0"/>
                <a:cs typeface="Times New Roman" panose="02020603050405020304" pitchFamily="18" charset="0"/>
              </a:rPr>
              <a:t>Grafo apėjimo DFS būdu </a:t>
            </a:r>
            <a:r>
              <a:rPr lang="lt-LT" dirty="0" smtClean="0">
                <a:latin typeface="Times New Roman" panose="02020603050405020304" pitchFamily="18" charset="0"/>
                <a:cs typeface="Times New Roman" panose="02020603050405020304" pitchFamily="18" charset="0"/>
              </a:rPr>
              <a:t>(2 </a:t>
            </a:r>
            <a:r>
              <a:rPr lang="lt-LT" dirty="0">
                <a:latin typeface="Times New Roman" panose="02020603050405020304" pitchFamily="18" charset="0"/>
                <a:cs typeface="Times New Roman" panose="02020603050405020304" pitchFamily="18" charset="0"/>
              </a:rPr>
              <a:t>iš </a:t>
            </a:r>
            <a:r>
              <a:rPr lang="lt-LT" dirty="0" smtClean="0">
                <a:latin typeface="Times New Roman" panose="02020603050405020304" pitchFamily="18" charset="0"/>
                <a:cs typeface="Times New Roman" panose="02020603050405020304" pitchFamily="18" charset="0"/>
              </a:rPr>
              <a:t>6)</a:t>
            </a:r>
            <a:endParaRPr lang="en-US" dirty="0"/>
          </a:p>
        </p:txBody>
      </p:sp>
      <p:pic>
        <p:nvPicPr>
          <p:cNvPr id="4" name="Picture 3"/>
          <p:cNvPicPr>
            <a:picLocks noChangeAspect="1"/>
          </p:cNvPicPr>
          <p:nvPr/>
        </p:nvPicPr>
        <p:blipFill>
          <a:blip r:embed="rId2"/>
          <a:stretch>
            <a:fillRect/>
          </a:stretch>
        </p:blipFill>
        <p:spPr>
          <a:xfrm>
            <a:off x="424412" y="2083924"/>
            <a:ext cx="11404135" cy="3437199"/>
          </a:xfrm>
          <a:prstGeom prst="rect">
            <a:avLst/>
          </a:prstGeom>
        </p:spPr>
      </p:pic>
    </p:spTree>
    <p:extLst>
      <p:ext uri="{BB962C8B-B14F-4D97-AF65-F5344CB8AC3E}">
        <p14:creationId xmlns:p14="http://schemas.microsoft.com/office/powerpoint/2010/main" val="611486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latin typeface="Times New Roman" panose="02020603050405020304" pitchFamily="18" charset="0"/>
                <a:cs typeface="Times New Roman" panose="02020603050405020304" pitchFamily="18" charset="0"/>
              </a:rPr>
              <a:t>Grafo apėjimo DFS būdu </a:t>
            </a:r>
            <a:r>
              <a:rPr lang="lt-LT" dirty="0" smtClean="0">
                <a:latin typeface="Times New Roman" panose="02020603050405020304" pitchFamily="18" charset="0"/>
                <a:cs typeface="Times New Roman" panose="02020603050405020304" pitchFamily="18" charset="0"/>
              </a:rPr>
              <a:t>(3 </a:t>
            </a:r>
            <a:r>
              <a:rPr lang="lt-LT" dirty="0">
                <a:latin typeface="Times New Roman" panose="02020603050405020304" pitchFamily="18" charset="0"/>
                <a:cs typeface="Times New Roman" panose="02020603050405020304" pitchFamily="18" charset="0"/>
              </a:rPr>
              <a:t>iš </a:t>
            </a:r>
            <a:r>
              <a:rPr lang="lt-LT" dirty="0" smtClean="0">
                <a:latin typeface="Times New Roman" panose="02020603050405020304" pitchFamily="18" charset="0"/>
                <a:cs typeface="Times New Roman" panose="02020603050405020304" pitchFamily="18" charset="0"/>
              </a:rPr>
              <a:t>6)</a:t>
            </a:r>
            <a:endParaRPr lang="en-US" dirty="0"/>
          </a:p>
        </p:txBody>
      </p:sp>
      <p:pic>
        <p:nvPicPr>
          <p:cNvPr id="4" name="Picture 3"/>
          <p:cNvPicPr>
            <a:picLocks noChangeAspect="1"/>
          </p:cNvPicPr>
          <p:nvPr/>
        </p:nvPicPr>
        <p:blipFill>
          <a:blip r:embed="rId2"/>
          <a:stretch>
            <a:fillRect/>
          </a:stretch>
        </p:blipFill>
        <p:spPr>
          <a:xfrm>
            <a:off x="572016" y="2090555"/>
            <a:ext cx="11108928" cy="2759237"/>
          </a:xfrm>
          <a:prstGeom prst="rect">
            <a:avLst/>
          </a:prstGeom>
        </p:spPr>
      </p:pic>
    </p:spTree>
    <p:extLst>
      <p:ext uri="{BB962C8B-B14F-4D97-AF65-F5344CB8AC3E}">
        <p14:creationId xmlns:p14="http://schemas.microsoft.com/office/powerpoint/2010/main" val="2881521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latin typeface="Times New Roman" panose="02020603050405020304" pitchFamily="18" charset="0"/>
                <a:cs typeface="Times New Roman" panose="02020603050405020304" pitchFamily="18" charset="0"/>
              </a:rPr>
              <a:t>Grafo apėjimo DFS būdu </a:t>
            </a:r>
            <a:r>
              <a:rPr lang="lt-LT" dirty="0" smtClean="0">
                <a:latin typeface="Times New Roman" panose="02020603050405020304" pitchFamily="18" charset="0"/>
                <a:cs typeface="Times New Roman" panose="02020603050405020304" pitchFamily="18" charset="0"/>
              </a:rPr>
              <a:t>(4 </a:t>
            </a:r>
            <a:r>
              <a:rPr lang="lt-LT" dirty="0">
                <a:latin typeface="Times New Roman" panose="02020603050405020304" pitchFamily="18" charset="0"/>
                <a:cs typeface="Times New Roman" panose="02020603050405020304" pitchFamily="18" charset="0"/>
              </a:rPr>
              <a:t>iš 6)</a:t>
            </a:r>
            <a:endParaRPr lang="en-US" dirty="0"/>
          </a:p>
        </p:txBody>
      </p:sp>
      <p:pic>
        <p:nvPicPr>
          <p:cNvPr id="4" name="Picture 3"/>
          <p:cNvPicPr>
            <a:picLocks noChangeAspect="1"/>
          </p:cNvPicPr>
          <p:nvPr/>
        </p:nvPicPr>
        <p:blipFill>
          <a:blip r:embed="rId2"/>
          <a:stretch>
            <a:fillRect/>
          </a:stretch>
        </p:blipFill>
        <p:spPr>
          <a:xfrm>
            <a:off x="731399" y="2448769"/>
            <a:ext cx="10790162" cy="2991332"/>
          </a:xfrm>
          <a:prstGeom prst="rect">
            <a:avLst/>
          </a:prstGeom>
        </p:spPr>
      </p:pic>
    </p:spTree>
    <p:extLst>
      <p:ext uri="{BB962C8B-B14F-4D97-AF65-F5344CB8AC3E}">
        <p14:creationId xmlns:p14="http://schemas.microsoft.com/office/powerpoint/2010/main" val="2943003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latin typeface="Times New Roman" panose="02020603050405020304" pitchFamily="18" charset="0"/>
                <a:cs typeface="Times New Roman" panose="02020603050405020304" pitchFamily="18" charset="0"/>
              </a:rPr>
              <a:t>Grafo apėjimo DFS būdu </a:t>
            </a:r>
            <a:r>
              <a:rPr lang="lt-LT" dirty="0" smtClean="0">
                <a:latin typeface="Times New Roman" panose="02020603050405020304" pitchFamily="18" charset="0"/>
                <a:cs typeface="Times New Roman" panose="02020603050405020304" pitchFamily="18" charset="0"/>
              </a:rPr>
              <a:t>(5 </a:t>
            </a:r>
            <a:r>
              <a:rPr lang="lt-LT" dirty="0">
                <a:latin typeface="Times New Roman" panose="02020603050405020304" pitchFamily="18" charset="0"/>
                <a:cs typeface="Times New Roman" panose="02020603050405020304" pitchFamily="18" charset="0"/>
              </a:rPr>
              <a:t>iš 6)</a:t>
            </a:r>
            <a:endParaRPr lang="en-US" dirty="0"/>
          </a:p>
        </p:txBody>
      </p:sp>
      <p:pic>
        <p:nvPicPr>
          <p:cNvPr id="4" name="Picture 3"/>
          <p:cNvPicPr>
            <a:picLocks noChangeAspect="1"/>
          </p:cNvPicPr>
          <p:nvPr/>
        </p:nvPicPr>
        <p:blipFill>
          <a:blip r:embed="rId2"/>
          <a:stretch>
            <a:fillRect/>
          </a:stretch>
        </p:blipFill>
        <p:spPr>
          <a:xfrm>
            <a:off x="884771" y="2455519"/>
            <a:ext cx="10483418" cy="2648915"/>
          </a:xfrm>
          <a:prstGeom prst="rect">
            <a:avLst/>
          </a:prstGeom>
        </p:spPr>
      </p:pic>
    </p:spTree>
    <p:extLst>
      <p:ext uri="{BB962C8B-B14F-4D97-AF65-F5344CB8AC3E}">
        <p14:creationId xmlns:p14="http://schemas.microsoft.com/office/powerpoint/2010/main" val="104294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latin typeface="Times New Roman" panose="02020603050405020304" pitchFamily="18" charset="0"/>
                <a:cs typeface="Times New Roman" panose="02020603050405020304" pitchFamily="18" charset="0"/>
              </a:rPr>
              <a:t>Grafo apėjimo DFS būdu </a:t>
            </a:r>
            <a:r>
              <a:rPr lang="lt-LT" dirty="0" smtClean="0">
                <a:latin typeface="Times New Roman" panose="02020603050405020304" pitchFamily="18" charset="0"/>
                <a:cs typeface="Times New Roman" panose="02020603050405020304" pitchFamily="18" charset="0"/>
              </a:rPr>
              <a:t>(6 </a:t>
            </a:r>
            <a:r>
              <a:rPr lang="lt-LT" dirty="0">
                <a:latin typeface="Times New Roman" panose="02020603050405020304" pitchFamily="18" charset="0"/>
                <a:cs typeface="Times New Roman" panose="02020603050405020304" pitchFamily="18" charset="0"/>
              </a:rPr>
              <a:t>iš 6)</a:t>
            </a:r>
            <a:endParaRPr lang="en-US" dirty="0"/>
          </a:p>
        </p:txBody>
      </p:sp>
      <p:pic>
        <p:nvPicPr>
          <p:cNvPr id="4" name="Picture 3"/>
          <p:cNvPicPr>
            <a:picLocks noChangeAspect="1"/>
          </p:cNvPicPr>
          <p:nvPr/>
        </p:nvPicPr>
        <p:blipFill>
          <a:blip r:embed="rId2"/>
          <a:stretch>
            <a:fillRect/>
          </a:stretch>
        </p:blipFill>
        <p:spPr>
          <a:xfrm>
            <a:off x="792490" y="2246573"/>
            <a:ext cx="10667980" cy="2985183"/>
          </a:xfrm>
          <a:prstGeom prst="rect">
            <a:avLst/>
          </a:prstGeom>
        </p:spPr>
      </p:pic>
    </p:spTree>
    <p:extLst>
      <p:ext uri="{BB962C8B-B14F-4D97-AF65-F5344CB8AC3E}">
        <p14:creationId xmlns:p14="http://schemas.microsoft.com/office/powerpoint/2010/main" val="2547441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DFS APIBENDRINIMAS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lt-LT" sz="2800" dirty="0">
                <a:latin typeface="Times New Roman" panose="02020603050405020304" pitchFamily="18" charset="0"/>
                <a:cs typeface="Times New Roman" panose="02020603050405020304" pitchFamily="18" charset="0"/>
              </a:rPr>
              <a:t>DFS paieškos algoritmas </a:t>
            </a:r>
            <a:r>
              <a:rPr lang="lt-LT" sz="2800" u="sng" dirty="0">
                <a:latin typeface="Times New Roman" panose="02020603050405020304" pitchFamily="18" charset="0"/>
                <a:cs typeface="Times New Roman" panose="02020603050405020304" pitchFamily="18" charset="0"/>
              </a:rPr>
              <a:t>tiksliai nenusako </a:t>
            </a:r>
            <a:r>
              <a:rPr lang="lt-LT" sz="2800" dirty="0">
                <a:latin typeface="Times New Roman" panose="02020603050405020304" pitchFamily="18" charset="0"/>
                <a:cs typeface="Times New Roman" panose="02020603050405020304" pitchFamily="18" charset="0"/>
              </a:rPr>
              <a:t>tvarkos, kuria turi būti aplankomos kaimyninės viršūnės. Viena galimybė yra aplankyti viršūnes, kaimynines ‘v’, abėcėlės arba numerių didėjimo tvarka.</a:t>
            </a: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55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latin typeface="Times New Roman" panose="02020603050405020304" pitchFamily="18" charset="0"/>
                <a:cs typeface="Times New Roman" panose="02020603050405020304" pitchFamily="18" charset="0"/>
              </a:rPr>
              <a:t>GRAFAS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lt-LT" sz="2800" b="1" dirty="0">
                <a:latin typeface="Times New Roman" panose="02020603050405020304" pitchFamily="18" charset="0"/>
                <a:cs typeface="Times New Roman" panose="02020603050405020304" pitchFamily="18" charset="0"/>
              </a:rPr>
              <a:t>Grafas – </a:t>
            </a:r>
            <a:r>
              <a:rPr lang="lt-LT" sz="2800" dirty="0">
                <a:latin typeface="Times New Roman" panose="02020603050405020304" pitchFamily="18" charset="0"/>
                <a:cs typeface="Times New Roman" panose="02020603050405020304" pitchFamily="18" charset="0"/>
              </a:rPr>
              <a:t>aibių pora (V, L) [V – viršūnių aibė, L – briaunų aibė]</a:t>
            </a:r>
            <a:endParaRPr lang="en-US" sz="2800" dirty="0">
              <a:latin typeface="Times New Roman" panose="02020603050405020304" pitchFamily="18" charset="0"/>
              <a:cs typeface="Times New Roman" panose="02020603050405020304" pitchFamily="18" charset="0"/>
            </a:endParaRPr>
          </a:p>
          <a:p>
            <a:r>
              <a:rPr lang="lt-LT" sz="2800" b="1" dirty="0">
                <a:latin typeface="Times New Roman" panose="02020603050405020304" pitchFamily="18" charset="0"/>
                <a:cs typeface="Times New Roman" panose="02020603050405020304" pitchFamily="18" charset="0"/>
              </a:rPr>
              <a:t>Briauna</a:t>
            </a:r>
            <a:r>
              <a:rPr lang="lt-LT" sz="2800" dirty="0">
                <a:latin typeface="Times New Roman" panose="02020603050405020304" pitchFamily="18" charset="0"/>
                <a:cs typeface="Times New Roman" panose="02020603050405020304" pitchFamily="18" charset="0"/>
              </a:rPr>
              <a:t> – atkarpa, jungianti dvi grafo viršūnes</a:t>
            </a:r>
            <a:r>
              <a:rPr lang="lt-LT"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148" y="2979316"/>
            <a:ext cx="5327402" cy="3085995"/>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4583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380" y="116205"/>
            <a:ext cx="6145530" cy="6145530"/>
          </a:xfrm>
          <a:prstGeom prst="rect">
            <a:avLst/>
          </a:prstGeom>
        </p:spPr>
      </p:pic>
      <p:sp>
        <p:nvSpPr>
          <p:cNvPr id="2" name="Title 1"/>
          <p:cNvSpPr>
            <a:spLocks noGrp="1"/>
          </p:cNvSpPr>
          <p:nvPr>
            <p:ph type="title"/>
          </p:nvPr>
        </p:nvSpPr>
        <p:spPr/>
        <p:txBody>
          <a:bodyPr/>
          <a:lstStyle/>
          <a:p>
            <a:r>
              <a:rPr lang="en-US" dirty="0" smtClean="0"/>
              <a:t>DFS ANIMACIJA</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3562350" y="6353175"/>
            <a:ext cx="6096000" cy="646331"/>
          </a:xfrm>
          <a:prstGeom prst="rect">
            <a:avLst/>
          </a:prstGeom>
        </p:spPr>
        <p:txBody>
          <a:bodyPr>
            <a:spAutoFit/>
          </a:bodyPr>
          <a:lstStyle/>
          <a:p>
            <a:r>
              <a:rPr lang="en-US" dirty="0">
                <a:hlinkClick r:id="rId3"/>
              </a:rPr>
              <a:t>https://www.cs.usfca.edu/~galles/visualization/DFS.html</a:t>
            </a:r>
            <a:endParaRPr lang="en-US" dirty="0"/>
          </a:p>
          <a:p>
            <a:endParaRPr lang="en-US" dirty="0"/>
          </a:p>
        </p:txBody>
      </p:sp>
    </p:spTree>
    <p:extLst>
      <p:ext uri="{BB962C8B-B14F-4D97-AF65-F5344CB8AC3E}">
        <p14:creationId xmlns:p14="http://schemas.microsoft.com/office/powerpoint/2010/main" val="2670239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BFS</a:t>
            </a:r>
            <a:r>
              <a:rPr lang="lt-LT" dirty="0">
                <a:latin typeface="Times New Roman" panose="02020603050405020304" pitchFamily="18" charset="0"/>
                <a:cs typeface="Times New Roman" panose="02020603050405020304" pitchFamily="18" charset="0"/>
              </a:rPr>
              <a:t> (</a:t>
            </a:r>
            <a:r>
              <a:rPr lang="lt-LT" b="1" dirty="0">
                <a:latin typeface="Times New Roman" panose="02020603050405020304" pitchFamily="18" charset="0"/>
                <a:cs typeface="Times New Roman" panose="02020603050405020304" pitchFamily="18" charset="0"/>
              </a:rPr>
              <a:t>paieška į plotį</a:t>
            </a:r>
            <a:r>
              <a:rPr lang="lt-LT"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algn="just">
              <a:lnSpc>
                <a:spcPct val="150000"/>
              </a:lnSpc>
            </a:pPr>
            <a:r>
              <a:rPr lang="lt-LT" sz="2800" b="1" dirty="0">
                <a:latin typeface="Times New Roman" panose="02020603050405020304" pitchFamily="18" charset="0"/>
                <a:cs typeface="Times New Roman" panose="02020603050405020304" pitchFamily="18" charset="0"/>
              </a:rPr>
              <a:t>BFS</a:t>
            </a:r>
            <a:r>
              <a:rPr lang="lt-LT" sz="2800" dirty="0">
                <a:latin typeface="Times New Roman" panose="02020603050405020304" pitchFamily="18" charset="0"/>
                <a:cs typeface="Times New Roman" panose="02020603050405020304" pitchFamily="18" charset="0"/>
              </a:rPr>
              <a:t> (</a:t>
            </a:r>
            <a:r>
              <a:rPr lang="lt-LT" sz="2800" b="1" dirty="0">
                <a:latin typeface="Times New Roman" panose="02020603050405020304" pitchFamily="18" charset="0"/>
                <a:cs typeface="Times New Roman" panose="02020603050405020304" pitchFamily="18" charset="0"/>
              </a:rPr>
              <a:t>paieška į plotį</a:t>
            </a:r>
            <a:r>
              <a:rPr lang="lt-LT" sz="2800" dirty="0">
                <a:latin typeface="Times New Roman" panose="02020603050405020304" pitchFamily="18" charset="0"/>
                <a:cs typeface="Times New Roman" panose="02020603050405020304" pitchFamily="18" charset="0"/>
              </a:rPr>
              <a:t>). Aplankius viršūnę v, BFS aplanko visas viršūnes kaimynines ‘v’. Tokiu būdu apėjimas neprasidės iš jokios kitos viršūnės kaimyninės ‘v’, kol nėra </a:t>
            </a:r>
            <a:r>
              <a:rPr lang="lt-LT" sz="2800" dirty="0" smtClean="0">
                <a:latin typeface="Times New Roman" panose="02020603050405020304" pitchFamily="18" charset="0"/>
                <a:cs typeface="Times New Roman" panose="02020603050405020304" pitchFamily="18" charset="0"/>
              </a:rPr>
              <a:t>aplankyt</a:t>
            </a:r>
            <a:r>
              <a:rPr lang="en-US" sz="2800" dirty="0" err="1" smtClean="0">
                <a:latin typeface="Times New Roman" panose="02020603050405020304" pitchFamily="18" charset="0"/>
                <a:cs typeface="Times New Roman" panose="02020603050405020304" pitchFamily="18" charset="0"/>
              </a:rPr>
              <a:t>os</a:t>
            </a:r>
            <a:r>
              <a:rPr lang="lt-LT" sz="2800" dirty="0" smtClean="0">
                <a:latin typeface="Times New Roman" panose="02020603050405020304" pitchFamily="18" charset="0"/>
                <a:cs typeface="Times New Roman" panose="02020603050405020304" pitchFamily="18" charset="0"/>
              </a:rPr>
              <a:t> vis</a:t>
            </a:r>
            <a:r>
              <a:rPr lang="en-US" sz="2800" dirty="0" err="1" smtClean="0">
                <a:latin typeface="Times New Roman" panose="02020603050405020304" pitchFamily="18" charset="0"/>
                <a:cs typeface="Times New Roman" panose="02020603050405020304" pitchFamily="18" charset="0"/>
              </a:rPr>
              <a:t>os</a:t>
            </a:r>
            <a:r>
              <a:rPr lang="lt-LT" sz="2800" dirty="0" smtClean="0">
                <a:latin typeface="Times New Roman" panose="02020603050405020304" pitchFamily="18" charset="0"/>
                <a:cs typeface="Times New Roman" panose="02020603050405020304" pitchFamily="18" charset="0"/>
              </a:rPr>
              <a:t> galim</a:t>
            </a:r>
            <a:r>
              <a:rPr lang="en-US" sz="2800" dirty="0" err="1" smtClean="0">
                <a:latin typeface="Times New Roman" panose="02020603050405020304" pitchFamily="18" charset="0"/>
                <a:cs typeface="Times New Roman" panose="02020603050405020304" pitchFamily="18" charset="0"/>
              </a:rPr>
              <a:t>os</a:t>
            </a:r>
            <a:r>
              <a:rPr lang="lt-LT" sz="2800" dirty="0" smtClean="0">
                <a:latin typeface="Times New Roman" panose="02020603050405020304" pitchFamily="18" charset="0"/>
                <a:cs typeface="Times New Roman" panose="02020603050405020304" pitchFamily="18" charset="0"/>
              </a:rPr>
              <a:t> </a:t>
            </a:r>
            <a:r>
              <a:rPr lang="lt-LT" sz="2800" dirty="0">
                <a:latin typeface="Times New Roman" panose="02020603050405020304" pitchFamily="18" charset="0"/>
                <a:cs typeface="Times New Roman" panose="02020603050405020304" pitchFamily="18" charset="0"/>
              </a:rPr>
              <a:t>kaimyninės viršūnės. Pastebėkime, kad BFS atveju nėra </a:t>
            </a:r>
            <a:r>
              <a:rPr lang="en-US" sz="2800" dirty="0" err="1">
                <a:latin typeface="Times New Roman" panose="02020603050405020304" pitchFamily="18" charset="0"/>
                <a:cs typeface="Times New Roman" panose="02020603050405020304" pitchFamily="18" charset="0"/>
              </a:rPr>
              <a:t>rekursyvios</a:t>
            </a:r>
            <a:r>
              <a:rPr lang="lt-LT" sz="2800" dirty="0">
                <a:latin typeface="Times New Roman" panose="02020603050405020304" pitchFamily="18" charset="0"/>
                <a:cs typeface="Times New Roman" panose="02020603050405020304" pitchFamily="18" charset="0"/>
              </a:rPr>
              <a:t> realizacijos.</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71535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lt-LT" b="1" dirty="0" smtClean="0">
                <a:latin typeface="Times New Roman" panose="02020603050405020304" pitchFamily="18" charset="0"/>
                <a:cs typeface="Times New Roman" panose="02020603050405020304" pitchFamily="18" charset="0"/>
              </a:rPr>
              <a:t>BFS</a:t>
            </a:r>
            <a:r>
              <a:rPr lang="lt-LT" dirty="0" smtClean="0">
                <a:latin typeface="Times New Roman" panose="02020603050405020304" pitchFamily="18" charset="0"/>
                <a:cs typeface="Times New Roman" panose="02020603050405020304" pitchFamily="18" charset="0"/>
              </a:rPr>
              <a:t> PSEUDOKODAS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38733" y="1829946"/>
            <a:ext cx="9375493" cy="4250035"/>
          </a:xfrm>
          <a:prstGeom prst="rect">
            <a:avLst/>
          </a:prstGeom>
        </p:spPr>
      </p:pic>
    </p:spTree>
    <p:extLst>
      <p:ext uri="{BB962C8B-B14F-4D97-AF65-F5344CB8AC3E}">
        <p14:creationId xmlns:p14="http://schemas.microsoft.com/office/powerpoint/2010/main" val="702251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BFS ANIMACIJA</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6121" y="2023111"/>
            <a:ext cx="4067186" cy="3806190"/>
          </a:xfrm>
        </p:spPr>
      </p:pic>
    </p:spTree>
    <p:extLst>
      <p:ext uri="{BB962C8B-B14F-4D97-AF65-F5344CB8AC3E}">
        <p14:creationId xmlns:p14="http://schemas.microsoft.com/office/powerpoint/2010/main" val="3216114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648" y="286603"/>
            <a:ext cx="5937091" cy="5937091"/>
          </a:xfrm>
        </p:spPr>
      </p:pic>
      <p:sp>
        <p:nvSpPr>
          <p:cNvPr id="2" name="Title 1"/>
          <p:cNvSpPr>
            <a:spLocks noGrp="1"/>
          </p:cNvSpPr>
          <p:nvPr>
            <p:ph type="title"/>
          </p:nvPr>
        </p:nvSpPr>
        <p:spPr/>
        <p:txBody>
          <a:bodyPr/>
          <a:lstStyle/>
          <a:p>
            <a:r>
              <a:rPr lang="en-US" dirty="0" smtClean="0"/>
              <a:t>BFS ANIMACIJA</a:t>
            </a:r>
            <a:endParaRPr lang="en-US" dirty="0"/>
          </a:p>
        </p:txBody>
      </p:sp>
    </p:spTree>
    <p:extLst>
      <p:ext uri="{BB962C8B-B14F-4D97-AF65-F5344CB8AC3E}">
        <p14:creationId xmlns:p14="http://schemas.microsoft.com/office/powerpoint/2010/main" val="92993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Grafo apėjimo BFS </a:t>
            </a:r>
            <a:r>
              <a:rPr lang="lt-LT" b="1" dirty="0" smtClean="0">
                <a:latin typeface="Times New Roman" panose="02020603050405020304" pitchFamily="18" charset="0"/>
                <a:cs typeface="Times New Roman" panose="02020603050405020304" pitchFamily="18" charset="0"/>
              </a:rPr>
              <a:t>būdu (1 iš 3)</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0508" y="2480660"/>
            <a:ext cx="11491944" cy="2727948"/>
          </a:xfrm>
          <a:prstGeom prst="rect">
            <a:avLst/>
          </a:prstGeom>
        </p:spPr>
      </p:pic>
    </p:spTree>
    <p:extLst>
      <p:ext uri="{BB962C8B-B14F-4D97-AF65-F5344CB8AC3E}">
        <p14:creationId xmlns:p14="http://schemas.microsoft.com/office/powerpoint/2010/main" val="885453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a:latin typeface="Times New Roman" panose="02020603050405020304" pitchFamily="18" charset="0"/>
                <a:cs typeface="Times New Roman" panose="02020603050405020304" pitchFamily="18" charset="0"/>
              </a:rPr>
              <a:t>Grafo apėjimo BFS būdu </a:t>
            </a:r>
            <a:r>
              <a:rPr lang="lt-LT" b="1" dirty="0" smtClean="0">
                <a:latin typeface="Times New Roman" panose="02020603050405020304" pitchFamily="18" charset="0"/>
                <a:cs typeface="Times New Roman" panose="02020603050405020304" pitchFamily="18" charset="0"/>
              </a:rPr>
              <a:t>(2 </a:t>
            </a:r>
            <a:r>
              <a:rPr lang="lt-LT" b="1" dirty="0">
                <a:latin typeface="Times New Roman" panose="02020603050405020304" pitchFamily="18" charset="0"/>
                <a:cs typeface="Times New Roman" panose="02020603050405020304" pitchFamily="18" charset="0"/>
              </a:rPr>
              <a:t>iš 3)</a:t>
            </a:r>
            <a:endParaRPr lang="en-US" dirty="0"/>
          </a:p>
        </p:txBody>
      </p:sp>
      <p:pic>
        <p:nvPicPr>
          <p:cNvPr id="4" name="Picture 3"/>
          <p:cNvPicPr>
            <a:picLocks noChangeAspect="1"/>
          </p:cNvPicPr>
          <p:nvPr/>
        </p:nvPicPr>
        <p:blipFill>
          <a:blip r:embed="rId2"/>
          <a:stretch>
            <a:fillRect/>
          </a:stretch>
        </p:blipFill>
        <p:spPr>
          <a:xfrm>
            <a:off x="803299" y="2254652"/>
            <a:ext cx="10646362" cy="2653014"/>
          </a:xfrm>
          <a:prstGeom prst="rect">
            <a:avLst/>
          </a:prstGeom>
        </p:spPr>
      </p:pic>
    </p:spTree>
    <p:extLst>
      <p:ext uri="{BB962C8B-B14F-4D97-AF65-F5344CB8AC3E}">
        <p14:creationId xmlns:p14="http://schemas.microsoft.com/office/powerpoint/2010/main" val="3866981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92074" y="304619"/>
            <a:ext cx="8877300" cy="5762625"/>
          </a:xfrm>
          <a:prstGeom prst="rect">
            <a:avLst/>
          </a:prstGeom>
        </p:spPr>
      </p:pic>
    </p:spTree>
    <p:extLst>
      <p:ext uri="{BB962C8B-B14F-4D97-AF65-F5344CB8AC3E}">
        <p14:creationId xmlns:p14="http://schemas.microsoft.com/office/powerpoint/2010/main" val="2226445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POGRAFIS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1" dirty="0" err="1" smtClean="0">
                <a:latin typeface="Times New Roman" panose="02020603050405020304" pitchFamily="18" charset="0"/>
                <a:cs typeface="Times New Roman" panose="02020603050405020304" pitchFamily="18" charset="0"/>
              </a:rPr>
              <a:t>Pografis</a:t>
            </a:r>
            <a:r>
              <a:rPr lang="lt-LT" sz="2800" dirty="0" smtClean="0">
                <a:latin typeface="Times New Roman" panose="02020603050405020304" pitchFamily="18" charset="0"/>
                <a:cs typeface="Times New Roman" panose="02020603050405020304" pitchFamily="18" charset="0"/>
              </a:rPr>
              <a:t> </a:t>
            </a:r>
            <a:r>
              <a:rPr lang="lt-LT"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subgraph</a:t>
            </a:r>
            <a:r>
              <a:rPr lang="lt-LT" sz="2800" dirty="0">
                <a:latin typeface="Times New Roman" panose="02020603050405020304" pitchFamily="18" charset="0"/>
                <a:cs typeface="Times New Roman" panose="02020603050405020304" pitchFamily="18" charset="0"/>
              </a:rPr>
              <a:t>) – poaibis grafo briaunų (</a:t>
            </a:r>
            <a:r>
              <a:rPr lang="en-US" sz="2800" i="1" dirty="0">
                <a:latin typeface="Times New Roman" panose="02020603050405020304" pitchFamily="18" charset="0"/>
                <a:cs typeface="Times New Roman" panose="02020603050405020304" pitchFamily="18" charset="0"/>
              </a:rPr>
              <a:t>edge</a:t>
            </a:r>
            <a:r>
              <a:rPr lang="lt-LT" sz="2800" dirty="0">
                <a:latin typeface="Times New Roman" panose="02020603050405020304" pitchFamily="18" charset="0"/>
                <a:cs typeface="Times New Roman" panose="02020603050405020304" pitchFamily="18" charset="0"/>
              </a:rPr>
              <a:t>) bei jų viršūnių (</a:t>
            </a:r>
            <a:r>
              <a:rPr lang="en-US" sz="2800" i="1" dirty="0">
                <a:latin typeface="Times New Roman" panose="02020603050405020304" pitchFamily="18" charset="0"/>
                <a:cs typeface="Times New Roman" panose="02020603050405020304" pitchFamily="18" charset="0"/>
              </a:rPr>
              <a:t>vertex</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217" y="2891473"/>
            <a:ext cx="5191393" cy="3085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936" y="2891473"/>
            <a:ext cx="5327402" cy="3085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sp>
        <p:nvSpPr>
          <p:cNvPr id="4" name="TextBox 3"/>
          <p:cNvSpPr txBox="1"/>
          <p:nvPr/>
        </p:nvSpPr>
        <p:spPr>
          <a:xfrm>
            <a:off x="9722734" y="5454248"/>
            <a:ext cx="2040943"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POGRAFIS</a:t>
            </a:r>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085537" y="5454248"/>
            <a:ext cx="1635961"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GRAFAS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69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GRAF</a:t>
            </a:r>
            <a:r>
              <a:rPr lang="lt-LT" b="1" dirty="0" smtClean="0">
                <a:latin typeface="Times New Roman" panose="02020603050405020304" pitchFamily="18" charset="0"/>
                <a:cs typeface="Times New Roman" panose="02020603050405020304" pitchFamily="18" charset="0"/>
              </a:rPr>
              <a:t>Ų SAVYBĖS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2800" b="1" dirty="0">
                <a:latin typeface="Times New Roman" panose="02020603050405020304" pitchFamily="18" charset="0"/>
                <a:cs typeface="Times New Roman" panose="02020603050405020304" pitchFamily="18" charset="0"/>
              </a:rPr>
              <a:t>Dvi viršūnės yra gretimos</a:t>
            </a:r>
            <a:r>
              <a:rPr lang="lt-LT" sz="2800" dirty="0">
                <a:latin typeface="Times New Roman" panose="02020603050405020304" pitchFamily="18" charset="0"/>
                <a:cs typeface="Times New Roman" panose="02020603050405020304" pitchFamily="18" charset="0"/>
              </a:rPr>
              <a:t> (</a:t>
            </a:r>
            <a:r>
              <a:rPr lang="lt-LT" sz="2800" i="1" dirty="0">
                <a:latin typeface="Times New Roman" panose="02020603050405020304" pitchFamily="18" charset="0"/>
                <a:cs typeface="Times New Roman" panose="02020603050405020304" pitchFamily="18" charset="0"/>
              </a:rPr>
              <a:t>adjacent</a:t>
            </a:r>
            <a:r>
              <a:rPr lang="lt-LT" sz="2800" dirty="0">
                <a:latin typeface="Times New Roman" panose="02020603050405020304" pitchFamily="18" charset="0"/>
                <a:cs typeface="Times New Roman" panose="02020603050405020304" pitchFamily="18" charset="0"/>
              </a:rPr>
              <a:t>), jei jos sujungtos briauna. Viršūnės V</a:t>
            </a:r>
            <a:r>
              <a:rPr lang="lt-LT" sz="2800" baseline="-25000" dirty="0">
                <a:latin typeface="Times New Roman" panose="02020603050405020304" pitchFamily="18" charset="0"/>
                <a:cs typeface="Times New Roman" panose="02020603050405020304" pitchFamily="18" charset="0"/>
              </a:rPr>
              <a:t>i</a:t>
            </a:r>
            <a:r>
              <a:rPr lang="lt-LT" sz="2800" dirty="0">
                <a:latin typeface="Times New Roman" panose="02020603050405020304" pitchFamily="18" charset="0"/>
                <a:cs typeface="Times New Roman" panose="02020603050405020304" pitchFamily="18" charset="0"/>
              </a:rPr>
              <a:t> ir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j</a:t>
            </a:r>
            <a:r>
              <a:rPr lang="lt-LT" sz="2800" dirty="0">
                <a:latin typeface="Times New Roman" panose="02020603050405020304" pitchFamily="18" charset="0"/>
                <a:cs typeface="Times New Roman" panose="02020603050405020304" pitchFamily="18" charset="0"/>
              </a:rPr>
              <a:t> yra kaimyninės, jeigu egzistuoja </a:t>
            </a:r>
            <a:r>
              <a:rPr lang="en-US" sz="2800" dirty="0">
                <a:latin typeface="Times New Roman" panose="02020603050405020304" pitchFamily="18" charset="0"/>
                <a:cs typeface="Times New Roman" panose="02020603050405020304" pitchFamily="18" charset="0"/>
              </a:rPr>
              <a:t>B</a:t>
            </a:r>
            <a:r>
              <a:rPr lang="en-US" sz="2800" baseline="-25000"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=(V</a:t>
            </a:r>
            <a:r>
              <a:rPr lang="en-US" sz="2800" baseline="-2500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a:t>
            </a:r>
            <a:r>
              <a:rPr lang="lt-LT" sz="2800" dirty="0">
                <a:latin typeface="Times New Roman" panose="02020603050405020304" pitchFamily="18" charset="0"/>
                <a:cs typeface="Times New Roman" panose="02020603050405020304" pitchFamily="18" charset="0"/>
              </a:rPr>
              <a:t> Pvz.: </a:t>
            </a:r>
            <a:r>
              <a:rPr lang="lt-LT" sz="2800" b="1" dirty="0">
                <a:latin typeface="Times New Roman" panose="02020603050405020304" pitchFamily="18" charset="0"/>
                <a:cs typeface="Times New Roman" panose="02020603050405020304" pitchFamily="18" charset="0"/>
              </a:rPr>
              <a:t>A</a:t>
            </a:r>
            <a:r>
              <a:rPr lang="lt-LT" sz="2800" dirty="0">
                <a:latin typeface="Times New Roman" panose="02020603050405020304" pitchFamily="18" charset="0"/>
                <a:cs typeface="Times New Roman" panose="02020603050405020304" pitchFamily="18" charset="0"/>
              </a:rPr>
              <a:t> kaimyninės viršūnės yra </a:t>
            </a:r>
            <a:r>
              <a:rPr lang="lt-LT" sz="2800" b="1" dirty="0">
                <a:latin typeface="Times New Roman" panose="02020603050405020304" pitchFamily="18" charset="0"/>
                <a:cs typeface="Times New Roman" panose="02020603050405020304" pitchFamily="18" charset="0"/>
              </a:rPr>
              <a:t>B</a:t>
            </a:r>
            <a:r>
              <a:rPr lang="lt-LT" sz="2800" dirty="0">
                <a:latin typeface="Times New Roman" panose="02020603050405020304" pitchFamily="18" charset="0"/>
                <a:cs typeface="Times New Roman" panose="02020603050405020304" pitchFamily="18" charset="0"/>
              </a:rPr>
              <a:t> ir </a:t>
            </a:r>
            <a:r>
              <a:rPr lang="lt-LT" sz="2800" b="1" dirty="0">
                <a:latin typeface="Times New Roman" panose="02020603050405020304" pitchFamily="18" charset="0"/>
                <a:cs typeface="Times New Roman" panose="02020603050405020304" pitchFamily="18" charset="0"/>
              </a:rPr>
              <a:t>D</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lt-LT" sz="2800" b="1" dirty="0">
                <a:latin typeface="Times New Roman" panose="02020603050405020304" pitchFamily="18" charset="0"/>
                <a:cs typeface="Times New Roman" panose="02020603050405020304" pitchFamily="18" charset="0"/>
              </a:rPr>
              <a:t>Plokščias</a:t>
            </a:r>
            <a:r>
              <a:rPr lang="lt-LT" sz="2800" dirty="0">
                <a:latin typeface="Times New Roman" panose="02020603050405020304" pitchFamily="18" charset="0"/>
                <a:cs typeface="Times New Roman" panose="02020603050405020304" pitchFamily="18" charset="0"/>
              </a:rPr>
              <a:t> </a:t>
            </a:r>
            <a:r>
              <a:rPr lang="lt-LT" sz="2800" b="1" dirty="0">
                <a:latin typeface="Times New Roman" panose="02020603050405020304" pitchFamily="18" charset="0"/>
                <a:cs typeface="Times New Roman" panose="02020603050405020304" pitchFamily="18" charset="0"/>
              </a:rPr>
              <a:t>grafas </a:t>
            </a:r>
            <a:r>
              <a:rPr lang="lt-LT" sz="2800" dirty="0">
                <a:latin typeface="Times New Roman" panose="02020603050405020304" pitchFamily="18" charset="0"/>
                <a:cs typeface="Times New Roman" panose="02020603050405020304" pitchFamily="18" charset="0"/>
              </a:rPr>
              <a:t>– grafas, kuri galima nupiešti plokštumoje (bent vienu būdu) taip, kad nė viena pora briaunų nesikirstų.</a:t>
            </a:r>
            <a:endParaRPr lang="en-US" sz="2800" dirty="0">
              <a:latin typeface="Times New Roman" panose="02020603050405020304" pitchFamily="18" charset="0"/>
              <a:cs typeface="Times New Roman" panose="02020603050405020304" pitchFamily="18" charset="0"/>
            </a:endParaRPr>
          </a:p>
          <a:p>
            <a:pPr algn="just"/>
            <a:r>
              <a:rPr lang="lt-LT" sz="2800" b="1" dirty="0">
                <a:latin typeface="Times New Roman" panose="02020603050405020304" pitchFamily="18" charset="0"/>
                <a:cs typeface="Times New Roman" panose="02020603050405020304" pitchFamily="18" charset="0"/>
              </a:rPr>
              <a:t>Kelias</a:t>
            </a:r>
            <a:r>
              <a:rPr lang="lt-LT" sz="2800" dirty="0">
                <a:latin typeface="Times New Roman" panose="02020603050405020304" pitchFamily="18" charset="0"/>
                <a:cs typeface="Times New Roman" panose="02020603050405020304" pitchFamily="18" charset="0"/>
              </a:rPr>
              <a:t> (</a:t>
            </a:r>
            <a:r>
              <a:rPr lang="lt-LT" sz="2800" i="1" dirty="0">
                <a:latin typeface="Times New Roman" panose="02020603050405020304" pitchFamily="18" charset="0"/>
                <a:cs typeface="Times New Roman" panose="02020603050405020304" pitchFamily="18" charset="0"/>
              </a:rPr>
              <a:t>path</a:t>
            </a:r>
            <a:r>
              <a:rPr lang="lt-LT" sz="2800" dirty="0">
                <a:latin typeface="Times New Roman" panose="02020603050405020304" pitchFamily="18" charset="0"/>
                <a:cs typeface="Times New Roman" panose="02020603050405020304" pitchFamily="18" charset="0"/>
              </a:rPr>
              <a:t>) tarp viršūnių – briaunų seka, prasidedanti vienoje viršūnėje ir besibaigianti kitoje viršūnėje.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230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GRAF</a:t>
            </a:r>
            <a:r>
              <a:rPr lang="lt-LT" b="1" dirty="0">
                <a:latin typeface="Times New Roman" panose="02020603050405020304" pitchFamily="18" charset="0"/>
                <a:cs typeface="Times New Roman" panose="02020603050405020304" pitchFamily="18" charset="0"/>
              </a:rPr>
              <a:t>Ų SAVYBĖS</a:t>
            </a:r>
            <a:endParaRPr lang="en-US" dirty="0"/>
          </a:p>
        </p:txBody>
      </p:sp>
      <p:sp>
        <p:nvSpPr>
          <p:cNvPr id="3" name="Content Placeholder 2"/>
          <p:cNvSpPr>
            <a:spLocks noGrp="1"/>
          </p:cNvSpPr>
          <p:nvPr>
            <p:ph idx="1"/>
          </p:nvPr>
        </p:nvSpPr>
        <p:spPr>
          <a:xfrm>
            <a:off x="925975" y="1845734"/>
            <a:ext cx="11030673" cy="4867582"/>
          </a:xfrm>
        </p:spPr>
        <p:txBody>
          <a:bodyPr>
            <a:noAutofit/>
          </a:bodyPr>
          <a:lstStyle/>
          <a:p>
            <a:pPr algn="just"/>
            <a:r>
              <a:rPr lang="lt-LT" sz="2500" b="1" dirty="0">
                <a:latin typeface="Times New Roman" panose="02020603050405020304" pitchFamily="18" charset="0"/>
                <a:cs typeface="Times New Roman" panose="02020603050405020304" pitchFamily="18" charset="0"/>
              </a:rPr>
              <a:t>Paprastas kelias</a:t>
            </a:r>
            <a:r>
              <a:rPr lang="lt-LT" sz="2500" dirty="0">
                <a:latin typeface="Times New Roman" panose="02020603050405020304" pitchFamily="18" charset="0"/>
                <a:cs typeface="Times New Roman" panose="02020603050405020304" pitchFamily="18" charset="0"/>
              </a:rPr>
              <a:t> (</a:t>
            </a:r>
            <a:r>
              <a:rPr lang="lt-LT" sz="2500" i="1" dirty="0">
                <a:latin typeface="Times New Roman" panose="02020603050405020304" pitchFamily="18" charset="0"/>
                <a:cs typeface="Times New Roman" panose="02020603050405020304" pitchFamily="18" charset="0"/>
              </a:rPr>
              <a:t>simple path</a:t>
            </a:r>
            <a:r>
              <a:rPr lang="lt-LT" sz="2500" dirty="0">
                <a:latin typeface="Times New Roman" panose="02020603050405020304" pitchFamily="18" charset="0"/>
                <a:cs typeface="Times New Roman" panose="02020603050405020304" pitchFamily="18" charset="0"/>
              </a:rPr>
              <a:t>) – kelias, per kiekvieną jam priklausančią viršūnę einantis tik po vieną kartą. Pvz.: Kelias – </a:t>
            </a:r>
            <a:r>
              <a:rPr lang="lt-LT" sz="2500" b="1" dirty="0">
                <a:latin typeface="Times New Roman" panose="02020603050405020304" pitchFamily="18" charset="0"/>
                <a:cs typeface="Times New Roman" panose="02020603050405020304" pitchFamily="18" charset="0"/>
              </a:rPr>
              <a:t>ADCBCE</a:t>
            </a:r>
            <a:r>
              <a:rPr lang="lt-LT" sz="2500" dirty="0">
                <a:latin typeface="Times New Roman" panose="02020603050405020304" pitchFamily="18" charset="0"/>
                <a:cs typeface="Times New Roman" panose="02020603050405020304" pitchFamily="18" charset="0"/>
              </a:rPr>
              <a:t> nėra paprastas kelias, nes per viršūnę C eina du kartus.</a:t>
            </a:r>
            <a:endParaRPr lang="en-US" sz="2500" dirty="0">
              <a:latin typeface="Times New Roman" panose="02020603050405020304" pitchFamily="18" charset="0"/>
              <a:cs typeface="Times New Roman" panose="02020603050405020304" pitchFamily="18" charset="0"/>
            </a:endParaRPr>
          </a:p>
          <a:p>
            <a:pPr algn="just"/>
            <a:r>
              <a:rPr lang="lt-LT" sz="2500" b="1" dirty="0">
                <a:latin typeface="Times New Roman" panose="02020603050405020304" pitchFamily="18" charset="0"/>
                <a:cs typeface="Times New Roman" panose="02020603050405020304" pitchFamily="18" charset="0"/>
              </a:rPr>
              <a:t>Ciklas</a:t>
            </a:r>
            <a:r>
              <a:rPr lang="lt-LT"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cycle</a:t>
            </a:r>
            <a:r>
              <a:rPr lang="lt-LT" sz="2500" dirty="0">
                <a:latin typeface="Times New Roman" panose="02020603050405020304" pitchFamily="18" charset="0"/>
                <a:cs typeface="Times New Roman" panose="02020603050405020304" pitchFamily="18" charset="0"/>
              </a:rPr>
              <a:t>) – </a:t>
            </a:r>
            <a:r>
              <a:rPr lang="lt-LT" sz="2500" u="sng" dirty="0">
                <a:latin typeface="Times New Roman" panose="02020603050405020304" pitchFamily="18" charset="0"/>
                <a:cs typeface="Times New Roman" panose="02020603050405020304" pitchFamily="18" charset="0"/>
              </a:rPr>
              <a:t>paprastas kelias</a:t>
            </a:r>
            <a:r>
              <a:rPr lang="lt-LT" sz="2500" dirty="0">
                <a:latin typeface="Times New Roman" panose="02020603050405020304" pitchFamily="18" charset="0"/>
                <a:cs typeface="Times New Roman" panose="02020603050405020304" pitchFamily="18" charset="0"/>
              </a:rPr>
              <a:t>, kuris prasideda ir baigiasi toje pačioje viršūnėje. Pvz.: </a:t>
            </a:r>
            <a:r>
              <a:rPr lang="lt-LT" sz="2500" b="1" dirty="0">
                <a:latin typeface="Times New Roman" panose="02020603050405020304" pitchFamily="18" charset="0"/>
                <a:cs typeface="Times New Roman" panose="02020603050405020304" pitchFamily="18" charset="0"/>
              </a:rPr>
              <a:t>ABCDA</a:t>
            </a:r>
            <a:r>
              <a:rPr lang="lt-LT" sz="25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lgn="just"/>
            <a:endParaRPr lang="en-US" sz="25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444" y="3604171"/>
            <a:ext cx="4480776" cy="2595571"/>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98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JUNGUS GRAFAS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2800" b="1" dirty="0">
                <a:latin typeface="Times New Roman" panose="02020603050405020304" pitchFamily="18" charset="0"/>
                <a:cs typeface="Times New Roman" panose="02020603050405020304" pitchFamily="18" charset="0"/>
              </a:rPr>
              <a:t>Jungus grafas</a:t>
            </a:r>
            <a:r>
              <a:rPr lang="lt-LT"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connected</a:t>
            </a:r>
            <a:r>
              <a:rPr lang="lt-LT" sz="2800" dirty="0">
                <a:latin typeface="Times New Roman" panose="02020603050405020304" pitchFamily="18" charset="0"/>
                <a:cs typeface="Times New Roman" panose="02020603050405020304" pitchFamily="18" charset="0"/>
              </a:rPr>
              <a:t>) – jei egzistuoja kelias tarp bet kurių viršūnių porų.</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V</a:t>
            </a:r>
            <a:r>
              <a:rPr lang="en-US" sz="2800" baseline="-2500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kelias</a:t>
            </a:r>
            <a:r>
              <a:rPr lang="en-US" sz="2800" dirty="0">
                <a:latin typeface="Times New Roman" panose="02020603050405020304" pitchFamily="18" charset="0"/>
                <a:cs typeface="Times New Roman" panose="02020603050405020304" pitchFamily="18" charset="0"/>
              </a:rPr>
              <a:t> V</a:t>
            </a:r>
            <a:r>
              <a:rPr lang="en-US" sz="2800" baseline="-2500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j</a:t>
            </a:r>
            <a:r>
              <a:rPr lang="lt-LT"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617" y="3273523"/>
            <a:ext cx="4480776" cy="2595571"/>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319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PILNAS GRAFAS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lt-LT" sz="2800" b="1" dirty="0">
                <a:latin typeface="Times New Roman" panose="02020603050405020304" pitchFamily="18" charset="0"/>
                <a:cs typeface="Times New Roman" panose="02020603050405020304" pitchFamily="18" charset="0"/>
              </a:rPr>
              <a:t>Pilnas grafas</a:t>
            </a:r>
            <a:r>
              <a:rPr lang="lt-LT"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complete</a:t>
            </a:r>
            <a:r>
              <a:rPr lang="lt-LT" sz="2800" dirty="0">
                <a:latin typeface="Times New Roman" panose="02020603050405020304" pitchFamily="18" charset="0"/>
                <a:cs typeface="Times New Roman" panose="02020603050405020304" pitchFamily="18" charset="0"/>
              </a:rPr>
              <a:t>) – jei yra briauna tarp kiekvienos viršūnių poros. Aišku, kad pilnas grafas taip pat yra ir jungus, tačiau jungus grafas nebūtinai yra pilnas. </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V</a:t>
            </a:r>
            <a:r>
              <a:rPr lang="en-US" sz="2800" baseline="-2500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 $B = (V</a:t>
            </a:r>
            <a:r>
              <a:rPr lang="en-US" sz="2800" baseline="-2500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947" y="3041532"/>
            <a:ext cx="4938959" cy="2935936"/>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861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Times New Roman" panose="02020603050405020304" pitchFamily="18" charset="0"/>
                <a:cs typeface="Times New Roman" panose="02020603050405020304" pitchFamily="18" charset="0"/>
              </a:rPr>
              <a:t>GRAFAS SU SVORIAIS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lt-LT" sz="2800" b="1" dirty="0">
                <a:latin typeface="Times New Roman" panose="02020603050405020304" pitchFamily="18" charset="0"/>
                <a:cs typeface="Times New Roman" panose="02020603050405020304" pitchFamily="18" charset="0"/>
              </a:rPr>
              <a:t>Grafas su svoriais </a:t>
            </a:r>
            <a:r>
              <a:rPr lang="lt-LT"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weighted</a:t>
            </a:r>
            <a:r>
              <a:rPr lang="lt-LT"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lt-LT" sz="2800" dirty="0">
                <a:latin typeface="Times New Roman" panose="02020603050405020304" pitchFamily="18" charset="0"/>
                <a:cs typeface="Times New Roman" panose="02020603050405020304" pitchFamily="18" charset="0"/>
              </a:rPr>
              <a:t> grafas, kurio bet kokia briauna turi skaitinę reikšmę.</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603" y="2632217"/>
            <a:ext cx="5156088" cy="3236877"/>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720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BAAB03986B894B85EA3D993108562E" ma:contentTypeVersion="2" ma:contentTypeDescription="Create a new document." ma:contentTypeScope="" ma:versionID="236a82649150a832b65018e2745c3c51">
  <xsd:schema xmlns:xsd="http://www.w3.org/2001/XMLSchema" xmlns:xs="http://www.w3.org/2001/XMLSchema" xmlns:p="http://schemas.microsoft.com/office/2006/metadata/properties" xmlns:ns3="8f2558d9-e5b0-412d-8fc8-7f3a2193a5e2" targetNamespace="http://schemas.microsoft.com/office/2006/metadata/properties" ma:root="true" ma:fieldsID="d011745c35ae3a37afd93205c80b55dc" ns3:_="">
    <xsd:import namespace="8f2558d9-e5b0-412d-8fc8-7f3a2193a5e2"/>
    <xsd:element name="properties">
      <xsd:complexType>
        <xsd:sequence>
          <xsd:element name="documentManagement">
            <xsd:complexType>
              <xsd:all>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558d9-e5b0-412d-8fc8-7f3a2193a5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386E3-2899-4F85-8A6A-920290892026}">
  <ds:schemaRefs>
    <ds:schemaRef ds:uri="http://schemas.microsoft.com/office/2006/metadata/properties"/>
    <ds:schemaRef ds:uri="http://schemas.microsoft.com/office/2006/documentManagement/types"/>
    <ds:schemaRef ds:uri="http://www.w3.org/XML/1998/namespace"/>
    <ds:schemaRef ds:uri="http://purl.org/dc/terms/"/>
    <ds:schemaRef ds:uri="8f2558d9-e5b0-412d-8fc8-7f3a2193a5e2"/>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A3F6EE30-0C84-4169-8AC2-386F3DE6D68C}">
  <ds:schemaRefs>
    <ds:schemaRef ds:uri="http://schemas.microsoft.com/sharepoint/v3/contenttype/forms"/>
  </ds:schemaRefs>
</ds:datastoreItem>
</file>

<file path=customXml/itemProps3.xml><?xml version="1.0" encoding="utf-8"?>
<ds:datastoreItem xmlns:ds="http://schemas.openxmlformats.org/officeDocument/2006/customXml" ds:itemID="{15789315-A76E-4260-955E-108280745A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2558d9-e5b0-412d-8fc8-7f3a2193a5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642</TotalTime>
  <Words>1095</Words>
  <Application>Microsoft Office PowerPoint</Application>
  <PresentationFormat>Widescreen</PresentationFormat>
  <Paragraphs>89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Times New Roman</vt:lpstr>
      <vt:lpstr>Wingdings</vt:lpstr>
      <vt:lpstr>Retrospect</vt:lpstr>
      <vt:lpstr>DUOMENŲ STRUKTŪROS IR ALGORITMAI</vt:lpstr>
      <vt:lpstr>TURINYS</vt:lpstr>
      <vt:lpstr>GRAFAS</vt:lpstr>
      <vt:lpstr>POGRAFIS</vt:lpstr>
      <vt:lpstr>GRAFŲ SAVYBĖS</vt:lpstr>
      <vt:lpstr>GRAFŲ SAVYBĖS</vt:lpstr>
      <vt:lpstr>JUNGUS GRAFAS</vt:lpstr>
      <vt:lpstr>PILNAS GRAFAS</vt:lpstr>
      <vt:lpstr>GRAFAS SU SVORIAIS</vt:lpstr>
      <vt:lpstr>NEORIENTUOTAS GRAFAS</vt:lpstr>
      <vt:lpstr>ORIENTUOTAS GRAFAS</vt:lpstr>
      <vt:lpstr>PAVYZDYS</vt:lpstr>
      <vt:lpstr>Grafai kaip abstraktūs duomenų tipai (ADT)</vt:lpstr>
      <vt:lpstr>Grafai kaip abstraktūs duomenų tipai (ADT)</vt:lpstr>
      <vt:lpstr>GRAFŲ REALIZAVIMAS</vt:lpstr>
      <vt:lpstr>KAIMYNYSTĖS MATRICA</vt:lpstr>
      <vt:lpstr>KAIMYNYSTĖS MATRICA</vt:lpstr>
      <vt:lpstr>GRAFO SU SVORIAIS MATRICA</vt:lpstr>
      <vt:lpstr>KAIMYNYSTĖS SĄRAŠAS</vt:lpstr>
      <vt:lpstr>KAIMYNYSTĖS SĄRAŠAS GRAFUI SU SVORIAIS</vt:lpstr>
      <vt:lpstr>GRAFO APĖJIMAS (angl. Traversal)</vt:lpstr>
      <vt:lpstr>DFS pseudokodas:</vt:lpstr>
      <vt:lpstr>Grafo apėjimo DFS būdu (1 iš 6)</vt:lpstr>
      <vt:lpstr>Grafo apėjimo DFS būdu (2 iš 6)</vt:lpstr>
      <vt:lpstr>Grafo apėjimo DFS būdu (3 iš 6)</vt:lpstr>
      <vt:lpstr>Grafo apėjimo DFS būdu (4 iš 6)</vt:lpstr>
      <vt:lpstr>Grafo apėjimo DFS būdu (5 iš 6)</vt:lpstr>
      <vt:lpstr>Grafo apėjimo DFS būdu (6 iš 6)</vt:lpstr>
      <vt:lpstr>DFS APIBENDRINIMAS</vt:lpstr>
      <vt:lpstr>DFS ANIMACIJA</vt:lpstr>
      <vt:lpstr>BFS (paieška į plotį)</vt:lpstr>
      <vt:lpstr>BFS PSEUDOKODAS</vt:lpstr>
      <vt:lpstr>BFS ANIMACIJA</vt:lpstr>
      <vt:lpstr>BFS ANIMACIJA</vt:lpstr>
      <vt:lpstr>Grafo apėjimo BFS būdu (1 iš 3)</vt:lpstr>
      <vt:lpstr>Grafo apėjimo BFS būdu (2 iš 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DUOMENŲ STRUKTŪROS IR ALGORITMAI</dc:title>
  <dc:creator>Marius Gžegoževskis</dc:creator>
  <cp:lastModifiedBy>Marius Gžegoževskis</cp:lastModifiedBy>
  <cp:revision>179</cp:revision>
  <dcterms:created xsi:type="dcterms:W3CDTF">2015-01-23T14:40:43Z</dcterms:created>
  <dcterms:modified xsi:type="dcterms:W3CDTF">2015-02-23T09:11:02Z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0x01010016BAAB03986B894B85EA3D993108562E</vt:lpwstr>
  </property>
</Properties>
</file>