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89" r:id="rId23"/>
    <p:sldId id="291" r:id="rId24"/>
    <p:sldId id="290" r:id="rId25"/>
    <p:sldId id="292" r:id="rId26"/>
    <p:sldId id="293" r:id="rId27"/>
    <p:sldId id="294" r:id="rId28"/>
    <p:sldId id="295" r:id="rId29"/>
    <p:sldId id="296" r:id="rId30"/>
    <p:sldId id="274" r:id="rId31"/>
    <p:sldId id="275" r:id="rId32"/>
    <p:sldId id="276" r:id="rId33"/>
    <p:sldId id="277" r:id="rId34"/>
    <p:sldId id="278" r:id="rId35"/>
    <p:sldId id="279" r:id="rId36"/>
    <p:sldId id="298" r:id="rId37"/>
    <p:sldId id="299" r:id="rId38"/>
    <p:sldId id="302" r:id="rId39"/>
    <p:sldId id="303" r:id="rId40"/>
    <p:sldId id="300" r:id="rId41"/>
    <p:sldId id="305" r:id="rId42"/>
    <p:sldId id="306" r:id="rId43"/>
    <p:sldId id="307" r:id="rId44"/>
    <p:sldId id="308" r:id="rId45"/>
    <p:sldId id="309" r:id="rId46"/>
    <p:sldId id="310" r:id="rId47"/>
    <p:sldId id="311" r:id="rId48"/>
    <p:sldId id="312" r:id="rId49"/>
    <p:sldId id="313" r:id="rId50"/>
    <p:sldId id="314" r:id="rId51"/>
    <p:sldId id="297" r:id="rId52"/>
    <p:sldId id="316" r:id="rId53"/>
    <p:sldId id="280" r:id="rId54"/>
    <p:sldId id="281" r:id="rId55"/>
    <p:sldId id="282" r:id="rId56"/>
    <p:sldId id="283" r:id="rId57"/>
    <p:sldId id="284" r:id="rId58"/>
    <p:sldId id="285" r:id="rId59"/>
    <p:sldId id="286" r:id="rId60"/>
    <p:sldId id="287" r:id="rId61"/>
    <p:sldId id="288" r:id="rId62"/>
  </p:sldIdLst>
  <p:sldSz cx="12192000" cy="6858000"/>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52946D-B7BD-4F36-AEC2-8A2757EE5CB2}" type="datetimeFigureOut">
              <a:rPr lang="lt-LT" smtClean="0"/>
              <a:t>2015-02-23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A681FAC2-84FB-43DD-9DA6-FA788D5794E0}" type="slidenum">
              <a:rPr lang="lt-LT" smtClean="0"/>
              <a:t>‹#›</a:t>
            </a:fld>
            <a:endParaRPr lang="lt-L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192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52946D-B7BD-4F36-AEC2-8A2757EE5CB2}" type="datetimeFigureOut">
              <a:rPr lang="lt-LT" smtClean="0"/>
              <a:t>2015-02-23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A681FAC2-84FB-43DD-9DA6-FA788D5794E0}" type="slidenum">
              <a:rPr lang="lt-LT" smtClean="0"/>
              <a:t>‹#›</a:t>
            </a:fld>
            <a:endParaRPr lang="lt-LT"/>
          </a:p>
        </p:txBody>
      </p:sp>
    </p:spTree>
    <p:extLst>
      <p:ext uri="{BB962C8B-B14F-4D97-AF65-F5344CB8AC3E}">
        <p14:creationId xmlns:p14="http://schemas.microsoft.com/office/powerpoint/2010/main" val="840549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52946D-B7BD-4F36-AEC2-8A2757EE5CB2}" type="datetimeFigureOut">
              <a:rPr lang="lt-LT" smtClean="0"/>
              <a:t>2015-02-23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A681FAC2-84FB-43DD-9DA6-FA788D5794E0}" type="slidenum">
              <a:rPr lang="lt-LT" smtClean="0"/>
              <a:t>‹#›</a:t>
            </a:fld>
            <a:endParaRPr lang="lt-LT"/>
          </a:p>
        </p:txBody>
      </p:sp>
    </p:spTree>
    <p:extLst>
      <p:ext uri="{BB962C8B-B14F-4D97-AF65-F5344CB8AC3E}">
        <p14:creationId xmlns:p14="http://schemas.microsoft.com/office/powerpoint/2010/main" val="1479495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52946D-B7BD-4F36-AEC2-8A2757EE5CB2}" type="datetimeFigureOut">
              <a:rPr lang="lt-LT" smtClean="0"/>
              <a:t>2015-02-23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A681FAC2-84FB-43DD-9DA6-FA788D5794E0}" type="slidenum">
              <a:rPr lang="lt-LT" smtClean="0"/>
              <a:t>‹#›</a:t>
            </a:fld>
            <a:endParaRPr lang="lt-LT"/>
          </a:p>
        </p:txBody>
      </p:sp>
    </p:spTree>
    <p:extLst>
      <p:ext uri="{BB962C8B-B14F-4D97-AF65-F5344CB8AC3E}">
        <p14:creationId xmlns:p14="http://schemas.microsoft.com/office/powerpoint/2010/main" val="174880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52946D-B7BD-4F36-AEC2-8A2757EE5CB2}" type="datetimeFigureOut">
              <a:rPr lang="lt-LT" smtClean="0"/>
              <a:t>2015-02-23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A681FAC2-84FB-43DD-9DA6-FA788D5794E0}" type="slidenum">
              <a:rPr lang="lt-LT" smtClean="0"/>
              <a:t>‹#›</a:t>
            </a:fld>
            <a:endParaRPr lang="lt-L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730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52946D-B7BD-4F36-AEC2-8A2757EE5CB2}" type="datetimeFigureOut">
              <a:rPr lang="lt-LT" smtClean="0"/>
              <a:t>2015-02-23</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A681FAC2-84FB-43DD-9DA6-FA788D5794E0}" type="slidenum">
              <a:rPr lang="lt-LT" smtClean="0"/>
              <a:t>‹#›</a:t>
            </a:fld>
            <a:endParaRPr lang="lt-LT"/>
          </a:p>
        </p:txBody>
      </p:sp>
    </p:spTree>
    <p:extLst>
      <p:ext uri="{BB962C8B-B14F-4D97-AF65-F5344CB8AC3E}">
        <p14:creationId xmlns:p14="http://schemas.microsoft.com/office/powerpoint/2010/main" val="362051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52946D-B7BD-4F36-AEC2-8A2757EE5CB2}" type="datetimeFigureOut">
              <a:rPr lang="lt-LT" smtClean="0"/>
              <a:t>2015-02-23</a:t>
            </a:fld>
            <a:endParaRPr lang="lt-LT"/>
          </a:p>
        </p:txBody>
      </p:sp>
      <p:sp>
        <p:nvSpPr>
          <p:cNvPr id="8" name="Footer Placeholder 7"/>
          <p:cNvSpPr>
            <a:spLocks noGrp="1"/>
          </p:cNvSpPr>
          <p:nvPr>
            <p:ph type="ftr" sz="quarter" idx="11"/>
          </p:nvPr>
        </p:nvSpPr>
        <p:spPr/>
        <p:txBody>
          <a:bodyPr/>
          <a:lstStyle/>
          <a:p>
            <a:endParaRPr lang="lt-LT"/>
          </a:p>
        </p:txBody>
      </p:sp>
      <p:sp>
        <p:nvSpPr>
          <p:cNvPr id="9" name="Slide Number Placeholder 8"/>
          <p:cNvSpPr>
            <a:spLocks noGrp="1"/>
          </p:cNvSpPr>
          <p:nvPr>
            <p:ph type="sldNum" sz="quarter" idx="12"/>
          </p:nvPr>
        </p:nvSpPr>
        <p:spPr/>
        <p:txBody>
          <a:bodyPr/>
          <a:lstStyle/>
          <a:p>
            <a:fld id="{A681FAC2-84FB-43DD-9DA6-FA788D5794E0}" type="slidenum">
              <a:rPr lang="lt-LT" smtClean="0"/>
              <a:t>‹#›</a:t>
            </a:fld>
            <a:endParaRPr lang="lt-LT"/>
          </a:p>
        </p:txBody>
      </p:sp>
    </p:spTree>
    <p:extLst>
      <p:ext uri="{BB962C8B-B14F-4D97-AF65-F5344CB8AC3E}">
        <p14:creationId xmlns:p14="http://schemas.microsoft.com/office/powerpoint/2010/main" val="4268204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52946D-B7BD-4F36-AEC2-8A2757EE5CB2}" type="datetimeFigureOut">
              <a:rPr lang="lt-LT" smtClean="0"/>
              <a:t>2015-02-23</a:t>
            </a:fld>
            <a:endParaRPr lang="lt-LT"/>
          </a:p>
        </p:txBody>
      </p:sp>
      <p:sp>
        <p:nvSpPr>
          <p:cNvPr id="4" name="Footer Placeholder 3"/>
          <p:cNvSpPr>
            <a:spLocks noGrp="1"/>
          </p:cNvSpPr>
          <p:nvPr>
            <p:ph type="ftr" sz="quarter" idx="11"/>
          </p:nvPr>
        </p:nvSpPr>
        <p:spPr/>
        <p:txBody>
          <a:bodyPr/>
          <a:lstStyle/>
          <a:p>
            <a:endParaRPr lang="lt-LT"/>
          </a:p>
        </p:txBody>
      </p:sp>
      <p:sp>
        <p:nvSpPr>
          <p:cNvPr id="5" name="Slide Number Placeholder 4"/>
          <p:cNvSpPr>
            <a:spLocks noGrp="1"/>
          </p:cNvSpPr>
          <p:nvPr>
            <p:ph type="sldNum" sz="quarter" idx="12"/>
          </p:nvPr>
        </p:nvSpPr>
        <p:spPr/>
        <p:txBody>
          <a:bodyPr/>
          <a:lstStyle/>
          <a:p>
            <a:fld id="{A681FAC2-84FB-43DD-9DA6-FA788D5794E0}" type="slidenum">
              <a:rPr lang="lt-LT" smtClean="0"/>
              <a:t>‹#›</a:t>
            </a:fld>
            <a:endParaRPr lang="lt-LT"/>
          </a:p>
        </p:txBody>
      </p:sp>
    </p:spTree>
    <p:extLst>
      <p:ext uri="{BB962C8B-B14F-4D97-AF65-F5344CB8AC3E}">
        <p14:creationId xmlns:p14="http://schemas.microsoft.com/office/powerpoint/2010/main" val="343452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D52946D-B7BD-4F36-AEC2-8A2757EE5CB2}" type="datetimeFigureOut">
              <a:rPr lang="lt-LT" smtClean="0"/>
              <a:t>2015-02-23</a:t>
            </a:fld>
            <a:endParaRPr lang="lt-L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lt-LT"/>
          </a:p>
        </p:txBody>
      </p:sp>
      <p:sp>
        <p:nvSpPr>
          <p:cNvPr id="9" name="Slide Number Placeholder 8"/>
          <p:cNvSpPr>
            <a:spLocks noGrp="1"/>
          </p:cNvSpPr>
          <p:nvPr>
            <p:ph type="sldNum" sz="quarter" idx="12"/>
          </p:nvPr>
        </p:nvSpPr>
        <p:spPr/>
        <p:txBody>
          <a:bodyPr/>
          <a:lstStyle/>
          <a:p>
            <a:fld id="{A681FAC2-84FB-43DD-9DA6-FA788D5794E0}" type="slidenum">
              <a:rPr lang="lt-LT" smtClean="0"/>
              <a:t>‹#›</a:t>
            </a:fld>
            <a:endParaRPr lang="lt-LT"/>
          </a:p>
        </p:txBody>
      </p:sp>
    </p:spTree>
    <p:extLst>
      <p:ext uri="{BB962C8B-B14F-4D97-AF65-F5344CB8AC3E}">
        <p14:creationId xmlns:p14="http://schemas.microsoft.com/office/powerpoint/2010/main" val="80729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D52946D-B7BD-4F36-AEC2-8A2757EE5CB2}" type="datetimeFigureOut">
              <a:rPr lang="lt-LT" smtClean="0"/>
              <a:t>2015-02-23</a:t>
            </a:fld>
            <a:endParaRPr lang="lt-L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lt-L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681FAC2-84FB-43DD-9DA6-FA788D5794E0}" type="slidenum">
              <a:rPr lang="lt-LT" smtClean="0"/>
              <a:t>‹#›</a:t>
            </a:fld>
            <a:endParaRPr lang="lt-LT"/>
          </a:p>
        </p:txBody>
      </p:sp>
    </p:spTree>
    <p:extLst>
      <p:ext uri="{BB962C8B-B14F-4D97-AF65-F5344CB8AC3E}">
        <p14:creationId xmlns:p14="http://schemas.microsoft.com/office/powerpoint/2010/main" val="352793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52946D-B7BD-4F36-AEC2-8A2757EE5CB2}" type="datetimeFigureOut">
              <a:rPr lang="lt-LT" smtClean="0"/>
              <a:t>2015-02-23</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A681FAC2-84FB-43DD-9DA6-FA788D5794E0}" type="slidenum">
              <a:rPr lang="lt-LT" smtClean="0"/>
              <a:t>‹#›</a:t>
            </a:fld>
            <a:endParaRPr lang="lt-LT"/>
          </a:p>
        </p:txBody>
      </p:sp>
    </p:spTree>
    <p:extLst>
      <p:ext uri="{BB962C8B-B14F-4D97-AF65-F5344CB8AC3E}">
        <p14:creationId xmlns:p14="http://schemas.microsoft.com/office/powerpoint/2010/main" val="200779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D52946D-B7BD-4F36-AEC2-8A2757EE5CB2}" type="datetimeFigureOut">
              <a:rPr lang="lt-LT" smtClean="0"/>
              <a:t>2015-02-23</a:t>
            </a:fld>
            <a:endParaRPr lang="lt-L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lt-L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681FAC2-84FB-43DD-9DA6-FA788D5794E0}" type="slidenum">
              <a:rPr lang="lt-LT" smtClean="0"/>
              <a:t>‹#›</a:t>
            </a:fld>
            <a:endParaRPr lang="lt-L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392052"/>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optlab-server.sce.carleton.ca/POAnimations2007/DijkstrasAlgo.html" TargetMode="External"/><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9365" y="1655382"/>
            <a:ext cx="8825658" cy="2677648"/>
          </a:xfrm>
        </p:spPr>
        <p:txBody>
          <a:bodyPr>
            <a:normAutofit/>
          </a:bodyPr>
          <a:lstStyle/>
          <a:p>
            <a:r>
              <a:rPr lang="en-US" sz="4800" b="1" dirty="0" smtClean="0">
                <a:latin typeface="Times New Roman" panose="02020603050405020304" pitchFamily="18" charset="0"/>
                <a:cs typeface="Times New Roman" panose="02020603050405020304" pitchFamily="18" charset="0"/>
              </a:rPr>
              <a:t>D</a:t>
            </a:r>
            <a:r>
              <a:rPr lang="lt-LT" sz="4800" b="1" dirty="0" smtClean="0">
                <a:latin typeface="Times New Roman" panose="02020603050405020304" pitchFamily="18" charset="0"/>
                <a:cs typeface="Times New Roman" panose="02020603050405020304" pitchFamily="18" charset="0"/>
              </a:rPr>
              <a:t>UOMENŲ STRUKTŪROS IR ALGORITMAI</a:t>
            </a:r>
            <a:endParaRPr lang="lt-LT" sz="4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717343" y="5723607"/>
            <a:ext cx="9144000" cy="1655762"/>
          </a:xfrm>
        </p:spPr>
        <p:txBody>
          <a:bodyPr/>
          <a:lstStyle/>
          <a:p>
            <a:r>
              <a:rPr lang="lt-LT" dirty="0" smtClean="0">
                <a:latin typeface="Times New Roman" panose="02020603050405020304" pitchFamily="18" charset="0"/>
                <a:cs typeface="Times New Roman" panose="02020603050405020304" pitchFamily="18" charset="0"/>
              </a:rPr>
              <a:t>Marius Gžegoževskis</a:t>
            </a:r>
            <a:endParaRPr lang="lt-L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939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latin typeface="Times New Roman" panose="02020603050405020304" pitchFamily="18" charset="0"/>
                <a:cs typeface="Times New Roman" panose="02020603050405020304" pitchFamily="18" charset="0"/>
              </a:rPr>
              <a:t>Neorientuoto grafo </a:t>
            </a:r>
            <a:r>
              <a:rPr lang="lt-LT" b="1" i="1" dirty="0">
                <a:latin typeface="Times New Roman" panose="02020603050405020304" pitchFamily="18" charset="0"/>
                <a:cs typeface="Times New Roman" panose="02020603050405020304" pitchFamily="18" charset="0"/>
              </a:rPr>
              <a:t>savybės</a:t>
            </a:r>
            <a:r>
              <a:rPr lang="lt-LT" b="1" dirty="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lt-LT" sz="2800" dirty="0">
                <a:latin typeface="Times New Roman" panose="02020603050405020304" pitchFamily="18" charset="0"/>
                <a:cs typeface="Times New Roman" panose="02020603050405020304" pitchFamily="18" charset="0"/>
              </a:rPr>
              <a:t>Taigi patikrinti, ar jungus neorientuotas grafas turi ciklų, galima paprasčiausiai suskaičiuojant jo viršūnes ir briaunas. Iš to išplaukia, kad grafo G su N viršūnių </a:t>
            </a:r>
            <a:r>
              <a:rPr lang="en-US" sz="2800" dirty="0" err="1">
                <a:latin typeface="Times New Roman" panose="02020603050405020304" pitchFamily="18" charset="0"/>
                <a:cs typeface="Times New Roman" panose="02020603050405020304" pitchFamily="18" charset="0"/>
              </a:rPr>
              <a:t>aprėpties</a:t>
            </a:r>
            <a:r>
              <a:rPr lang="lt-LT" sz="2800" dirty="0">
                <a:latin typeface="Times New Roman" panose="02020603050405020304" pitchFamily="18" charset="0"/>
                <a:cs typeface="Times New Roman" panose="02020603050405020304" pitchFamily="18" charset="0"/>
              </a:rPr>
              <a:t> medis turi N-1 briauną.</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lt-LT" sz="2800" dirty="0">
                <a:latin typeface="Times New Roman" panose="02020603050405020304" pitchFamily="18" charset="0"/>
                <a:cs typeface="Times New Roman" panose="02020603050405020304" pitchFamily="18" charset="0"/>
              </a:rPr>
              <a:t>Du </a:t>
            </a:r>
            <a:r>
              <a:rPr lang="en-US" sz="2800" dirty="0" err="1">
                <a:latin typeface="Times New Roman" panose="02020603050405020304" pitchFamily="18" charset="0"/>
                <a:cs typeface="Times New Roman" panose="02020603050405020304" pitchFamily="18" charset="0"/>
              </a:rPr>
              <a:t>aprėpties</a:t>
            </a:r>
            <a:r>
              <a:rPr lang="lt-LT" sz="2800" dirty="0">
                <a:latin typeface="Times New Roman" panose="02020603050405020304" pitchFamily="18" charset="0"/>
                <a:cs typeface="Times New Roman" panose="02020603050405020304" pitchFamily="18" charset="0"/>
              </a:rPr>
              <a:t> medžio konstravimo algoritmai, remiasi anksčiau nagrinėtomis medžio apėjimo strategijomis: paieškos į gylį (DFS) ir paieškos į plotį (BFS). </a:t>
            </a:r>
            <a:endParaRPr lang="lt-LT"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lt-LT" sz="2800" dirty="0" smtClean="0">
                <a:latin typeface="Times New Roman" panose="02020603050405020304" pitchFamily="18" charset="0"/>
                <a:cs typeface="Times New Roman" panose="02020603050405020304" pitchFamily="18" charset="0"/>
              </a:rPr>
              <a:t>Bendru </a:t>
            </a:r>
            <a:r>
              <a:rPr lang="lt-LT" sz="2800" dirty="0">
                <a:latin typeface="Times New Roman" panose="02020603050405020304" pitchFamily="18" charset="0"/>
                <a:cs typeface="Times New Roman" panose="02020603050405020304" pitchFamily="18" charset="0"/>
              </a:rPr>
              <a:t>atveju šie algoritmai sukonstruos skirtingus </a:t>
            </a:r>
            <a:r>
              <a:rPr lang="en-US" sz="2800" dirty="0" err="1">
                <a:latin typeface="Times New Roman" panose="02020603050405020304" pitchFamily="18" charset="0"/>
                <a:cs typeface="Times New Roman" panose="02020603050405020304" pitchFamily="18" charset="0"/>
              </a:rPr>
              <a:t>aprėpties</a:t>
            </a:r>
            <a:r>
              <a:rPr lang="lt-LT" sz="2800" dirty="0">
                <a:latin typeface="Times New Roman" panose="02020603050405020304" pitchFamily="18" charset="0"/>
                <a:cs typeface="Times New Roman" panose="02020603050405020304" pitchFamily="18" charset="0"/>
              </a:rPr>
              <a:t> medžius, kuriuos toliau sąlyginai vadinsime </a:t>
            </a:r>
            <a:r>
              <a:rPr lang="lt-LT" sz="2800" b="1" dirty="0">
                <a:latin typeface="Times New Roman" panose="02020603050405020304" pitchFamily="18" charset="0"/>
                <a:cs typeface="Times New Roman" panose="02020603050405020304" pitchFamily="18" charset="0"/>
              </a:rPr>
              <a:t>DFS </a:t>
            </a:r>
            <a:r>
              <a:rPr lang="lt-LT" sz="2800" dirty="0">
                <a:latin typeface="Times New Roman" panose="02020603050405020304" pitchFamily="18" charset="0"/>
                <a:cs typeface="Times New Roman" panose="02020603050405020304" pitchFamily="18" charset="0"/>
              </a:rPr>
              <a:t>ir </a:t>
            </a:r>
            <a:r>
              <a:rPr lang="lt-LT" sz="2800" b="1" dirty="0">
                <a:latin typeface="Times New Roman" panose="02020603050405020304" pitchFamily="18" charset="0"/>
                <a:cs typeface="Times New Roman" panose="02020603050405020304" pitchFamily="18" charset="0"/>
              </a:rPr>
              <a:t>BFS </a:t>
            </a:r>
            <a:r>
              <a:rPr lang="en-US" sz="2800" b="1" dirty="0" err="1">
                <a:latin typeface="Times New Roman" panose="02020603050405020304" pitchFamily="18" charset="0"/>
                <a:cs typeface="Times New Roman" panose="02020603050405020304" pitchFamily="18" charset="0"/>
              </a:rPr>
              <a:t>aprėpties</a:t>
            </a:r>
            <a:r>
              <a:rPr lang="lt-LT" sz="2800" b="1" dirty="0">
                <a:latin typeface="Times New Roman" panose="02020603050405020304" pitchFamily="18" charset="0"/>
                <a:cs typeface="Times New Roman" panose="02020603050405020304" pitchFamily="18" charset="0"/>
              </a:rPr>
              <a:t> medžiais </a:t>
            </a:r>
            <a:r>
              <a:rPr lang="lt-LT" sz="2800" dirty="0">
                <a:latin typeface="Times New Roman" panose="02020603050405020304" pitchFamily="18" charset="0"/>
                <a:cs typeface="Times New Roman" panose="02020603050405020304" pitchFamily="18" charset="0"/>
              </a:rPr>
              <a:t>atitinkamai.</a:t>
            </a: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186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latin typeface="Times New Roman" panose="02020603050405020304" pitchFamily="18" charset="0"/>
                <a:cs typeface="Times New Roman" panose="02020603050405020304" pitchFamily="18" charset="0"/>
              </a:rPr>
              <a:t>DFS </a:t>
            </a:r>
            <a:r>
              <a:rPr lang="en-US" b="1" dirty="0" err="1">
                <a:latin typeface="Times New Roman" panose="02020603050405020304" pitchFamily="18" charset="0"/>
                <a:cs typeface="Times New Roman" panose="02020603050405020304" pitchFamily="18" charset="0"/>
              </a:rPr>
              <a:t>aprėpties</a:t>
            </a:r>
            <a:r>
              <a:rPr lang="lt-LT" b="1" dirty="0">
                <a:latin typeface="Times New Roman" panose="02020603050405020304" pitchFamily="18" charset="0"/>
                <a:cs typeface="Times New Roman" panose="02020603050405020304" pitchFamily="18" charset="0"/>
              </a:rPr>
              <a:t> </a:t>
            </a:r>
            <a:r>
              <a:rPr lang="lt-LT" b="1" dirty="0" smtClean="0">
                <a:latin typeface="Times New Roman" panose="02020603050405020304" pitchFamily="18" charset="0"/>
                <a:cs typeface="Times New Roman" panose="02020603050405020304" pitchFamily="18" charset="0"/>
              </a:rPr>
              <a:t>medis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lnSpc>
                <a:spcPct val="150000"/>
              </a:lnSpc>
              <a:buFont typeface="Wingdings" panose="05000000000000000000" pitchFamily="2" charset="2"/>
              <a:buChar char="ü"/>
            </a:pPr>
            <a:r>
              <a:rPr lang="lt-LT" sz="2800" dirty="0" smtClean="0">
                <a:latin typeface="Times New Roman" panose="02020603050405020304" pitchFamily="18" charset="0"/>
                <a:cs typeface="Times New Roman" panose="02020603050405020304" pitchFamily="18" charset="0"/>
              </a:rPr>
              <a:t>Vienas iš būdų sukonstruoti </a:t>
            </a:r>
            <a:r>
              <a:rPr lang="en-US" sz="2800" dirty="0" err="1" smtClean="0">
                <a:latin typeface="Times New Roman" panose="02020603050405020304" pitchFamily="18" charset="0"/>
                <a:cs typeface="Times New Roman" panose="02020603050405020304" pitchFamily="18" charset="0"/>
              </a:rPr>
              <a:t>aprėpties</a:t>
            </a:r>
            <a:r>
              <a:rPr lang="lt-LT" sz="2800" dirty="0" smtClean="0">
                <a:latin typeface="Times New Roman" panose="02020603050405020304" pitchFamily="18" charset="0"/>
                <a:cs typeface="Times New Roman" panose="02020603050405020304" pitchFamily="18" charset="0"/>
              </a:rPr>
              <a:t> medį jungiam neorientuotam grafui yra apeiti grafo viršūnes, naudojant paieškos į gylį algoritmą.</a:t>
            </a:r>
            <a:endParaRPr lang="en-US" sz="2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lt-LT" sz="2800" dirty="0" smtClean="0">
                <a:latin typeface="Times New Roman" panose="02020603050405020304" pitchFamily="18" charset="0"/>
                <a:cs typeface="Times New Roman" panose="02020603050405020304" pitchFamily="18" charset="0"/>
              </a:rPr>
              <a:t>Apėjimo metu žymimos briaunos, kuriomis einama. </a:t>
            </a:r>
          </a:p>
          <a:p>
            <a:pPr algn="just">
              <a:lnSpc>
                <a:spcPct val="150000"/>
              </a:lnSpc>
              <a:buFont typeface="Wingdings" panose="05000000000000000000" pitchFamily="2" charset="2"/>
              <a:buChar char="ü"/>
            </a:pPr>
            <a:r>
              <a:rPr lang="lt-LT" sz="2800" dirty="0" smtClean="0">
                <a:latin typeface="Times New Roman" panose="02020603050405020304" pitchFamily="18" charset="0"/>
                <a:cs typeface="Times New Roman" panose="02020603050405020304" pitchFamily="18" charset="0"/>
              </a:rPr>
              <a:t>Baigus apėjimą, pažymėtos briaunos sudarys </a:t>
            </a:r>
            <a:r>
              <a:rPr lang="lt-LT" sz="2800" b="1" dirty="0" smtClean="0">
                <a:latin typeface="Times New Roman" panose="02020603050405020304" pitchFamily="18" charset="0"/>
                <a:cs typeface="Times New Roman" panose="02020603050405020304" pitchFamily="18" charset="0"/>
              </a:rPr>
              <a:t>paieškos į gylį </a:t>
            </a:r>
            <a:r>
              <a:rPr lang="en-US" sz="2800" b="1" dirty="0" err="1" smtClean="0">
                <a:latin typeface="Times New Roman" panose="02020603050405020304" pitchFamily="18" charset="0"/>
                <a:cs typeface="Times New Roman" panose="02020603050405020304" pitchFamily="18" charset="0"/>
              </a:rPr>
              <a:t>aprėpties</a:t>
            </a:r>
            <a:r>
              <a:rPr lang="lt-LT" sz="2800" b="1" dirty="0" smtClean="0">
                <a:latin typeface="Times New Roman" panose="02020603050405020304" pitchFamily="18" charset="0"/>
                <a:cs typeface="Times New Roman" panose="02020603050405020304" pitchFamily="18" charset="0"/>
              </a:rPr>
              <a:t> medį</a:t>
            </a:r>
            <a:r>
              <a:rPr lang="lt-LT" sz="2800" dirty="0" smtClean="0">
                <a:latin typeface="Times New Roman" panose="02020603050405020304" pitchFamily="18" charset="0"/>
                <a:cs typeface="Times New Roman" panose="02020603050405020304" pitchFamily="18" charset="0"/>
              </a:rPr>
              <a:t> (</a:t>
            </a:r>
            <a:r>
              <a:rPr lang="lt-LT" sz="2800" i="1" dirty="0" smtClean="0">
                <a:latin typeface="Times New Roman" panose="02020603050405020304" pitchFamily="18" charset="0"/>
                <a:cs typeface="Times New Roman" panose="02020603050405020304" pitchFamily="18" charset="0"/>
              </a:rPr>
              <a:t>DFS spanning tree</a:t>
            </a:r>
            <a:r>
              <a:rPr lang="lt-LT"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860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latin typeface="Times New Roman" panose="02020603050405020304" pitchFamily="18" charset="0"/>
                <a:cs typeface="Times New Roman" panose="02020603050405020304" pitchFamily="18" charset="0"/>
              </a:rPr>
              <a:t>DFS </a:t>
            </a:r>
            <a:r>
              <a:rPr lang="en-US" b="1" dirty="0" err="1">
                <a:latin typeface="Times New Roman" panose="02020603050405020304" pitchFamily="18" charset="0"/>
                <a:cs typeface="Times New Roman" panose="02020603050405020304" pitchFamily="18" charset="0"/>
              </a:rPr>
              <a:t>aprėpties</a:t>
            </a:r>
            <a:r>
              <a:rPr lang="lt-LT" b="1" dirty="0">
                <a:latin typeface="Times New Roman" panose="02020603050405020304" pitchFamily="18" charset="0"/>
                <a:cs typeface="Times New Roman" panose="02020603050405020304" pitchFamily="18" charset="0"/>
              </a:rPr>
              <a:t> medis</a:t>
            </a:r>
            <a:endParaRPr lang="en-US" dirty="0"/>
          </a:p>
        </p:txBody>
      </p:sp>
      <p:sp>
        <p:nvSpPr>
          <p:cNvPr id="3" name="Content Placeholder 2"/>
          <p:cNvSpPr>
            <a:spLocks noGrp="1"/>
          </p:cNvSpPr>
          <p:nvPr>
            <p:ph idx="1"/>
          </p:nvPr>
        </p:nvSpPr>
        <p:spPr/>
        <p:txBody>
          <a:bodyPr>
            <a:normAutofit/>
          </a:bodyPr>
          <a:lstStyle/>
          <a:p>
            <a:pPr algn="just"/>
            <a:r>
              <a:rPr lang="lt-LT" sz="2800" dirty="0">
                <a:latin typeface="Times New Roman" panose="02020603050405020304" pitchFamily="18" charset="0"/>
                <a:cs typeface="Times New Roman" panose="02020603050405020304" pitchFamily="18" charset="0"/>
              </a:rPr>
              <a:t>Tereikia nežymiai modifikuoti paieškos į gylį algoritmą (iteracinį ar </a:t>
            </a:r>
            <a:r>
              <a:rPr lang="en-US" sz="2800" dirty="0" err="1">
                <a:latin typeface="Times New Roman" panose="02020603050405020304" pitchFamily="18" charset="0"/>
                <a:cs typeface="Times New Roman" panose="02020603050405020304" pitchFamily="18" charset="0"/>
              </a:rPr>
              <a:t>rekursinį</a:t>
            </a:r>
            <a:r>
              <a:rPr lang="lt-LT" sz="2800" dirty="0">
                <a:latin typeface="Times New Roman" panose="02020603050405020304" pitchFamily="18" charset="0"/>
                <a:cs typeface="Times New Roman" panose="02020603050405020304" pitchFamily="18" charset="0"/>
              </a:rPr>
              <a:t>), kad apėjimo metu žymėtų briaunas. Rekursinis algoritmas galėtų būti toks:</a:t>
            </a:r>
            <a:endParaRPr lang="en-US" sz="2800" dirty="0">
              <a:latin typeface="Times New Roman" panose="02020603050405020304" pitchFamily="18" charset="0"/>
              <a:cs typeface="Times New Roman" panose="02020603050405020304" pitchFamily="18" charset="0"/>
            </a:endParaRPr>
          </a:p>
          <a:p>
            <a:pPr algn="just"/>
            <a:r>
              <a:rPr lang="en-US" sz="2800" dirty="0" err="1">
                <a:latin typeface="Times New Roman" panose="02020603050405020304" pitchFamily="18" charset="0"/>
                <a:cs typeface="Times New Roman" panose="02020603050405020304" pitchFamily="18" charset="0"/>
              </a:rPr>
              <a:t>DFSmedis</a:t>
            </a:r>
            <a:r>
              <a:rPr lang="en-US" sz="2800" dirty="0">
                <a:latin typeface="Times New Roman" panose="02020603050405020304" pitchFamily="18" charset="0"/>
                <a:cs typeface="Times New Roman" panose="02020603050405020304" pitchFamily="18" charset="0"/>
              </a:rPr>
              <a:t>(V)</a:t>
            </a:r>
          </a:p>
          <a:p>
            <a:pPr algn="just"/>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Suformuoja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aprėpties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medį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pradėdamas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nuo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viršūnės</a:t>
            </a:r>
            <a:r>
              <a:rPr lang="en-US" sz="2800" dirty="0">
                <a:latin typeface="Times New Roman" panose="02020603050405020304" pitchFamily="18" charset="0"/>
                <a:cs typeface="Times New Roman" panose="02020603050405020304" pitchFamily="18" charset="0"/>
              </a:rPr>
              <a:t> V </a:t>
            </a:r>
            <a:r>
              <a:rPr lang="en-US" sz="2800" dirty="0" err="1">
                <a:latin typeface="Times New Roman" panose="02020603050405020304" pitchFamily="18" charset="0"/>
                <a:cs typeface="Times New Roman" panose="02020603050405020304" pitchFamily="18" charset="0"/>
              </a:rPr>
              <a:t>ir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naudodamas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paieškos</a:t>
            </a:r>
            <a:r>
              <a:rPr lang="en-US" sz="2800" dirty="0">
                <a:latin typeface="Times New Roman" panose="02020603050405020304" pitchFamily="18" charset="0"/>
                <a:cs typeface="Times New Roman" panose="02020603050405020304" pitchFamily="18" charset="0"/>
              </a:rPr>
              <a:t> į </a:t>
            </a:r>
            <a:r>
              <a:rPr lang="en-US" sz="2800" dirty="0" err="1">
                <a:latin typeface="Times New Roman" panose="02020603050405020304" pitchFamily="18" charset="0"/>
                <a:cs typeface="Times New Roman" panose="02020603050405020304" pitchFamily="18" charset="0"/>
              </a:rPr>
              <a:t>gylį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metodą</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2909934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latin typeface="Times New Roman" panose="02020603050405020304" pitchFamily="18" charset="0"/>
                <a:cs typeface="Times New Roman" panose="02020603050405020304" pitchFamily="18" charset="0"/>
              </a:rPr>
              <a:t>DFS </a:t>
            </a:r>
            <a:r>
              <a:rPr lang="en-US" b="1" dirty="0" err="1">
                <a:latin typeface="Times New Roman" panose="02020603050405020304" pitchFamily="18" charset="0"/>
                <a:cs typeface="Times New Roman" panose="02020603050405020304" pitchFamily="18" charset="0"/>
              </a:rPr>
              <a:t>aprėpties</a:t>
            </a:r>
            <a:r>
              <a:rPr lang="lt-LT" b="1" dirty="0">
                <a:latin typeface="Times New Roman" panose="02020603050405020304" pitchFamily="18" charset="0"/>
                <a:cs typeface="Times New Roman" panose="02020603050405020304" pitchFamily="18" charset="0"/>
              </a:rPr>
              <a:t> medis</a:t>
            </a:r>
            <a:endParaRPr lang="en-US" dirty="0"/>
          </a:p>
        </p:txBody>
      </p:sp>
      <p:pic>
        <p:nvPicPr>
          <p:cNvPr id="5" name="Picture 4"/>
          <p:cNvPicPr>
            <a:picLocks noChangeAspect="1"/>
          </p:cNvPicPr>
          <p:nvPr/>
        </p:nvPicPr>
        <p:blipFill>
          <a:blip r:embed="rId2"/>
          <a:stretch>
            <a:fillRect/>
          </a:stretch>
        </p:blipFill>
        <p:spPr>
          <a:xfrm>
            <a:off x="1460664" y="2110360"/>
            <a:ext cx="9098233" cy="3177736"/>
          </a:xfrm>
          <a:prstGeom prst="rect">
            <a:avLst/>
          </a:prstGeom>
        </p:spPr>
      </p:pic>
    </p:spTree>
    <p:extLst>
      <p:ext uri="{BB962C8B-B14F-4D97-AF65-F5344CB8AC3E}">
        <p14:creationId xmlns:p14="http://schemas.microsoft.com/office/powerpoint/2010/main" val="16051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latin typeface="Times New Roman" panose="02020603050405020304" pitchFamily="18" charset="0"/>
                <a:cs typeface="Times New Roman" panose="02020603050405020304" pitchFamily="18" charset="0"/>
              </a:rPr>
              <a:t>BFS </a:t>
            </a:r>
            <a:r>
              <a:rPr lang="en-US" b="1" dirty="0" err="1">
                <a:latin typeface="Times New Roman" panose="02020603050405020304" pitchFamily="18" charset="0"/>
                <a:cs typeface="Times New Roman" panose="02020603050405020304" pitchFamily="18" charset="0"/>
              </a:rPr>
              <a:t>aprėpties</a:t>
            </a:r>
            <a:r>
              <a:rPr lang="lt-LT" b="1" dirty="0">
                <a:latin typeface="Times New Roman" panose="02020603050405020304" pitchFamily="18" charset="0"/>
                <a:cs typeface="Times New Roman" panose="02020603050405020304" pitchFamily="18" charset="0"/>
              </a:rPr>
              <a:t> </a:t>
            </a:r>
            <a:r>
              <a:rPr lang="lt-LT" b="1" dirty="0" smtClean="0">
                <a:latin typeface="Times New Roman" panose="02020603050405020304" pitchFamily="18" charset="0"/>
                <a:cs typeface="Times New Roman" panose="02020603050405020304" pitchFamily="18" charset="0"/>
              </a:rPr>
              <a:t>medis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lt-LT" sz="2800" dirty="0">
                <a:latin typeface="Times New Roman" panose="02020603050405020304" pitchFamily="18" charset="0"/>
                <a:cs typeface="Times New Roman" panose="02020603050405020304" pitchFamily="18" charset="0"/>
              </a:rPr>
              <a:t>Kitas būdas sukonstruoti </a:t>
            </a:r>
            <a:r>
              <a:rPr lang="en-US" sz="2800" dirty="0" err="1">
                <a:latin typeface="Times New Roman" panose="02020603050405020304" pitchFamily="18" charset="0"/>
                <a:cs typeface="Times New Roman" panose="02020603050405020304" pitchFamily="18" charset="0"/>
              </a:rPr>
              <a:t>aprėpties</a:t>
            </a:r>
            <a:r>
              <a:rPr lang="lt-LT" sz="2800" dirty="0">
                <a:latin typeface="Times New Roman" panose="02020603050405020304" pitchFamily="18" charset="0"/>
                <a:cs typeface="Times New Roman" panose="02020603050405020304" pitchFamily="18" charset="0"/>
              </a:rPr>
              <a:t> medį </a:t>
            </a:r>
            <a:r>
              <a:rPr lang="lt-LT" sz="2800" b="1" dirty="0">
                <a:latin typeface="Times New Roman" panose="02020603050405020304" pitchFamily="18" charset="0"/>
                <a:cs typeface="Times New Roman" panose="02020603050405020304" pitchFamily="18" charset="0"/>
              </a:rPr>
              <a:t>jungiam</a:t>
            </a:r>
            <a:r>
              <a:rPr lang="lt-LT" sz="2800" dirty="0">
                <a:latin typeface="Times New Roman" panose="02020603050405020304" pitchFamily="18" charset="0"/>
                <a:cs typeface="Times New Roman" panose="02020603050405020304" pitchFamily="18" charset="0"/>
              </a:rPr>
              <a:t> neorientuotam grafui yra apeiti grafo viršūnes, naudojant paieškos į plotį algoritmą. Apėjimo metu žymimos briaunos, kuriomis einama. </a:t>
            </a:r>
            <a:endParaRPr lang="lt-LT" sz="2800" dirty="0" smtClean="0">
              <a:latin typeface="Times New Roman" panose="02020603050405020304" pitchFamily="18" charset="0"/>
              <a:cs typeface="Times New Roman" panose="02020603050405020304" pitchFamily="18" charset="0"/>
            </a:endParaRPr>
          </a:p>
          <a:p>
            <a:pPr algn="just">
              <a:lnSpc>
                <a:spcPct val="150000"/>
              </a:lnSpc>
            </a:pPr>
            <a:r>
              <a:rPr lang="lt-LT" sz="2800" dirty="0" smtClean="0">
                <a:latin typeface="Times New Roman" panose="02020603050405020304" pitchFamily="18" charset="0"/>
                <a:cs typeface="Times New Roman" panose="02020603050405020304" pitchFamily="18" charset="0"/>
              </a:rPr>
              <a:t>Baigus </a:t>
            </a:r>
            <a:r>
              <a:rPr lang="lt-LT" sz="2800" dirty="0">
                <a:latin typeface="Times New Roman" panose="02020603050405020304" pitchFamily="18" charset="0"/>
                <a:cs typeface="Times New Roman" panose="02020603050405020304" pitchFamily="18" charset="0"/>
              </a:rPr>
              <a:t>apėjimą, pažymėtos briaunos sudarys </a:t>
            </a:r>
            <a:r>
              <a:rPr lang="lt-LT" sz="2800" b="1" dirty="0">
                <a:latin typeface="Times New Roman" panose="02020603050405020304" pitchFamily="18" charset="0"/>
                <a:cs typeface="Times New Roman" panose="02020603050405020304" pitchFamily="18" charset="0"/>
              </a:rPr>
              <a:t>paieškos į plotį </a:t>
            </a:r>
            <a:r>
              <a:rPr lang="en-US" sz="2800" b="1" dirty="0" err="1">
                <a:latin typeface="Times New Roman" panose="02020603050405020304" pitchFamily="18" charset="0"/>
                <a:cs typeface="Times New Roman" panose="02020603050405020304" pitchFamily="18" charset="0"/>
              </a:rPr>
              <a:t>aprėpties</a:t>
            </a:r>
            <a:r>
              <a:rPr lang="lt-LT" sz="2800" b="1" dirty="0">
                <a:latin typeface="Times New Roman" panose="02020603050405020304" pitchFamily="18" charset="0"/>
                <a:cs typeface="Times New Roman" panose="02020603050405020304" pitchFamily="18" charset="0"/>
              </a:rPr>
              <a:t> medį</a:t>
            </a:r>
            <a:r>
              <a:rPr lang="lt-LT" sz="2800" dirty="0">
                <a:latin typeface="Times New Roman" panose="02020603050405020304" pitchFamily="18" charset="0"/>
                <a:cs typeface="Times New Roman" panose="02020603050405020304" pitchFamily="18" charset="0"/>
              </a:rPr>
              <a:t> (</a:t>
            </a:r>
            <a:r>
              <a:rPr lang="lt-LT" sz="2800" i="1" dirty="0">
                <a:latin typeface="Times New Roman" panose="02020603050405020304" pitchFamily="18" charset="0"/>
                <a:cs typeface="Times New Roman" panose="02020603050405020304" pitchFamily="18" charset="0"/>
              </a:rPr>
              <a:t>BFS spanning tree</a:t>
            </a:r>
            <a:r>
              <a:rPr lang="lt-LT"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625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7618" y="286603"/>
            <a:ext cx="10058400" cy="4023360"/>
          </a:xfrm>
        </p:spPr>
        <p:txBody>
          <a:bodyPr/>
          <a:lstStyle/>
          <a:p>
            <a:pPr algn="just"/>
            <a:r>
              <a:rPr lang="lt-LT" sz="2800" dirty="0">
                <a:latin typeface="Times New Roman" panose="02020603050405020304" pitchFamily="18" charset="0"/>
                <a:cs typeface="Times New Roman" panose="02020603050405020304" pitchFamily="18" charset="0"/>
              </a:rPr>
              <a:t>Tam reikia modifikuoti paieškos į plotį algoritmą taip, kad jis pažymėtų briauną iš viršūnės W į viršūnę U, prieš pridėdamas viršūnę U į eilę.</a:t>
            </a:r>
            <a:endParaRPr lang="en-US" sz="2800"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2866348" y="1274651"/>
            <a:ext cx="7417850" cy="4784626"/>
          </a:xfrm>
          <a:prstGeom prst="rect">
            <a:avLst/>
          </a:prstGeom>
        </p:spPr>
      </p:pic>
    </p:spTree>
    <p:extLst>
      <p:ext uri="{BB962C8B-B14F-4D97-AF65-F5344CB8AC3E}">
        <p14:creationId xmlns:p14="http://schemas.microsoft.com/office/powerpoint/2010/main" val="15677245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Minimalūs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aprėpties</a:t>
            </a:r>
            <a:r>
              <a:rPr lang="lt-LT" b="1" dirty="0">
                <a:latin typeface="Times New Roman" panose="02020603050405020304" pitchFamily="18" charset="0"/>
                <a:cs typeface="Times New Roman" panose="02020603050405020304" pitchFamily="18" charset="0"/>
              </a:rPr>
              <a:t> medžiai (MAM) </a:t>
            </a:r>
            <a:r>
              <a:rPr lang="lt-LT" dirty="0" smtClean="0">
                <a:latin typeface="Times New Roman" panose="02020603050405020304" pitchFamily="18" charset="0"/>
                <a:cs typeface="Times New Roman" panose="02020603050405020304" pitchFamily="18" charset="0"/>
              </a:rPr>
              <a:t>(Angl. </a:t>
            </a:r>
            <a:r>
              <a:rPr lang="lt-LT" i="1" dirty="0" smtClean="0">
                <a:latin typeface="Times New Roman" panose="02020603050405020304" pitchFamily="18" charset="0"/>
                <a:cs typeface="Times New Roman" panose="02020603050405020304" pitchFamily="18" charset="0"/>
              </a:rPr>
              <a:t>Minimum </a:t>
            </a:r>
            <a:r>
              <a:rPr lang="lt-LT" i="1" dirty="0">
                <a:latin typeface="Times New Roman" panose="02020603050405020304" pitchFamily="18" charset="0"/>
                <a:cs typeface="Times New Roman" panose="02020603050405020304" pitchFamily="18" charset="0"/>
              </a:rPr>
              <a:t>Spanning Trees</a:t>
            </a:r>
            <a:r>
              <a:rPr lang="lt-LT"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lt-LT" sz="2800" dirty="0">
                <a:latin typeface="Times New Roman" panose="02020603050405020304" pitchFamily="18" charset="0"/>
                <a:cs typeface="Times New Roman" panose="02020603050405020304" pitchFamily="18" charset="0"/>
              </a:rPr>
              <a:t>Tarkime, reikia suprojektuoti telefonų linijų sistemą, leidžiančią visiems miestams kalbėtis tarpusavyje. Akivaizdus sprendimas nutiesti telefonų linijas tarp bet kurių dviejų miestų. Tačiau sujungti kai kurias </a:t>
            </a:r>
            <a:r>
              <a:rPr lang="lt-LT" sz="2800" dirty="0" smtClean="0">
                <a:latin typeface="Times New Roman" panose="02020603050405020304" pitchFamily="18" charset="0"/>
                <a:cs typeface="Times New Roman" panose="02020603050405020304" pitchFamily="18" charset="0"/>
              </a:rPr>
              <a:t>poras </a:t>
            </a:r>
            <a:r>
              <a:rPr lang="lt-LT" sz="2800" dirty="0">
                <a:latin typeface="Times New Roman" panose="02020603050405020304" pitchFamily="18" charset="0"/>
                <a:cs typeface="Times New Roman" panose="02020603050405020304" pitchFamily="18" charset="0"/>
              </a:rPr>
              <a:t>miestų gali būti neįmanoma, </a:t>
            </a:r>
            <a:r>
              <a:rPr lang="lt-LT" sz="2800" dirty="0" smtClean="0">
                <a:latin typeface="Times New Roman" panose="02020603050405020304" pitchFamily="18" charset="0"/>
                <a:cs typeface="Times New Roman" panose="02020603050405020304" pitchFamily="18" charset="0"/>
              </a:rPr>
              <a:t>pavyzdžiui</a:t>
            </a:r>
            <a:r>
              <a:rPr lang="lt-LT" sz="2800" dirty="0">
                <a:latin typeface="Times New Roman" panose="02020603050405020304" pitchFamily="18" charset="0"/>
                <a:cs typeface="Times New Roman" panose="02020603050405020304" pitchFamily="18" charset="0"/>
              </a:rPr>
              <a:t>, dėl kalnų</a:t>
            </a:r>
            <a:r>
              <a:rPr lang="lt-LT"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lt-LT" sz="2800" dirty="0">
                <a:latin typeface="Times New Roman" panose="02020603050405020304" pitchFamily="18" charset="0"/>
                <a:cs typeface="Times New Roman" panose="02020603050405020304" pitchFamily="18" charset="0"/>
              </a:rPr>
              <a:t>Ištyrus galimybes, rezultate buvo gautas jungus neorientuotas grafas su svoriais, kuriame briauna reiškia, kad nutiesti telefono liniją galima, bei briaunos svoris reiškia linijos nutiesimo kainą. </a:t>
            </a:r>
            <a:endParaRPr lang="lt-LT"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lt-LT" sz="2800" dirty="0" smtClean="0">
                <a:latin typeface="Times New Roman" panose="02020603050405020304" pitchFamily="18" charset="0"/>
                <a:cs typeface="Times New Roman" panose="02020603050405020304" pitchFamily="18" charset="0"/>
              </a:rPr>
              <a:t>Akivaizdu</a:t>
            </a:r>
            <a:r>
              <a:rPr lang="lt-LT" sz="2800" dirty="0">
                <a:latin typeface="Times New Roman" panose="02020603050405020304" pitchFamily="18" charset="0"/>
                <a:cs typeface="Times New Roman" panose="02020603050405020304" pitchFamily="18" charset="0"/>
              </a:rPr>
              <a:t>, kad norima nutiesti linijų sistemą kuo pigiau.</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179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Minimalūs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aprėpties</a:t>
            </a:r>
            <a:r>
              <a:rPr lang="lt-LT" b="1" dirty="0">
                <a:latin typeface="Times New Roman" panose="02020603050405020304" pitchFamily="18" charset="0"/>
                <a:cs typeface="Times New Roman" panose="02020603050405020304" pitchFamily="18" charset="0"/>
              </a:rPr>
              <a:t> medžiai</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lt-LT" sz="2800" dirty="0">
                <a:latin typeface="Times New Roman" panose="02020603050405020304" pitchFamily="18" charset="0"/>
                <a:cs typeface="Times New Roman" panose="02020603050405020304" pitchFamily="18" charset="0"/>
              </a:rPr>
              <a:t>Jei briaunos būtų be svorių (arba visų briaunų svoriai būtų vienodi), tereiktų surasti gautam grafui </a:t>
            </a:r>
            <a:r>
              <a:rPr lang="en-US" sz="2800" dirty="0" err="1">
                <a:latin typeface="Times New Roman" panose="02020603050405020304" pitchFamily="18" charset="0"/>
                <a:cs typeface="Times New Roman" panose="02020603050405020304" pitchFamily="18" charset="0"/>
              </a:rPr>
              <a:t>aprėpties</a:t>
            </a:r>
            <a:r>
              <a:rPr lang="lt-LT" sz="2800" dirty="0">
                <a:latin typeface="Times New Roman" panose="02020603050405020304" pitchFamily="18" charset="0"/>
                <a:cs typeface="Times New Roman" panose="02020603050405020304" pitchFamily="18" charset="0"/>
              </a:rPr>
              <a:t> medį. Bendra linijų nutiesimo kaina yra </a:t>
            </a:r>
            <a:r>
              <a:rPr lang="en-US" sz="2800" b="1" i="1" dirty="0" err="1">
                <a:latin typeface="Times New Roman" panose="02020603050405020304" pitchFamily="18" charset="0"/>
                <a:cs typeface="Times New Roman" panose="02020603050405020304" pitchFamily="18" charset="0"/>
              </a:rPr>
              <a:t>aprėpties</a:t>
            </a:r>
            <a:r>
              <a:rPr lang="lt-LT" sz="2800" b="1" i="1" dirty="0">
                <a:latin typeface="Times New Roman" panose="02020603050405020304" pitchFamily="18" charset="0"/>
                <a:cs typeface="Times New Roman" panose="02020603050405020304" pitchFamily="18" charset="0"/>
              </a:rPr>
              <a:t> medžio kaina</a:t>
            </a:r>
            <a:r>
              <a:rPr lang="lt-LT" sz="28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lt-LT" sz="2800" dirty="0" smtClean="0">
                <a:latin typeface="Times New Roman" panose="02020603050405020304" pitchFamily="18" charset="0"/>
                <a:cs typeface="Times New Roman" panose="02020603050405020304" pitchFamily="18" charset="0"/>
              </a:rPr>
              <a:t>Kadangi </a:t>
            </a:r>
            <a:r>
              <a:rPr lang="lt-LT" sz="2800" dirty="0">
                <a:latin typeface="Times New Roman" panose="02020603050405020304" pitchFamily="18" charset="0"/>
                <a:cs typeface="Times New Roman" panose="02020603050405020304" pitchFamily="18" charset="0"/>
              </a:rPr>
              <a:t>gali egzistuoti ne vienas </a:t>
            </a:r>
            <a:r>
              <a:rPr lang="en-US" sz="2800" dirty="0" err="1">
                <a:latin typeface="Times New Roman" panose="02020603050405020304" pitchFamily="18" charset="0"/>
                <a:cs typeface="Times New Roman" panose="02020603050405020304" pitchFamily="18" charset="0"/>
              </a:rPr>
              <a:t>aprėpties</a:t>
            </a:r>
            <a:r>
              <a:rPr lang="lt-LT" sz="2800" dirty="0">
                <a:latin typeface="Times New Roman" panose="02020603050405020304" pitchFamily="18" charset="0"/>
                <a:cs typeface="Times New Roman" panose="02020603050405020304" pitchFamily="18" charset="0"/>
              </a:rPr>
              <a:t> medis ir jų kaina gali būti skirtinga, uždavinio sprendimas yra pasirinkti medį su mažiausia kaina. </a:t>
            </a:r>
            <a:endParaRPr lang="lt-LT"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lt-LT" sz="2800" dirty="0" smtClean="0">
                <a:latin typeface="Times New Roman" panose="02020603050405020304" pitchFamily="18" charset="0"/>
                <a:cs typeface="Times New Roman" panose="02020603050405020304" pitchFamily="18" charset="0"/>
              </a:rPr>
              <a:t>Toks </a:t>
            </a:r>
            <a:r>
              <a:rPr lang="lt-LT" sz="2800" dirty="0">
                <a:latin typeface="Times New Roman" panose="02020603050405020304" pitchFamily="18" charset="0"/>
                <a:cs typeface="Times New Roman" panose="02020603050405020304" pitchFamily="18" charset="0"/>
              </a:rPr>
              <a:t>medis vadinamas </a:t>
            </a:r>
            <a:r>
              <a:rPr lang="lt-LT" sz="2800" b="1" i="1" dirty="0">
                <a:latin typeface="Times New Roman" panose="02020603050405020304" pitchFamily="18" charset="0"/>
                <a:cs typeface="Times New Roman" panose="02020603050405020304" pitchFamily="18" charset="0"/>
              </a:rPr>
              <a:t>minimaliu </a:t>
            </a:r>
            <a:r>
              <a:rPr lang="en-US" sz="2800" b="1" i="1" dirty="0" err="1">
                <a:latin typeface="Times New Roman" panose="02020603050405020304" pitchFamily="18" charset="0"/>
                <a:cs typeface="Times New Roman" panose="02020603050405020304" pitchFamily="18" charset="0"/>
              </a:rPr>
              <a:t>aprėpties</a:t>
            </a:r>
            <a:r>
              <a:rPr lang="lt-LT" sz="2800" b="1" i="1" dirty="0">
                <a:latin typeface="Times New Roman" panose="02020603050405020304" pitchFamily="18" charset="0"/>
                <a:cs typeface="Times New Roman" panose="02020603050405020304" pitchFamily="18" charset="0"/>
              </a:rPr>
              <a:t> medžiu</a:t>
            </a:r>
            <a:r>
              <a:rPr lang="lt-LT" sz="2800" dirty="0">
                <a:latin typeface="Times New Roman" panose="02020603050405020304" pitchFamily="18" charset="0"/>
                <a:cs typeface="Times New Roman" panose="02020603050405020304" pitchFamily="18" charset="0"/>
              </a:rPr>
              <a:t>. Toks medis gali būti ne vienintelis, bet visų jų kainos yra lygios.</a:t>
            </a: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12548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just"/>
            <a:r>
              <a:rPr lang="lt-LT" b="1" i="1" dirty="0">
                <a:latin typeface="Times New Roman" panose="02020603050405020304" pitchFamily="18" charset="0"/>
                <a:cs typeface="Times New Roman" panose="02020603050405020304" pitchFamily="18" charset="0"/>
              </a:rPr>
              <a:t>Kruskal'io Algoritmas.</a:t>
            </a:r>
            <a:r>
              <a:rPr lang="lt-LT" b="1" dirty="0">
                <a:latin typeface="Times New Roman" panose="02020603050405020304" pitchFamily="18" charset="0"/>
                <a:cs typeface="Times New Roman" panose="02020603050405020304" pitchFamily="18" charset="0"/>
              </a:rPr>
              <a:t> </a:t>
            </a:r>
            <a:r>
              <a:rPr lang="lt-LT" b="1" dirty="0" smtClean="0">
                <a:latin typeface="Times New Roman" panose="02020603050405020304" pitchFamily="18" charset="0"/>
                <a:cs typeface="Times New Roman" panose="02020603050405020304" pitchFamily="18" charset="0"/>
                <a:sym typeface="Wingdings" panose="05000000000000000000" pitchFamily="2" charset="2"/>
              </a:rPr>
              <a:t>Pseudokodas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737360"/>
            <a:ext cx="10058400" cy="4023360"/>
          </a:xfrm>
        </p:spPr>
        <p:txBody>
          <a:bodyPr>
            <a:normAutofit/>
          </a:bodyPr>
          <a:lstStyle/>
          <a:p>
            <a:r>
              <a:rPr lang="lt-LT" sz="2800" b="1" dirty="0">
                <a:latin typeface="Times New Roman" panose="02020603050405020304" pitchFamily="18" charset="0"/>
                <a:cs typeface="Times New Roman" panose="02020603050405020304" pitchFamily="18" charset="0"/>
              </a:rPr>
              <a:t>E</a:t>
            </a:r>
            <a:r>
              <a:rPr lang="lt-LT" sz="2800" b="1" baseline="-25000" dirty="0">
                <a:latin typeface="Times New Roman" panose="02020603050405020304" pitchFamily="18" charset="0"/>
                <a:cs typeface="Times New Roman" panose="02020603050405020304" pitchFamily="18" charset="0"/>
              </a:rPr>
              <a:t>(1)</a:t>
            </a:r>
            <a:r>
              <a:rPr lang="lt-LT" sz="2800" dirty="0">
                <a:latin typeface="Times New Roman" panose="02020603050405020304" pitchFamily="18" charset="0"/>
                <a:cs typeface="Times New Roman" panose="02020603050405020304" pitchFamily="18" charset="0"/>
              </a:rPr>
              <a:t> – aibė briaunų priklausančių MAM. </a:t>
            </a:r>
            <a:br>
              <a:rPr lang="lt-LT" sz="2800" dirty="0">
                <a:latin typeface="Times New Roman" panose="02020603050405020304" pitchFamily="18" charset="0"/>
                <a:cs typeface="Times New Roman" panose="02020603050405020304" pitchFamily="18" charset="0"/>
              </a:rPr>
            </a:br>
            <a:r>
              <a:rPr lang="lt-LT" sz="2800" b="1" dirty="0">
                <a:latin typeface="Times New Roman" panose="02020603050405020304" pitchFamily="18" charset="0"/>
                <a:cs typeface="Times New Roman" panose="02020603050405020304" pitchFamily="18" charset="0"/>
              </a:rPr>
              <a:t>E</a:t>
            </a:r>
            <a:r>
              <a:rPr lang="lt-LT" sz="2800" b="1" baseline="-25000" dirty="0">
                <a:latin typeface="Times New Roman" panose="02020603050405020304" pitchFamily="18" charset="0"/>
                <a:cs typeface="Times New Roman" panose="02020603050405020304" pitchFamily="18" charset="0"/>
              </a:rPr>
              <a:t>(2)</a:t>
            </a:r>
            <a:r>
              <a:rPr lang="lt-LT" sz="2800" b="1" dirty="0">
                <a:latin typeface="Times New Roman" panose="02020603050405020304" pitchFamily="18" charset="0"/>
                <a:cs typeface="Times New Roman" panose="02020603050405020304" pitchFamily="18" charset="0"/>
              </a:rPr>
              <a:t> – </a:t>
            </a:r>
            <a:r>
              <a:rPr lang="lt-LT" sz="2800" dirty="0">
                <a:latin typeface="Times New Roman" panose="02020603050405020304" pitchFamily="18" charset="0"/>
                <a:cs typeface="Times New Roman" panose="02020603050405020304" pitchFamily="18" charset="0"/>
              </a:rPr>
              <a:t>aibė likusių briaunų.</a:t>
            </a:r>
            <a:endParaRPr lang="en-US" sz="2800" dirty="0">
              <a:latin typeface="Times New Roman" panose="02020603050405020304" pitchFamily="18" charset="0"/>
              <a:cs typeface="Times New Roman" panose="02020603050405020304" pitchFamily="18" charset="0"/>
            </a:endParaRPr>
          </a:p>
          <a:p>
            <a:r>
              <a:rPr lang="lt-LT" sz="2800" dirty="0">
                <a:latin typeface="Times New Roman" panose="02020603050405020304" pitchFamily="18" charset="0"/>
                <a:cs typeface="Times New Roman" panose="02020603050405020304" pitchFamily="18" charset="0"/>
              </a:rPr>
              <a:t>V(x) – x yra viršūnė.</a:t>
            </a:r>
            <a:endParaRPr lang="en-US" sz="2800"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097280" y="3188117"/>
            <a:ext cx="9898380" cy="3143250"/>
          </a:xfrm>
          <a:prstGeom prst="rect">
            <a:avLst/>
          </a:prstGeom>
          <a:solidFill>
            <a:schemeClr val="bg1">
              <a:lumMod val="95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lt-LT" sz="2800" b="1" dirty="0" smtClean="0">
                <a:latin typeface="Times New Roman" panose="02020603050405020304" pitchFamily="18" charset="0"/>
                <a:ea typeface="Times New Roman" panose="02020603050405020304" pitchFamily="18" charset="0"/>
                <a:cs typeface="Times New Roman" panose="02020603050405020304" pitchFamily="18" charset="0"/>
              </a:rPr>
              <a:t>E</a:t>
            </a:r>
            <a:r>
              <a:rPr lang="lt-LT" sz="2800" b="1" baseline="-25000" dirty="0" smtClean="0">
                <a:latin typeface="Times New Roman" panose="02020603050405020304" pitchFamily="18" charset="0"/>
                <a:ea typeface="Times New Roman" panose="02020603050405020304" pitchFamily="18" charset="0"/>
                <a:cs typeface="Times New Roman" panose="02020603050405020304" pitchFamily="18" charset="0"/>
              </a:rPr>
              <a:t>(1) </a:t>
            </a:r>
            <a:r>
              <a:rPr lang="lt-LT" sz="2800" dirty="0" smtClean="0">
                <a:latin typeface="Times New Roman" panose="02020603050405020304" pitchFamily="18" charset="0"/>
                <a:ea typeface="Times New Roman" panose="02020603050405020304" pitchFamily="18" charset="0"/>
                <a:cs typeface="Times New Roman" panose="02020603050405020304" pitchFamily="18" charset="0"/>
              </a:rPr>
              <a:t>= 0, </a:t>
            </a:r>
            <a:r>
              <a:rPr lang="lt-LT" sz="2800" b="1" dirty="0" smtClean="0">
                <a:latin typeface="Times New Roman" panose="02020603050405020304" pitchFamily="18" charset="0"/>
                <a:ea typeface="Times New Roman" panose="02020603050405020304" pitchFamily="18" charset="0"/>
                <a:cs typeface="Times New Roman" panose="02020603050405020304" pitchFamily="18" charset="0"/>
              </a:rPr>
              <a:t>E</a:t>
            </a:r>
            <a:r>
              <a:rPr lang="lt-LT" sz="2800" b="1" baseline="-25000" dirty="0" smtClean="0">
                <a:latin typeface="Times New Roman" panose="02020603050405020304" pitchFamily="18" charset="0"/>
                <a:ea typeface="Times New Roman" panose="02020603050405020304" pitchFamily="18" charset="0"/>
                <a:cs typeface="Times New Roman" panose="02020603050405020304" pitchFamily="18" charset="0"/>
              </a:rPr>
              <a:t>(2) </a:t>
            </a:r>
            <a:r>
              <a:rPr lang="lt-LT" sz="2800" dirty="0" smtClean="0">
                <a:latin typeface="Times New Roman" panose="02020603050405020304" pitchFamily="18" charset="0"/>
                <a:ea typeface="Times New Roman" panose="02020603050405020304" pitchFamily="18" charset="0"/>
                <a:cs typeface="Times New Roman" panose="02020603050405020304" pitchFamily="18" charset="0"/>
              </a:rPr>
              <a:t>= E </a:t>
            </a:r>
            <a:endParaRPr lang="en-US"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lt-LT" sz="2800" dirty="0" smtClean="0">
                <a:latin typeface="Times New Roman" panose="02020603050405020304" pitchFamily="18" charset="0"/>
                <a:ea typeface="Times New Roman" panose="02020603050405020304" pitchFamily="18" charset="0"/>
                <a:cs typeface="Times New Roman" panose="02020603050405020304" pitchFamily="18" charset="0"/>
              </a:rPr>
              <a:t>While (</a:t>
            </a:r>
            <a:r>
              <a:rPr lang="lt-LT" sz="2800" b="1" dirty="0" smtClean="0">
                <a:latin typeface="Times New Roman" panose="02020603050405020304" pitchFamily="18" charset="0"/>
                <a:ea typeface="Times New Roman" panose="02020603050405020304" pitchFamily="18" charset="0"/>
                <a:cs typeface="Times New Roman" panose="02020603050405020304" pitchFamily="18" charset="0"/>
              </a:rPr>
              <a:t>E</a:t>
            </a:r>
            <a:r>
              <a:rPr lang="lt-LT" sz="2800" b="1" baseline="-25000" dirty="0" smtClean="0">
                <a:latin typeface="Times New Roman" panose="02020603050405020304" pitchFamily="18" charset="0"/>
                <a:ea typeface="Times New Roman" panose="02020603050405020304" pitchFamily="18" charset="0"/>
                <a:cs typeface="Times New Roman" panose="02020603050405020304" pitchFamily="18" charset="0"/>
              </a:rPr>
              <a:t>(1)</a:t>
            </a:r>
            <a:r>
              <a:rPr lang="lt-LT" sz="2800" dirty="0" smtClean="0">
                <a:latin typeface="Times New Roman" panose="02020603050405020304" pitchFamily="18" charset="0"/>
                <a:ea typeface="Times New Roman" panose="02020603050405020304" pitchFamily="18" charset="0"/>
                <a:cs typeface="Times New Roman" panose="02020603050405020304" pitchFamily="18" charset="0"/>
              </a:rPr>
              <a:t> turi mažiau </a:t>
            </a:r>
            <a:r>
              <a:rPr lang="lt-LT" sz="2800" b="1" i="1" dirty="0" smtClean="0">
                <a:latin typeface="Times New Roman" panose="02020603050405020304" pitchFamily="18" charset="0"/>
                <a:ea typeface="Times New Roman" panose="02020603050405020304" pitchFamily="18" charset="0"/>
                <a:cs typeface="Times New Roman" panose="02020603050405020304" pitchFamily="18" charset="0"/>
              </a:rPr>
              <a:t>n-1</a:t>
            </a:r>
            <a:r>
              <a:rPr lang="lt-LT" sz="2800" dirty="0" smtClean="0">
                <a:latin typeface="Times New Roman" panose="02020603050405020304" pitchFamily="18" charset="0"/>
                <a:ea typeface="Times New Roman" panose="02020603050405020304" pitchFamily="18" charset="0"/>
                <a:cs typeface="Times New Roman" panose="02020603050405020304" pitchFamily="18" charset="0"/>
              </a:rPr>
              <a:t> briaunų </a:t>
            </a:r>
            <a:r>
              <a:rPr lang="lt-LT" sz="2800" cap="all" dirty="0" smtClean="0">
                <a:latin typeface="Times New Roman" panose="02020603050405020304" pitchFamily="18" charset="0"/>
                <a:ea typeface="Times New Roman" panose="02020603050405020304" pitchFamily="18" charset="0"/>
                <a:cs typeface="Times New Roman" panose="02020603050405020304" pitchFamily="18" charset="0"/>
              </a:rPr>
              <a:t>and</a:t>
            </a:r>
            <a:r>
              <a:rPr lang="lt-LT" sz="28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lt-LT" sz="2800" b="1" dirty="0" smtClean="0">
                <a:latin typeface="Times New Roman" panose="02020603050405020304" pitchFamily="18" charset="0"/>
                <a:ea typeface="Times New Roman" panose="02020603050405020304" pitchFamily="18" charset="0"/>
                <a:cs typeface="Times New Roman" panose="02020603050405020304" pitchFamily="18" charset="0"/>
              </a:rPr>
              <a:t>E</a:t>
            </a:r>
            <a:r>
              <a:rPr lang="lt-LT" sz="2800" b="1" baseline="-25000" dirty="0" smtClean="0">
                <a:latin typeface="Times New Roman" panose="02020603050405020304" pitchFamily="18" charset="0"/>
                <a:ea typeface="Times New Roman" panose="02020603050405020304" pitchFamily="18" charset="0"/>
                <a:cs typeface="Times New Roman" panose="02020603050405020304" pitchFamily="18" charset="0"/>
              </a:rPr>
              <a:t>(2)</a:t>
            </a:r>
            <a:r>
              <a:rPr lang="lt-LT" sz="2800" b="1"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lt-LT" sz="2800" dirty="0" smtClean="0">
                <a:latin typeface="Times New Roman" panose="02020603050405020304" pitchFamily="18" charset="0"/>
                <a:ea typeface="Times New Roman" panose="02020603050405020304" pitchFamily="18" charset="0"/>
                <a:cs typeface="Times New Roman" panose="02020603050405020304" pitchFamily="18" charset="0"/>
              </a:rPr>
              <a:t>0)</a:t>
            </a:r>
            <a:endParaRPr lang="en-US"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indent="228600" algn="just"/>
            <a:r>
              <a:rPr lang="lt-LT" sz="2800"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2" indent="228600" algn="just"/>
            <a:r>
              <a:rPr lang="lt-LT" sz="2200" dirty="0" smtClean="0">
                <a:latin typeface="Times New Roman" panose="02020603050405020304" pitchFamily="18" charset="0"/>
                <a:ea typeface="Times New Roman" panose="02020603050405020304" pitchFamily="18" charset="0"/>
                <a:cs typeface="Times New Roman" panose="02020603050405020304" pitchFamily="18" charset="0"/>
              </a:rPr>
              <a:t>Iš </a:t>
            </a:r>
            <a:r>
              <a:rPr lang="lt-LT" sz="2200" b="1" dirty="0" smtClean="0">
                <a:latin typeface="Times New Roman" panose="02020603050405020304" pitchFamily="18" charset="0"/>
                <a:ea typeface="Times New Roman" panose="02020603050405020304" pitchFamily="18" charset="0"/>
                <a:cs typeface="Times New Roman" panose="02020603050405020304" pitchFamily="18" charset="0"/>
              </a:rPr>
              <a:t>E</a:t>
            </a:r>
            <a:r>
              <a:rPr lang="lt-LT" sz="2200" b="1" baseline="-25000" dirty="0" smtClean="0">
                <a:latin typeface="Times New Roman" panose="02020603050405020304" pitchFamily="18" charset="0"/>
                <a:ea typeface="Times New Roman" panose="02020603050405020304" pitchFamily="18" charset="0"/>
                <a:cs typeface="Times New Roman" panose="02020603050405020304" pitchFamily="18" charset="0"/>
              </a:rPr>
              <a:t>(2)</a:t>
            </a:r>
            <a:r>
              <a:rPr lang="lt-LT" sz="2200" dirty="0" smtClean="0">
                <a:latin typeface="Times New Roman" panose="02020603050405020304" pitchFamily="18" charset="0"/>
                <a:ea typeface="Times New Roman" panose="02020603050405020304" pitchFamily="18" charset="0"/>
                <a:cs typeface="Times New Roman" panose="02020603050405020304" pitchFamily="18" charset="0"/>
              </a:rPr>
              <a:t> išrinkti e(ij) su mažiausiu svoriu.</a:t>
            </a:r>
            <a:endParaRPr lang="en-US" sz="22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2" indent="228600" algn="just"/>
            <a:r>
              <a:rPr lang="lt-LT" sz="2200" b="1" dirty="0" smtClean="0">
                <a:latin typeface="Times New Roman" panose="02020603050405020304" pitchFamily="18" charset="0"/>
                <a:ea typeface="Times New Roman" panose="02020603050405020304" pitchFamily="18" charset="0"/>
                <a:cs typeface="Times New Roman" panose="02020603050405020304" pitchFamily="18" charset="0"/>
              </a:rPr>
              <a:t>E</a:t>
            </a:r>
            <a:r>
              <a:rPr lang="lt-LT" sz="2200" b="1" baseline="-25000" dirty="0" smtClean="0">
                <a:latin typeface="Times New Roman" panose="02020603050405020304" pitchFamily="18" charset="0"/>
                <a:ea typeface="Times New Roman" panose="02020603050405020304" pitchFamily="18" charset="0"/>
                <a:cs typeface="Times New Roman" panose="02020603050405020304" pitchFamily="18" charset="0"/>
              </a:rPr>
              <a:t>(2)</a:t>
            </a:r>
            <a:r>
              <a:rPr lang="lt-LT" sz="22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lt-LT" sz="2200" b="1" dirty="0" smtClean="0">
                <a:latin typeface="Times New Roman" panose="02020603050405020304" pitchFamily="18" charset="0"/>
                <a:ea typeface="Times New Roman" panose="02020603050405020304" pitchFamily="18" charset="0"/>
                <a:cs typeface="Times New Roman" panose="02020603050405020304" pitchFamily="18" charset="0"/>
              </a:rPr>
              <a:t>E</a:t>
            </a:r>
            <a:r>
              <a:rPr lang="lt-LT" sz="2200" b="1" baseline="-25000" dirty="0" smtClean="0">
                <a:latin typeface="Times New Roman" panose="02020603050405020304" pitchFamily="18" charset="0"/>
                <a:ea typeface="Times New Roman" panose="02020603050405020304" pitchFamily="18" charset="0"/>
                <a:cs typeface="Times New Roman" panose="02020603050405020304" pitchFamily="18" charset="0"/>
              </a:rPr>
              <a:t>(2) </a:t>
            </a:r>
            <a:r>
              <a:rPr lang="lt-LT" sz="2200" dirty="0" smtClean="0">
                <a:latin typeface="Times New Roman" panose="02020603050405020304" pitchFamily="18" charset="0"/>
                <a:ea typeface="Times New Roman" panose="02020603050405020304" pitchFamily="18" charset="0"/>
                <a:cs typeface="Times New Roman" panose="02020603050405020304" pitchFamily="18" charset="0"/>
              </a:rPr>
              <a:t>- [e(ij)] </a:t>
            </a:r>
            <a:endParaRPr lang="en-US" sz="22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2" indent="228600" algn="just"/>
            <a:r>
              <a:rPr lang="lt-LT" sz="2200" dirty="0" smtClean="0">
                <a:latin typeface="Times New Roman" panose="02020603050405020304" pitchFamily="18" charset="0"/>
                <a:ea typeface="Times New Roman" panose="02020603050405020304" pitchFamily="18" charset="0"/>
                <a:cs typeface="Times New Roman" panose="02020603050405020304" pitchFamily="18" charset="0"/>
              </a:rPr>
              <a:t>If </a:t>
            </a:r>
            <a:r>
              <a:rPr lang="lt-LT" sz="2200" b="1" dirty="0" smtClean="0">
                <a:latin typeface="Times New Roman" panose="02020603050405020304" pitchFamily="18" charset="0"/>
                <a:ea typeface="Times New Roman" panose="02020603050405020304" pitchFamily="18" charset="0"/>
                <a:cs typeface="Times New Roman" panose="02020603050405020304" pitchFamily="18" charset="0"/>
              </a:rPr>
              <a:t>V(i)</a:t>
            </a:r>
            <a:r>
              <a:rPr lang="lt-LT" sz="22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lt-LT" sz="2200" b="1" dirty="0" smtClean="0">
                <a:latin typeface="Times New Roman" panose="02020603050405020304" pitchFamily="18" charset="0"/>
                <a:ea typeface="Times New Roman" panose="02020603050405020304" pitchFamily="18" charset="0"/>
                <a:cs typeface="Times New Roman" panose="02020603050405020304" pitchFamily="18" charset="0"/>
              </a:rPr>
              <a:t>V(j)</a:t>
            </a:r>
            <a:r>
              <a:rPr lang="lt-LT" sz="2200" dirty="0" smtClean="0">
                <a:latin typeface="Times New Roman" panose="02020603050405020304" pitchFamily="18" charset="0"/>
                <a:ea typeface="Times New Roman" panose="02020603050405020304" pitchFamily="18" charset="0"/>
                <a:cs typeface="Times New Roman" panose="02020603050405020304" pitchFamily="18" charset="0"/>
              </a:rPr>
              <a:t>  tam pačiam medžiui {Apjungti medžius su </a:t>
            </a:r>
            <a:r>
              <a:rPr lang="lt-LT" sz="2200" b="1" dirty="0" smtClean="0">
                <a:latin typeface="Times New Roman" panose="02020603050405020304" pitchFamily="18" charset="0"/>
                <a:ea typeface="Times New Roman" panose="02020603050405020304" pitchFamily="18" charset="0"/>
                <a:cs typeface="Times New Roman" panose="02020603050405020304" pitchFamily="18" charset="0"/>
              </a:rPr>
              <a:t>V(i)</a:t>
            </a:r>
            <a:r>
              <a:rPr lang="lt-LT" sz="2200" dirty="0" smtClean="0">
                <a:latin typeface="Times New Roman" panose="02020603050405020304" pitchFamily="18" charset="0"/>
                <a:ea typeface="Times New Roman" panose="02020603050405020304" pitchFamily="18" charset="0"/>
                <a:cs typeface="Times New Roman" panose="02020603050405020304" pitchFamily="18" charset="0"/>
              </a:rPr>
              <a:t> ir </a:t>
            </a:r>
            <a:r>
              <a:rPr lang="lt-LT" sz="2200" b="1" dirty="0" smtClean="0">
                <a:latin typeface="Times New Roman" panose="02020603050405020304" pitchFamily="18" charset="0"/>
                <a:ea typeface="Times New Roman" panose="02020603050405020304" pitchFamily="18" charset="0"/>
                <a:cs typeface="Times New Roman" panose="02020603050405020304" pitchFamily="18" charset="0"/>
              </a:rPr>
              <a:t>V(j)</a:t>
            </a:r>
            <a:r>
              <a:rPr lang="lt-LT" sz="2200" dirty="0" smtClean="0">
                <a:latin typeface="Times New Roman" panose="02020603050405020304" pitchFamily="18" charset="0"/>
                <a:ea typeface="Times New Roman" panose="02020603050405020304" pitchFamily="18" charset="0"/>
                <a:cs typeface="Times New Roman" panose="02020603050405020304" pitchFamily="18" charset="0"/>
              </a:rPr>
              <a:t> į vieną.</a:t>
            </a:r>
          </a:p>
          <a:p>
            <a:pPr lvl="2" indent="0">
              <a:buFont typeface="Calibri" pitchFamily="34" charset="0"/>
              <a:buNone/>
            </a:pPr>
            <a:r>
              <a:rPr lang="lt-LT" sz="2800" dirty="0" smtClean="0">
                <a:latin typeface="Times New Roman" panose="02020603050405020304" pitchFamily="18" charset="0"/>
                <a:ea typeface="Times New Roman" panose="02020603050405020304" pitchFamily="18" charset="0"/>
                <a:cs typeface="Times New Roman" panose="02020603050405020304" pitchFamily="18" charset="0"/>
              </a:rPr>
              <a:t>}</a:t>
            </a:r>
            <a:br>
              <a:rPr lang="lt-LT" sz="2800" dirty="0" smtClean="0">
                <a:latin typeface="Times New Roman" panose="02020603050405020304" pitchFamily="18" charset="0"/>
                <a:ea typeface="Times New Roman" panose="02020603050405020304" pitchFamily="18" charset="0"/>
                <a:cs typeface="Times New Roman" panose="02020603050405020304" pitchFamily="18" charset="0"/>
              </a:rPr>
            </a:br>
            <a:endParaRPr lang="en-US"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102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i="1" dirty="0">
                <a:latin typeface="Times New Roman" panose="02020603050405020304" pitchFamily="18" charset="0"/>
                <a:cs typeface="Times New Roman" panose="02020603050405020304" pitchFamily="18" charset="0"/>
              </a:rPr>
              <a:t>Kruskal'io Algoritmas.</a:t>
            </a:r>
            <a:r>
              <a:rPr lang="lt-LT" b="1" dirty="0">
                <a:latin typeface="Times New Roman" panose="02020603050405020304" pitchFamily="18" charset="0"/>
                <a:cs typeface="Times New Roman" panose="02020603050405020304" pitchFamily="18" charset="0"/>
              </a:rPr>
              <a:t> </a:t>
            </a:r>
            <a:r>
              <a:rPr lang="lt-LT" b="1" dirty="0" smtClean="0">
                <a:latin typeface="Times New Roman" panose="02020603050405020304" pitchFamily="18" charset="0"/>
                <a:cs typeface="Times New Roman" panose="02020603050405020304" pitchFamily="18" charset="0"/>
                <a:sym typeface="Wingdings" panose="05000000000000000000" pitchFamily="2" charset="2"/>
              </a:rPr>
              <a:t>Pseudokodas</a:t>
            </a:r>
            <a:r>
              <a:rPr lang="en-US"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b="1" dirty="0" err="1" smtClean="0">
                <a:latin typeface="Times New Roman" panose="02020603050405020304" pitchFamily="18" charset="0"/>
                <a:cs typeface="Times New Roman" panose="02020603050405020304" pitchFamily="18" charset="0"/>
                <a:sym typeface="Wingdings" panose="05000000000000000000" pitchFamily="2" charset="2"/>
              </a:rPr>
              <a:t>Angli</a:t>
            </a:r>
            <a:r>
              <a:rPr lang="lt-LT" b="1" dirty="0" smtClean="0">
                <a:latin typeface="Times New Roman" panose="02020603050405020304" pitchFamily="18" charset="0"/>
                <a:cs typeface="Times New Roman" panose="02020603050405020304" pitchFamily="18" charset="0"/>
                <a:sym typeface="Wingdings" panose="05000000000000000000" pitchFamily="2" charset="2"/>
              </a:rPr>
              <a:t>ška versija)</a:t>
            </a:r>
            <a:endParaRPr lang="en-US" dirty="0"/>
          </a:p>
        </p:txBody>
      </p:sp>
      <p:pic>
        <p:nvPicPr>
          <p:cNvPr id="4" name="Content Placeholder 3"/>
          <p:cNvPicPr>
            <a:picLocks noGrp="1" noChangeAspect="1"/>
          </p:cNvPicPr>
          <p:nvPr>
            <p:ph idx="1"/>
          </p:nvPr>
        </p:nvPicPr>
        <p:blipFill>
          <a:blip r:embed="rId2"/>
          <a:stretch>
            <a:fillRect/>
          </a:stretch>
        </p:blipFill>
        <p:spPr>
          <a:xfrm>
            <a:off x="1431269" y="2057400"/>
            <a:ext cx="9390421" cy="3794759"/>
          </a:xfrm>
          <a:prstGeom prst="rect">
            <a:avLst/>
          </a:prstGeom>
        </p:spPr>
      </p:pic>
    </p:spTree>
    <p:extLst>
      <p:ext uri="{BB962C8B-B14F-4D97-AF65-F5344CB8AC3E}">
        <p14:creationId xmlns:p14="http://schemas.microsoft.com/office/powerpoint/2010/main" val="957640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b="1" dirty="0" smtClean="0">
                <a:latin typeface="Times New Roman" panose="02020603050405020304" pitchFamily="18" charset="0"/>
                <a:cs typeface="Times New Roman" panose="02020603050405020304" pitchFamily="18" charset="0"/>
              </a:rPr>
              <a:t>TURINYS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GRAFAI</a:t>
            </a:r>
            <a:endParaRPr lang="lt-LT"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lt-LT" sz="2800" dirty="0" smtClean="0">
                <a:latin typeface="Times New Roman" panose="02020603050405020304" pitchFamily="18" charset="0"/>
                <a:cs typeface="Times New Roman" panose="02020603050405020304" pitchFamily="18" charset="0"/>
              </a:rPr>
              <a:t>TOPOLOGINIS RIKIAVIMAS</a:t>
            </a:r>
          </a:p>
          <a:p>
            <a:pPr>
              <a:buFont typeface="Wingdings" panose="05000000000000000000" pitchFamily="2" charset="2"/>
              <a:buChar char="ü"/>
            </a:pPr>
            <a:r>
              <a:rPr lang="lt-LT" sz="2800" dirty="0" smtClean="0">
                <a:latin typeface="Times New Roman" panose="02020603050405020304" pitchFamily="18" charset="0"/>
                <a:cs typeface="Times New Roman" panose="02020603050405020304" pitchFamily="18" charset="0"/>
              </a:rPr>
              <a:t>APRĖPTIES MEDŽIAI</a:t>
            </a:r>
          </a:p>
          <a:p>
            <a:pPr>
              <a:buFont typeface="Wingdings" panose="05000000000000000000" pitchFamily="2" charset="2"/>
              <a:buChar char="ü"/>
            </a:pPr>
            <a:r>
              <a:rPr lang="lt-LT" sz="2800" dirty="0">
                <a:latin typeface="Times New Roman" panose="02020603050405020304" pitchFamily="18" charset="0"/>
                <a:cs typeface="Times New Roman" panose="02020603050405020304" pitchFamily="18" charset="0"/>
              </a:rPr>
              <a:t>DFS </a:t>
            </a:r>
            <a:r>
              <a:rPr lang="lt-LT" sz="2800" dirty="0" smtClean="0">
                <a:latin typeface="Times New Roman" panose="02020603050405020304" pitchFamily="18" charset="0"/>
                <a:cs typeface="Times New Roman" panose="02020603050405020304" pitchFamily="18" charset="0"/>
              </a:rPr>
              <a:t>APRĖPTIES MEDIS</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lt-LT" sz="2800" dirty="0">
                <a:latin typeface="Times New Roman" panose="02020603050405020304" pitchFamily="18" charset="0"/>
                <a:cs typeface="Times New Roman" panose="02020603050405020304" pitchFamily="18" charset="0"/>
              </a:rPr>
              <a:t>B</a:t>
            </a:r>
            <a:r>
              <a:rPr lang="lt-LT" sz="2800" dirty="0" smtClean="0">
                <a:latin typeface="Times New Roman" panose="02020603050405020304" pitchFamily="18" charset="0"/>
                <a:cs typeface="Times New Roman" panose="02020603050405020304" pitchFamily="18" charset="0"/>
              </a:rPr>
              <a:t>FS APRĖPTIES MEDIS</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lt-LT"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3233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pload.wikimedia.org/wikipedia/commons/5/5c/MST_kruskal_en.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635885" y="-111126"/>
            <a:ext cx="6633845" cy="6633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698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57064"/>
            <a:ext cx="10058400" cy="1450757"/>
          </a:xfrm>
        </p:spPr>
        <p:txBody>
          <a:bodyPr>
            <a:normAutofit fontScale="90000"/>
          </a:bodyPr>
          <a:lstStyle/>
          <a:p>
            <a:r>
              <a:rPr lang="lt-LT" b="1" i="1" dirty="0">
                <a:latin typeface="Times New Roman" panose="02020603050405020304" pitchFamily="18" charset="0"/>
                <a:cs typeface="Times New Roman" panose="02020603050405020304" pitchFamily="18" charset="0"/>
              </a:rPr>
              <a:t>Kruskal'io </a:t>
            </a:r>
            <a:r>
              <a:rPr lang="lt-LT" b="1" i="1" dirty="0" smtClean="0">
                <a:latin typeface="Times New Roman" panose="02020603050405020304" pitchFamily="18" charset="0"/>
                <a:cs typeface="Times New Roman" panose="02020603050405020304" pitchFamily="18" charset="0"/>
              </a:rPr>
              <a:t>Algoritmas</a:t>
            </a:r>
            <a:r>
              <a:rPr lang="lt-LT" dirty="0" smtClean="0"/>
              <a:t/>
            </a:r>
            <a:br>
              <a:rPr lang="lt-LT" dirty="0" smtClean="0"/>
            </a:br>
            <a:r>
              <a:rPr lang="lt-LT" dirty="0" smtClean="0"/>
              <a:t/>
            </a:r>
            <a:br>
              <a:rPr lang="lt-LT" dirty="0" smtClean="0"/>
            </a:br>
            <a:endParaRPr lang="en-US" dirty="0"/>
          </a:p>
        </p:txBody>
      </p:sp>
      <p:sp>
        <p:nvSpPr>
          <p:cNvPr id="3" name="Content Placeholder 2"/>
          <p:cNvSpPr>
            <a:spLocks noGrp="1"/>
          </p:cNvSpPr>
          <p:nvPr>
            <p:ph idx="1"/>
          </p:nvPr>
        </p:nvSpPr>
        <p:spPr>
          <a:xfrm>
            <a:off x="1097280" y="1685714"/>
            <a:ext cx="10058400" cy="4023360"/>
          </a:xfrm>
        </p:spPr>
        <p:txBody>
          <a:bodyPr>
            <a:normAutofit/>
          </a:bodyPr>
          <a:lstStyle/>
          <a:p>
            <a:r>
              <a:rPr lang="en-US" sz="2800" b="1" dirty="0">
                <a:latin typeface="Times New Roman" panose="02020603050405020304" pitchFamily="18" charset="0"/>
                <a:cs typeface="Times New Roman" panose="02020603050405020304" pitchFamily="18" charset="0"/>
              </a:rPr>
              <a:t>AD</a:t>
            </a:r>
            <a:r>
              <a:rPr lang="en-US" sz="2800" dirty="0">
                <a:latin typeface="Times New Roman" panose="02020603050405020304" pitchFamily="18" charset="0"/>
                <a:cs typeface="Times New Roman" panose="02020603050405020304" pitchFamily="18" charset="0"/>
              </a:rPr>
              <a:t> </a:t>
            </a:r>
            <a:r>
              <a:rPr lang="lt-LT" sz="2800" dirty="0" smtClean="0">
                <a:latin typeface="Times New Roman" panose="02020603050405020304" pitchFamily="18" charset="0"/>
                <a:cs typeface="Times New Roman" panose="02020603050405020304" pitchFamily="18" charset="0"/>
              </a:rPr>
              <a:t>ir </a:t>
            </a:r>
            <a:r>
              <a:rPr lang="en-US" sz="2800" b="1" dirty="0" smtClean="0">
                <a:latin typeface="Times New Roman" panose="02020603050405020304" pitchFamily="18" charset="0"/>
                <a:cs typeface="Times New Roman" panose="02020603050405020304" pitchFamily="18" charset="0"/>
              </a:rPr>
              <a:t>CE</a:t>
            </a:r>
            <a:r>
              <a:rPr lang="en-US" sz="2800" dirty="0">
                <a:latin typeface="Times New Roman" panose="02020603050405020304" pitchFamily="18" charset="0"/>
                <a:cs typeface="Times New Roman" panose="02020603050405020304" pitchFamily="18" charset="0"/>
              </a:rPr>
              <a:t> </a:t>
            </a:r>
            <a:r>
              <a:rPr lang="lt-LT" sz="2800" dirty="0" smtClean="0">
                <a:latin typeface="Times New Roman" panose="02020603050405020304" pitchFamily="18" charset="0"/>
                <a:cs typeface="Times New Roman" panose="02020603050405020304" pitchFamily="18" charset="0"/>
              </a:rPr>
              <a:t>briaunos yra su mažiausiu svoriu 5 ir yra parenkama briauna </a:t>
            </a:r>
            <a:r>
              <a:rPr lang="lt-LT" sz="2800" b="1" dirty="0" smtClean="0">
                <a:latin typeface="Times New Roman" panose="02020603050405020304" pitchFamily="18" charset="0"/>
                <a:cs typeface="Times New Roman" panose="02020603050405020304" pitchFamily="18" charset="0"/>
              </a:rPr>
              <a:t>AD</a:t>
            </a:r>
            <a:r>
              <a:rPr lang="lt-LT" sz="2800" dirty="0" smtClean="0">
                <a:latin typeface="Times New Roman" panose="02020603050405020304" pitchFamily="18" charset="0"/>
                <a:cs typeface="Times New Roman" panose="02020603050405020304" pitchFamily="18" charset="0"/>
              </a:rPr>
              <a:t>, kurią ir pažymime.</a:t>
            </a:r>
            <a:endParaRPr lang="en-US" sz="2800" dirty="0">
              <a:latin typeface="Times New Roman" panose="02020603050405020304" pitchFamily="18" charset="0"/>
              <a:cs typeface="Times New Roman" panose="02020603050405020304" pitchFamily="18" charset="0"/>
            </a:endParaRPr>
          </a:p>
        </p:txBody>
      </p:sp>
      <p:pic>
        <p:nvPicPr>
          <p:cNvPr id="3076" name="Picture 4" descr="Kruskal Algorithm 1.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242" y="2507821"/>
            <a:ext cx="4816476" cy="4045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733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i="1" dirty="0">
                <a:latin typeface="Times New Roman" panose="02020603050405020304" pitchFamily="18" charset="0"/>
                <a:cs typeface="Times New Roman" panose="02020603050405020304" pitchFamily="18" charset="0"/>
              </a:rPr>
              <a:t>Kruskal'io </a:t>
            </a:r>
            <a:r>
              <a:rPr lang="lt-LT" b="1" i="1" dirty="0" smtClean="0">
                <a:latin typeface="Times New Roman" panose="02020603050405020304" pitchFamily="18" charset="0"/>
                <a:cs typeface="Times New Roman" panose="02020603050405020304" pitchFamily="18" charset="0"/>
              </a:rPr>
              <a:t>Algoritmas</a:t>
            </a:r>
            <a:endParaRPr lang="en-US" dirty="0"/>
          </a:p>
        </p:txBody>
      </p:sp>
      <p:sp>
        <p:nvSpPr>
          <p:cNvPr id="3" name="Content Placeholder 2"/>
          <p:cNvSpPr>
            <a:spLocks noGrp="1"/>
          </p:cNvSpPr>
          <p:nvPr>
            <p:ph idx="1"/>
          </p:nvPr>
        </p:nvSpPr>
        <p:spPr/>
        <p:txBody>
          <a:bodyPr>
            <a:normAutofit/>
          </a:bodyPr>
          <a:lstStyle/>
          <a:p>
            <a:pPr algn="just"/>
            <a:r>
              <a:rPr lang="en-US" sz="2800" b="1" dirty="0">
                <a:latin typeface="Times New Roman" panose="02020603050405020304" pitchFamily="18" charset="0"/>
                <a:cs typeface="Times New Roman" panose="02020603050405020304" pitchFamily="18" charset="0"/>
              </a:rPr>
              <a:t>CE</a:t>
            </a:r>
            <a:r>
              <a:rPr lang="en-US" sz="2800" dirty="0">
                <a:latin typeface="Times New Roman" panose="02020603050405020304" pitchFamily="18" charset="0"/>
                <a:cs typeface="Times New Roman" panose="02020603050405020304" pitchFamily="18" charset="0"/>
              </a:rPr>
              <a:t> </a:t>
            </a:r>
            <a:r>
              <a:rPr lang="lt-LT" sz="2800" dirty="0" smtClean="0">
                <a:latin typeface="Times New Roman" panose="02020603050405020304" pitchFamily="18" charset="0"/>
                <a:cs typeface="Times New Roman" panose="02020603050405020304" pitchFamily="18" charset="0"/>
              </a:rPr>
              <a:t>yra trumpiausia briauna su svoriu 5, kuri nesudaro ciklo, taigi </a:t>
            </a:r>
            <a:r>
              <a:rPr lang="lt-LT" sz="2800" b="1" dirty="0" smtClean="0">
                <a:latin typeface="Times New Roman" panose="02020603050405020304" pitchFamily="18" charset="0"/>
                <a:cs typeface="Times New Roman" panose="02020603050405020304" pitchFamily="18" charset="0"/>
              </a:rPr>
              <a:t>CE</a:t>
            </a:r>
            <a:r>
              <a:rPr lang="lt-LT" sz="2800" dirty="0" smtClean="0">
                <a:latin typeface="Times New Roman" panose="02020603050405020304" pitchFamily="18" charset="0"/>
                <a:cs typeface="Times New Roman" panose="02020603050405020304" pitchFamily="18" charset="0"/>
              </a:rPr>
              <a:t> yra pažymima kaip 2 briauna.</a:t>
            </a:r>
            <a:endParaRPr lang="en-US" sz="2800" dirty="0">
              <a:latin typeface="Times New Roman" panose="02020603050405020304" pitchFamily="18" charset="0"/>
              <a:cs typeface="Times New Roman" panose="02020603050405020304" pitchFamily="18" charset="0"/>
            </a:endParaRPr>
          </a:p>
        </p:txBody>
      </p:sp>
      <p:pic>
        <p:nvPicPr>
          <p:cNvPr id="2052" name="Picture 4" descr="Kruskal Algorithm 2.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8814" y="2528247"/>
            <a:ext cx="4907916" cy="412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743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i="1" dirty="0">
                <a:latin typeface="Times New Roman" panose="02020603050405020304" pitchFamily="18" charset="0"/>
                <a:cs typeface="Times New Roman" panose="02020603050405020304" pitchFamily="18" charset="0"/>
              </a:rPr>
              <a:t>Kruskal'io Algoritmas</a:t>
            </a:r>
            <a:endParaRPr lang="en-US" dirty="0"/>
          </a:p>
        </p:txBody>
      </p:sp>
      <p:sp>
        <p:nvSpPr>
          <p:cNvPr id="3" name="Content Placeholder 2"/>
          <p:cNvSpPr>
            <a:spLocks noGrp="1"/>
          </p:cNvSpPr>
          <p:nvPr>
            <p:ph idx="1"/>
          </p:nvPr>
        </p:nvSpPr>
        <p:spPr/>
        <p:txBody>
          <a:bodyPr>
            <a:normAutofit/>
          </a:bodyPr>
          <a:lstStyle/>
          <a:p>
            <a:r>
              <a:rPr lang="lt-LT" sz="2800" dirty="0" smtClean="0">
                <a:latin typeface="Times New Roman" panose="02020603050405020304" pitchFamily="18" charset="0"/>
                <a:cs typeface="Times New Roman" panose="02020603050405020304" pitchFamily="18" charset="0"/>
              </a:rPr>
              <a:t>Sekanti briauna</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DF</a:t>
            </a:r>
            <a:r>
              <a:rPr lang="en-US" sz="2800" dirty="0">
                <a:latin typeface="Times New Roman" panose="02020603050405020304" pitchFamily="18" charset="0"/>
                <a:cs typeface="Times New Roman" panose="02020603050405020304" pitchFamily="18" charset="0"/>
              </a:rPr>
              <a:t> </a:t>
            </a:r>
            <a:r>
              <a:rPr lang="lt-LT" sz="2800" dirty="0" smtClean="0">
                <a:latin typeface="Times New Roman" panose="02020603050405020304" pitchFamily="18" charset="0"/>
                <a:cs typeface="Times New Roman" panose="02020603050405020304" pitchFamily="18" charset="0"/>
              </a:rPr>
              <a:t>su svoriu 6 yra pažymima taikant tą pačią metodiką, kaip ir prieš tai. </a:t>
            </a:r>
            <a:endParaRPr lang="en-US" sz="2800" dirty="0">
              <a:latin typeface="Times New Roman" panose="02020603050405020304" pitchFamily="18" charset="0"/>
              <a:cs typeface="Times New Roman" panose="02020603050405020304" pitchFamily="18" charset="0"/>
            </a:endParaRPr>
          </a:p>
        </p:txBody>
      </p:sp>
      <p:pic>
        <p:nvPicPr>
          <p:cNvPr id="3074" name="Picture 2" descr="Kruskal Algorithm 3.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074" y="2472688"/>
            <a:ext cx="4919346" cy="4132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140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3010" y="908474"/>
            <a:ext cx="10058400" cy="4023360"/>
          </a:xfrm>
        </p:spPr>
        <p:txBody>
          <a:bodyPr>
            <a:normAutofit/>
          </a:bodyPr>
          <a:lstStyle/>
          <a:p>
            <a:pPr algn="just"/>
            <a:r>
              <a:rPr lang="lt-LT" sz="2800" dirty="0" smtClean="0">
                <a:latin typeface="Times New Roman" panose="02020603050405020304" pitchFamily="18" charset="0"/>
                <a:cs typeface="Times New Roman" panose="02020603050405020304" pitchFamily="18" charset="0"/>
              </a:rPr>
              <a:t>Sekančios trumpiausios briaunos</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AB</a:t>
            </a:r>
            <a:r>
              <a:rPr lang="en-US" sz="2800" dirty="0">
                <a:latin typeface="Times New Roman" panose="02020603050405020304" pitchFamily="18" charset="0"/>
                <a:cs typeface="Times New Roman" panose="02020603050405020304" pitchFamily="18" charset="0"/>
              </a:rPr>
              <a:t> </a:t>
            </a:r>
            <a:r>
              <a:rPr lang="lt-LT" sz="2800" dirty="0" smtClean="0">
                <a:latin typeface="Times New Roman" panose="02020603050405020304" pitchFamily="18" charset="0"/>
                <a:cs typeface="Times New Roman" panose="02020603050405020304" pitchFamily="18" charset="0"/>
              </a:rPr>
              <a:t>ir </a:t>
            </a:r>
            <a:r>
              <a:rPr lang="en-US" sz="2800" b="1" dirty="0" smtClean="0">
                <a:latin typeface="Times New Roman" panose="02020603050405020304" pitchFamily="18" charset="0"/>
                <a:cs typeface="Times New Roman" panose="02020603050405020304" pitchFamily="18" charset="0"/>
              </a:rPr>
              <a:t>BE</a:t>
            </a:r>
            <a:r>
              <a:rPr lang="en-US" sz="2800" dirty="0" smtClean="0">
                <a:latin typeface="Times New Roman" panose="02020603050405020304" pitchFamily="18" charset="0"/>
                <a:cs typeface="Times New Roman" panose="02020603050405020304" pitchFamily="18" charset="0"/>
              </a:rPr>
              <a:t>,</a:t>
            </a:r>
            <a:r>
              <a:rPr lang="lt-LT" sz="2800" dirty="0" smtClean="0">
                <a:latin typeface="Times New Roman" panose="02020603050405020304" pitchFamily="18" charset="0"/>
                <a:cs typeface="Times New Roman" panose="02020603050405020304" pitchFamily="18" charset="0"/>
              </a:rPr>
              <a:t> kurių svoris yra 7</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AB</a:t>
            </a:r>
            <a:r>
              <a:rPr lang="en-US" sz="2800" dirty="0">
                <a:latin typeface="Times New Roman" panose="02020603050405020304" pitchFamily="18" charset="0"/>
                <a:cs typeface="Times New Roman" panose="02020603050405020304" pitchFamily="18" charset="0"/>
              </a:rPr>
              <a:t> </a:t>
            </a:r>
            <a:r>
              <a:rPr lang="lt-LT" sz="2800" dirty="0" smtClean="0">
                <a:latin typeface="Times New Roman" panose="02020603050405020304" pitchFamily="18" charset="0"/>
                <a:cs typeface="Times New Roman" panose="02020603050405020304" pitchFamily="18" charset="0"/>
              </a:rPr>
              <a:t>yra pasirenkama ir pažymima.</a:t>
            </a:r>
            <a:r>
              <a:rPr lang="en-US" sz="2800" dirty="0" smtClean="0">
                <a:latin typeface="Times New Roman" panose="02020603050405020304" pitchFamily="18" charset="0"/>
                <a:cs typeface="Times New Roman" panose="02020603050405020304" pitchFamily="18" charset="0"/>
              </a:rPr>
              <a:t> </a:t>
            </a:r>
            <a:r>
              <a:rPr lang="lt-LT" sz="2800" dirty="0" smtClean="0">
                <a:latin typeface="Times New Roman" panose="02020603050405020304" pitchFamily="18" charset="0"/>
                <a:cs typeface="Times New Roman" panose="02020603050405020304" pitchFamily="18" charset="0"/>
              </a:rPr>
              <a:t>Briauna </a:t>
            </a:r>
            <a:r>
              <a:rPr lang="en-US" sz="2800" b="1" dirty="0" smtClean="0">
                <a:latin typeface="Times New Roman" panose="02020603050405020304" pitchFamily="18" charset="0"/>
                <a:cs typeface="Times New Roman" panose="02020603050405020304" pitchFamily="18" charset="0"/>
              </a:rPr>
              <a:t>BD</a:t>
            </a:r>
            <a:r>
              <a:rPr lang="en-US" sz="2800" dirty="0">
                <a:latin typeface="Times New Roman" panose="02020603050405020304" pitchFamily="18" charset="0"/>
                <a:cs typeface="Times New Roman" panose="02020603050405020304" pitchFamily="18" charset="0"/>
              </a:rPr>
              <a:t> </a:t>
            </a:r>
            <a:r>
              <a:rPr lang="lt-LT" sz="2800" dirty="0" smtClean="0">
                <a:latin typeface="Times New Roman" panose="02020603050405020304" pitchFamily="18" charset="0"/>
                <a:cs typeface="Times New Roman" panose="02020603050405020304" pitchFamily="18" charset="0"/>
              </a:rPr>
              <a:t>pažymėta raudonai, kadangi jau egzistuoja kelias pažymėtas žaliai tarp B ir D, taigi jeigu mes pasirinksime </a:t>
            </a:r>
            <a:r>
              <a:rPr lang="lt-LT" sz="2800" b="1" dirty="0" smtClean="0">
                <a:latin typeface="Times New Roman" panose="02020603050405020304" pitchFamily="18" charset="0"/>
                <a:cs typeface="Times New Roman" panose="02020603050405020304" pitchFamily="18" charset="0"/>
              </a:rPr>
              <a:t>BD</a:t>
            </a:r>
            <a:r>
              <a:rPr lang="lt-LT" sz="2800" dirty="0" smtClean="0">
                <a:latin typeface="Times New Roman" panose="02020603050405020304" pitchFamily="18" charset="0"/>
                <a:cs typeface="Times New Roman" panose="02020603050405020304" pitchFamily="18" charset="0"/>
              </a:rPr>
              <a:t> sudarys ciklą (</a:t>
            </a:r>
            <a:r>
              <a:rPr lang="lt-LT" sz="2800" b="1" dirty="0" smtClean="0">
                <a:solidFill>
                  <a:srgbClr val="FF0000"/>
                </a:solidFill>
                <a:latin typeface="Times New Roman" panose="02020603050405020304" pitchFamily="18" charset="0"/>
                <a:cs typeface="Times New Roman" panose="02020603050405020304" pitchFamily="18" charset="0"/>
              </a:rPr>
              <a:t>ABD</a:t>
            </a:r>
            <a:r>
              <a:rPr lang="lt-LT"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4098" name="Picture 2" descr="Kruskal Algorithm 4.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4494" y="2274510"/>
            <a:ext cx="5136516" cy="431467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1223010" y="-584643"/>
            <a:ext cx="10058400" cy="1450757"/>
          </a:xfrm>
        </p:spPr>
        <p:txBody>
          <a:bodyPr/>
          <a:lstStyle/>
          <a:p>
            <a:r>
              <a:rPr lang="lt-LT" b="1" i="1" dirty="0">
                <a:latin typeface="Times New Roman" panose="02020603050405020304" pitchFamily="18" charset="0"/>
                <a:cs typeface="Times New Roman" panose="02020603050405020304" pitchFamily="18" charset="0"/>
              </a:rPr>
              <a:t>Kruskal'io Algoritmas</a:t>
            </a:r>
            <a:endParaRPr lang="en-US" dirty="0"/>
          </a:p>
        </p:txBody>
      </p:sp>
    </p:spTree>
    <p:extLst>
      <p:ext uri="{BB962C8B-B14F-4D97-AF65-F5344CB8AC3E}">
        <p14:creationId xmlns:p14="http://schemas.microsoft.com/office/powerpoint/2010/main" val="3508472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565574"/>
            <a:ext cx="10058400" cy="4023360"/>
          </a:xfrm>
        </p:spPr>
        <p:txBody>
          <a:bodyPr>
            <a:normAutofit/>
          </a:bodyPr>
          <a:lstStyle/>
          <a:p>
            <a:pPr algn="just"/>
            <a:r>
              <a:rPr lang="lt-LT" sz="2800" dirty="0" smtClean="0">
                <a:latin typeface="Times New Roman" panose="02020603050405020304" pitchFamily="18" charset="0"/>
                <a:cs typeface="Times New Roman" panose="02020603050405020304" pitchFamily="18" charset="0"/>
              </a:rPr>
              <a:t>Procesas yra tęsiamas, žymima sekanti trumpiausia briauna </a:t>
            </a:r>
            <a:r>
              <a:rPr lang="lt-LT" sz="2800" b="1" dirty="0" smtClean="0">
                <a:latin typeface="Times New Roman" panose="02020603050405020304" pitchFamily="18" charset="0"/>
                <a:cs typeface="Times New Roman" panose="02020603050405020304" pitchFamily="18" charset="0"/>
              </a:rPr>
              <a:t>BE </a:t>
            </a:r>
            <a:r>
              <a:rPr lang="lt-LT" sz="2800" dirty="0" smtClean="0">
                <a:latin typeface="Times New Roman" panose="02020603050405020304" pitchFamily="18" charset="0"/>
                <a:cs typeface="Times New Roman" panose="02020603050405020304" pitchFamily="18" charset="0"/>
              </a:rPr>
              <a:t>su svoriu 7. Daug kitų briaunų yra pažymimos raudonai: </a:t>
            </a:r>
            <a:r>
              <a:rPr lang="lt-LT" sz="2800" b="1" dirty="0" smtClean="0">
                <a:latin typeface="Times New Roman" panose="02020603050405020304" pitchFamily="18" charset="0"/>
                <a:cs typeface="Times New Roman" panose="02020603050405020304" pitchFamily="18" charset="0"/>
              </a:rPr>
              <a:t>BC </a:t>
            </a:r>
            <a:r>
              <a:rPr lang="lt-LT" sz="2800" dirty="0" smtClean="0">
                <a:latin typeface="Times New Roman" panose="02020603050405020304" pitchFamily="18" charset="0"/>
                <a:cs typeface="Times New Roman" panose="02020603050405020304" pitchFamily="18" charset="0"/>
              </a:rPr>
              <a:t>kadangi sudarytų ciklą </a:t>
            </a:r>
            <a:r>
              <a:rPr lang="lt-LT" sz="2800" b="1" dirty="0" smtClean="0">
                <a:solidFill>
                  <a:srgbClr val="FF0000"/>
                </a:solidFill>
                <a:latin typeface="Times New Roman" panose="02020603050405020304" pitchFamily="18" charset="0"/>
                <a:cs typeface="Times New Roman" panose="02020603050405020304" pitchFamily="18" charset="0"/>
              </a:rPr>
              <a:t>BCE</a:t>
            </a:r>
            <a:r>
              <a:rPr lang="lt-LT" sz="2800" dirty="0" smtClean="0">
                <a:latin typeface="Times New Roman" panose="02020603050405020304" pitchFamily="18" charset="0"/>
                <a:cs typeface="Times New Roman" panose="02020603050405020304" pitchFamily="18" charset="0"/>
              </a:rPr>
              <a:t>, </a:t>
            </a:r>
            <a:r>
              <a:rPr lang="lt-LT" sz="2800" b="1" dirty="0" smtClean="0">
                <a:latin typeface="Times New Roman" panose="02020603050405020304" pitchFamily="18" charset="0"/>
                <a:cs typeface="Times New Roman" panose="02020603050405020304" pitchFamily="18" charset="0"/>
              </a:rPr>
              <a:t>DE</a:t>
            </a:r>
            <a:r>
              <a:rPr lang="lt-LT" sz="2800" dirty="0" smtClean="0">
                <a:latin typeface="Times New Roman" panose="02020603050405020304" pitchFamily="18" charset="0"/>
                <a:cs typeface="Times New Roman" panose="02020603050405020304" pitchFamily="18" charset="0"/>
              </a:rPr>
              <a:t> suformuoja ciklą </a:t>
            </a:r>
            <a:r>
              <a:rPr lang="lt-LT" sz="2800" b="1" dirty="0" smtClean="0">
                <a:solidFill>
                  <a:srgbClr val="FF0000"/>
                </a:solidFill>
                <a:latin typeface="Times New Roman" panose="02020603050405020304" pitchFamily="18" charset="0"/>
                <a:cs typeface="Times New Roman" panose="02020603050405020304" pitchFamily="18" charset="0"/>
              </a:rPr>
              <a:t>DEBA</a:t>
            </a:r>
            <a:r>
              <a:rPr lang="lt-LT" sz="2800" dirty="0">
                <a:solidFill>
                  <a:srgbClr val="FF0000"/>
                </a:solidFill>
                <a:latin typeface="Times New Roman" panose="02020603050405020304" pitchFamily="18" charset="0"/>
                <a:cs typeface="Times New Roman" panose="02020603050405020304" pitchFamily="18" charset="0"/>
              </a:rPr>
              <a:t> </a:t>
            </a:r>
            <a:r>
              <a:rPr lang="lt-LT" sz="2800" dirty="0" smtClean="0">
                <a:latin typeface="Times New Roman" panose="02020603050405020304" pitchFamily="18" charset="0"/>
                <a:cs typeface="Times New Roman" panose="02020603050405020304" pitchFamily="18" charset="0"/>
              </a:rPr>
              <a:t>ir </a:t>
            </a:r>
            <a:r>
              <a:rPr lang="lt-LT" sz="2800" b="1" dirty="0" smtClean="0">
                <a:latin typeface="Times New Roman" panose="02020603050405020304" pitchFamily="18" charset="0"/>
                <a:cs typeface="Times New Roman" panose="02020603050405020304" pitchFamily="18" charset="0"/>
              </a:rPr>
              <a:t>FE </a:t>
            </a:r>
            <a:r>
              <a:rPr lang="lt-LT" sz="2800" dirty="0" smtClean="0">
                <a:latin typeface="Times New Roman" panose="02020603050405020304" pitchFamily="18" charset="0"/>
                <a:cs typeface="Times New Roman" panose="02020603050405020304" pitchFamily="18" charset="0"/>
              </a:rPr>
              <a:t>sudaro ciklą </a:t>
            </a:r>
            <a:r>
              <a:rPr lang="lt-LT" sz="2800" b="1" dirty="0" smtClean="0">
                <a:solidFill>
                  <a:srgbClr val="FF0000"/>
                </a:solidFill>
                <a:latin typeface="Times New Roman" panose="02020603050405020304" pitchFamily="18" charset="0"/>
                <a:cs typeface="Times New Roman" panose="02020603050405020304" pitchFamily="18" charset="0"/>
              </a:rPr>
              <a:t>FEBAD</a:t>
            </a:r>
            <a:r>
              <a:rPr lang="lt-LT" sz="2800" b="1" dirty="0" smtClean="0">
                <a:latin typeface="Times New Roman" panose="02020603050405020304" pitchFamily="18" charset="0"/>
                <a:cs typeface="Times New Roman" panose="02020603050405020304" pitchFamily="18" charset="0"/>
              </a:rPr>
              <a:t>.</a:t>
            </a:r>
            <a:r>
              <a:rPr lang="lt-LT"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pic>
        <p:nvPicPr>
          <p:cNvPr id="5122" name="Picture 2" descr="Kruskal Algorithm 5.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0243" y="1875642"/>
            <a:ext cx="5346271" cy="449086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1143000" y="-725379"/>
            <a:ext cx="10058400" cy="1450757"/>
          </a:xfrm>
        </p:spPr>
        <p:txBody>
          <a:bodyPr/>
          <a:lstStyle/>
          <a:p>
            <a:r>
              <a:rPr lang="lt-LT" b="1" i="1" dirty="0">
                <a:latin typeface="Times New Roman" panose="02020603050405020304" pitchFamily="18" charset="0"/>
                <a:cs typeface="Times New Roman" panose="02020603050405020304" pitchFamily="18" charset="0"/>
              </a:rPr>
              <a:t>Kruskal'io Algoritmas</a:t>
            </a:r>
            <a:endParaRPr lang="en-US" dirty="0"/>
          </a:p>
        </p:txBody>
      </p:sp>
    </p:spTree>
    <p:extLst>
      <p:ext uri="{BB962C8B-B14F-4D97-AF65-F5344CB8AC3E}">
        <p14:creationId xmlns:p14="http://schemas.microsoft.com/office/powerpoint/2010/main" val="3077841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710" y="1731434"/>
            <a:ext cx="10058400" cy="4023360"/>
          </a:xfrm>
        </p:spPr>
        <p:txBody>
          <a:bodyPr>
            <a:normAutofit/>
          </a:bodyPr>
          <a:lstStyle/>
          <a:p>
            <a:pPr algn="just"/>
            <a:r>
              <a:rPr lang="lt-LT" sz="2800" dirty="0" smtClean="0">
                <a:latin typeface="Times New Roman" panose="02020603050405020304" pitchFamily="18" charset="0"/>
                <a:cs typeface="Times New Roman" panose="02020603050405020304" pitchFamily="18" charset="0"/>
              </a:rPr>
              <a:t>Galiausiai procesass užbaigiamas ties briauna </a:t>
            </a:r>
            <a:r>
              <a:rPr lang="lt-LT" sz="2800" b="1" dirty="0" smtClean="0">
                <a:latin typeface="Times New Roman" panose="02020603050405020304" pitchFamily="18" charset="0"/>
                <a:cs typeface="Times New Roman" panose="02020603050405020304" pitchFamily="18" charset="0"/>
              </a:rPr>
              <a:t>EG</a:t>
            </a:r>
            <a:r>
              <a:rPr lang="lt-LT" sz="2800" dirty="0" smtClean="0">
                <a:latin typeface="Times New Roman" panose="02020603050405020304" pitchFamily="18" charset="0"/>
                <a:cs typeface="Times New Roman" panose="02020603050405020304" pitchFamily="18" charset="0"/>
              </a:rPr>
              <a:t>, kurios svoris 9 ir minimalus aprėpties medis yra surastas.</a:t>
            </a:r>
          </a:p>
        </p:txBody>
      </p:sp>
      <p:pic>
        <p:nvPicPr>
          <p:cNvPr id="6146" name="Picture 2" descr="Kruskal Algorithm 6.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705" y="2495549"/>
            <a:ext cx="4919345" cy="41322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08710" y="-8851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lt-LT" b="1" i="1" dirty="0" smtClean="0">
                <a:latin typeface="Times New Roman" panose="02020603050405020304" pitchFamily="18" charset="0"/>
                <a:cs typeface="Times New Roman" panose="02020603050405020304" pitchFamily="18" charset="0"/>
              </a:rPr>
              <a:t>Kruskal'io Algoritmas</a:t>
            </a:r>
            <a:endParaRPr lang="en-US" dirty="0"/>
          </a:p>
        </p:txBody>
      </p:sp>
    </p:spTree>
    <p:extLst>
      <p:ext uri="{BB962C8B-B14F-4D97-AF65-F5344CB8AC3E}">
        <p14:creationId xmlns:p14="http://schemas.microsoft.com/office/powerpoint/2010/main" val="1178282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err="1">
                <a:latin typeface="Times New Roman" panose="02020603050405020304" pitchFamily="18" charset="0"/>
                <a:cs typeface="Times New Roman" panose="02020603050405020304" pitchFamily="18" charset="0"/>
              </a:rPr>
              <a:t>Trumpiausi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keliai</a:t>
            </a:r>
            <a:r>
              <a:rPr lang="en-US" b="1" dirty="0">
                <a:latin typeface="Times New Roman" panose="02020603050405020304" pitchFamily="18" charset="0"/>
                <a:cs typeface="Times New Roman" panose="02020603050405020304" pitchFamily="18" charset="0"/>
              </a:rPr>
              <a:t> </a:t>
            </a:r>
            <a:r>
              <a:rPr lang="lt-LT" dirty="0" smtClean="0">
                <a:latin typeface="Times New Roman" panose="02020603050405020304" pitchFamily="18" charset="0"/>
                <a:cs typeface="Times New Roman" panose="02020603050405020304" pitchFamily="18" charset="0"/>
              </a:rPr>
              <a:t>(Angl. </a:t>
            </a:r>
            <a:r>
              <a:rPr lang="lt-LT" i="1" dirty="0" smtClean="0">
                <a:latin typeface="Times New Roman" panose="02020603050405020304" pitchFamily="18" charset="0"/>
                <a:cs typeface="Times New Roman" panose="02020603050405020304" pitchFamily="18" charset="0"/>
              </a:rPr>
              <a:t>Shortest </a:t>
            </a:r>
            <a:r>
              <a:rPr lang="lt-LT" i="1" dirty="0">
                <a:latin typeface="Times New Roman" panose="02020603050405020304" pitchFamily="18" charset="0"/>
                <a:cs typeface="Times New Roman" panose="02020603050405020304" pitchFamily="18" charset="0"/>
              </a:rPr>
              <a:t>Paths</a:t>
            </a:r>
            <a:r>
              <a:rPr lang="lt-LT"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3256" y="1920240"/>
            <a:ext cx="10058400" cy="4023360"/>
          </a:xfrm>
        </p:spPr>
        <p:txBody>
          <a:bodyPr>
            <a:noAutofit/>
          </a:bodyPr>
          <a:lstStyle/>
          <a:p>
            <a:pPr algn="just">
              <a:buFont typeface="Wingdings" panose="05000000000000000000" pitchFamily="2" charset="2"/>
              <a:buChar char="ü"/>
            </a:pPr>
            <a:r>
              <a:rPr lang="lt-LT" sz="2800" dirty="0" smtClean="0">
                <a:latin typeface="Times New Roman" panose="02020603050405020304" pitchFamily="18" charset="0"/>
                <a:cs typeface="Times New Roman" panose="02020603050405020304" pitchFamily="18" charset="0"/>
              </a:rPr>
              <a:t>Tarkime</a:t>
            </a:r>
            <a:r>
              <a:rPr lang="lt-LT" sz="2800" dirty="0">
                <a:latin typeface="Times New Roman" panose="02020603050405020304" pitchFamily="18" charset="0"/>
                <a:cs typeface="Times New Roman" panose="02020603050405020304" pitchFamily="18" charset="0"/>
              </a:rPr>
              <a:t>, kad orientuotas grafas su svoriais vaizduoja lėktuvų maršrutus: viršūnės – miestai, briaunos – egzistuojantys skrydžiai, o svoriai – atstumai (neneigiami).</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lt-LT" sz="2800" dirty="0">
                <a:latin typeface="Times New Roman" panose="02020603050405020304" pitchFamily="18" charset="0"/>
                <a:cs typeface="Times New Roman" panose="02020603050405020304" pitchFamily="18" charset="0"/>
              </a:rPr>
              <a:t>Dažnai orientuotam grafui su svoriais reikia sužinoti trumpiausią kelią tarp kažkurių dviejų viršūnių. </a:t>
            </a:r>
            <a:endParaRPr lang="lt-LT"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lt-LT" sz="2800" dirty="0" smtClean="0">
                <a:latin typeface="Times New Roman" panose="02020603050405020304" pitchFamily="18" charset="0"/>
                <a:cs typeface="Times New Roman" panose="02020603050405020304" pitchFamily="18" charset="0"/>
              </a:rPr>
              <a:t>Trumpiausias </a:t>
            </a:r>
            <a:r>
              <a:rPr lang="lt-LT" sz="2800" dirty="0">
                <a:latin typeface="Times New Roman" panose="02020603050405020304" pitchFamily="18" charset="0"/>
                <a:cs typeface="Times New Roman" panose="02020603050405020304" pitchFamily="18" charset="0"/>
              </a:rPr>
              <a:t>kelias yra kelias, kurio svoris (jį sudarančių briaunų svorių suma) yra minimalus. Nors tradiciškai vartojama sąvoka trumpiausias kelias, bet svoriai nebūtinai turi būti atstumai, jie gali išreikšti ir, pavyzdžiui, kainą, skrydžio laiką.</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US" sz="2800" dirty="0">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89591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Trumpiausi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keliai</a:t>
            </a:r>
            <a:r>
              <a:rPr lang="en-US" b="1" dirty="0">
                <a:latin typeface="Times New Roman" panose="02020603050405020304" pitchFamily="18" charset="0"/>
                <a:cs typeface="Times New Roman" panose="02020603050405020304" pitchFamily="18" charset="0"/>
              </a:rPr>
              <a:t> </a:t>
            </a:r>
            <a:r>
              <a:rPr lang="lt-LT" dirty="0">
                <a:latin typeface="Times New Roman" panose="02020603050405020304" pitchFamily="18" charset="0"/>
                <a:cs typeface="Times New Roman" panose="02020603050405020304" pitchFamily="18" charset="0"/>
              </a:rPr>
              <a:t>(Angl. </a:t>
            </a:r>
            <a:r>
              <a:rPr lang="lt-LT" i="1" dirty="0">
                <a:latin typeface="Times New Roman" panose="02020603050405020304" pitchFamily="18" charset="0"/>
                <a:cs typeface="Times New Roman" panose="02020603050405020304" pitchFamily="18" charset="0"/>
              </a:rPr>
              <a:t>Shortest Paths</a:t>
            </a:r>
            <a:r>
              <a:rPr lang="lt-LT" dirty="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noAutofit/>
          </a:bodyPr>
          <a:lstStyle/>
          <a:p>
            <a:pPr algn="just"/>
            <a:r>
              <a:rPr lang="lt-LT" sz="2800" dirty="0">
                <a:latin typeface="Times New Roman" panose="02020603050405020304" pitchFamily="18" charset="0"/>
                <a:cs typeface="Times New Roman" panose="02020603050405020304" pitchFamily="18" charset="0"/>
              </a:rPr>
              <a:t>Trumpiausio kelio grafe radimo algoritmas priskiriamas E</a:t>
            </a:r>
            <a:r>
              <a:rPr lang="lt-LT"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Dijkstra</a:t>
            </a:r>
            <a:r>
              <a:rPr lang="lt-LT" sz="2800" dirty="0">
                <a:latin typeface="Times New Roman" panose="02020603050405020304" pitchFamily="18" charset="0"/>
                <a:cs typeface="Times New Roman" panose="02020603050405020304" pitchFamily="18" charset="0"/>
              </a:rPr>
              <a:t>. Patogumui pažymėkime pradinę viršūnę, iš kurios ieškome kelio, ‘1’, o visas likusias grafo viršūnes - nuo ‘2’ iki N. </a:t>
            </a:r>
            <a:endParaRPr lang="lt-LT" sz="2800" dirty="0" smtClean="0">
              <a:latin typeface="Times New Roman" panose="02020603050405020304" pitchFamily="18" charset="0"/>
              <a:cs typeface="Times New Roman" panose="02020603050405020304" pitchFamily="18" charset="0"/>
            </a:endParaRPr>
          </a:p>
          <a:p>
            <a:pPr algn="just"/>
            <a:r>
              <a:rPr lang="lt-LT" sz="2800" dirty="0" smtClean="0">
                <a:latin typeface="Times New Roman" panose="02020603050405020304" pitchFamily="18" charset="0"/>
                <a:cs typeface="Times New Roman" panose="02020603050405020304" pitchFamily="18" charset="0"/>
              </a:rPr>
              <a:t>Pastebėkime</a:t>
            </a:r>
            <a:r>
              <a:rPr lang="lt-LT" sz="2800" dirty="0">
                <a:latin typeface="Times New Roman" panose="02020603050405020304" pitchFamily="18" charset="0"/>
                <a:cs typeface="Times New Roman" panose="02020603050405020304" pitchFamily="18" charset="0"/>
              </a:rPr>
              <a:t>, kad algoritmas randa trumpiausius kelius tarp pradinės viršūnės ir visų kitų grafo viršūnių</a:t>
            </a:r>
            <a:r>
              <a:rPr lang="lt-LT"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8283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Trumpiausi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keliai</a:t>
            </a:r>
            <a:r>
              <a:rPr lang="en-US" b="1" dirty="0">
                <a:latin typeface="Times New Roman" panose="02020603050405020304" pitchFamily="18" charset="0"/>
                <a:cs typeface="Times New Roman" panose="02020603050405020304" pitchFamily="18" charset="0"/>
              </a:rPr>
              <a:t> </a:t>
            </a:r>
            <a:r>
              <a:rPr lang="lt-LT" dirty="0">
                <a:latin typeface="Times New Roman" panose="02020603050405020304" pitchFamily="18" charset="0"/>
                <a:cs typeface="Times New Roman" panose="02020603050405020304" pitchFamily="18" charset="0"/>
              </a:rPr>
              <a:t>(Angl. </a:t>
            </a:r>
            <a:r>
              <a:rPr lang="lt-LT" i="1" dirty="0">
                <a:latin typeface="Times New Roman" panose="02020603050405020304" pitchFamily="18" charset="0"/>
                <a:cs typeface="Times New Roman" panose="02020603050405020304" pitchFamily="18" charset="0"/>
              </a:rPr>
              <a:t>Shortest Paths</a:t>
            </a:r>
            <a:r>
              <a:rPr lang="lt-LT" dirty="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ü"/>
            </a:pPr>
            <a:r>
              <a:rPr lang="lt-LT" sz="2800" dirty="0">
                <a:latin typeface="Times New Roman" panose="02020603050405020304" pitchFamily="18" charset="0"/>
                <a:cs typeface="Times New Roman" panose="02020603050405020304" pitchFamily="18" charset="0"/>
              </a:rPr>
              <a:t>Algoritmas naudoja pasirinktų viršūnių aibę S ir masyvą W, kur W[v] yra svoris trumpiausio (pigiausio) kelio iš viršūnės 1 į viršūnę v, einančio per aibės S viršūnes. Jei v </a:t>
            </a:r>
            <a:r>
              <a:rPr lang="lt-LT" sz="2800" dirty="0" smtClean="0">
                <a:latin typeface="Times New Roman" panose="02020603050405020304" pitchFamily="18" charset="0"/>
                <a:cs typeface="Times New Roman" panose="02020603050405020304" pitchFamily="18" charset="0"/>
              </a:rPr>
              <a:t>priklauso </a:t>
            </a:r>
            <a:r>
              <a:rPr lang="lt-LT" sz="2800" dirty="0">
                <a:latin typeface="Times New Roman" panose="02020603050405020304" pitchFamily="18" charset="0"/>
                <a:cs typeface="Times New Roman" panose="02020603050405020304" pitchFamily="18" charset="0"/>
              </a:rPr>
              <a:t>S, tai kelias eina tik per aibės S viršūnes. </a:t>
            </a:r>
            <a:endParaRPr lang="lt-LT"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lt-LT" sz="2800" dirty="0" smtClean="0">
                <a:latin typeface="Times New Roman" panose="02020603050405020304" pitchFamily="18" charset="0"/>
                <a:cs typeface="Times New Roman" panose="02020603050405020304" pitchFamily="18" charset="0"/>
              </a:rPr>
              <a:t>Jei </a:t>
            </a:r>
            <a:r>
              <a:rPr lang="lt-LT" sz="2800" dirty="0">
                <a:latin typeface="Times New Roman" panose="02020603050405020304" pitchFamily="18" charset="0"/>
                <a:cs typeface="Times New Roman" panose="02020603050405020304" pitchFamily="18" charset="0"/>
              </a:rPr>
              <a:t>v </a:t>
            </a:r>
            <a:r>
              <a:rPr lang="lt-LT" sz="2800" dirty="0" smtClean="0">
                <a:latin typeface="Times New Roman" panose="02020603050405020304" pitchFamily="18" charset="0"/>
                <a:cs typeface="Times New Roman" panose="02020603050405020304" pitchFamily="18" charset="0"/>
              </a:rPr>
              <a:t>nepriklauso </a:t>
            </a:r>
            <a:r>
              <a:rPr lang="lt-LT" sz="2800" dirty="0">
                <a:latin typeface="Times New Roman" panose="02020603050405020304" pitchFamily="18" charset="0"/>
                <a:cs typeface="Times New Roman" panose="02020603050405020304" pitchFamily="18" charset="0"/>
              </a:rPr>
              <a:t>S, tai yra vienintelė viršūnė, priklausanti keliui, bet nepriklausanti S, t.y. kelias baigiasi briauna, jungiančia viršūnę iš S ir viršūnę v. </a:t>
            </a:r>
            <a:endParaRPr lang="lt-LT"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lt-LT" sz="2800" dirty="0" smtClean="0">
                <a:latin typeface="Times New Roman" panose="02020603050405020304" pitchFamily="18" charset="0"/>
                <a:cs typeface="Times New Roman" panose="02020603050405020304" pitchFamily="18" charset="0"/>
              </a:rPr>
              <a:t>Pradžioje </a:t>
            </a:r>
            <a:r>
              <a:rPr lang="lt-LT" sz="2800" dirty="0">
                <a:latin typeface="Times New Roman" panose="02020603050405020304" pitchFamily="18" charset="0"/>
                <a:cs typeface="Times New Roman" panose="02020603050405020304" pitchFamily="18" charset="0"/>
              </a:rPr>
              <a:t>aibėje S yra tik viršūnė 1 ir masyve W yra tik svoriai kelių, sudarytų iš vienos briaunos tarp viršūnės 1 ir kitų viršūnių, kitaip sakant masyvas W yra pirma kaimynystės matricos A eilutė.</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US" sz="2800" dirty="0"/>
          </a:p>
        </p:txBody>
      </p:sp>
    </p:spTree>
    <p:extLst>
      <p:ext uri="{BB962C8B-B14F-4D97-AF65-F5344CB8AC3E}">
        <p14:creationId xmlns:p14="http://schemas.microsoft.com/office/powerpoint/2010/main" val="1121485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latin typeface="Times New Roman" panose="02020603050405020304" pitchFamily="18" charset="0"/>
                <a:cs typeface="Times New Roman" panose="02020603050405020304" pitchFamily="18" charset="0"/>
              </a:rPr>
              <a:t>Topologinis rikiavimas</a:t>
            </a:r>
            <a:r>
              <a:rPr lang="lt-LT"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Topological Sorting</a:t>
            </a:r>
            <a:r>
              <a:rPr lang="lt-LT"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lt-LT" sz="2800" dirty="0">
                <a:latin typeface="Times New Roman" panose="02020603050405020304" pitchFamily="18" charset="0"/>
                <a:cs typeface="Times New Roman" panose="02020603050405020304" pitchFamily="18" charset="0"/>
              </a:rPr>
              <a:t>Taikomas orientuotam grafui be ciklų. Pvz.: briaunos išreiškia, koks dalykas prieš kokį dalyką turi būti išklausytas. Prieš dalyką </a:t>
            </a:r>
            <a:r>
              <a:rPr lang="lt-LT" sz="2800" b="1" dirty="0">
                <a:latin typeface="Times New Roman" panose="02020603050405020304" pitchFamily="18" charset="0"/>
                <a:cs typeface="Times New Roman" panose="02020603050405020304" pitchFamily="18" charset="0"/>
              </a:rPr>
              <a:t>G</a:t>
            </a:r>
            <a:r>
              <a:rPr lang="lt-LT" sz="2800" dirty="0">
                <a:latin typeface="Times New Roman" panose="02020603050405020304" pitchFamily="18" charset="0"/>
                <a:cs typeface="Times New Roman" panose="02020603050405020304" pitchFamily="18" charset="0"/>
              </a:rPr>
              <a:t> reikia išklausyti </a:t>
            </a:r>
            <a:r>
              <a:rPr lang="lt-LT" sz="2800" b="1" dirty="0">
                <a:latin typeface="Times New Roman" panose="02020603050405020304" pitchFamily="18" charset="0"/>
                <a:cs typeface="Times New Roman" panose="02020603050405020304" pitchFamily="18" charset="0"/>
              </a:rPr>
              <a:t>B</a:t>
            </a:r>
            <a:r>
              <a:rPr lang="lt-LT" sz="2800" dirty="0">
                <a:latin typeface="Times New Roman" panose="02020603050405020304" pitchFamily="18" charset="0"/>
                <a:cs typeface="Times New Roman" panose="02020603050405020304" pitchFamily="18" charset="0"/>
              </a:rPr>
              <a:t>. Du variantai: </a:t>
            </a:r>
            <a:r>
              <a:rPr lang="lt-LT" sz="2800" b="1" dirty="0">
                <a:latin typeface="Times New Roman" panose="02020603050405020304" pitchFamily="18" charset="0"/>
                <a:cs typeface="Times New Roman" panose="02020603050405020304" pitchFamily="18" charset="0"/>
              </a:rPr>
              <a:t>ABCGP ABGCP</a:t>
            </a:r>
            <a:r>
              <a:rPr lang="lt-LT"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026" y="2966712"/>
            <a:ext cx="5777505" cy="2782796"/>
          </a:xfrm>
          <a:prstGeom prst="rect">
            <a:avLst/>
          </a:prstGeom>
          <a:blipFill dpi="0" rotWithShape="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566866" y="5547691"/>
            <a:ext cx="5698056" cy="523220"/>
          </a:xfrm>
          <a:prstGeom prst="rect">
            <a:avLst/>
          </a:prstGeom>
          <a:noFill/>
        </p:spPr>
        <p:txBody>
          <a:bodyPr wrap="square" rtlCol="0">
            <a:spAutoFit/>
          </a:bodyPr>
          <a:lstStyle/>
          <a:p>
            <a:r>
              <a:rPr lang="lt-LT" sz="2800" b="1" dirty="0" smtClean="0">
                <a:latin typeface="Times New Roman" panose="02020603050405020304" pitchFamily="18" charset="0"/>
                <a:cs typeface="Times New Roman" panose="02020603050405020304" pitchFamily="18" charset="0"/>
              </a:rPr>
              <a:t>Kryptinis grafas be ciklų</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3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Trumpiausi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keliai</a:t>
            </a:r>
            <a:r>
              <a:rPr lang="en-US" b="1" dirty="0">
                <a:latin typeface="Times New Roman" panose="02020603050405020304" pitchFamily="18" charset="0"/>
                <a:cs typeface="Times New Roman" panose="02020603050405020304" pitchFamily="18" charset="0"/>
              </a:rPr>
              <a:t> </a:t>
            </a:r>
            <a:r>
              <a:rPr lang="lt-LT" dirty="0">
                <a:latin typeface="Times New Roman" panose="02020603050405020304" pitchFamily="18" charset="0"/>
                <a:cs typeface="Times New Roman" panose="02020603050405020304" pitchFamily="18" charset="0"/>
              </a:rPr>
              <a:t>(Angl. </a:t>
            </a:r>
            <a:r>
              <a:rPr lang="lt-LT" i="1" dirty="0">
                <a:latin typeface="Times New Roman" panose="02020603050405020304" pitchFamily="18" charset="0"/>
                <a:cs typeface="Times New Roman" panose="02020603050405020304" pitchFamily="18" charset="0"/>
              </a:rPr>
              <a:t>Shortest Paths</a:t>
            </a:r>
            <a:r>
              <a:rPr lang="lt-LT" dirty="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normAutofit/>
          </a:bodyPr>
          <a:lstStyle/>
          <a:p>
            <a:pPr algn="just"/>
            <a:r>
              <a:rPr lang="lt-LT" sz="2800" dirty="0">
                <a:latin typeface="Times New Roman" panose="02020603050405020304" pitchFamily="18" charset="0"/>
                <a:cs typeface="Times New Roman" panose="02020603050405020304" pitchFamily="18" charset="0"/>
              </a:rPr>
              <a:t>Po </a:t>
            </a:r>
            <a:r>
              <a:rPr lang="en-US" sz="2800" dirty="0" err="1">
                <a:latin typeface="Times New Roman" panose="02020603050405020304" pitchFamily="18" charset="0"/>
                <a:cs typeface="Times New Roman" panose="02020603050405020304" pitchFamily="18" charset="0"/>
              </a:rPr>
              <a:t>inicializavimo</a:t>
            </a:r>
            <a:r>
              <a:rPr lang="lt-LT" sz="2800" dirty="0">
                <a:latin typeface="Times New Roman" panose="02020603050405020304" pitchFamily="18" charset="0"/>
                <a:cs typeface="Times New Roman" panose="02020603050405020304" pitchFamily="18" charset="0"/>
              </a:rPr>
              <a:t> žingsnio pasirenkamos viršūnės, nepriklausančios aibei S, ir atitinkamai koreguojamas masyvas W. Pasirenkama viršūnė v, nepriklausanti aibei S, tokia, kad W[v] yra minimalus. </a:t>
            </a:r>
            <a:endParaRPr lang="lt-LT" sz="2800" dirty="0" smtClean="0">
              <a:latin typeface="Times New Roman" panose="02020603050405020304" pitchFamily="18" charset="0"/>
              <a:cs typeface="Times New Roman" panose="02020603050405020304" pitchFamily="18" charset="0"/>
            </a:endParaRPr>
          </a:p>
          <a:p>
            <a:pPr algn="just"/>
            <a:r>
              <a:rPr lang="lt-LT" sz="2800" dirty="0" smtClean="0">
                <a:latin typeface="Times New Roman" panose="02020603050405020304" pitchFamily="18" charset="0"/>
                <a:cs typeface="Times New Roman" panose="02020603050405020304" pitchFamily="18" charset="0"/>
              </a:rPr>
              <a:t>Pridėjus </a:t>
            </a:r>
            <a:r>
              <a:rPr lang="lt-LT" sz="2800" dirty="0">
                <a:latin typeface="Times New Roman" panose="02020603050405020304" pitchFamily="18" charset="0"/>
                <a:cs typeface="Times New Roman" panose="02020603050405020304" pitchFamily="18" charset="0"/>
              </a:rPr>
              <a:t>viršūnę v į aibę S, reikia patikrinti reikšmes W[u] visoms viršūnėms u, nepriklausančioms S, tam, kad užtikrinti, jog šios reikšmės iš tikrųjų yra minimalios. </a:t>
            </a:r>
            <a:endParaRPr lang="lt-LT" sz="2800" dirty="0" smtClean="0">
              <a:latin typeface="Times New Roman" panose="02020603050405020304" pitchFamily="18" charset="0"/>
              <a:cs typeface="Times New Roman" panose="02020603050405020304" pitchFamily="18" charset="0"/>
            </a:endParaRPr>
          </a:p>
          <a:p>
            <a:pPr algn="just"/>
            <a:r>
              <a:rPr lang="lt-LT" sz="2800" dirty="0" smtClean="0">
                <a:latin typeface="Times New Roman" panose="02020603050405020304" pitchFamily="18" charset="0"/>
                <a:cs typeface="Times New Roman" panose="02020603050405020304" pitchFamily="18" charset="0"/>
              </a:rPr>
              <a:t>Kitais </a:t>
            </a:r>
            <a:r>
              <a:rPr lang="lt-LT" sz="2800" dirty="0">
                <a:latin typeface="Times New Roman" panose="02020603050405020304" pitchFamily="18" charset="0"/>
                <a:cs typeface="Times New Roman" panose="02020603050405020304" pitchFamily="18" charset="0"/>
              </a:rPr>
              <a:t>žodžiais, reikia patikrinti, ar galima sumažinti W[u] – kelią 1 </a:t>
            </a:r>
            <a:r>
              <a:rPr lang="en-US" sz="2800" dirty="0" smtClean="0">
                <a:latin typeface="Times New Roman" panose="02020603050405020304" pitchFamily="18" charset="0"/>
                <a:cs typeface="Times New Roman" panose="02020603050405020304" pitchFamily="18" charset="0"/>
              </a:rPr>
              <a:t>=&gt;</a:t>
            </a:r>
            <a:r>
              <a:rPr lang="lt-LT" sz="2800" dirty="0" smtClean="0">
                <a:latin typeface="Times New Roman" panose="02020603050405020304" pitchFamily="18" charset="0"/>
                <a:cs typeface="Times New Roman" panose="02020603050405020304" pitchFamily="18" charset="0"/>
              </a:rPr>
              <a:t> </a:t>
            </a:r>
            <a:r>
              <a:rPr lang="lt-LT" sz="2800" dirty="0">
                <a:latin typeface="Times New Roman" panose="02020603050405020304" pitchFamily="18" charset="0"/>
                <a:cs typeface="Times New Roman" panose="02020603050405020304" pitchFamily="18" charset="0"/>
              </a:rPr>
              <a:t>u, einantį per naujai pasirinktą viršūnę v. Tam kelią nuo viršūnės 1 iki viršūnės u galima suskaidyti į 2 dalis ir rasti jų svorius:</a:t>
            </a: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6679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anose="02020603050405020304" pitchFamily="18" charset="0"/>
                <a:cs typeface="Times New Roman" panose="02020603050405020304" pitchFamily="18" charset="0"/>
              </a:rPr>
              <a:t>Trumpiausio</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kelio</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radimo</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pseudokodas</a:t>
            </a:r>
            <a:endParaRPr lang="en-US" dirty="0"/>
          </a:p>
        </p:txBody>
      </p:sp>
      <p:pic>
        <p:nvPicPr>
          <p:cNvPr id="4" name="Picture 3"/>
          <p:cNvPicPr>
            <a:picLocks noChangeAspect="1"/>
          </p:cNvPicPr>
          <p:nvPr/>
        </p:nvPicPr>
        <p:blipFill>
          <a:blip r:embed="rId2"/>
          <a:stretch>
            <a:fillRect/>
          </a:stretch>
        </p:blipFill>
        <p:spPr>
          <a:xfrm>
            <a:off x="565153" y="2388659"/>
            <a:ext cx="11122653" cy="2194771"/>
          </a:xfrm>
          <a:prstGeom prst="rect">
            <a:avLst/>
          </a:prstGeom>
        </p:spPr>
      </p:pic>
    </p:spTree>
    <p:extLst>
      <p:ext uri="{BB962C8B-B14F-4D97-AF65-F5344CB8AC3E}">
        <p14:creationId xmlns:p14="http://schemas.microsoft.com/office/powerpoint/2010/main" val="25301079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68730" y="286603"/>
            <a:ext cx="9235440" cy="5989196"/>
          </a:xfrm>
          <a:prstGeom prst="rect">
            <a:avLst/>
          </a:prstGeom>
        </p:spPr>
      </p:pic>
    </p:spTree>
    <p:extLst>
      <p:ext uri="{BB962C8B-B14F-4D97-AF65-F5344CB8AC3E}">
        <p14:creationId xmlns:p14="http://schemas.microsoft.com/office/powerpoint/2010/main" val="9660397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err="1" smtClean="0">
                <a:solidFill>
                  <a:schemeClr val="tx1"/>
                </a:solidFill>
                <a:latin typeface="Times New Roman" panose="02020603050405020304" pitchFamily="18" charset="0"/>
                <a:cs typeface="Times New Roman" panose="02020603050405020304" pitchFamily="18" charset="0"/>
              </a:rPr>
              <a:t>Dijkstros</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algoritmas</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rgbClr val="0070C0"/>
                </a:solidFill>
                <a:latin typeface="Times New Roman" panose="02020603050405020304" pitchFamily="18" charset="0"/>
                <a:cs typeface="Times New Roman" panose="02020603050405020304" pitchFamily="18" charset="0"/>
              </a:rPr>
              <a:t>Autorius</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Edsger</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Wybe</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Dijkstra</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8250" y="2055495"/>
            <a:ext cx="2857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358640" y="4652245"/>
            <a:ext cx="7242810" cy="1320361"/>
          </a:xfrm>
          <a:prstGeom prst="rect">
            <a:avLst/>
          </a:prstGeom>
        </p:spPr>
        <p:txBody>
          <a:bodyPr wrap="square">
            <a:spAutoFit/>
          </a:bodyPr>
          <a:lstStyle/>
          <a:p>
            <a:pPr>
              <a:lnSpc>
                <a:spcPct val="95000"/>
              </a:lnSpc>
              <a:spcBef>
                <a:spcPct val="0"/>
              </a:spcBef>
            </a:pPr>
            <a:r>
              <a:rPr lang="en-US" altLang="en-US" sz="2800" dirty="0">
                <a:solidFill>
                  <a:srgbClr val="444444"/>
                </a:solidFill>
                <a:latin typeface="Times New Roman" panose="02020603050405020304" pitchFamily="18" charset="0"/>
                <a:cs typeface="Times New Roman" panose="02020603050405020304" pitchFamily="18" charset="0"/>
              </a:rPr>
              <a:t> </a:t>
            </a:r>
            <a:endParaRPr lang="en-US" altLang="en-US" sz="2800" dirty="0">
              <a:latin typeface="Times New Roman" panose="02020603050405020304" pitchFamily="18" charset="0"/>
              <a:cs typeface="Times New Roman" panose="02020603050405020304" pitchFamily="18" charset="0"/>
            </a:endParaRPr>
          </a:p>
          <a:p>
            <a:pPr>
              <a:lnSpc>
                <a:spcPct val="95000"/>
              </a:lnSpc>
              <a:spcBef>
                <a:spcPct val="0"/>
              </a:spcBef>
            </a:pPr>
            <a:r>
              <a:rPr lang="en-US" altLang="en-US" sz="2800" dirty="0">
                <a:solidFill>
                  <a:srgbClr val="444444"/>
                </a:solidFill>
                <a:latin typeface="Times New Roman" panose="02020603050405020304" pitchFamily="18" charset="0"/>
                <a:cs typeface="Times New Roman" panose="02020603050405020304" pitchFamily="18" charset="0"/>
              </a:rPr>
              <a:t>"Computer Science is no more about computers than astronomy is about telescopes."</a:t>
            </a:r>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452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BIOGRAFIJA. </a:t>
            </a:r>
            <a:r>
              <a:rPr lang="en-US" b="1" dirty="0" err="1" smtClean="0">
                <a:solidFill>
                  <a:schemeClr val="tx1"/>
                </a:solidFill>
                <a:latin typeface="Times New Roman" panose="02020603050405020304" pitchFamily="18" charset="0"/>
                <a:cs typeface="Times New Roman" panose="02020603050405020304" pitchFamily="18" charset="0"/>
              </a:rPr>
              <a:t>Edsger</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Wybe</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Dijkstra</a:t>
            </a:r>
            <a:r>
              <a:rPr lang="en-US" b="1" dirty="0" smtClean="0">
                <a:solidFill>
                  <a:schemeClr val="tx1"/>
                </a:solidFill>
                <a:latin typeface="Times New Roman" panose="02020603050405020304" pitchFamily="18" charset="0"/>
                <a:cs typeface="Times New Roman" panose="02020603050405020304" pitchFamily="18" charset="0"/>
              </a:rPr>
              <a:t>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nSpc>
                <a:spcPct val="95000"/>
              </a:lnSpc>
              <a:spcBef>
                <a:spcPct val="0"/>
              </a:spcBef>
              <a:buFontTx/>
              <a:buNone/>
            </a:pPr>
            <a:r>
              <a:rPr lang="en-US" altLang="en-US" dirty="0">
                <a:solidFill>
                  <a:srgbClr val="444444"/>
                </a:solidFill>
                <a:latin typeface="Arial" panose="020B0604020202020204" pitchFamily="34" charset="0"/>
              </a:rPr>
              <a:t>- May 11, 1930 – August 6, 2002</a:t>
            </a:r>
            <a:endParaRPr lang="en-US" altLang="en-US" dirty="0"/>
          </a:p>
          <a:p>
            <a:pPr marL="0" indent="0">
              <a:lnSpc>
                <a:spcPct val="95000"/>
              </a:lnSpc>
              <a:spcBef>
                <a:spcPct val="0"/>
              </a:spcBef>
              <a:buFontTx/>
              <a:buNone/>
            </a:pPr>
            <a:r>
              <a:rPr lang="en-US" altLang="en-US" dirty="0">
                <a:solidFill>
                  <a:srgbClr val="444444"/>
                </a:solidFill>
                <a:latin typeface="Arial" panose="020B0604020202020204" pitchFamily="34" charset="0"/>
              </a:rPr>
              <a:t> </a:t>
            </a:r>
            <a:endParaRPr lang="en-US" altLang="en-US" dirty="0"/>
          </a:p>
          <a:p>
            <a:pPr marL="0" indent="0">
              <a:lnSpc>
                <a:spcPct val="95000"/>
              </a:lnSpc>
              <a:spcBef>
                <a:spcPct val="0"/>
              </a:spcBef>
              <a:buFontTx/>
              <a:buNone/>
            </a:pPr>
            <a:r>
              <a:rPr lang="en-US" altLang="en-US" dirty="0">
                <a:solidFill>
                  <a:srgbClr val="444444"/>
                </a:solidFill>
                <a:latin typeface="Arial" panose="020B0604020202020204" pitchFamily="34" charset="0"/>
              </a:rPr>
              <a:t>- Received the 1972 A. M. Turing Award, widely considered the most prestigious award in computer science.  </a:t>
            </a:r>
            <a:endParaRPr lang="en-US" altLang="en-US" dirty="0"/>
          </a:p>
          <a:p>
            <a:pPr marL="0" indent="0">
              <a:lnSpc>
                <a:spcPct val="95000"/>
              </a:lnSpc>
              <a:spcBef>
                <a:spcPct val="0"/>
              </a:spcBef>
              <a:buFontTx/>
              <a:buNone/>
            </a:pPr>
            <a:endParaRPr lang="en-US" altLang="en-US" dirty="0">
              <a:solidFill>
                <a:srgbClr val="444444"/>
              </a:solidFill>
              <a:latin typeface="Arial" panose="020B0604020202020204" pitchFamily="34" charset="0"/>
            </a:endParaRPr>
          </a:p>
          <a:p>
            <a:pPr marL="0" indent="0">
              <a:lnSpc>
                <a:spcPct val="95000"/>
              </a:lnSpc>
              <a:spcBef>
                <a:spcPct val="0"/>
              </a:spcBef>
              <a:buFontTx/>
              <a:buNone/>
            </a:pPr>
            <a:r>
              <a:rPr lang="en-US" altLang="en-US" dirty="0">
                <a:solidFill>
                  <a:srgbClr val="444444"/>
                </a:solidFill>
                <a:latin typeface="Arial" panose="020B0604020202020204" pitchFamily="34" charset="0"/>
              </a:rPr>
              <a:t>- The Schlumberger Centennial Chair of Computer Sciences at The University of Texas at Austin from 1984 until 2000</a:t>
            </a:r>
            <a:endParaRPr lang="en-US" altLang="en-US" dirty="0"/>
          </a:p>
          <a:p>
            <a:pPr marL="0" indent="0">
              <a:lnSpc>
                <a:spcPct val="95000"/>
              </a:lnSpc>
              <a:spcBef>
                <a:spcPct val="0"/>
              </a:spcBef>
              <a:buFontTx/>
              <a:buNone/>
            </a:pPr>
            <a:r>
              <a:rPr lang="en-US" altLang="en-US" dirty="0">
                <a:solidFill>
                  <a:srgbClr val="444444"/>
                </a:solidFill>
                <a:latin typeface="Arial" panose="020B0604020202020204" pitchFamily="34" charset="0"/>
              </a:rPr>
              <a:t> </a:t>
            </a:r>
            <a:endParaRPr lang="en-US" altLang="en-US" dirty="0"/>
          </a:p>
          <a:p>
            <a:pPr marL="0" indent="0">
              <a:lnSpc>
                <a:spcPct val="95000"/>
              </a:lnSpc>
              <a:spcBef>
                <a:spcPct val="0"/>
              </a:spcBef>
              <a:buFontTx/>
              <a:buNone/>
            </a:pPr>
            <a:r>
              <a:rPr lang="en-US" altLang="en-US" dirty="0">
                <a:solidFill>
                  <a:srgbClr val="444444"/>
                </a:solidFill>
                <a:latin typeface="Arial" panose="020B0604020202020204" pitchFamily="34" charset="0"/>
              </a:rPr>
              <a:t>- Made a strong case against use of the GOTO statement in programming languages and helped lead to its deprecation.</a:t>
            </a:r>
            <a:endParaRPr lang="en-US" altLang="en-US" dirty="0"/>
          </a:p>
          <a:p>
            <a:pPr marL="0" indent="0">
              <a:lnSpc>
                <a:spcPct val="95000"/>
              </a:lnSpc>
              <a:spcBef>
                <a:spcPct val="0"/>
              </a:spcBef>
              <a:buFontTx/>
              <a:buNone/>
            </a:pPr>
            <a:r>
              <a:rPr lang="en-US" altLang="en-US" dirty="0">
                <a:solidFill>
                  <a:srgbClr val="444444"/>
                </a:solidFill>
                <a:latin typeface="Arial" panose="020B0604020202020204" pitchFamily="34" charset="0"/>
              </a:rPr>
              <a:t> </a:t>
            </a:r>
            <a:endParaRPr lang="en-US" altLang="en-US" dirty="0"/>
          </a:p>
          <a:p>
            <a:pPr marL="0" indent="0">
              <a:lnSpc>
                <a:spcPct val="95000"/>
              </a:lnSpc>
              <a:spcBef>
                <a:spcPct val="0"/>
              </a:spcBef>
              <a:buFontTx/>
              <a:buNone/>
            </a:pPr>
            <a:r>
              <a:rPr lang="en-US" altLang="en-US" dirty="0">
                <a:solidFill>
                  <a:srgbClr val="444444"/>
                </a:solidFill>
                <a:latin typeface="Arial" panose="020B0604020202020204" pitchFamily="34" charset="0"/>
              </a:rPr>
              <a:t>- Known for his many essays on programming.</a:t>
            </a:r>
            <a:endParaRPr lang="en-US" altLang="en-US" dirty="0"/>
          </a:p>
          <a:p>
            <a:pPr marL="0" indent="0">
              <a:lnSpc>
                <a:spcPct val="95000"/>
              </a:lnSpc>
              <a:spcBef>
                <a:spcPct val="0"/>
              </a:spcBef>
              <a:buFontTx/>
              <a:buNone/>
            </a:pPr>
            <a:endParaRPr lang="en-US" altLang="en-US" dirty="0">
              <a:solidFill>
                <a:srgbClr val="444444"/>
              </a:solidFill>
              <a:latin typeface="Arial" panose="020B0604020202020204" pitchFamily="34" charset="0"/>
            </a:endParaRPr>
          </a:p>
          <a:p>
            <a:pPr marL="0" indent="0">
              <a:lnSpc>
                <a:spcPct val="95000"/>
              </a:lnSpc>
              <a:spcBef>
                <a:spcPct val="0"/>
              </a:spcBef>
              <a:buFontTx/>
              <a:buNone/>
            </a:pPr>
            <a:endParaRPr lang="en-US" altLang="en-US" dirty="0">
              <a:solidFill>
                <a:srgbClr val="444444"/>
              </a:solidFill>
              <a:latin typeface="Arial" panose="020B0604020202020204" pitchFamily="34" charset="0"/>
            </a:endParaRPr>
          </a:p>
          <a:p>
            <a:pPr marL="0" indent="0">
              <a:lnSpc>
                <a:spcPct val="95000"/>
              </a:lnSpc>
              <a:spcBef>
                <a:spcPct val="0"/>
              </a:spcBef>
              <a:buFontTx/>
              <a:buNone/>
            </a:pPr>
            <a:endParaRPr lang="en-US" altLang="en-US" dirty="0">
              <a:solidFill>
                <a:srgbClr val="444444"/>
              </a:solidFill>
              <a:latin typeface="Arial" panose="020B0604020202020204" pitchFamily="34" charset="0"/>
            </a:endParaRPr>
          </a:p>
          <a:p>
            <a:pPr marL="0" indent="0">
              <a:lnSpc>
                <a:spcPct val="95000"/>
              </a:lnSpc>
              <a:spcBef>
                <a:spcPct val="0"/>
              </a:spcBef>
              <a:buFontTx/>
              <a:buNone/>
            </a:pPr>
            <a:endParaRPr lang="en-US" altLang="en-US" dirty="0">
              <a:solidFill>
                <a:srgbClr val="444444"/>
              </a:solidFill>
              <a:latin typeface="Arial" panose="020B0604020202020204" pitchFamily="34" charset="0"/>
            </a:endParaRPr>
          </a:p>
          <a:p>
            <a:endParaRPr lang="en-US" dirty="0"/>
          </a:p>
        </p:txBody>
      </p:sp>
    </p:spTree>
    <p:extLst>
      <p:ext uri="{BB962C8B-B14F-4D97-AF65-F5344CB8AC3E}">
        <p14:creationId xmlns:p14="http://schemas.microsoft.com/office/powerpoint/2010/main" val="205024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rgbClr val="444444"/>
                </a:solidFill>
                <a:latin typeface="Arial" panose="020B0604020202020204" pitchFamily="34" charset="0"/>
              </a:rPr>
              <a:t>Single-Source Shortest Path Problem</a:t>
            </a:r>
            <a:endParaRPr lang="en-US" dirty="0"/>
          </a:p>
        </p:txBody>
      </p:sp>
      <p:sp>
        <p:nvSpPr>
          <p:cNvPr id="3" name="Content Placeholder 2"/>
          <p:cNvSpPr>
            <a:spLocks noGrp="1"/>
          </p:cNvSpPr>
          <p:nvPr>
            <p:ph idx="1"/>
          </p:nvPr>
        </p:nvSpPr>
        <p:spPr/>
        <p:txBody>
          <a:bodyPr/>
          <a:lstStyle/>
          <a:p>
            <a:r>
              <a:rPr lang="lt-LT" altLang="en-US" b="1" u="sng" dirty="0" smtClean="0">
                <a:solidFill>
                  <a:srgbClr val="444444"/>
                </a:solidFill>
                <a:latin typeface="Arial" panose="020B0604020202020204" pitchFamily="34" charset="0"/>
              </a:rPr>
              <a:t>Single-Source Trumpiausio kelio problema </a:t>
            </a:r>
            <a:r>
              <a:rPr lang="en-US" altLang="en-US" b="1" u="sng" dirty="0" smtClean="0">
                <a:solidFill>
                  <a:srgbClr val="444444"/>
                </a:solidFill>
                <a:latin typeface="Arial" panose="020B0604020202020204" pitchFamily="34" charset="0"/>
              </a:rPr>
              <a:t>– </a:t>
            </a:r>
            <a:r>
              <a:rPr lang="en-US" altLang="en-US" b="1" u="sng" dirty="0" err="1" smtClean="0">
                <a:solidFill>
                  <a:srgbClr val="444444"/>
                </a:solidFill>
                <a:latin typeface="Arial" panose="020B0604020202020204" pitchFamily="34" charset="0"/>
              </a:rPr>
              <a:t>surasti</a:t>
            </a:r>
            <a:r>
              <a:rPr lang="en-US" altLang="en-US" b="1" u="sng" dirty="0" smtClean="0">
                <a:solidFill>
                  <a:srgbClr val="444444"/>
                </a:solidFill>
                <a:latin typeface="Arial" panose="020B0604020202020204" pitchFamily="34" charset="0"/>
              </a:rPr>
              <a:t> </a:t>
            </a:r>
            <a:r>
              <a:rPr lang="en-US" altLang="en-US" b="1" u="sng" dirty="0" err="1" smtClean="0">
                <a:solidFill>
                  <a:srgbClr val="444444"/>
                </a:solidFill>
                <a:latin typeface="Arial" panose="020B0604020202020204" pitchFamily="34" charset="0"/>
              </a:rPr>
              <a:t>trumpiausi</a:t>
            </a:r>
            <a:r>
              <a:rPr lang="lt-LT" altLang="en-US" b="1" u="sng" dirty="0" smtClean="0">
                <a:solidFill>
                  <a:srgbClr val="444444"/>
                </a:solidFill>
                <a:latin typeface="Arial" panose="020B0604020202020204" pitchFamily="34" charset="0"/>
              </a:rPr>
              <a:t>ą kelią iš nurodytos arba source viršunės iki kitų egzistuojančių viršunių.</a:t>
            </a:r>
            <a:endParaRPr lang="lt-LT" altLang="en-US" b="1" u="sng" dirty="0" smtClean="0">
              <a:solidFill>
                <a:srgbClr val="444444"/>
              </a:solidFill>
              <a:latin typeface="Arial" panose="020B0604020202020204" pitchFamily="34" charset="0"/>
            </a:endParaRPr>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4833" y="2628900"/>
            <a:ext cx="5387657" cy="356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9969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25379"/>
            <a:ext cx="10058400" cy="1450757"/>
          </a:xfrm>
        </p:spPr>
        <p:txBody>
          <a:bodyPr/>
          <a:lstStyle/>
          <a:p>
            <a:r>
              <a:rPr lang="lt-LT" b="1" dirty="0" smtClean="0">
                <a:latin typeface="Times New Roman" panose="02020603050405020304" pitchFamily="18" charset="0"/>
                <a:cs typeface="Times New Roman" panose="02020603050405020304" pitchFamily="18" charset="0"/>
              </a:rPr>
              <a:t>Dijkstros algoritmas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17270" y="725378"/>
            <a:ext cx="10058400" cy="4023360"/>
          </a:xfrm>
        </p:spPr>
        <p:txBody>
          <a:bodyPr>
            <a:noAutofit/>
          </a:bodyPr>
          <a:lstStyle/>
          <a:p>
            <a:pPr marL="0" indent="0">
              <a:lnSpc>
                <a:spcPct val="95000"/>
              </a:lnSpc>
              <a:spcBef>
                <a:spcPct val="0"/>
              </a:spcBef>
              <a:buFontTx/>
              <a:buNone/>
            </a:pPr>
            <a:r>
              <a:rPr lang="en-US" altLang="en-US" sz="2800" b="1" u="sng" dirty="0" err="1">
                <a:solidFill>
                  <a:srgbClr val="444444"/>
                </a:solidFill>
                <a:latin typeface="Times New Roman" panose="02020603050405020304" pitchFamily="18" charset="0"/>
                <a:cs typeface="Times New Roman" panose="02020603050405020304" pitchFamily="18" charset="0"/>
              </a:rPr>
              <a:t>Dijkstra's</a:t>
            </a:r>
            <a:r>
              <a:rPr lang="en-US" altLang="en-US" sz="2800" b="1" u="sng" dirty="0">
                <a:solidFill>
                  <a:srgbClr val="444444"/>
                </a:solidFill>
                <a:latin typeface="Times New Roman" panose="02020603050405020304" pitchFamily="18" charset="0"/>
                <a:cs typeface="Times New Roman" panose="02020603050405020304" pitchFamily="18" charset="0"/>
              </a:rPr>
              <a:t> algorithm</a:t>
            </a:r>
            <a:r>
              <a:rPr lang="en-US" altLang="en-US" sz="2800" b="1" dirty="0">
                <a:solidFill>
                  <a:srgbClr val="444444"/>
                </a:solidFill>
                <a:latin typeface="Times New Roman" panose="02020603050405020304" pitchFamily="18" charset="0"/>
                <a:cs typeface="Times New Roman" panose="02020603050405020304" pitchFamily="18" charset="0"/>
              </a:rPr>
              <a:t> </a:t>
            </a:r>
            <a:r>
              <a:rPr lang="en-US" altLang="en-US" sz="2800" dirty="0" smtClean="0">
                <a:solidFill>
                  <a:srgbClr val="444444"/>
                </a:solidFill>
                <a:latin typeface="Times New Roman" panose="02020603050405020304" pitchFamily="18" charset="0"/>
                <a:cs typeface="Times New Roman" panose="02020603050405020304" pitchFamily="18" charset="0"/>
              </a:rPr>
              <a:t>–</a:t>
            </a:r>
            <a:r>
              <a:rPr lang="en-US" altLang="en-US" sz="2800" b="1" dirty="0" smtClean="0">
                <a:solidFill>
                  <a:srgbClr val="444444"/>
                </a:solidFill>
                <a:latin typeface="Times New Roman" panose="02020603050405020304" pitchFamily="18" charset="0"/>
                <a:cs typeface="Times New Roman" panose="02020603050405020304" pitchFamily="18" charset="0"/>
              </a:rPr>
              <a:t> </a:t>
            </a:r>
            <a:r>
              <a:rPr lang="lt-LT" altLang="en-US" sz="2800" dirty="0" smtClean="0">
                <a:solidFill>
                  <a:srgbClr val="444444"/>
                </a:solidFill>
                <a:latin typeface="Times New Roman" panose="02020603050405020304" pitchFamily="18" charset="0"/>
                <a:cs typeface="Times New Roman" panose="02020603050405020304" pitchFamily="18" charset="0"/>
              </a:rPr>
              <a:t>trumpiausio kelio radimo algoritmas grafų teorijoje.</a:t>
            </a:r>
            <a:endParaRPr lang="en-US" altLang="en-US" sz="2800" dirty="0">
              <a:latin typeface="Times New Roman" panose="02020603050405020304" pitchFamily="18" charset="0"/>
              <a:cs typeface="Times New Roman" panose="02020603050405020304" pitchFamily="18" charset="0"/>
            </a:endParaRPr>
          </a:p>
          <a:p>
            <a:pPr marL="0" indent="0">
              <a:lnSpc>
                <a:spcPct val="95000"/>
              </a:lnSpc>
              <a:spcBef>
                <a:spcPct val="0"/>
              </a:spcBef>
              <a:buFontTx/>
              <a:buNone/>
            </a:pPr>
            <a:r>
              <a:rPr lang="en-US" altLang="en-US" sz="2800" dirty="0">
                <a:solidFill>
                  <a:srgbClr val="444444"/>
                </a:solidFill>
                <a:latin typeface="Times New Roman" panose="02020603050405020304" pitchFamily="18" charset="0"/>
                <a:cs typeface="Times New Roman" panose="02020603050405020304" pitchFamily="18" charset="0"/>
              </a:rPr>
              <a:t> </a:t>
            </a:r>
            <a:endParaRPr lang="lt-LT" altLang="en-US" sz="2800" dirty="0" smtClean="0">
              <a:solidFill>
                <a:srgbClr val="444444"/>
              </a:solidFill>
              <a:latin typeface="Times New Roman" panose="02020603050405020304" pitchFamily="18" charset="0"/>
              <a:cs typeface="Times New Roman" panose="02020603050405020304" pitchFamily="18" charset="0"/>
            </a:endParaRPr>
          </a:p>
          <a:p>
            <a:pPr marL="0" indent="0">
              <a:lnSpc>
                <a:spcPct val="95000"/>
              </a:lnSpc>
              <a:spcBef>
                <a:spcPct val="0"/>
              </a:spcBef>
              <a:buFontTx/>
              <a:buNone/>
            </a:pPr>
            <a:r>
              <a:rPr lang="lt-LT" altLang="en-US" sz="2800" dirty="0" smtClean="0">
                <a:solidFill>
                  <a:srgbClr val="444444"/>
                </a:solidFill>
                <a:latin typeface="Times New Roman" panose="02020603050405020304" pitchFamily="18" charset="0"/>
                <a:cs typeface="Times New Roman" panose="02020603050405020304" pitchFamily="18" charset="0"/>
              </a:rPr>
              <a:t>Veiksmingas dviejų tipų grafams tiek su kryptimi tiek be. Tačiau visos briaunos privalo būti teigiamos.</a:t>
            </a:r>
            <a:endParaRPr lang="lt-LT" altLang="en-US" sz="2800" dirty="0">
              <a:latin typeface="Times New Roman" panose="02020603050405020304" pitchFamily="18" charset="0"/>
              <a:cs typeface="Times New Roman" panose="02020603050405020304" pitchFamily="18" charset="0"/>
            </a:endParaRPr>
          </a:p>
          <a:p>
            <a:pPr marL="0" indent="0">
              <a:lnSpc>
                <a:spcPct val="95000"/>
              </a:lnSpc>
              <a:spcBef>
                <a:spcPct val="0"/>
              </a:spcBef>
              <a:buFontTx/>
              <a:buNone/>
            </a:pPr>
            <a:endParaRPr lang="en-US" altLang="en-US" sz="2800" dirty="0">
              <a:solidFill>
                <a:srgbClr val="444444"/>
              </a:solidFill>
              <a:latin typeface="Times New Roman" panose="02020603050405020304" pitchFamily="18" charset="0"/>
              <a:cs typeface="Times New Roman" panose="02020603050405020304" pitchFamily="18" charset="0"/>
            </a:endParaRPr>
          </a:p>
          <a:p>
            <a:pPr marL="0" indent="0">
              <a:lnSpc>
                <a:spcPct val="95000"/>
              </a:lnSpc>
              <a:spcBef>
                <a:spcPct val="0"/>
              </a:spcBef>
              <a:buFontTx/>
              <a:buNone/>
            </a:pPr>
            <a:r>
              <a:rPr lang="lt-LT" altLang="en-US" sz="2800" dirty="0" smtClean="0">
                <a:solidFill>
                  <a:srgbClr val="990000"/>
                </a:solidFill>
                <a:latin typeface="Times New Roman" panose="02020603050405020304" pitchFamily="18" charset="0"/>
                <a:cs typeface="Times New Roman" panose="02020603050405020304" pitchFamily="18" charset="0"/>
              </a:rPr>
              <a:t>Įvestis</a:t>
            </a:r>
            <a:r>
              <a:rPr lang="en-US" altLang="en-US" sz="2800" dirty="0" smtClean="0">
                <a:solidFill>
                  <a:srgbClr val="990000"/>
                </a:solidFill>
                <a:latin typeface="Times New Roman" panose="02020603050405020304" pitchFamily="18" charset="0"/>
                <a:cs typeface="Times New Roman" panose="02020603050405020304" pitchFamily="18" charset="0"/>
              </a:rPr>
              <a:t>:</a:t>
            </a:r>
            <a:r>
              <a:rPr lang="en-US" altLang="en-US" sz="2800" dirty="0" smtClean="0">
                <a:solidFill>
                  <a:srgbClr val="444444"/>
                </a:solidFill>
                <a:latin typeface="Times New Roman" panose="02020603050405020304" pitchFamily="18" charset="0"/>
                <a:cs typeface="Times New Roman" panose="02020603050405020304" pitchFamily="18" charset="0"/>
              </a:rPr>
              <a:t> </a:t>
            </a:r>
            <a:r>
              <a:rPr lang="lt-LT" altLang="en-US" sz="2800" dirty="0" smtClean="0">
                <a:solidFill>
                  <a:srgbClr val="444444"/>
                </a:solidFill>
                <a:latin typeface="Times New Roman" panose="02020603050405020304" pitchFamily="18" charset="0"/>
                <a:cs typeface="Times New Roman" panose="02020603050405020304" pitchFamily="18" charset="0"/>
              </a:rPr>
              <a:t>Svorinis grafas</a:t>
            </a:r>
            <a:r>
              <a:rPr lang="en-US" altLang="en-US" sz="2800" dirty="0" smtClean="0">
                <a:solidFill>
                  <a:srgbClr val="444444"/>
                </a:solidFill>
                <a:latin typeface="Times New Roman" panose="02020603050405020304" pitchFamily="18" charset="0"/>
                <a:cs typeface="Times New Roman" panose="02020603050405020304" pitchFamily="18" charset="0"/>
              </a:rPr>
              <a:t> </a:t>
            </a:r>
            <a:r>
              <a:rPr lang="en-US" altLang="en-US" sz="2800" dirty="0">
                <a:solidFill>
                  <a:srgbClr val="444444"/>
                </a:solidFill>
                <a:latin typeface="Times New Roman" panose="02020603050405020304" pitchFamily="18" charset="0"/>
                <a:cs typeface="Times New Roman" panose="02020603050405020304" pitchFamily="18" charset="0"/>
              </a:rPr>
              <a:t>G={E,V} </a:t>
            </a:r>
            <a:r>
              <a:rPr lang="lt-LT" altLang="en-US" sz="2800" dirty="0" smtClean="0">
                <a:solidFill>
                  <a:srgbClr val="444444"/>
                </a:solidFill>
                <a:latin typeface="Times New Roman" panose="02020603050405020304" pitchFamily="18" charset="0"/>
                <a:cs typeface="Times New Roman" panose="02020603050405020304" pitchFamily="18" charset="0"/>
              </a:rPr>
              <a:t>ir fiksuota viršūnė (angl. source)</a:t>
            </a:r>
            <a:r>
              <a:rPr lang="en-US" altLang="en-US" sz="2800" dirty="0" smtClean="0">
                <a:solidFill>
                  <a:srgbClr val="444444"/>
                </a:solidFill>
                <a:latin typeface="Times New Roman" panose="02020603050405020304" pitchFamily="18" charset="0"/>
                <a:cs typeface="Times New Roman" panose="02020603050405020304" pitchFamily="18" charset="0"/>
              </a:rPr>
              <a:t> </a:t>
            </a:r>
            <a:r>
              <a:rPr lang="en-US" altLang="en-US" sz="2800" i="1" dirty="0" err="1">
                <a:solidFill>
                  <a:srgbClr val="444444"/>
                </a:solidFill>
                <a:latin typeface="Times New Roman" panose="02020603050405020304" pitchFamily="18" charset="0"/>
                <a:cs typeface="Times New Roman" panose="02020603050405020304" pitchFamily="18" charset="0"/>
              </a:rPr>
              <a:t>v</a:t>
            </a:r>
            <a:r>
              <a:rPr lang="en-US" altLang="en-US" sz="2800" dirty="0" err="1">
                <a:latin typeface="Times New Roman" panose="02020603050405020304" pitchFamily="18" charset="0"/>
                <a:cs typeface="Times New Roman" panose="02020603050405020304" pitchFamily="18" charset="0"/>
              </a:rPr>
              <a:t>∈</a:t>
            </a:r>
            <a:r>
              <a:rPr lang="en-US" altLang="en-US" sz="2800" dirty="0" err="1">
                <a:solidFill>
                  <a:srgbClr val="444444"/>
                </a:solidFill>
                <a:latin typeface="Times New Roman" panose="02020603050405020304" pitchFamily="18" charset="0"/>
                <a:cs typeface="Times New Roman" panose="02020603050405020304" pitchFamily="18" charset="0"/>
              </a:rPr>
              <a:t>V</a:t>
            </a:r>
            <a:r>
              <a:rPr lang="en-US" altLang="en-US" sz="2800" dirty="0">
                <a:solidFill>
                  <a:srgbClr val="444444"/>
                </a:solidFill>
                <a:latin typeface="Times New Roman" panose="02020603050405020304" pitchFamily="18" charset="0"/>
                <a:cs typeface="Times New Roman" panose="02020603050405020304" pitchFamily="18" charset="0"/>
              </a:rPr>
              <a:t>, </a:t>
            </a:r>
            <a:r>
              <a:rPr lang="lt-LT" altLang="en-US" sz="2800" dirty="0" smtClean="0">
                <a:solidFill>
                  <a:srgbClr val="444444"/>
                </a:solidFill>
                <a:latin typeface="Times New Roman" panose="02020603050405020304" pitchFamily="18" charset="0"/>
                <a:cs typeface="Times New Roman" panose="02020603050405020304" pitchFamily="18" charset="0"/>
              </a:rPr>
              <a:t>kur visų briaunų svoriai  yra neneigiami.</a:t>
            </a:r>
            <a:endParaRPr lang="en-US" altLang="en-US" sz="2800" dirty="0">
              <a:latin typeface="Times New Roman" panose="02020603050405020304" pitchFamily="18" charset="0"/>
              <a:cs typeface="Times New Roman" panose="02020603050405020304" pitchFamily="18" charset="0"/>
            </a:endParaRPr>
          </a:p>
          <a:p>
            <a:pPr marL="0" indent="0">
              <a:lnSpc>
                <a:spcPct val="95000"/>
              </a:lnSpc>
              <a:spcBef>
                <a:spcPct val="0"/>
              </a:spcBef>
              <a:buFontTx/>
              <a:buNone/>
            </a:pPr>
            <a:r>
              <a:rPr lang="en-US" altLang="en-US" sz="2800" dirty="0">
                <a:solidFill>
                  <a:srgbClr val="444444"/>
                </a:solidFill>
                <a:latin typeface="Times New Roman" panose="02020603050405020304" pitchFamily="18" charset="0"/>
                <a:cs typeface="Times New Roman" panose="02020603050405020304" pitchFamily="18" charset="0"/>
              </a:rPr>
              <a:t> </a:t>
            </a:r>
            <a:endParaRPr lang="en-US" altLang="en-US" sz="2800" dirty="0">
              <a:latin typeface="Times New Roman" panose="02020603050405020304" pitchFamily="18" charset="0"/>
              <a:cs typeface="Times New Roman" panose="02020603050405020304" pitchFamily="18" charset="0"/>
            </a:endParaRPr>
          </a:p>
          <a:p>
            <a:pPr marL="0" indent="0">
              <a:lnSpc>
                <a:spcPct val="95000"/>
              </a:lnSpc>
              <a:spcBef>
                <a:spcPct val="0"/>
              </a:spcBef>
              <a:buFontTx/>
              <a:buNone/>
            </a:pPr>
            <a:r>
              <a:rPr lang="lt-LT" altLang="en-US" sz="2800" dirty="0" smtClean="0">
                <a:solidFill>
                  <a:srgbClr val="990000"/>
                </a:solidFill>
                <a:latin typeface="Times New Roman" panose="02020603050405020304" pitchFamily="18" charset="0"/>
                <a:cs typeface="Times New Roman" panose="02020603050405020304" pitchFamily="18" charset="0"/>
              </a:rPr>
              <a:t>Išvestis</a:t>
            </a:r>
            <a:r>
              <a:rPr lang="en-US" altLang="en-US" sz="2800" dirty="0" smtClean="0">
                <a:solidFill>
                  <a:srgbClr val="990000"/>
                </a:solidFill>
                <a:latin typeface="Times New Roman" panose="02020603050405020304" pitchFamily="18" charset="0"/>
                <a:cs typeface="Times New Roman" panose="02020603050405020304" pitchFamily="18" charset="0"/>
              </a:rPr>
              <a:t>:</a:t>
            </a:r>
            <a:r>
              <a:rPr lang="lt-LT" altLang="en-US" sz="2800" dirty="0" smtClean="0">
                <a:solidFill>
                  <a:srgbClr val="444444"/>
                </a:solidFill>
                <a:latin typeface="Times New Roman" panose="02020603050405020304" pitchFamily="18" charset="0"/>
                <a:cs typeface="Times New Roman" panose="02020603050405020304" pitchFamily="18" charset="0"/>
              </a:rPr>
              <a:t> I</a:t>
            </a:r>
            <a:r>
              <a:rPr lang="lt-LT" altLang="en-US" sz="2800" dirty="0" smtClean="0">
                <a:solidFill>
                  <a:srgbClr val="444444"/>
                </a:solidFill>
                <a:latin typeface="Times New Roman" panose="02020603050405020304" pitchFamily="18" charset="0"/>
                <a:cs typeface="Times New Roman" panose="02020603050405020304" pitchFamily="18" charset="0"/>
              </a:rPr>
              <a:t>lgis trumpiausio kelio iš duotosios viršūnės </a:t>
            </a:r>
            <a:r>
              <a:rPr lang="en-US" altLang="en-US" sz="2800" i="1" dirty="0" err="1" smtClean="0">
                <a:solidFill>
                  <a:srgbClr val="444444"/>
                </a:solidFill>
                <a:latin typeface="Times New Roman" panose="02020603050405020304" pitchFamily="18" charset="0"/>
                <a:cs typeface="Times New Roman" panose="02020603050405020304" pitchFamily="18" charset="0"/>
              </a:rPr>
              <a:t>v</a:t>
            </a:r>
            <a:r>
              <a:rPr lang="en-US" altLang="en-US" sz="2800" dirty="0" err="1">
                <a:latin typeface="Times New Roman" panose="02020603050405020304" pitchFamily="18" charset="0"/>
                <a:cs typeface="Times New Roman" panose="02020603050405020304" pitchFamily="18" charset="0"/>
              </a:rPr>
              <a:t>∈</a:t>
            </a:r>
            <a:r>
              <a:rPr lang="en-US" altLang="en-US" sz="2800" dirty="0" err="1">
                <a:solidFill>
                  <a:srgbClr val="444444"/>
                </a:solidFill>
                <a:latin typeface="Times New Roman" panose="02020603050405020304" pitchFamily="18" charset="0"/>
                <a:cs typeface="Times New Roman" panose="02020603050405020304" pitchFamily="18" charset="0"/>
              </a:rPr>
              <a:t>V</a:t>
            </a:r>
            <a:r>
              <a:rPr lang="en-US" altLang="en-US" sz="2800" dirty="0">
                <a:solidFill>
                  <a:srgbClr val="444444"/>
                </a:solidFill>
                <a:latin typeface="Times New Roman" panose="02020603050405020304" pitchFamily="18" charset="0"/>
                <a:cs typeface="Times New Roman" panose="02020603050405020304" pitchFamily="18" charset="0"/>
              </a:rPr>
              <a:t>  </a:t>
            </a:r>
            <a:r>
              <a:rPr lang="lt-LT" altLang="en-US" sz="2800" dirty="0" smtClean="0">
                <a:solidFill>
                  <a:srgbClr val="444444"/>
                </a:solidFill>
                <a:latin typeface="Times New Roman" panose="02020603050405020304" pitchFamily="18" charset="0"/>
                <a:cs typeface="Times New Roman" panose="02020603050405020304" pitchFamily="18" charset="0"/>
              </a:rPr>
              <a:t>iki kitų egzistuojančių viršūnių.</a:t>
            </a:r>
            <a:endParaRPr lang="en-US" alt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387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anose="02020603050405020304" pitchFamily="18" charset="0"/>
                <a:cs typeface="Times New Roman" panose="02020603050405020304" pitchFamily="18" charset="0"/>
              </a:rPr>
              <a:t>Dijkstros</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pseudokodas</a:t>
            </a:r>
            <a:endParaRPr lang="en-US" b="1" dirty="0">
              <a:latin typeface="Times New Roman" panose="02020603050405020304" pitchFamily="18" charset="0"/>
              <a:cs typeface="Times New Roman" panose="02020603050405020304" pitchFamily="18" charset="0"/>
            </a:endParaRPr>
          </a:p>
        </p:txBody>
      </p:sp>
      <p:sp>
        <p:nvSpPr>
          <p:cNvPr id="4" name="Text Box 4"/>
          <p:cNvSpPr txBox="1">
            <a:spLocks noChangeArrowheads="1"/>
          </p:cNvSpPr>
          <p:nvPr/>
        </p:nvSpPr>
        <p:spPr bwMode="auto">
          <a:xfrm>
            <a:off x="1230630" y="1940455"/>
            <a:ext cx="10165080" cy="3801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5000"/>
              </a:lnSpc>
            </a:pPr>
            <a:r>
              <a:rPr lang="en-US" altLang="en-US" sz="2000" dirty="0" err="1">
                <a:solidFill>
                  <a:srgbClr val="674EA7"/>
                </a:solidFill>
                <a:latin typeface="Constantia" panose="02030602050306030303" pitchFamily="18" charset="0"/>
              </a:rPr>
              <a:t>dist</a:t>
            </a:r>
            <a:r>
              <a:rPr lang="en-US" altLang="en-US" sz="2000" dirty="0">
                <a:solidFill>
                  <a:srgbClr val="674EA7"/>
                </a:solidFill>
                <a:latin typeface="Constantia" panose="02030602050306030303" pitchFamily="18" charset="0"/>
              </a:rPr>
              <a:t>[s] ←0        			</a:t>
            </a:r>
            <a:r>
              <a:rPr lang="en-US" altLang="en-US" sz="2000" dirty="0" smtClean="0">
                <a:solidFill>
                  <a:srgbClr val="C00000"/>
                </a:solidFill>
                <a:latin typeface="Constantia" panose="02030602050306030303" pitchFamily="18" charset="0"/>
              </a:rPr>
              <a:t>(</a:t>
            </a:r>
            <a:r>
              <a:rPr lang="lt-LT" altLang="en-US" sz="2000" dirty="0" smtClean="0">
                <a:solidFill>
                  <a:srgbClr val="C00000"/>
                </a:solidFill>
                <a:latin typeface="Constantia" panose="02030602050306030303" pitchFamily="18" charset="0"/>
              </a:rPr>
              <a:t>A</a:t>
            </a:r>
            <a:r>
              <a:rPr lang="en-US" altLang="en-US" sz="2000" dirty="0" err="1" smtClean="0">
                <a:solidFill>
                  <a:srgbClr val="C00000"/>
                </a:solidFill>
                <a:latin typeface="Constantia" panose="02030602050306030303" pitchFamily="18" charset="0"/>
              </a:rPr>
              <a:t>tstumas</a:t>
            </a:r>
            <a:r>
              <a:rPr lang="en-US" altLang="en-US" sz="2000" dirty="0" smtClean="0">
                <a:solidFill>
                  <a:srgbClr val="C00000"/>
                </a:solidFill>
                <a:latin typeface="Constantia" panose="02030602050306030303" pitchFamily="18" charset="0"/>
              </a:rPr>
              <a:t> </a:t>
            </a:r>
            <a:r>
              <a:rPr lang="en-US" altLang="en-US" sz="2000" dirty="0" err="1" smtClean="0">
                <a:solidFill>
                  <a:srgbClr val="C00000"/>
                </a:solidFill>
                <a:latin typeface="Constantia" panose="02030602050306030303" pitchFamily="18" charset="0"/>
              </a:rPr>
              <a:t>iki</a:t>
            </a:r>
            <a:r>
              <a:rPr lang="en-US" altLang="en-US" sz="2000" dirty="0" smtClean="0">
                <a:solidFill>
                  <a:srgbClr val="C00000"/>
                </a:solidFill>
                <a:latin typeface="Constantia" panose="02030602050306030303" pitchFamily="18" charset="0"/>
              </a:rPr>
              <a:t> </a:t>
            </a:r>
            <a:r>
              <a:rPr lang="en-US" altLang="en-US" sz="2000" dirty="0" err="1" smtClean="0">
                <a:solidFill>
                  <a:srgbClr val="C00000"/>
                </a:solidFill>
                <a:latin typeface="Constantia" panose="02030602050306030303" pitchFamily="18" charset="0"/>
              </a:rPr>
              <a:t>einamosios</a:t>
            </a:r>
            <a:r>
              <a:rPr lang="en-US" altLang="en-US" sz="2000" dirty="0" smtClean="0">
                <a:solidFill>
                  <a:srgbClr val="C00000"/>
                </a:solidFill>
                <a:latin typeface="Constantia" panose="02030602050306030303" pitchFamily="18" charset="0"/>
              </a:rPr>
              <a:t> </a:t>
            </a:r>
            <a:r>
              <a:rPr lang="en-US" altLang="en-US" sz="2000" dirty="0" err="1" smtClean="0">
                <a:solidFill>
                  <a:srgbClr val="C00000"/>
                </a:solidFill>
                <a:latin typeface="Constantia" panose="02030602050306030303" pitchFamily="18" charset="0"/>
              </a:rPr>
              <a:t>vir</a:t>
            </a:r>
            <a:r>
              <a:rPr lang="lt-LT" altLang="en-US" sz="2000" dirty="0" smtClean="0">
                <a:solidFill>
                  <a:srgbClr val="C00000"/>
                </a:solidFill>
                <a:latin typeface="Constantia" panose="02030602050306030303" pitchFamily="18" charset="0"/>
              </a:rPr>
              <a:t>šūnės priskiriamas  0</a:t>
            </a:r>
            <a:r>
              <a:rPr lang="en-US" altLang="en-US" sz="2000" dirty="0" smtClean="0">
                <a:solidFill>
                  <a:srgbClr val="C00000"/>
                </a:solidFill>
                <a:latin typeface="Constantia" panose="02030602050306030303" pitchFamily="18" charset="0"/>
              </a:rPr>
              <a:t>)</a:t>
            </a:r>
            <a:r>
              <a:rPr lang="en-US" altLang="en-US" sz="2000" dirty="0">
                <a:solidFill>
                  <a:srgbClr val="444444"/>
                </a:solidFill>
                <a:latin typeface="Constantia" panose="02030602050306030303" pitchFamily="18" charset="0"/>
              </a:rPr>
              <a:t/>
            </a:r>
            <a:br>
              <a:rPr lang="en-US" altLang="en-US" sz="2000" dirty="0">
                <a:solidFill>
                  <a:srgbClr val="444444"/>
                </a:solidFill>
                <a:latin typeface="Constantia" panose="02030602050306030303" pitchFamily="18" charset="0"/>
              </a:rPr>
            </a:br>
            <a:r>
              <a:rPr lang="en-US" altLang="en-US" sz="2000" dirty="0">
                <a:solidFill>
                  <a:srgbClr val="444444"/>
                </a:solidFill>
                <a:latin typeface="Constantia" panose="02030602050306030303" pitchFamily="18" charset="0"/>
              </a:rPr>
              <a:t>for  all </a:t>
            </a:r>
            <a:r>
              <a:rPr lang="en-US" altLang="en-US" sz="2000" dirty="0">
                <a:solidFill>
                  <a:srgbClr val="674EA7"/>
                </a:solidFill>
                <a:latin typeface="Constantia" panose="02030602050306030303" pitchFamily="18" charset="0"/>
              </a:rPr>
              <a:t>v ∈ V–{s}</a:t>
            </a:r>
            <a:r>
              <a:rPr lang="en-US" altLang="en-US" sz="2000" dirty="0">
                <a:solidFill>
                  <a:srgbClr val="444444"/>
                </a:solidFill>
                <a:latin typeface="Constantia" panose="02030602050306030303" pitchFamily="18" charset="0"/>
              </a:rPr>
              <a:t/>
            </a:r>
            <a:br>
              <a:rPr lang="en-US" altLang="en-US" sz="2000" dirty="0">
                <a:solidFill>
                  <a:srgbClr val="444444"/>
                </a:solidFill>
                <a:latin typeface="Constantia" panose="02030602050306030303" pitchFamily="18" charset="0"/>
              </a:rPr>
            </a:br>
            <a:r>
              <a:rPr lang="en-US" altLang="en-US" sz="2000" dirty="0">
                <a:solidFill>
                  <a:srgbClr val="444444"/>
                </a:solidFill>
                <a:latin typeface="Constantia" panose="02030602050306030303" pitchFamily="18" charset="0"/>
              </a:rPr>
              <a:t>        do  </a:t>
            </a:r>
            <a:r>
              <a:rPr lang="en-US" altLang="en-US" sz="2000" dirty="0" err="1">
                <a:solidFill>
                  <a:srgbClr val="674EA7"/>
                </a:solidFill>
                <a:latin typeface="Constantia" panose="02030602050306030303" pitchFamily="18" charset="0"/>
              </a:rPr>
              <a:t>dist</a:t>
            </a:r>
            <a:r>
              <a:rPr lang="en-US" altLang="en-US" sz="2000" dirty="0">
                <a:solidFill>
                  <a:srgbClr val="674EA7"/>
                </a:solidFill>
                <a:latin typeface="Constantia" panose="02030602050306030303" pitchFamily="18" charset="0"/>
              </a:rPr>
              <a:t>[v] ←∞ 		</a:t>
            </a:r>
            <a:r>
              <a:rPr lang="en-US" altLang="en-US" sz="2000" dirty="0" smtClean="0">
                <a:solidFill>
                  <a:srgbClr val="C00000"/>
                </a:solidFill>
                <a:latin typeface="Constantia" panose="02030602050306030303" pitchFamily="18" charset="0"/>
              </a:rPr>
              <a:t>(</a:t>
            </a:r>
            <a:r>
              <a:rPr lang="lt-LT" altLang="en-US" sz="2000" dirty="0" err="1">
                <a:solidFill>
                  <a:srgbClr val="C00000"/>
                </a:solidFill>
                <a:latin typeface="Constantia" panose="02030602050306030303" pitchFamily="18" charset="0"/>
              </a:rPr>
              <a:t>P</a:t>
            </a:r>
            <a:r>
              <a:rPr lang="en-US" altLang="en-US" sz="2000" dirty="0" err="1" smtClean="0">
                <a:solidFill>
                  <a:srgbClr val="C00000"/>
                </a:solidFill>
                <a:latin typeface="Constantia" panose="02030602050306030303" pitchFamily="18" charset="0"/>
              </a:rPr>
              <a:t>riskirti</a:t>
            </a:r>
            <a:r>
              <a:rPr lang="en-US" altLang="en-US" sz="2000" dirty="0" smtClean="0">
                <a:solidFill>
                  <a:srgbClr val="C00000"/>
                </a:solidFill>
                <a:latin typeface="Constantia" panose="02030602050306030303" pitchFamily="18" charset="0"/>
              </a:rPr>
              <a:t> </a:t>
            </a:r>
            <a:r>
              <a:rPr lang="en-US" altLang="en-US" sz="2000" dirty="0" err="1" smtClean="0">
                <a:solidFill>
                  <a:srgbClr val="C00000"/>
                </a:solidFill>
                <a:latin typeface="Constantia" panose="02030602050306030303" pitchFamily="18" charset="0"/>
              </a:rPr>
              <a:t>visus</a:t>
            </a:r>
            <a:r>
              <a:rPr lang="en-US" altLang="en-US" sz="2000" dirty="0" smtClean="0">
                <a:solidFill>
                  <a:srgbClr val="C00000"/>
                </a:solidFill>
                <a:latin typeface="Constantia" panose="02030602050306030303" pitchFamily="18" charset="0"/>
              </a:rPr>
              <a:t> </a:t>
            </a:r>
            <a:r>
              <a:rPr lang="en-US" altLang="en-US" sz="2000" dirty="0" err="1" smtClean="0">
                <a:solidFill>
                  <a:srgbClr val="C00000"/>
                </a:solidFill>
                <a:latin typeface="Constantia" panose="02030602050306030303" pitchFamily="18" charset="0"/>
              </a:rPr>
              <a:t>likusius</a:t>
            </a:r>
            <a:r>
              <a:rPr lang="en-US" altLang="en-US" sz="2000" dirty="0" smtClean="0">
                <a:solidFill>
                  <a:srgbClr val="C00000"/>
                </a:solidFill>
                <a:latin typeface="Constantia" panose="02030602050306030303" pitchFamily="18" charset="0"/>
              </a:rPr>
              <a:t> </a:t>
            </a:r>
            <a:r>
              <a:rPr lang="en-US" altLang="en-US" sz="2000" dirty="0" err="1" smtClean="0">
                <a:solidFill>
                  <a:srgbClr val="C00000"/>
                </a:solidFill>
                <a:latin typeface="Constantia" panose="02030602050306030303" pitchFamily="18" charset="0"/>
              </a:rPr>
              <a:t>atstumus</a:t>
            </a:r>
            <a:r>
              <a:rPr lang="en-US" altLang="en-US" sz="2000" dirty="0" smtClean="0">
                <a:solidFill>
                  <a:srgbClr val="C00000"/>
                </a:solidFill>
                <a:latin typeface="Constantia" panose="02030602050306030303" pitchFamily="18" charset="0"/>
              </a:rPr>
              <a:t> </a:t>
            </a:r>
            <a:r>
              <a:rPr lang="en-US" altLang="en-US" sz="2000" dirty="0" err="1" smtClean="0">
                <a:solidFill>
                  <a:srgbClr val="C00000"/>
                </a:solidFill>
                <a:latin typeface="Constantia" panose="02030602050306030303" pitchFamily="18" charset="0"/>
              </a:rPr>
              <a:t>begalybei</a:t>
            </a:r>
            <a:r>
              <a:rPr lang="en-US" altLang="en-US" sz="2000" dirty="0" smtClean="0">
                <a:solidFill>
                  <a:srgbClr val="C00000"/>
                </a:solidFill>
                <a:latin typeface="Constantia" panose="02030602050306030303" pitchFamily="18" charset="0"/>
              </a:rPr>
              <a:t>) </a:t>
            </a:r>
            <a:r>
              <a:rPr lang="en-US" altLang="en-US" sz="2000" dirty="0">
                <a:solidFill>
                  <a:srgbClr val="444444"/>
                </a:solidFill>
                <a:latin typeface="Constantia" panose="02030602050306030303" pitchFamily="18" charset="0"/>
              </a:rPr>
              <a:t/>
            </a:r>
            <a:br>
              <a:rPr lang="en-US" altLang="en-US" sz="2000" dirty="0">
                <a:solidFill>
                  <a:srgbClr val="444444"/>
                </a:solidFill>
                <a:latin typeface="Constantia" panose="02030602050306030303" pitchFamily="18" charset="0"/>
              </a:rPr>
            </a:br>
            <a:r>
              <a:rPr lang="en-US" altLang="en-US" sz="2000" dirty="0">
                <a:solidFill>
                  <a:srgbClr val="674EA7"/>
                </a:solidFill>
                <a:latin typeface="Constantia" panose="02030602050306030303" pitchFamily="18" charset="0"/>
              </a:rPr>
              <a:t>S←∅ 				</a:t>
            </a:r>
            <a:r>
              <a:rPr lang="en-US" altLang="en-US" sz="2000" dirty="0">
                <a:solidFill>
                  <a:srgbClr val="C00000"/>
                </a:solidFill>
                <a:latin typeface="Constantia" panose="02030602050306030303" pitchFamily="18" charset="0"/>
              </a:rPr>
              <a:t>(S, </a:t>
            </a:r>
            <a:r>
              <a:rPr lang="lt-LT" altLang="en-US" sz="2000" dirty="0" smtClean="0">
                <a:solidFill>
                  <a:srgbClr val="C00000"/>
                </a:solidFill>
                <a:latin typeface="Constantia" panose="02030602050306030303" pitchFamily="18" charset="0"/>
              </a:rPr>
              <a:t>priskiriam aplankytų viršunių tuščiai aibei</a:t>
            </a:r>
            <a:r>
              <a:rPr lang="en-US" altLang="en-US" sz="2000" dirty="0" smtClean="0">
                <a:solidFill>
                  <a:srgbClr val="C00000"/>
                </a:solidFill>
                <a:latin typeface="Constantia" panose="02030602050306030303" pitchFamily="18" charset="0"/>
              </a:rPr>
              <a:t>) </a:t>
            </a:r>
            <a:r>
              <a:rPr lang="en-US" altLang="en-US" sz="2000" dirty="0">
                <a:solidFill>
                  <a:srgbClr val="444444"/>
                </a:solidFill>
                <a:latin typeface="Constantia" panose="02030602050306030303" pitchFamily="18" charset="0"/>
              </a:rPr>
              <a:t/>
            </a:r>
            <a:br>
              <a:rPr lang="en-US" altLang="en-US" sz="2000" dirty="0">
                <a:solidFill>
                  <a:srgbClr val="444444"/>
                </a:solidFill>
                <a:latin typeface="Constantia" panose="02030602050306030303" pitchFamily="18" charset="0"/>
              </a:rPr>
            </a:br>
            <a:r>
              <a:rPr lang="en-US" altLang="en-US" sz="2000" dirty="0">
                <a:solidFill>
                  <a:srgbClr val="674EA7"/>
                </a:solidFill>
                <a:latin typeface="Constantia" panose="02030602050306030303" pitchFamily="18" charset="0"/>
              </a:rPr>
              <a:t>Q←V </a:t>
            </a:r>
            <a:r>
              <a:rPr lang="en-US" altLang="en-US" sz="2000" dirty="0">
                <a:solidFill>
                  <a:srgbClr val="C00000"/>
                </a:solidFill>
                <a:latin typeface="Constantia" panose="02030602050306030303" pitchFamily="18" charset="0"/>
              </a:rPr>
              <a:t> 				(Q, </a:t>
            </a:r>
            <a:r>
              <a:rPr lang="lt-LT" altLang="en-US" sz="2000" dirty="0" smtClean="0">
                <a:solidFill>
                  <a:srgbClr val="C00000"/>
                </a:solidFill>
                <a:latin typeface="Constantia" panose="02030602050306030303" pitchFamily="18" charset="0"/>
              </a:rPr>
              <a:t>eilėje  patalpina visas viršūnes</a:t>
            </a:r>
            <a:r>
              <a:rPr lang="en-US" altLang="en-US" sz="2000" dirty="0" smtClean="0">
                <a:solidFill>
                  <a:srgbClr val="C00000"/>
                </a:solidFill>
                <a:latin typeface="Constantia" panose="02030602050306030303" pitchFamily="18" charset="0"/>
              </a:rPr>
              <a:t>) </a:t>
            </a:r>
            <a:r>
              <a:rPr lang="en-US" altLang="en-US" sz="2000" dirty="0">
                <a:solidFill>
                  <a:srgbClr val="674EA7"/>
                </a:solidFill>
                <a:latin typeface="Constantia" panose="02030602050306030303" pitchFamily="18" charset="0"/>
              </a:rPr>
              <a:t>              </a:t>
            </a:r>
            <a:r>
              <a:rPr lang="en-US" altLang="en-US" sz="2000" dirty="0">
                <a:solidFill>
                  <a:srgbClr val="444444"/>
                </a:solidFill>
                <a:latin typeface="Constantia" panose="02030602050306030303" pitchFamily="18" charset="0"/>
              </a:rPr>
              <a:t/>
            </a:r>
            <a:br>
              <a:rPr lang="en-US" altLang="en-US" sz="2000" dirty="0">
                <a:solidFill>
                  <a:srgbClr val="444444"/>
                </a:solidFill>
                <a:latin typeface="Constantia" panose="02030602050306030303" pitchFamily="18" charset="0"/>
              </a:rPr>
            </a:br>
            <a:r>
              <a:rPr lang="en-US" altLang="en-US" sz="2000" dirty="0">
                <a:solidFill>
                  <a:srgbClr val="444444"/>
                </a:solidFill>
                <a:latin typeface="Constantia" panose="02030602050306030303" pitchFamily="18" charset="0"/>
              </a:rPr>
              <a:t>while </a:t>
            </a:r>
            <a:r>
              <a:rPr lang="en-US" altLang="en-US" sz="2000" dirty="0">
                <a:solidFill>
                  <a:srgbClr val="674EA7"/>
                </a:solidFill>
                <a:latin typeface="Constantia" panose="02030602050306030303" pitchFamily="18" charset="0"/>
              </a:rPr>
              <a:t>Q ≠∅ 			</a:t>
            </a:r>
            <a:r>
              <a:rPr lang="lt-LT" altLang="en-US" sz="2000" dirty="0" smtClean="0">
                <a:solidFill>
                  <a:srgbClr val="C00000"/>
                </a:solidFill>
                <a:latin typeface="Constantia" panose="02030602050306030303" pitchFamily="18" charset="0"/>
              </a:rPr>
              <a:t>(Kol eilė netuščia</a:t>
            </a:r>
            <a:r>
              <a:rPr lang="en-US" altLang="en-US" sz="2000" dirty="0" smtClean="0">
                <a:solidFill>
                  <a:srgbClr val="C00000"/>
                </a:solidFill>
                <a:latin typeface="Constantia" panose="02030602050306030303" pitchFamily="18" charset="0"/>
              </a:rPr>
              <a:t>) </a:t>
            </a:r>
            <a:r>
              <a:rPr lang="en-US" altLang="en-US" sz="2000" dirty="0">
                <a:solidFill>
                  <a:srgbClr val="444444"/>
                </a:solidFill>
                <a:latin typeface="Constantia" panose="02030602050306030303" pitchFamily="18" charset="0"/>
              </a:rPr>
              <a:t/>
            </a:r>
            <a:br>
              <a:rPr lang="en-US" altLang="en-US" sz="2000" dirty="0">
                <a:solidFill>
                  <a:srgbClr val="444444"/>
                </a:solidFill>
                <a:latin typeface="Constantia" panose="02030602050306030303" pitchFamily="18" charset="0"/>
              </a:rPr>
            </a:br>
            <a:r>
              <a:rPr lang="en-US" altLang="en-US" sz="2000" dirty="0">
                <a:solidFill>
                  <a:srgbClr val="444444"/>
                </a:solidFill>
                <a:latin typeface="Constantia" panose="02030602050306030303" pitchFamily="18" charset="0"/>
              </a:rPr>
              <a:t>do  </a:t>
            </a:r>
            <a:r>
              <a:rPr lang="en-US" altLang="en-US" sz="2000" dirty="0">
                <a:solidFill>
                  <a:srgbClr val="674EA7"/>
                </a:solidFill>
                <a:latin typeface="Constantia" panose="02030602050306030303" pitchFamily="18" charset="0"/>
              </a:rPr>
              <a:t> u ← </a:t>
            </a:r>
            <a:r>
              <a:rPr lang="en-US" altLang="en-US" sz="2000" dirty="0" err="1">
                <a:solidFill>
                  <a:srgbClr val="444444"/>
                </a:solidFill>
                <a:latin typeface="Constantia" panose="02030602050306030303" pitchFamily="18" charset="0"/>
              </a:rPr>
              <a:t>mindistance</a:t>
            </a:r>
            <a:r>
              <a:rPr lang="en-US" altLang="en-US" sz="2000" dirty="0">
                <a:solidFill>
                  <a:srgbClr val="674EA7"/>
                </a:solidFill>
                <a:latin typeface="Constantia" panose="02030602050306030303" pitchFamily="18" charset="0"/>
              </a:rPr>
              <a:t>(</a:t>
            </a:r>
            <a:r>
              <a:rPr lang="en-US" altLang="en-US" sz="2000" dirty="0" err="1">
                <a:solidFill>
                  <a:srgbClr val="674EA7"/>
                </a:solidFill>
                <a:latin typeface="Constantia" panose="02030602050306030303" pitchFamily="18" charset="0"/>
              </a:rPr>
              <a:t>Q,dist</a:t>
            </a:r>
            <a:r>
              <a:rPr lang="en-US" altLang="en-US" sz="2000" dirty="0">
                <a:solidFill>
                  <a:srgbClr val="674EA7"/>
                </a:solidFill>
                <a:latin typeface="Constantia" panose="02030602050306030303" pitchFamily="18" charset="0"/>
              </a:rPr>
              <a:t>)	</a:t>
            </a:r>
            <a:r>
              <a:rPr lang="en-US" altLang="en-US" sz="2000" dirty="0" smtClean="0">
                <a:solidFill>
                  <a:srgbClr val="C00000"/>
                </a:solidFill>
                <a:latin typeface="Constantia" panose="02030602050306030303" pitchFamily="18" charset="0"/>
              </a:rPr>
              <a:t>(</a:t>
            </a:r>
            <a:r>
              <a:rPr lang="lt-LT" altLang="en-US" sz="2000" dirty="0" smtClean="0">
                <a:solidFill>
                  <a:srgbClr val="C00000"/>
                </a:solidFill>
                <a:latin typeface="Constantia" panose="02030602050306030303" pitchFamily="18" charset="0"/>
              </a:rPr>
              <a:t>Pasirinkti elementą</a:t>
            </a:r>
            <a:r>
              <a:rPr lang="en-US" altLang="en-US" sz="2000" dirty="0" smtClean="0">
                <a:solidFill>
                  <a:srgbClr val="C00000"/>
                </a:solidFill>
                <a:latin typeface="Constantia" panose="02030602050306030303" pitchFamily="18" charset="0"/>
              </a:rPr>
              <a:t> </a:t>
            </a:r>
            <a:r>
              <a:rPr lang="en-US" altLang="en-US" sz="2000" dirty="0">
                <a:solidFill>
                  <a:srgbClr val="C00000"/>
                </a:solidFill>
                <a:latin typeface="Constantia" panose="02030602050306030303" pitchFamily="18" charset="0"/>
              </a:rPr>
              <a:t>Q </a:t>
            </a:r>
            <a:r>
              <a:rPr lang="lt-LT" altLang="en-US" sz="2000" dirty="0" smtClean="0">
                <a:solidFill>
                  <a:srgbClr val="C00000"/>
                </a:solidFill>
                <a:latin typeface="Constantia" panose="02030602050306030303" pitchFamily="18" charset="0"/>
              </a:rPr>
              <a:t>su minimaliu atstumu</a:t>
            </a:r>
            <a:r>
              <a:rPr lang="en-US" altLang="en-US" sz="2000" dirty="0" smtClean="0">
                <a:solidFill>
                  <a:srgbClr val="C00000"/>
                </a:solidFill>
                <a:latin typeface="Constantia" panose="02030602050306030303" pitchFamily="18" charset="0"/>
              </a:rPr>
              <a:t>) </a:t>
            </a:r>
            <a:r>
              <a:rPr lang="en-US" altLang="en-US" sz="2000" dirty="0">
                <a:solidFill>
                  <a:srgbClr val="444444"/>
                </a:solidFill>
                <a:latin typeface="Constantia" panose="02030602050306030303" pitchFamily="18" charset="0"/>
              </a:rPr>
              <a:t/>
            </a:r>
            <a:br>
              <a:rPr lang="en-US" altLang="en-US" sz="2000" dirty="0">
                <a:solidFill>
                  <a:srgbClr val="444444"/>
                </a:solidFill>
                <a:latin typeface="Constantia" panose="02030602050306030303" pitchFamily="18" charset="0"/>
              </a:rPr>
            </a:br>
            <a:r>
              <a:rPr lang="en-US" altLang="en-US" sz="2000" dirty="0">
                <a:solidFill>
                  <a:srgbClr val="444444"/>
                </a:solidFill>
                <a:latin typeface="Constantia" panose="02030602050306030303" pitchFamily="18" charset="0"/>
              </a:rPr>
              <a:t>    </a:t>
            </a:r>
            <a:r>
              <a:rPr lang="en-US" altLang="en-US" sz="2000" dirty="0">
                <a:solidFill>
                  <a:srgbClr val="674EA7"/>
                </a:solidFill>
                <a:latin typeface="Constantia" panose="02030602050306030303" pitchFamily="18" charset="0"/>
              </a:rPr>
              <a:t>  S←S∪{u} 			</a:t>
            </a:r>
            <a:r>
              <a:rPr lang="en-US" altLang="en-US" sz="2000" dirty="0" smtClean="0">
                <a:solidFill>
                  <a:srgbClr val="C00000"/>
                </a:solidFill>
                <a:latin typeface="Constantia" panose="02030602050306030303" pitchFamily="18" charset="0"/>
              </a:rPr>
              <a:t>(</a:t>
            </a:r>
            <a:r>
              <a:rPr lang="lt-LT" altLang="en-US" sz="2000" dirty="0" smtClean="0">
                <a:solidFill>
                  <a:srgbClr val="C00000"/>
                </a:solidFill>
                <a:latin typeface="Constantia" panose="02030602050306030303" pitchFamily="18" charset="0"/>
              </a:rPr>
              <a:t>Įdėti u į </a:t>
            </a:r>
            <a:r>
              <a:rPr lang="lt-LT" altLang="en-US" sz="2000" dirty="0">
                <a:solidFill>
                  <a:srgbClr val="C00000"/>
                </a:solidFill>
                <a:latin typeface="Constantia" panose="02030602050306030303" pitchFamily="18" charset="0"/>
              </a:rPr>
              <a:t>aplankytų viršunių </a:t>
            </a:r>
            <a:r>
              <a:rPr lang="lt-LT" altLang="en-US" sz="2000" dirty="0" smtClean="0">
                <a:solidFill>
                  <a:srgbClr val="C00000"/>
                </a:solidFill>
                <a:latin typeface="Constantia" panose="02030602050306030303" pitchFamily="18" charset="0"/>
              </a:rPr>
              <a:t>sąrašą</a:t>
            </a:r>
            <a:r>
              <a:rPr lang="en-US" altLang="en-US" sz="2000" dirty="0" smtClean="0">
                <a:solidFill>
                  <a:srgbClr val="C00000"/>
                </a:solidFill>
                <a:latin typeface="Constantia" panose="02030602050306030303" pitchFamily="18" charset="0"/>
              </a:rPr>
              <a:t>) </a:t>
            </a:r>
            <a:r>
              <a:rPr lang="en-US" altLang="en-US" sz="2000" dirty="0">
                <a:solidFill>
                  <a:srgbClr val="444444"/>
                </a:solidFill>
                <a:latin typeface="Constantia" panose="02030602050306030303" pitchFamily="18" charset="0"/>
              </a:rPr>
              <a:t/>
            </a:r>
            <a:br>
              <a:rPr lang="en-US" altLang="en-US" sz="2000" dirty="0">
                <a:solidFill>
                  <a:srgbClr val="444444"/>
                </a:solidFill>
                <a:latin typeface="Constantia" panose="02030602050306030303" pitchFamily="18" charset="0"/>
              </a:rPr>
            </a:br>
            <a:r>
              <a:rPr lang="en-US" altLang="en-US" sz="2000" dirty="0">
                <a:solidFill>
                  <a:srgbClr val="444444"/>
                </a:solidFill>
                <a:latin typeface="Constantia" panose="02030602050306030303" pitchFamily="18" charset="0"/>
              </a:rPr>
              <a:t>       for all </a:t>
            </a:r>
            <a:r>
              <a:rPr lang="en-US" altLang="en-US" sz="2000" dirty="0">
                <a:solidFill>
                  <a:srgbClr val="674EA7"/>
                </a:solidFill>
                <a:latin typeface="Constantia" panose="02030602050306030303" pitchFamily="18" charset="0"/>
              </a:rPr>
              <a:t>v ∈ neighbors[u]		</a:t>
            </a:r>
            <a:r>
              <a:rPr lang="en-US" altLang="en-US" sz="2000" dirty="0">
                <a:solidFill>
                  <a:srgbClr val="C00000"/>
                </a:solidFill>
                <a:latin typeface="Constantia" panose="02030602050306030303" pitchFamily="18" charset="0"/>
              </a:rPr>
              <a:t> </a:t>
            </a:r>
            <a:r>
              <a:rPr lang="en-US" altLang="en-US" sz="2000" dirty="0">
                <a:solidFill>
                  <a:srgbClr val="444444"/>
                </a:solidFill>
                <a:latin typeface="Constantia" panose="02030602050306030303" pitchFamily="18" charset="0"/>
              </a:rPr>
              <a:t/>
            </a:r>
            <a:br>
              <a:rPr lang="en-US" altLang="en-US" sz="2000" dirty="0">
                <a:solidFill>
                  <a:srgbClr val="444444"/>
                </a:solidFill>
                <a:latin typeface="Constantia" panose="02030602050306030303" pitchFamily="18" charset="0"/>
              </a:rPr>
            </a:br>
            <a:r>
              <a:rPr lang="en-US" altLang="en-US" sz="2000" dirty="0">
                <a:solidFill>
                  <a:srgbClr val="444444"/>
                </a:solidFill>
                <a:latin typeface="Constantia" panose="02030602050306030303" pitchFamily="18" charset="0"/>
              </a:rPr>
              <a:t>              do  if   </a:t>
            </a:r>
            <a:r>
              <a:rPr lang="en-US" altLang="en-US" sz="2000" dirty="0" err="1">
                <a:solidFill>
                  <a:srgbClr val="674EA7"/>
                </a:solidFill>
                <a:latin typeface="Constantia" panose="02030602050306030303" pitchFamily="18" charset="0"/>
              </a:rPr>
              <a:t>dist</a:t>
            </a:r>
            <a:r>
              <a:rPr lang="en-US" altLang="en-US" sz="2000" dirty="0">
                <a:solidFill>
                  <a:srgbClr val="674EA7"/>
                </a:solidFill>
                <a:latin typeface="Constantia" panose="02030602050306030303" pitchFamily="18" charset="0"/>
              </a:rPr>
              <a:t>[v] &gt; </a:t>
            </a:r>
            <a:r>
              <a:rPr lang="en-US" altLang="en-US" sz="2000" dirty="0" err="1">
                <a:solidFill>
                  <a:srgbClr val="674EA7"/>
                </a:solidFill>
                <a:latin typeface="Constantia" panose="02030602050306030303" pitchFamily="18" charset="0"/>
              </a:rPr>
              <a:t>dist</a:t>
            </a:r>
            <a:r>
              <a:rPr lang="en-US" altLang="en-US" sz="2000" dirty="0">
                <a:solidFill>
                  <a:srgbClr val="674EA7"/>
                </a:solidFill>
                <a:latin typeface="Constantia" panose="02030602050306030303" pitchFamily="18" charset="0"/>
              </a:rPr>
              <a:t>[u] + w(u, v) 	</a:t>
            </a:r>
            <a:r>
              <a:rPr lang="en-US" altLang="en-US" sz="2000" dirty="0" smtClean="0">
                <a:solidFill>
                  <a:srgbClr val="C00000"/>
                </a:solidFill>
                <a:latin typeface="Constantia" panose="02030602050306030303" pitchFamily="18" charset="0"/>
              </a:rPr>
              <a:t>(</a:t>
            </a:r>
            <a:r>
              <a:rPr lang="lt-LT" altLang="en-US" sz="2000" dirty="0" smtClean="0">
                <a:solidFill>
                  <a:srgbClr val="C00000"/>
                </a:solidFill>
                <a:latin typeface="Constantia" panose="02030602050306030303" pitchFamily="18" charset="0"/>
              </a:rPr>
              <a:t>jeigu naujas trupmpiausias kelias rastas</a:t>
            </a:r>
            <a:r>
              <a:rPr lang="en-US" altLang="en-US" sz="2000" dirty="0" smtClean="0">
                <a:solidFill>
                  <a:srgbClr val="C00000"/>
                </a:solidFill>
                <a:latin typeface="Constantia" panose="02030602050306030303" pitchFamily="18" charset="0"/>
              </a:rPr>
              <a:t>)</a:t>
            </a:r>
            <a:r>
              <a:rPr lang="en-US" altLang="en-US" sz="2000" dirty="0">
                <a:solidFill>
                  <a:srgbClr val="444444"/>
                </a:solidFill>
                <a:latin typeface="Constantia" panose="02030602050306030303" pitchFamily="18" charset="0"/>
              </a:rPr>
              <a:t/>
            </a:r>
            <a:br>
              <a:rPr lang="en-US" altLang="en-US" sz="2000" dirty="0">
                <a:solidFill>
                  <a:srgbClr val="444444"/>
                </a:solidFill>
                <a:latin typeface="Constantia" panose="02030602050306030303" pitchFamily="18" charset="0"/>
              </a:rPr>
            </a:br>
            <a:r>
              <a:rPr lang="en-US" altLang="en-US" sz="2000" dirty="0">
                <a:solidFill>
                  <a:srgbClr val="444444"/>
                </a:solidFill>
                <a:latin typeface="Constantia" panose="02030602050306030303" pitchFamily="18" charset="0"/>
              </a:rPr>
              <a:t>                         then      </a:t>
            </a:r>
            <a:r>
              <a:rPr lang="en-US" altLang="en-US" sz="2000" dirty="0">
                <a:solidFill>
                  <a:srgbClr val="674EA7"/>
                </a:solidFill>
                <a:latin typeface="Constantia" panose="02030602050306030303" pitchFamily="18" charset="0"/>
              </a:rPr>
              <a:t>d[v] ←d[u] + w(u, v</a:t>
            </a:r>
            <a:r>
              <a:rPr lang="en-US" altLang="en-US" sz="2000" dirty="0" smtClean="0">
                <a:solidFill>
                  <a:srgbClr val="674EA7"/>
                </a:solidFill>
                <a:latin typeface="Constantia" panose="02030602050306030303" pitchFamily="18" charset="0"/>
              </a:rPr>
              <a:t>)</a:t>
            </a:r>
            <a:r>
              <a:rPr lang="lt-LT" altLang="en-US" sz="2000" dirty="0" smtClean="0">
                <a:solidFill>
                  <a:srgbClr val="674EA7"/>
                </a:solidFill>
                <a:latin typeface="Constantia" panose="02030602050306030303" pitchFamily="18" charset="0"/>
              </a:rPr>
              <a:t> </a:t>
            </a:r>
            <a:r>
              <a:rPr lang="en-US" altLang="en-US" sz="2000" dirty="0" smtClean="0">
                <a:solidFill>
                  <a:srgbClr val="C00000"/>
                </a:solidFill>
                <a:latin typeface="Constantia" panose="02030602050306030303" pitchFamily="18" charset="0"/>
              </a:rPr>
              <a:t>(</a:t>
            </a:r>
            <a:r>
              <a:rPr lang="lt-LT" altLang="en-US" sz="2000" dirty="0" smtClean="0">
                <a:solidFill>
                  <a:srgbClr val="C00000"/>
                </a:solidFill>
                <a:latin typeface="Constantia" panose="02030602050306030303" pitchFamily="18" charset="0"/>
              </a:rPr>
              <a:t>priskiriam naują reikšmę trumpiausiui keliui</a:t>
            </a:r>
            <a:r>
              <a:rPr lang="en-US" altLang="en-US" sz="2000" dirty="0" smtClean="0">
                <a:solidFill>
                  <a:srgbClr val="C00000"/>
                </a:solidFill>
                <a:latin typeface="Constantia" panose="02030602050306030303" pitchFamily="18" charset="0"/>
              </a:rPr>
              <a:t>)</a:t>
            </a:r>
            <a:endParaRPr lang="en-US" altLang="en-US" sz="2000" dirty="0">
              <a:solidFill>
                <a:srgbClr val="C00000"/>
              </a:solidFill>
              <a:latin typeface="Constantia" panose="02030602050306030303" pitchFamily="18" charset="0"/>
            </a:endParaRPr>
          </a:p>
          <a:p>
            <a:pPr eaLnBrk="1" hangingPunct="1">
              <a:lnSpc>
                <a:spcPct val="95000"/>
              </a:lnSpc>
            </a:pPr>
            <a:r>
              <a:rPr lang="en-US" altLang="en-US" sz="2000" dirty="0">
                <a:solidFill>
                  <a:srgbClr val="444444"/>
                </a:solidFill>
                <a:latin typeface="Constantia" panose="02030602050306030303" pitchFamily="18" charset="0"/>
              </a:rPr>
              <a:t>		</a:t>
            </a:r>
            <a:r>
              <a:rPr lang="en-US" altLang="en-US" sz="2000" dirty="0" smtClean="0">
                <a:solidFill>
                  <a:srgbClr val="444444"/>
                </a:solidFill>
                <a:latin typeface="Constantia" panose="02030602050306030303" pitchFamily="18" charset="0"/>
              </a:rPr>
              <a:t>return </a:t>
            </a:r>
            <a:r>
              <a:rPr lang="en-US" altLang="en-US" sz="2000" dirty="0" err="1">
                <a:solidFill>
                  <a:srgbClr val="674EA7"/>
                </a:solidFill>
                <a:latin typeface="Constantia" panose="02030602050306030303" pitchFamily="18" charset="0"/>
              </a:rPr>
              <a:t>dist</a:t>
            </a:r>
            <a:endParaRPr lang="en-US" altLang="en-US" sz="2000" dirty="0">
              <a:solidFill>
                <a:srgbClr val="C00000"/>
              </a:solidFill>
              <a:latin typeface="Constantia" panose="02030602050306030303" pitchFamily="18" charset="0"/>
            </a:endParaRPr>
          </a:p>
          <a:p>
            <a:pPr eaLnBrk="1" hangingPunct="1">
              <a:lnSpc>
                <a:spcPct val="95000"/>
              </a:lnSpc>
            </a:pPr>
            <a:endParaRPr lang="en-US" altLang="en-US" sz="2000" dirty="0">
              <a:solidFill>
                <a:srgbClr val="674EA7"/>
              </a:solidFill>
              <a:latin typeface="Constantia" panose="02030602050306030303" pitchFamily="18" charset="0"/>
            </a:endParaRPr>
          </a:p>
        </p:txBody>
      </p:sp>
    </p:spTree>
    <p:extLst>
      <p:ext uri="{BB962C8B-B14F-4D97-AF65-F5344CB8AC3E}">
        <p14:creationId xmlns:p14="http://schemas.microsoft.com/office/powerpoint/2010/main" val="3079016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1198245" y="240030"/>
            <a:ext cx="8698230" cy="822960"/>
          </a:xfrm>
        </p:spPr>
        <p:txBody>
          <a:bodyPr vert="horz" lIns="0" tIns="0" rIns="0" bIns="0" rtlCol="0" anchor="t">
            <a:normAutofit/>
          </a:bodyPr>
          <a:lstStyle/>
          <a:p>
            <a:pPr>
              <a:lnSpc>
                <a:spcPct val="95000"/>
              </a:lnSpc>
              <a:defRPr/>
            </a:pPr>
            <a:r>
              <a:rPr lang="en-US" dirty="0" err="1">
                <a:solidFill>
                  <a:schemeClr val="tx1"/>
                </a:solidFill>
                <a:latin typeface="Times New Roman" panose="02020603050405020304" pitchFamily="18" charset="0"/>
                <a:cs typeface="Times New Roman" panose="02020603050405020304" pitchFamily="18" charset="0"/>
              </a:rPr>
              <a:t>Dijkstra</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Anim</a:t>
            </a:r>
            <a:r>
              <a:rPr lang="lt-LT" dirty="0" smtClean="0">
                <a:solidFill>
                  <a:schemeClr val="tx1"/>
                </a:solidFill>
                <a:latin typeface="Times New Roman" panose="02020603050405020304" pitchFamily="18" charset="0"/>
                <a:cs typeface="Times New Roman" panose="02020603050405020304" pitchFamily="18" charset="0"/>
              </a:rPr>
              <a:t>acija</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62990"/>
            <a:ext cx="8229600" cy="469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0867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040" y="754380"/>
            <a:ext cx="7912418" cy="408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p:cNvSpPr txBox="1">
            <a:spLocks noChangeArrowheads="1"/>
          </p:cNvSpPr>
          <p:nvPr/>
        </p:nvSpPr>
        <p:spPr>
          <a:xfrm>
            <a:off x="1198245" y="240030"/>
            <a:ext cx="8698230" cy="822960"/>
          </a:xfrm>
          <a:prstGeom prst="rect">
            <a:avLst/>
          </a:prstGeom>
        </p:spPr>
        <p:txBody>
          <a:bodyPr vert="horz" lIns="0" tIns="0" rIns="0" bIns="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5000"/>
              </a:lnSpc>
              <a:defRPr/>
            </a:pPr>
            <a:r>
              <a:rPr lang="en-US" dirty="0" err="1" smtClean="0">
                <a:solidFill>
                  <a:schemeClr val="tx1"/>
                </a:solidFill>
                <a:latin typeface="Times New Roman" panose="02020603050405020304" pitchFamily="18" charset="0"/>
                <a:cs typeface="Times New Roman" panose="02020603050405020304" pitchFamily="18" charset="0"/>
              </a:rPr>
              <a:t>Dijkstra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Anim</a:t>
            </a:r>
            <a:r>
              <a:rPr lang="lt-LT" dirty="0" smtClean="0">
                <a:solidFill>
                  <a:schemeClr val="tx1"/>
                </a:solidFill>
                <a:latin typeface="Times New Roman" panose="02020603050405020304" pitchFamily="18" charset="0"/>
                <a:cs typeface="Times New Roman" panose="02020603050405020304" pitchFamily="18" charset="0"/>
              </a:rPr>
              <a:t>acija</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839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latin typeface="Times New Roman" panose="02020603050405020304" pitchFamily="18" charset="0"/>
                <a:cs typeface="Times New Roman" panose="02020603050405020304" pitchFamily="18" charset="0"/>
              </a:rPr>
              <a:t>Paprastas algoritmas (</a:t>
            </a:r>
            <a:r>
              <a:rPr lang="lt-LT" b="1" i="1" dirty="0">
                <a:latin typeface="Times New Roman" panose="02020603050405020304" pitchFamily="18" charset="0"/>
                <a:cs typeface="Times New Roman" panose="02020603050405020304" pitchFamily="18" charset="0"/>
              </a:rPr>
              <a:t>pa</a:t>
            </a:r>
            <a:r>
              <a:rPr lang="lt-LT"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lvl="0" indent="-514350" algn="just">
              <a:buFont typeface="+mj-lt"/>
              <a:buAutoNum type="arabicPeriod"/>
            </a:pPr>
            <a:r>
              <a:rPr lang="lt-LT" sz="2800" dirty="0" smtClean="0">
                <a:latin typeface="Times New Roman" panose="02020603050405020304" pitchFamily="18" charset="0"/>
                <a:cs typeface="Times New Roman" panose="02020603050405020304" pitchFamily="18" charset="0"/>
              </a:rPr>
              <a:t>Imti </a:t>
            </a:r>
            <a:r>
              <a:rPr lang="lt-LT" sz="2800" dirty="0">
                <a:latin typeface="Times New Roman" panose="02020603050405020304" pitchFamily="18" charset="0"/>
                <a:cs typeface="Times New Roman" panose="02020603050405020304" pitchFamily="18" charset="0"/>
              </a:rPr>
              <a:t>viršūnę iš kurios nėra išeinančių briaunų.</a:t>
            </a:r>
            <a:endParaRPr lang="en-US" sz="2800" dirty="0">
              <a:latin typeface="Times New Roman" panose="02020603050405020304" pitchFamily="18" charset="0"/>
              <a:cs typeface="Times New Roman" panose="02020603050405020304" pitchFamily="18" charset="0"/>
            </a:endParaRPr>
          </a:p>
          <a:p>
            <a:pPr marL="514350" lvl="0" indent="-514350" algn="just">
              <a:buFont typeface="+mj-lt"/>
              <a:buAutoNum type="arabicPeriod"/>
            </a:pPr>
            <a:r>
              <a:rPr lang="lt-LT" sz="2800" dirty="0">
                <a:latin typeface="Times New Roman" panose="02020603050405020304" pitchFamily="18" charset="0"/>
                <a:cs typeface="Times New Roman" panose="02020603050405020304" pitchFamily="18" charset="0"/>
              </a:rPr>
              <a:t>Įdėti ją į sąrašo pradžią ir iš grafo ją išmesti.</a:t>
            </a:r>
            <a:endParaRPr lang="en-US" sz="28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119" y="3349768"/>
            <a:ext cx="9952141" cy="1689648"/>
          </a:xfrm>
          <a:prstGeom prst="rect">
            <a:avLst/>
          </a:prstGeom>
          <a:blipFill dpi="0" rotWithShape="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273277" y="5192645"/>
            <a:ext cx="4482597" cy="523220"/>
          </a:xfrm>
          <a:prstGeom prst="rect">
            <a:avLst/>
          </a:prstGeom>
        </p:spPr>
        <p:txBody>
          <a:bodyPr wrap="square">
            <a:spAutoFit/>
          </a:bodyPr>
          <a:lstStyle/>
          <a:p>
            <a:pPr algn="just"/>
            <a:r>
              <a:rPr lang="lt-LT" sz="2800" b="1" dirty="0">
                <a:latin typeface="Times New Roman" panose="02020603050405020304" pitchFamily="18" charset="0"/>
                <a:ea typeface="Times New Roman" panose="02020603050405020304" pitchFamily="18" charset="0"/>
              </a:rPr>
              <a:t>Topologinis rikiavimas (</a:t>
            </a:r>
            <a:r>
              <a:rPr lang="lt-LT" sz="2800" b="1" i="1" dirty="0">
                <a:latin typeface="Times New Roman" panose="02020603050405020304" pitchFamily="18" charset="0"/>
                <a:ea typeface="Times New Roman" panose="02020603050405020304" pitchFamily="18" charset="0"/>
              </a:rPr>
              <a:t>pa</a:t>
            </a:r>
            <a:r>
              <a:rPr lang="lt-LT" sz="2800" b="1" dirty="0">
                <a:latin typeface="Times New Roman" panose="02020603050405020304" pitchFamily="18" charset="0"/>
                <a:ea typeface="Times New Roman" panose="02020603050405020304" pitchFamily="18" charset="0"/>
              </a:rPr>
              <a:t>)</a:t>
            </a:r>
            <a:endParaRPr lang="en-US" sz="2800" b="1" dirty="0"/>
          </a:p>
        </p:txBody>
      </p:sp>
    </p:spTree>
    <p:extLst>
      <p:ext uri="{BB962C8B-B14F-4D97-AF65-F5344CB8AC3E}">
        <p14:creationId xmlns:p14="http://schemas.microsoft.com/office/powerpoint/2010/main" val="1568574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460" y="908685"/>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
          <p:cNvSpPr>
            <a:spLocks noGrp="1" noChangeArrowheads="1"/>
          </p:cNvSpPr>
          <p:nvPr>
            <p:ph type="title"/>
          </p:nvPr>
        </p:nvSpPr>
        <p:spPr>
          <a:xfrm>
            <a:off x="1198245" y="240030"/>
            <a:ext cx="8698230" cy="822960"/>
          </a:xfrm>
        </p:spPr>
        <p:txBody>
          <a:bodyPr vert="horz" lIns="0" tIns="0" rIns="0" bIns="0" rtlCol="0" anchor="t">
            <a:normAutofit/>
          </a:bodyPr>
          <a:lstStyle/>
          <a:p>
            <a:pPr>
              <a:lnSpc>
                <a:spcPct val="95000"/>
              </a:lnSpc>
              <a:defRPr/>
            </a:pPr>
            <a:r>
              <a:rPr lang="en-US" dirty="0" err="1">
                <a:solidFill>
                  <a:schemeClr val="tx1"/>
                </a:solidFill>
                <a:latin typeface="Times New Roman" panose="02020603050405020304" pitchFamily="18" charset="0"/>
                <a:cs typeface="Times New Roman" panose="02020603050405020304" pitchFamily="18" charset="0"/>
              </a:rPr>
              <a:t>Dijkstra</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Anim</a:t>
            </a:r>
            <a:r>
              <a:rPr lang="lt-LT" dirty="0" smtClean="0">
                <a:solidFill>
                  <a:schemeClr val="tx1"/>
                </a:solidFill>
                <a:latin typeface="Times New Roman" panose="02020603050405020304" pitchFamily="18" charset="0"/>
                <a:cs typeface="Times New Roman" panose="02020603050405020304" pitchFamily="18" charset="0"/>
              </a:rPr>
              <a:t>acija</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08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460" y="960120"/>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p:cNvSpPr txBox="1">
            <a:spLocks noChangeArrowheads="1"/>
          </p:cNvSpPr>
          <p:nvPr/>
        </p:nvSpPr>
        <p:spPr>
          <a:xfrm>
            <a:off x="1198245" y="240030"/>
            <a:ext cx="8698230" cy="822960"/>
          </a:xfrm>
          <a:prstGeom prst="rect">
            <a:avLst/>
          </a:prstGeom>
        </p:spPr>
        <p:txBody>
          <a:bodyPr vert="horz" lIns="0" tIns="0" rIns="0" bIns="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5000"/>
              </a:lnSpc>
              <a:defRPr/>
            </a:pPr>
            <a:r>
              <a:rPr lang="en-US" dirty="0" err="1" smtClean="0">
                <a:solidFill>
                  <a:schemeClr val="tx1"/>
                </a:solidFill>
                <a:latin typeface="Times New Roman" panose="02020603050405020304" pitchFamily="18" charset="0"/>
                <a:cs typeface="Times New Roman" panose="02020603050405020304" pitchFamily="18" charset="0"/>
              </a:rPr>
              <a:t>Dijkstra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Anim</a:t>
            </a:r>
            <a:r>
              <a:rPr lang="lt-LT" dirty="0" smtClean="0">
                <a:solidFill>
                  <a:schemeClr val="tx1"/>
                </a:solidFill>
                <a:latin typeface="Times New Roman" panose="02020603050405020304" pitchFamily="18" charset="0"/>
                <a:cs typeface="Times New Roman" panose="02020603050405020304" pitchFamily="18" charset="0"/>
              </a:rPr>
              <a:t>acija</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478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908685"/>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p:cNvSpPr txBox="1">
            <a:spLocks noChangeArrowheads="1"/>
          </p:cNvSpPr>
          <p:nvPr/>
        </p:nvSpPr>
        <p:spPr>
          <a:xfrm>
            <a:off x="1209675" y="365760"/>
            <a:ext cx="8698230" cy="822960"/>
          </a:xfrm>
          <a:prstGeom prst="rect">
            <a:avLst/>
          </a:prstGeom>
        </p:spPr>
        <p:txBody>
          <a:bodyPr vert="horz" lIns="0" tIns="0" rIns="0" bIns="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5000"/>
              </a:lnSpc>
              <a:defRPr/>
            </a:pPr>
            <a:r>
              <a:rPr lang="en-US" dirty="0" err="1" smtClean="0">
                <a:solidFill>
                  <a:schemeClr val="tx1"/>
                </a:solidFill>
                <a:latin typeface="Times New Roman" panose="02020603050405020304" pitchFamily="18" charset="0"/>
                <a:cs typeface="Times New Roman" panose="02020603050405020304" pitchFamily="18" charset="0"/>
              </a:rPr>
              <a:t>Dijkstra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Anim</a:t>
            </a:r>
            <a:r>
              <a:rPr lang="lt-LT" dirty="0" smtClean="0">
                <a:solidFill>
                  <a:schemeClr val="tx1"/>
                </a:solidFill>
                <a:latin typeface="Times New Roman" panose="02020603050405020304" pitchFamily="18" charset="0"/>
                <a:cs typeface="Times New Roman" panose="02020603050405020304" pitchFamily="18" charset="0"/>
              </a:rPr>
              <a:t>acija</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2232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017270"/>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p:cNvSpPr>
            <a:spLocks noGrp="1" noChangeArrowheads="1"/>
          </p:cNvSpPr>
          <p:nvPr>
            <p:ph type="title"/>
          </p:nvPr>
        </p:nvSpPr>
        <p:spPr>
          <a:xfrm>
            <a:off x="1198245" y="240030"/>
            <a:ext cx="8698230" cy="822960"/>
          </a:xfrm>
        </p:spPr>
        <p:txBody>
          <a:bodyPr vert="horz" lIns="0" tIns="0" rIns="0" bIns="0" rtlCol="0" anchor="t">
            <a:normAutofit/>
          </a:bodyPr>
          <a:lstStyle/>
          <a:p>
            <a:pPr>
              <a:lnSpc>
                <a:spcPct val="95000"/>
              </a:lnSpc>
              <a:defRPr/>
            </a:pPr>
            <a:r>
              <a:rPr lang="en-US" dirty="0" err="1">
                <a:solidFill>
                  <a:schemeClr val="tx1"/>
                </a:solidFill>
                <a:latin typeface="Times New Roman" panose="02020603050405020304" pitchFamily="18" charset="0"/>
                <a:cs typeface="Times New Roman" panose="02020603050405020304" pitchFamily="18" charset="0"/>
              </a:rPr>
              <a:t>Dijkstra</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Anim</a:t>
            </a:r>
            <a:r>
              <a:rPr lang="lt-LT" dirty="0" smtClean="0">
                <a:solidFill>
                  <a:schemeClr val="tx1"/>
                </a:solidFill>
                <a:latin typeface="Times New Roman" panose="02020603050405020304" pitchFamily="18" charset="0"/>
                <a:cs typeface="Times New Roman" panose="02020603050405020304" pitchFamily="18" charset="0"/>
              </a:rPr>
              <a:t>acija</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4050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628" y="1071563"/>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p:cNvSpPr>
            <a:spLocks noGrp="1" noChangeArrowheads="1"/>
          </p:cNvSpPr>
          <p:nvPr>
            <p:ph type="title"/>
          </p:nvPr>
        </p:nvSpPr>
        <p:spPr>
          <a:xfrm>
            <a:off x="1095375" y="400050"/>
            <a:ext cx="8698230" cy="822960"/>
          </a:xfrm>
        </p:spPr>
        <p:txBody>
          <a:bodyPr vert="horz" lIns="0" tIns="0" rIns="0" bIns="0" rtlCol="0" anchor="t">
            <a:normAutofit/>
          </a:bodyPr>
          <a:lstStyle/>
          <a:p>
            <a:pPr>
              <a:lnSpc>
                <a:spcPct val="95000"/>
              </a:lnSpc>
              <a:defRPr/>
            </a:pPr>
            <a:r>
              <a:rPr lang="en-US" dirty="0" err="1">
                <a:solidFill>
                  <a:schemeClr val="tx1"/>
                </a:solidFill>
                <a:latin typeface="Times New Roman" panose="02020603050405020304" pitchFamily="18" charset="0"/>
                <a:cs typeface="Times New Roman" panose="02020603050405020304" pitchFamily="18" charset="0"/>
              </a:rPr>
              <a:t>Dijkstra</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Anim</a:t>
            </a:r>
            <a:r>
              <a:rPr lang="lt-LT" dirty="0" smtClean="0">
                <a:solidFill>
                  <a:schemeClr val="tx1"/>
                </a:solidFill>
                <a:latin typeface="Times New Roman" panose="02020603050405020304" pitchFamily="18" charset="0"/>
                <a:cs typeface="Times New Roman" panose="02020603050405020304" pitchFamily="18" charset="0"/>
              </a:rPr>
              <a:t>acija</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5193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895" y="1071563"/>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p:cNvSpPr>
            <a:spLocks noGrp="1" noChangeArrowheads="1"/>
          </p:cNvSpPr>
          <p:nvPr>
            <p:ph type="title"/>
          </p:nvPr>
        </p:nvSpPr>
        <p:spPr>
          <a:xfrm>
            <a:off x="1163955" y="354330"/>
            <a:ext cx="8698230" cy="822960"/>
          </a:xfrm>
        </p:spPr>
        <p:txBody>
          <a:bodyPr vert="horz" lIns="0" tIns="0" rIns="0" bIns="0" rtlCol="0" anchor="t">
            <a:normAutofit/>
          </a:bodyPr>
          <a:lstStyle/>
          <a:p>
            <a:pPr>
              <a:lnSpc>
                <a:spcPct val="95000"/>
              </a:lnSpc>
              <a:defRPr/>
            </a:pPr>
            <a:r>
              <a:rPr lang="en-US" dirty="0" err="1">
                <a:solidFill>
                  <a:schemeClr val="tx1"/>
                </a:solidFill>
                <a:latin typeface="Times New Roman" panose="02020603050405020304" pitchFamily="18" charset="0"/>
                <a:cs typeface="Times New Roman" panose="02020603050405020304" pitchFamily="18" charset="0"/>
              </a:rPr>
              <a:t>Dijkstra</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Anim</a:t>
            </a:r>
            <a:r>
              <a:rPr lang="lt-LT" dirty="0" smtClean="0">
                <a:solidFill>
                  <a:schemeClr val="tx1"/>
                </a:solidFill>
                <a:latin typeface="Times New Roman" panose="02020603050405020304" pitchFamily="18" charset="0"/>
                <a:cs typeface="Times New Roman" panose="02020603050405020304" pitchFamily="18" charset="0"/>
              </a:rPr>
              <a:t>acija</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9749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628" y="1071563"/>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p:cNvSpPr>
            <a:spLocks noGrp="1" noChangeArrowheads="1"/>
          </p:cNvSpPr>
          <p:nvPr>
            <p:ph type="title"/>
          </p:nvPr>
        </p:nvSpPr>
        <p:spPr>
          <a:xfrm>
            <a:off x="1198245" y="240030"/>
            <a:ext cx="8698230" cy="822960"/>
          </a:xfrm>
        </p:spPr>
        <p:txBody>
          <a:bodyPr vert="horz" lIns="0" tIns="0" rIns="0" bIns="0" rtlCol="0" anchor="t">
            <a:normAutofit/>
          </a:bodyPr>
          <a:lstStyle/>
          <a:p>
            <a:pPr>
              <a:lnSpc>
                <a:spcPct val="95000"/>
              </a:lnSpc>
              <a:defRPr/>
            </a:pPr>
            <a:r>
              <a:rPr lang="en-US" dirty="0" err="1">
                <a:solidFill>
                  <a:schemeClr val="tx1"/>
                </a:solidFill>
                <a:latin typeface="Times New Roman" panose="02020603050405020304" pitchFamily="18" charset="0"/>
                <a:cs typeface="Times New Roman" panose="02020603050405020304" pitchFamily="18" charset="0"/>
              </a:rPr>
              <a:t>Dijkstra</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Anim</a:t>
            </a:r>
            <a:r>
              <a:rPr lang="lt-LT" dirty="0" smtClean="0">
                <a:solidFill>
                  <a:schemeClr val="tx1"/>
                </a:solidFill>
                <a:latin typeface="Times New Roman" panose="02020603050405020304" pitchFamily="18" charset="0"/>
                <a:cs typeface="Times New Roman" panose="02020603050405020304" pitchFamily="18" charset="0"/>
              </a:rPr>
              <a:t>acija</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3508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628" y="1071563"/>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p:cNvSpPr>
            <a:spLocks noGrp="1" noChangeArrowheads="1"/>
          </p:cNvSpPr>
          <p:nvPr>
            <p:ph type="title"/>
          </p:nvPr>
        </p:nvSpPr>
        <p:spPr>
          <a:xfrm>
            <a:off x="1198245" y="240030"/>
            <a:ext cx="8698230" cy="822960"/>
          </a:xfrm>
        </p:spPr>
        <p:txBody>
          <a:bodyPr vert="horz" lIns="0" tIns="0" rIns="0" bIns="0" rtlCol="0" anchor="t">
            <a:normAutofit/>
          </a:bodyPr>
          <a:lstStyle/>
          <a:p>
            <a:pPr>
              <a:lnSpc>
                <a:spcPct val="95000"/>
              </a:lnSpc>
              <a:defRPr/>
            </a:pPr>
            <a:r>
              <a:rPr lang="en-US" dirty="0" err="1">
                <a:solidFill>
                  <a:schemeClr val="tx1"/>
                </a:solidFill>
                <a:latin typeface="Times New Roman" panose="02020603050405020304" pitchFamily="18" charset="0"/>
                <a:cs typeface="Times New Roman" panose="02020603050405020304" pitchFamily="18" charset="0"/>
              </a:rPr>
              <a:t>Dijkstra</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Anim</a:t>
            </a:r>
            <a:r>
              <a:rPr lang="lt-LT" dirty="0" smtClean="0">
                <a:solidFill>
                  <a:schemeClr val="tx1"/>
                </a:solidFill>
                <a:latin typeface="Times New Roman" panose="02020603050405020304" pitchFamily="18" charset="0"/>
                <a:cs typeface="Times New Roman" panose="02020603050405020304" pitchFamily="18" charset="0"/>
              </a:rPr>
              <a:t>acija</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4278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err="1" smtClean="0">
                <a:latin typeface="Times New Roman" panose="02020603050405020304" pitchFamily="18" charset="0"/>
                <a:cs typeface="Times New Roman" panose="02020603050405020304" pitchFamily="18" charset="0"/>
              </a:rPr>
              <a:t>Dijkstros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algoritmo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animacija</a:t>
            </a:r>
            <a:endParaRPr lang="en-US" dirty="0">
              <a:latin typeface="Times New Roman" panose="02020603050405020304" pitchFamily="18" charset="0"/>
              <a:cs typeface="Times New Roman" panose="02020603050405020304" pitchFamily="18" charset="0"/>
            </a:endParaRPr>
          </a:p>
        </p:txBody>
      </p:sp>
      <p:pic>
        <p:nvPicPr>
          <p:cNvPr id="1026" name="Picture 2" descr="http://upload.wikimedia.org/wikipedia/commons/5/57/Dijkstra_Animation.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750185" y="1845733"/>
            <a:ext cx="5307965" cy="41638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025015" y="5886225"/>
            <a:ext cx="8202930" cy="646331"/>
          </a:xfrm>
          <a:prstGeom prst="rect">
            <a:avLst/>
          </a:prstGeom>
        </p:spPr>
        <p:txBody>
          <a:bodyPr wrap="square">
            <a:spAutoFit/>
          </a:bodyPr>
          <a:lstStyle/>
          <a:p>
            <a:r>
              <a:rPr lang="en-US" dirty="0">
                <a:hlinkClick r:id="rId3"/>
              </a:rPr>
              <a:t>http://</a:t>
            </a:r>
            <a:r>
              <a:rPr lang="en-US" dirty="0" smtClean="0">
                <a:hlinkClick r:id="rId3"/>
              </a:rPr>
              <a:t>optlab-server.sce.carleton.ca/POAnimations2007/DijkstrasAlgo.html</a:t>
            </a:r>
            <a:endParaRPr lang="en-US" dirty="0" smtClean="0"/>
          </a:p>
          <a:p>
            <a:endParaRPr lang="en-US" dirty="0"/>
          </a:p>
        </p:txBody>
      </p:sp>
    </p:spTree>
    <p:extLst>
      <p:ext uri="{BB962C8B-B14F-4D97-AF65-F5344CB8AC3E}">
        <p14:creationId xmlns:p14="http://schemas.microsoft.com/office/powerpoint/2010/main" val="7696142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1746885" y="274320"/>
            <a:ext cx="8698230" cy="822960"/>
          </a:xfrm>
        </p:spPr>
        <p:txBody>
          <a:bodyPr vert="horz" lIns="0" tIns="0" rIns="0" bIns="0" rtlCol="0" anchor="t">
            <a:normAutofit/>
          </a:bodyPr>
          <a:lstStyle/>
          <a:p>
            <a:pPr>
              <a:lnSpc>
                <a:spcPct val="95000"/>
              </a:lnSpc>
              <a:defRPr/>
            </a:pPr>
            <a:r>
              <a:rPr lang="en-US" dirty="0" err="1" smtClean="0">
                <a:latin typeface="Times New Roman" panose="02020603050405020304" pitchFamily="18" charset="0"/>
                <a:cs typeface="Times New Roman" panose="02020603050405020304" pitchFamily="18" charset="0"/>
              </a:rPr>
              <a:t>Dijkstra's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Algorit</a:t>
            </a:r>
            <a:r>
              <a:rPr lang="lt-LT" dirty="0" smtClean="0">
                <a:latin typeface="Times New Roman" panose="02020603050405020304" pitchFamily="18" charset="0"/>
                <a:cs typeface="Times New Roman" panose="02020603050405020304" pitchFamily="18" charset="0"/>
              </a:rPr>
              <a:t>mo taikymo sritys</a:t>
            </a:r>
            <a:endParaRPr lang="en-US" dirty="0">
              <a:latin typeface="Times New Roman" panose="02020603050405020304" pitchFamily="18" charset="0"/>
              <a:cs typeface="Times New Roman" panose="02020603050405020304" pitchFamily="18" charset="0"/>
            </a:endParaRPr>
          </a:p>
        </p:txBody>
      </p:sp>
      <p:sp>
        <p:nvSpPr>
          <p:cNvPr id="28675" name="Rectangle 2"/>
          <p:cNvSpPr>
            <a:spLocks noGrp="1" noChangeArrowheads="1"/>
          </p:cNvSpPr>
          <p:nvPr>
            <p:ph sz="quarter" idx="1"/>
          </p:nvPr>
        </p:nvSpPr>
        <p:spPr>
          <a:xfrm>
            <a:off x="1744028" y="1080135"/>
            <a:ext cx="8703945" cy="4940618"/>
          </a:xfrm>
        </p:spPr>
        <p:txBody>
          <a:bodyPr vert="horz" lIns="0" tIns="0" rIns="0" bIns="0" rtlCol="0">
            <a:normAutofit/>
          </a:bodyPr>
          <a:lstStyle/>
          <a:p>
            <a:pPr marL="0" indent="0">
              <a:lnSpc>
                <a:spcPct val="95000"/>
              </a:lnSpc>
              <a:spcBef>
                <a:spcPct val="0"/>
              </a:spcBef>
              <a:buNone/>
            </a:pPr>
            <a:r>
              <a:rPr lang="en-US" altLang="en-US" dirty="0" smtClean="0">
                <a:solidFill>
                  <a:srgbClr val="444444"/>
                </a:solidFill>
                <a:latin typeface="Arial" panose="020B0604020202020204" pitchFamily="34" charset="0"/>
              </a:rPr>
              <a:t>- Traffic Information Systems are most prominent use  </a:t>
            </a:r>
            <a:endParaRPr lang="en-US" altLang="en-US" dirty="0" smtClean="0"/>
          </a:p>
          <a:p>
            <a:pPr marL="0" indent="0">
              <a:lnSpc>
                <a:spcPct val="95000"/>
              </a:lnSpc>
              <a:spcBef>
                <a:spcPct val="0"/>
              </a:spcBef>
              <a:buNone/>
            </a:pPr>
            <a:r>
              <a:rPr lang="en-US" altLang="en-US" dirty="0" smtClean="0">
                <a:solidFill>
                  <a:srgbClr val="444444"/>
                </a:solidFill>
                <a:latin typeface="Arial" panose="020B0604020202020204" pitchFamily="34" charset="0"/>
              </a:rPr>
              <a:t>- Mapping (Map Quest, Google Maps) </a:t>
            </a:r>
            <a:endParaRPr lang="en-US" altLang="en-US" dirty="0" smtClean="0"/>
          </a:p>
          <a:p>
            <a:pPr marL="0" indent="0">
              <a:lnSpc>
                <a:spcPct val="95000"/>
              </a:lnSpc>
              <a:spcBef>
                <a:spcPct val="0"/>
              </a:spcBef>
              <a:buNone/>
            </a:pPr>
            <a:r>
              <a:rPr lang="en-US" altLang="en-US" dirty="0" smtClean="0">
                <a:solidFill>
                  <a:srgbClr val="444444"/>
                </a:solidFill>
                <a:latin typeface="Arial" panose="020B0604020202020204" pitchFamily="34" charset="0"/>
              </a:rPr>
              <a:t>- Routing Systems</a:t>
            </a: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802" y="2403158"/>
            <a:ext cx="3413283" cy="332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7452" y="2070260"/>
            <a:ext cx="3760470" cy="409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5526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lt-LT" b="1" dirty="0">
                <a:latin typeface="Times New Roman" panose="02020603050405020304" pitchFamily="18" charset="0"/>
                <a:cs typeface="Times New Roman" panose="02020603050405020304" pitchFamily="18" charset="0"/>
              </a:rPr>
              <a:t>Modifikuotas paprastas algoritmas (</a:t>
            </a:r>
            <a:r>
              <a:rPr lang="en-US" b="1" i="1" dirty="0">
                <a:latin typeface="Times New Roman" panose="02020603050405020304" pitchFamily="18" charset="0"/>
                <a:cs typeface="Times New Roman" panose="02020603050405020304" pitchFamily="18" charset="0"/>
              </a:rPr>
              <a:t>pam</a:t>
            </a:r>
            <a:r>
              <a:rPr lang="lt-LT"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43042" y="4575323"/>
            <a:ext cx="10657720" cy="4023360"/>
          </a:xfrm>
        </p:spPr>
        <p:txBody>
          <a:bodyPr>
            <a:normAutofit/>
          </a:bodyPr>
          <a:lstStyle/>
          <a:p>
            <a:r>
              <a:rPr lang="lt-LT" sz="2800" dirty="0">
                <a:latin typeface="Times New Roman" panose="02020603050405020304" pitchFamily="18" charset="0"/>
                <a:cs typeface="Times New Roman" panose="02020603050405020304" pitchFamily="18" charset="0"/>
              </a:rPr>
              <a:t>Šis būdas nėra labai efektyvus, jei bus naudojami kaimynystės sąrašai.</a:t>
            </a:r>
            <a:br>
              <a:rPr lang="lt-LT"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083" y="2074347"/>
            <a:ext cx="9586521" cy="1845554"/>
          </a:xfrm>
          <a:prstGeom prst="rect">
            <a:avLst/>
          </a:prstGeom>
          <a:blipFill dpi="0" rotWithShape="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551671" y="3919901"/>
            <a:ext cx="4680192" cy="523220"/>
          </a:xfrm>
          <a:prstGeom prst="rect">
            <a:avLst/>
          </a:prstGeom>
        </p:spPr>
        <p:txBody>
          <a:bodyPr wrap="none">
            <a:spAutoFit/>
          </a:bodyPr>
          <a:lstStyle/>
          <a:p>
            <a:r>
              <a:rPr lang="lt-LT" sz="2800" b="1" dirty="0">
                <a:latin typeface="Times New Roman" panose="02020603050405020304" pitchFamily="18" charset="0"/>
                <a:ea typeface="Times New Roman" panose="02020603050405020304" pitchFamily="18" charset="0"/>
              </a:rPr>
              <a:t>Topologinis rūšiavimas (</a:t>
            </a:r>
            <a:r>
              <a:rPr lang="en-US" sz="2800" b="1" i="1" dirty="0">
                <a:latin typeface="Times New Roman" panose="02020603050405020304" pitchFamily="18" charset="0"/>
                <a:ea typeface="Times New Roman" panose="02020603050405020304" pitchFamily="18" charset="0"/>
              </a:rPr>
              <a:t>pam</a:t>
            </a:r>
            <a:r>
              <a:rPr lang="lt-LT" sz="2800" b="1" dirty="0">
                <a:latin typeface="Times New Roman" panose="02020603050405020304" pitchFamily="18" charset="0"/>
                <a:ea typeface="Times New Roman" panose="02020603050405020304" pitchFamily="18" charset="0"/>
              </a:rPr>
              <a:t>)</a:t>
            </a:r>
            <a:endParaRPr lang="en-US" sz="2800" b="1" dirty="0"/>
          </a:p>
        </p:txBody>
      </p:sp>
    </p:spTree>
    <p:extLst>
      <p:ext uri="{BB962C8B-B14F-4D97-AF65-F5344CB8AC3E}">
        <p14:creationId xmlns:p14="http://schemas.microsoft.com/office/powerpoint/2010/main" val="6987199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KELIOS SUD</a:t>
            </a:r>
            <a:r>
              <a:rPr lang="lt-LT" b="1" dirty="0" smtClean="0">
                <a:latin typeface="Times New Roman" panose="02020603050405020304" pitchFamily="18" charset="0"/>
                <a:cs typeface="Times New Roman" panose="02020603050405020304" pitchFamily="18" charset="0"/>
              </a:rPr>
              <a:t>ĖTINGOS PROBLEMOS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lt-LT" sz="2800" dirty="0" smtClean="0">
                <a:latin typeface="Times New Roman" panose="02020603050405020304" pitchFamily="18" charset="0"/>
                <a:cs typeface="Times New Roman" panose="02020603050405020304" pitchFamily="18" charset="0"/>
              </a:rPr>
              <a:t>Prekybos agento uždavinys. </a:t>
            </a:r>
          </a:p>
          <a:p>
            <a:pPr marL="457200" indent="-457200" algn="just">
              <a:buFont typeface="+mj-lt"/>
              <a:buAutoNum type="arabicPeriod"/>
            </a:pPr>
            <a:r>
              <a:rPr lang="lt-LT" sz="2800" dirty="0" smtClean="0">
                <a:latin typeface="Times New Roman" panose="02020603050405020304" pitchFamily="18" charset="0"/>
                <a:cs typeface="Times New Roman" panose="02020603050405020304" pitchFamily="18" charset="0"/>
              </a:rPr>
              <a:t>Trijų komunalinių paslaugų uždavinys.</a:t>
            </a:r>
          </a:p>
          <a:p>
            <a:pPr marL="457200" indent="-457200" algn="just">
              <a:buFont typeface="+mj-lt"/>
              <a:buAutoNum type="arabicPeriod"/>
            </a:pPr>
            <a:r>
              <a:rPr lang="en-US" sz="2800" dirty="0" err="1" smtClean="0">
                <a:latin typeface="Times New Roman" panose="02020603050405020304" pitchFamily="18" charset="0"/>
                <a:cs typeface="Times New Roman" panose="02020603050405020304" pitchFamily="18" charset="0"/>
              </a:rPr>
              <a:t>Keturių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spalvų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uždavinys</a:t>
            </a:r>
            <a:r>
              <a:rPr lang="lt-LT"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3405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latin typeface="Times New Roman" panose="02020603050405020304" pitchFamily="18" charset="0"/>
                <a:cs typeface="Times New Roman" panose="02020603050405020304" pitchFamily="18" charset="0"/>
              </a:rPr>
              <a:t>Prekybos agento uždavinys.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lt-LT" sz="2800" b="1" dirty="0">
                <a:latin typeface="Times New Roman" panose="02020603050405020304" pitchFamily="18" charset="0"/>
                <a:cs typeface="Times New Roman" panose="02020603050405020304" pitchFamily="18" charset="0"/>
              </a:rPr>
              <a:t>Grandinė</a:t>
            </a:r>
            <a:r>
              <a:rPr lang="lt-LT" sz="2800" dirty="0">
                <a:latin typeface="Times New Roman" panose="02020603050405020304" pitchFamily="18" charset="0"/>
                <a:cs typeface="Times New Roman" panose="02020603050405020304" pitchFamily="18" charset="0"/>
              </a:rPr>
              <a:t> (</a:t>
            </a:r>
            <a:r>
              <a:rPr lang="lt-LT" sz="2800" i="1" dirty="0">
                <a:latin typeface="Times New Roman" panose="02020603050405020304" pitchFamily="18" charset="0"/>
                <a:cs typeface="Times New Roman" panose="02020603050405020304" pitchFamily="18" charset="0"/>
              </a:rPr>
              <a:t>circuit</a:t>
            </a:r>
            <a:r>
              <a:rPr lang="lt-LT" sz="2800" dirty="0">
                <a:latin typeface="Times New Roman" panose="02020603050405020304" pitchFamily="18" charset="0"/>
                <a:cs typeface="Times New Roman" panose="02020603050405020304" pitchFamily="18" charset="0"/>
              </a:rPr>
              <a:t>) yra kelias, kuris prasideda viršūnėje v, apeina visas grafo viršūnes ir baigiasi viršūnėje v. Akivaizdu, kad nejungiame grafe negali būti grandinės. Tačiau nustatyti ar duotame grafe egzistuoja grandinė gali būti sudėtinga.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279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latin typeface="Times New Roman" panose="02020603050405020304" pitchFamily="18" charset="0"/>
                <a:cs typeface="Times New Roman" panose="02020603050405020304" pitchFamily="18" charset="0"/>
              </a:rPr>
              <a:t>Prekybos agento uždavinys. </a:t>
            </a:r>
            <a:endParaRPr lang="en-US" dirty="0"/>
          </a:p>
        </p:txBody>
      </p:sp>
      <p:sp>
        <p:nvSpPr>
          <p:cNvPr id="3" name="Content Placeholder 2"/>
          <p:cNvSpPr>
            <a:spLocks noGrp="1"/>
          </p:cNvSpPr>
          <p:nvPr>
            <p:ph idx="1"/>
          </p:nvPr>
        </p:nvSpPr>
        <p:spPr/>
        <p:txBody>
          <a:bodyPr>
            <a:normAutofit/>
          </a:bodyPr>
          <a:lstStyle/>
          <a:p>
            <a:pPr algn="just"/>
            <a:r>
              <a:rPr lang="lt-LT" sz="2800" dirty="0">
                <a:latin typeface="Times New Roman" panose="02020603050405020304" pitchFamily="18" charset="0"/>
                <a:cs typeface="Times New Roman" panose="02020603050405020304" pitchFamily="18" charset="0"/>
              </a:rPr>
              <a:t>Gerai žinomas šio uždavinio variantas – prekybos agento uždavinys: grafas su svoriais vaizduoja kelių žemėlapį, briaunų svoriai išreiškia atstumus tarp miestų (arba laiką); </a:t>
            </a:r>
            <a:endParaRPr lang="lt-LT" sz="2800" dirty="0" smtClean="0">
              <a:latin typeface="Times New Roman" panose="02020603050405020304" pitchFamily="18" charset="0"/>
              <a:cs typeface="Times New Roman" panose="02020603050405020304" pitchFamily="18" charset="0"/>
            </a:endParaRPr>
          </a:p>
          <a:p>
            <a:pPr algn="just"/>
            <a:r>
              <a:rPr lang="lt-LT" sz="2800" dirty="0" smtClean="0">
                <a:latin typeface="Times New Roman" panose="02020603050405020304" pitchFamily="18" charset="0"/>
                <a:cs typeface="Times New Roman" panose="02020603050405020304" pitchFamily="18" charset="0"/>
              </a:rPr>
              <a:t>prekybos </a:t>
            </a:r>
            <a:r>
              <a:rPr lang="lt-LT" sz="2800" dirty="0">
                <a:latin typeface="Times New Roman" panose="02020603050405020304" pitchFamily="18" charset="0"/>
                <a:cs typeface="Times New Roman" panose="02020603050405020304" pitchFamily="18" charset="0"/>
              </a:rPr>
              <a:t>agentas turi pradėti kelionę duotame mieste, aplankyti kiekvieną miestą vienintelį kartą ir grįžti į pradinį miestą, tačiau grandinė, kuria keliauja prekybos agentas, turi būti pigiausia. </a:t>
            </a:r>
            <a:endParaRPr lang="lt-LT" sz="2800" dirty="0" smtClean="0">
              <a:latin typeface="Times New Roman" panose="02020603050405020304" pitchFamily="18" charset="0"/>
              <a:cs typeface="Times New Roman" panose="02020603050405020304" pitchFamily="18" charset="0"/>
            </a:endParaRPr>
          </a:p>
          <a:p>
            <a:pPr algn="just"/>
            <a:r>
              <a:rPr lang="lt-LT" sz="2800" dirty="0" smtClean="0">
                <a:latin typeface="Times New Roman" panose="02020603050405020304" pitchFamily="18" charset="0"/>
                <a:cs typeface="Times New Roman" panose="02020603050405020304" pitchFamily="18" charset="0"/>
              </a:rPr>
              <a:t>Žinoma</a:t>
            </a:r>
            <a:r>
              <a:rPr lang="lt-LT" sz="2800" dirty="0">
                <a:latin typeface="Times New Roman" panose="02020603050405020304" pitchFamily="18" charset="0"/>
                <a:cs typeface="Times New Roman" panose="02020603050405020304" pitchFamily="18" charset="0"/>
              </a:rPr>
              <a:t>, šio prekybos agento uždavinio sprendimas yra ne paprastesnis nei nustatymas, ar grandinė egzistuoja.</a:t>
            </a:r>
            <a:endParaRPr lang="en-US" sz="2800" dirty="0">
              <a:latin typeface="Times New Roman" panose="02020603050405020304" pitchFamily="18" charset="0"/>
              <a:cs typeface="Times New Roman" panose="02020603050405020304" pitchFamily="18" charset="0"/>
            </a:endParaRPr>
          </a:p>
          <a:p>
            <a:pPr algn="just"/>
            <a:endParaRPr lang="en-US" sz="2800" dirty="0"/>
          </a:p>
        </p:txBody>
      </p:sp>
    </p:spTree>
    <p:extLst>
      <p:ext uri="{BB962C8B-B14F-4D97-AF65-F5344CB8AC3E}">
        <p14:creationId xmlns:p14="http://schemas.microsoft.com/office/powerpoint/2010/main" val="20007893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lt-LT" b="1" dirty="0">
                <a:latin typeface="Times New Roman" panose="02020603050405020304" pitchFamily="18" charset="0"/>
                <a:cs typeface="Times New Roman" panose="02020603050405020304" pitchFamily="18" charset="0"/>
              </a:rPr>
              <a:t>Trijų komunalinių paslaugų uždavinys.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lt-LT" sz="2800" dirty="0">
                <a:latin typeface="Times New Roman" panose="02020603050405020304" pitchFamily="18" charset="0"/>
                <a:cs typeface="Times New Roman" panose="02020603050405020304" pitchFamily="18" charset="0"/>
              </a:rPr>
              <a:t>Tarkime, yra 3 namai A, B ir C bei 3 komunalinės paslaugos X, Y ir Z (pavyzdžiui, telefonas, vanduo ir elektra). </a:t>
            </a:r>
            <a:endParaRPr lang="lt-LT" sz="2800" dirty="0" smtClean="0">
              <a:latin typeface="Times New Roman" panose="02020603050405020304" pitchFamily="18" charset="0"/>
              <a:cs typeface="Times New Roman" panose="02020603050405020304" pitchFamily="18" charset="0"/>
            </a:endParaRPr>
          </a:p>
          <a:p>
            <a:pPr algn="just"/>
            <a:r>
              <a:rPr lang="lt-LT" sz="2800" dirty="0" smtClean="0">
                <a:latin typeface="Times New Roman" panose="02020603050405020304" pitchFamily="18" charset="0"/>
                <a:cs typeface="Times New Roman" panose="02020603050405020304" pitchFamily="18" charset="0"/>
              </a:rPr>
              <a:t>Jei </a:t>
            </a:r>
            <a:r>
              <a:rPr lang="lt-LT" sz="2800" dirty="0">
                <a:latin typeface="Times New Roman" panose="02020603050405020304" pitchFamily="18" charset="0"/>
                <a:cs typeface="Times New Roman" panose="02020603050405020304" pitchFamily="18" charset="0"/>
              </a:rPr>
              <a:t>namai ir komunalinės paslaugos yra grafo viršūnės, ar galima sujungti kiekvieną namą su kiekviena komunaline paslauga taip, kad briaunos nepersikirstų. </a:t>
            </a:r>
            <a:endParaRPr lang="lt-LT" sz="2800" dirty="0" smtClean="0">
              <a:latin typeface="Times New Roman" panose="02020603050405020304" pitchFamily="18" charset="0"/>
              <a:cs typeface="Times New Roman" panose="02020603050405020304" pitchFamily="18" charset="0"/>
            </a:endParaRPr>
          </a:p>
          <a:p>
            <a:pPr algn="just"/>
            <a:r>
              <a:rPr lang="lt-LT" sz="2800" dirty="0" smtClean="0">
                <a:latin typeface="Times New Roman" panose="02020603050405020304" pitchFamily="18" charset="0"/>
                <a:cs typeface="Times New Roman" panose="02020603050405020304" pitchFamily="18" charset="0"/>
              </a:rPr>
              <a:t>Atsakymas </a:t>
            </a:r>
            <a:r>
              <a:rPr lang="lt-LT" sz="2800" dirty="0">
                <a:latin typeface="Times New Roman" panose="02020603050405020304" pitchFamily="18" charset="0"/>
                <a:cs typeface="Times New Roman" panose="02020603050405020304" pitchFamily="18" charset="0"/>
              </a:rPr>
              <a:t>– ne, kadangi grafas yra izomorfinis K</a:t>
            </a:r>
            <a:r>
              <a:rPr lang="lt-LT" sz="2800" baseline="-25000" dirty="0">
                <a:latin typeface="Times New Roman" panose="02020603050405020304" pitchFamily="18" charset="0"/>
                <a:cs typeface="Times New Roman" panose="02020603050405020304" pitchFamily="18" charset="0"/>
              </a:rPr>
              <a:t>3,3</a:t>
            </a:r>
            <a:r>
              <a:rPr lang="lt-LT" sz="2800" dirty="0">
                <a:latin typeface="Times New Roman" panose="02020603050405020304" pitchFamily="18" charset="0"/>
                <a:cs typeface="Times New Roman" panose="02020603050405020304" pitchFamily="18" charset="0"/>
              </a:rPr>
              <a:t>, kuris nėra plokščias.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9058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lt-LT" b="1" dirty="0">
                <a:latin typeface="Times New Roman" panose="02020603050405020304" pitchFamily="18" charset="0"/>
                <a:cs typeface="Times New Roman" panose="02020603050405020304" pitchFamily="18" charset="0"/>
              </a:rPr>
              <a:t>Trijų komunalinių paslaugų uždavinys.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lt-LT" sz="2800" dirty="0">
                <a:latin typeface="Times New Roman" panose="02020603050405020304" pitchFamily="18" charset="0"/>
                <a:cs typeface="Times New Roman" panose="02020603050405020304" pitchFamily="18" charset="0"/>
              </a:rPr>
              <a:t>Trijų komunalinių paslaugų uždavinio apibendrinimas – nustatyti, ar duotas grafas yra </a:t>
            </a:r>
            <a:r>
              <a:rPr lang="en-US" sz="2800" dirty="0" err="1">
                <a:latin typeface="Times New Roman" panose="02020603050405020304" pitchFamily="18" charset="0"/>
                <a:cs typeface="Times New Roman" panose="02020603050405020304" pitchFamily="18" charset="0"/>
              </a:rPr>
              <a:t>planarinis</a:t>
            </a:r>
            <a:r>
              <a:rPr lang="lt-LT" sz="2800" dirty="0">
                <a:latin typeface="Times New Roman" panose="02020603050405020304" pitchFamily="18" charset="0"/>
                <a:cs typeface="Times New Roman" panose="02020603050405020304" pitchFamily="18" charset="0"/>
              </a:rPr>
              <a:t>. Ši grafo savybė yra svarbi daugelyje taikymų. </a:t>
            </a:r>
            <a:endParaRPr lang="lt-LT" sz="2800" dirty="0" smtClean="0">
              <a:latin typeface="Times New Roman" panose="02020603050405020304" pitchFamily="18" charset="0"/>
              <a:cs typeface="Times New Roman" panose="02020603050405020304" pitchFamily="18" charset="0"/>
            </a:endParaRPr>
          </a:p>
          <a:p>
            <a:pPr algn="just"/>
            <a:r>
              <a:rPr lang="lt-LT" sz="2800" dirty="0" smtClean="0">
                <a:latin typeface="Times New Roman" panose="02020603050405020304" pitchFamily="18" charset="0"/>
                <a:cs typeface="Times New Roman" panose="02020603050405020304" pitchFamily="18" charset="0"/>
              </a:rPr>
              <a:t>Pavyzdžiui</a:t>
            </a:r>
            <a:r>
              <a:rPr lang="lt-LT" sz="2800" dirty="0">
                <a:latin typeface="Times New Roman" panose="02020603050405020304" pitchFamily="18" charset="0"/>
                <a:cs typeface="Times New Roman" panose="02020603050405020304" pitchFamily="18" charset="0"/>
              </a:rPr>
              <a:t>, grafas gali vaizduoti elektrinę grandinę, kur viršūnės atitinka elementus, o briaunos ryšius tarp elementų. Ar galima suprojektuoti elektrinę grandinę taip, kad ryšiai nesikirstų?</a:t>
            </a: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23326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err="1">
                <a:latin typeface="Times New Roman" panose="02020603050405020304" pitchFamily="18" charset="0"/>
                <a:cs typeface="Times New Roman" panose="02020603050405020304" pitchFamily="18" charset="0"/>
              </a:rPr>
              <a:t>Keturių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spalvų</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uždavinys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lt-LT" sz="2800" dirty="0">
                <a:latin typeface="Times New Roman" panose="02020603050405020304" pitchFamily="18" charset="0"/>
                <a:cs typeface="Times New Roman" panose="02020603050405020304" pitchFamily="18" charset="0"/>
              </a:rPr>
              <a:t>Ar duotą </a:t>
            </a:r>
            <a:r>
              <a:rPr lang="en-US" sz="2800" dirty="0" err="1">
                <a:latin typeface="Times New Roman" panose="02020603050405020304" pitchFamily="18" charset="0"/>
                <a:cs typeface="Times New Roman" panose="02020603050405020304" pitchFamily="18" charset="0"/>
              </a:rPr>
              <a:t>planarinį</a:t>
            </a:r>
            <a:r>
              <a:rPr lang="lt-LT" sz="2800" dirty="0">
                <a:latin typeface="Times New Roman" panose="02020603050405020304" pitchFamily="18" charset="0"/>
                <a:cs typeface="Times New Roman" panose="02020603050405020304" pitchFamily="18" charset="0"/>
              </a:rPr>
              <a:t> grafą galima nuspalvinti ne daugiau kaip 4 spalvomis taip, kad nebūtų vienos spalvos kaimyninių viršūnių? Atsakymas į šį klausimą – taip, bet įrodyti tai yra sudėtinga. </a:t>
            </a:r>
            <a:endParaRPr lang="lt-LT" sz="2800" dirty="0" smtClean="0">
              <a:latin typeface="Times New Roman" panose="02020603050405020304" pitchFamily="18" charset="0"/>
              <a:cs typeface="Times New Roman" panose="02020603050405020304" pitchFamily="18" charset="0"/>
            </a:endParaRPr>
          </a:p>
          <a:p>
            <a:pPr algn="just"/>
            <a:r>
              <a:rPr lang="lt-LT" sz="2800" dirty="0" smtClean="0">
                <a:latin typeface="Times New Roman" panose="02020603050405020304" pitchFamily="18" charset="0"/>
                <a:cs typeface="Times New Roman" panose="02020603050405020304" pitchFamily="18" charset="0"/>
              </a:rPr>
              <a:t>Iš </a:t>
            </a:r>
            <a:r>
              <a:rPr lang="lt-LT" sz="2800" dirty="0">
                <a:latin typeface="Times New Roman" panose="02020603050405020304" pitchFamily="18" charset="0"/>
                <a:cs typeface="Times New Roman" panose="02020603050405020304" pitchFamily="18" charset="0"/>
              </a:rPr>
              <a:t>tikrųjų šis uždavinys buvo suformuluotas daugiau kaip prieš 100 metų, tačiau įrodytas tik 1970-aisiais panaudojus kompiuterius.</a:t>
            </a: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848075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Times New Roman" panose="02020603050405020304" pitchFamily="18" charset="0"/>
                <a:cs typeface="Times New Roman" panose="02020603050405020304" pitchFamily="18" charset="0"/>
              </a:rPr>
              <a:t>Keturių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spalvų</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uždavinys</a:t>
            </a:r>
            <a:endParaRPr lang="en-US" dirty="0"/>
          </a:p>
        </p:txBody>
      </p:sp>
      <p:pic>
        <p:nvPicPr>
          <p:cNvPr id="1026" name="Picture 2" descr="https://algebrahut.files.wordpress.com/2008/06/fourcolorthm_page_15.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1316" y="1846263"/>
            <a:ext cx="5050327" cy="4424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7722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Times New Roman" panose="02020603050405020304" pitchFamily="18" charset="0"/>
                <a:cs typeface="Times New Roman" panose="02020603050405020304" pitchFamily="18" charset="0"/>
              </a:rPr>
              <a:t>Keturių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spalvų</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uždavinys</a:t>
            </a:r>
            <a:endParaRPr lang="en-US" dirty="0"/>
          </a:p>
        </p:txBody>
      </p:sp>
      <p:pic>
        <p:nvPicPr>
          <p:cNvPr id="2050" name="Picture 2" descr="http://www.dma.fi.upm.es/gregorio/grafos/juegocolores/archivos%20esp/ejemplo%20vertic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000250"/>
            <a:ext cx="4248150" cy="43053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see.umbc.edu/~chang/cs203.f10/graphs/grotzsch-4-color.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35762" y="1885633"/>
            <a:ext cx="4419918" cy="4419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4196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Times New Roman" panose="02020603050405020304" pitchFamily="18" charset="0"/>
                <a:cs typeface="Times New Roman" panose="02020603050405020304" pitchFamily="18" charset="0"/>
              </a:rPr>
              <a:t>Keturių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spalvų</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uždavinys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5707" y="1846263"/>
            <a:ext cx="4560912" cy="4022725"/>
          </a:xfrm>
        </p:spPr>
      </p:pic>
    </p:spTree>
    <p:extLst>
      <p:ext uri="{BB962C8B-B14F-4D97-AF65-F5344CB8AC3E}">
        <p14:creationId xmlns:p14="http://schemas.microsoft.com/office/powerpoint/2010/main" val="253164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smtClean="0">
                <a:latin typeface="Times New Roman" panose="02020603050405020304" pitchFamily="18" charset="0"/>
                <a:cs typeface="Times New Roman" panose="02020603050405020304" pitchFamily="18" charset="0"/>
              </a:rPr>
              <a:t>APRĖPTIES MEDIS (angl. Spanning tree)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lt-LT" sz="3200" b="1" i="1" dirty="0">
                <a:latin typeface="Times New Roman" panose="02020603050405020304" pitchFamily="18" charset="0"/>
                <a:cs typeface="Times New Roman" panose="02020603050405020304" pitchFamily="18" charset="0"/>
              </a:rPr>
              <a:t>Medis</a:t>
            </a:r>
            <a:r>
              <a:rPr lang="lt-LT" sz="3200" dirty="0">
                <a:latin typeface="Times New Roman" panose="02020603050405020304" pitchFamily="18" charset="0"/>
                <a:cs typeface="Times New Roman" panose="02020603050405020304" pitchFamily="18" charset="0"/>
              </a:rPr>
              <a:t> – jungus neorientuotas grafas be ciklų.</a:t>
            </a:r>
            <a:endParaRPr lang="en-US" sz="3200" dirty="0">
              <a:latin typeface="Times New Roman" panose="02020603050405020304" pitchFamily="18" charset="0"/>
              <a:cs typeface="Times New Roman" panose="02020603050405020304" pitchFamily="18" charset="0"/>
            </a:endParaRPr>
          </a:p>
          <a:p>
            <a:pPr algn="just"/>
            <a:r>
              <a:rPr lang="lt-LT" sz="3200" dirty="0">
                <a:latin typeface="Times New Roman" panose="02020603050405020304" pitchFamily="18" charset="0"/>
                <a:cs typeface="Times New Roman" panose="02020603050405020304" pitchFamily="18" charset="0"/>
              </a:rPr>
              <a:t>Grafo G </a:t>
            </a:r>
            <a:r>
              <a:rPr lang="en-US" sz="3200" b="1" i="1" dirty="0" err="1">
                <a:latin typeface="Times New Roman" panose="02020603050405020304" pitchFamily="18" charset="0"/>
                <a:cs typeface="Times New Roman" panose="02020603050405020304" pitchFamily="18" charset="0"/>
              </a:rPr>
              <a:t>aprėpties</a:t>
            </a:r>
            <a:r>
              <a:rPr lang="lt-LT" sz="3200" b="1" i="1" dirty="0">
                <a:latin typeface="Times New Roman" panose="02020603050405020304" pitchFamily="18" charset="0"/>
                <a:cs typeface="Times New Roman" panose="02020603050405020304" pitchFamily="18" charset="0"/>
              </a:rPr>
              <a:t> medis </a:t>
            </a:r>
            <a:r>
              <a:rPr lang="lt-LT" sz="3200" dirty="0">
                <a:latin typeface="Times New Roman" panose="02020603050405020304" pitchFamily="18" charset="0"/>
                <a:cs typeface="Times New Roman" panose="02020603050405020304" pitchFamily="18" charset="0"/>
              </a:rPr>
              <a:t>– grafo G </a:t>
            </a:r>
            <a:r>
              <a:rPr lang="en-US" sz="3200" dirty="0" err="1">
                <a:latin typeface="Times New Roman" panose="02020603050405020304" pitchFamily="18" charset="0"/>
                <a:cs typeface="Times New Roman" panose="02020603050405020304" pitchFamily="18" charset="0"/>
              </a:rPr>
              <a:t>pografis</a:t>
            </a:r>
            <a:r>
              <a:rPr lang="lt-LT" sz="3200" dirty="0">
                <a:latin typeface="Times New Roman" panose="02020603050405020304" pitchFamily="18" charset="0"/>
                <a:cs typeface="Times New Roman" panose="02020603050405020304" pitchFamily="18" charset="0"/>
              </a:rPr>
              <a:t> G’, turintis visas grafo G viršūnes ir pakankamai briaunų medžiui. (Grafui gali egzistuoti </a:t>
            </a:r>
            <a:r>
              <a:rPr lang="lt-LT" sz="3200" i="1" dirty="0">
                <a:latin typeface="Times New Roman" panose="02020603050405020304" pitchFamily="18" charset="0"/>
                <a:cs typeface="Times New Roman" panose="02020603050405020304" pitchFamily="18" charset="0"/>
              </a:rPr>
              <a:t>keli</a:t>
            </a:r>
            <a:r>
              <a:rPr lang="lt-LT"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aprėpties</a:t>
            </a:r>
            <a:r>
              <a:rPr lang="lt-LT" sz="3200" dirty="0">
                <a:latin typeface="Times New Roman" panose="02020603050405020304" pitchFamily="18" charset="0"/>
                <a:cs typeface="Times New Roman" panose="02020603050405020304" pitchFamily="18" charset="0"/>
              </a:rPr>
              <a:t> medžiai.)</a:t>
            </a:r>
            <a:endParaRPr lang="en-US" sz="3200" dirty="0">
              <a:latin typeface="Times New Roman" panose="02020603050405020304" pitchFamily="18" charset="0"/>
              <a:cs typeface="Times New Roman" panose="02020603050405020304" pitchFamily="18" charset="0"/>
            </a:endParaRPr>
          </a:p>
          <a:p>
            <a:pPr algn="just"/>
            <a:r>
              <a:rPr lang="lt-LT" sz="3200" dirty="0">
                <a:latin typeface="Times New Roman" panose="02020603050405020304" pitchFamily="18" charset="0"/>
                <a:cs typeface="Times New Roman" panose="02020603050405020304" pitchFamily="18" charset="0"/>
              </a:rPr>
              <a:t>Jei jungiame neorientuotame grafe </a:t>
            </a:r>
            <a:r>
              <a:rPr lang="lt-LT" sz="3200" i="1" dirty="0">
                <a:latin typeface="Times New Roman" panose="02020603050405020304" pitchFamily="18" charset="0"/>
                <a:cs typeface="Times New Roman" panose="02020603050405020304" pitchFamily="18" charset="0"/>
              </a:rPr>
              <a:t>išnaikinsime ciklus</a:t>
            </a:r>
            <a:r>
              <a:rPr lang="lt-LT" sz="3200" dirty="0">
                <a:latin typeface="Times New Roman" panose="02020603050405020304" pitchFamily="18" charset="0"/>
                <a:cs typeface="Times New Roman" panose="02020603050405020304" pitchFamily="18" charset="0"/>
              </a:rPr>
              <a:t>, gausime </a:t>
            </a:r>
            <a:r>
              <a:rPr lang="en-US" sz="3200" dirty="0" err="1">
                <a:latin typeface="Times New Roman" panose="02020603050405020304" pitchFamily="18" charset="0"/>
                <a:cs typeface="Times New Roman" panose="02020603050405020304" pitchFamily="18" charset="0"/>
              </a:rPr>
              <a:t>aprėpties</a:t>
            </a:r>
            <a:r>
              <a:rPr lang="lt-LT" sz="3200" dirty="0">
                <a:latin typeface="Times New Roman" panose="02020603050405020304" pitchFamily="18" charset="0"/>
                <a:cs typeface="Times New Roman" panose="02020603050405020304" pitchFamily="18" charset="0"/>
              </a:rPr>
              <a:t> medį.</a:t>
            </a:r>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114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lt-LT" b="1" dirty="0">
                <a:latin typeface="Times New Roman" panose="02020603050405020304" pitchFamily="18" charset="0"/>
                <a:cs typeface="Times New Roman" panose="02020603050405020304" pitchFamily="18" charset="0"/>
              </a:rPr>
              <a:t>Neorientuoto grafo </a:t>
            </a:r>
            <a:r>
              <a:rPr lang="lt-LT" b="1" i="1" dirty="0">
                <a:latin typeface="Times New Roman" panose="02020603050405020304" pitchFamily="18" charset="0"/>
                <a:cs typeface="Times New Roman" panose="02020603050405020304" pitchFamily="18" charset="0"/>
              </a:rPr>
              <a:t>savybės</a:t>
            </a:r>
            <a:r>
              <a:rPr lang="lt-LT"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gn="just"/>
            <a:r>
              <a:rPr lang="lt-LT" sz="2800" b="1" dirty="0">
                <a:latin typeface="Times New Roman" panose="02020603050405020304" pitchFamily="18" charset="0"/>
                <a:cs typeface="Times New Roman" panose="02020603050405020304" pitchFamily="18" charset="0"/>
              </a:rPr>
              <a:t>Jungus neorientuotas grafas su N viršūnių turi ne mažiau kaip N-1 briauną</a:t>
            </a:r>
            <a:r>
              <a:rPr lang="lt-LT"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lt-LT" sz="2800" dirty="0">
                <a:latin typeface="Times New Roman" panose="02020603050405020304" pitchFamily="18" charset="0"/>
                <a:cs typeface="Times New Roman" panose="02020603050405020304" pitchFamily="18" charset="0"/>
              </a:rPr>
              <a:t>Reikia prisiminti, kad jungiame grafe egzistuoja kelias tarp bet kurių dviejų viršūnių. </a:t>
            </a:r>
            <a:endParaRPr lang="lt-LT"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lt-LT" sz="2800" dirty="0" smtClean="0">
                <a:latin typeface="Times New Roman" panose="02020603050405020304" pitchFamily="18" charset="0"/>
                <a:cs typeface="Times New Roman" panose="02020603050405020304" pitchFamily="18" charset="0"/>
              </a:rPr>
              <a:t>Tarkime</a:t>
            </a:r>
            <a:r>
              <a:rPr lang="lt-LT" sz="2800" dirty="0">
                <a:latin typeface="Times New Roman" panose="02020603050405020304" pitchFamily="18" charset="0"/>
                <a:cs typeface="Times New Roman" panose="02020603050405020304" pitchFamily="18" charset="0"/>
              </a:rPr>
              <a:t>, pasirenkame viršūnę ir sujungiame ją briauna su kita viršūne: 2 viršūnės ir 1 briauna; jei pridedama dar vieną viršūnę, būtina ir papildoma briauna jai prijungti prie bet kurios kitos grafo viršūnės.</a:t>
            </a: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72556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latin typeface="Times New Roman" panose="02020603050405020304" pitchFamily="18" charset="0"/>
                <a:cs typeface="Times New Roman" panose="02020603050405020304" pitchFamily="18" charset="0"/>
              </a:rPr>
              <a:t>Neorientuoto grafo </a:t>
            </a:r>
            <a:r>
              <a:rPr lang="lt-LT" b="1" i="1" dirty="0">
                <a:latin typeface="Times New Roman" panose="02020603050405020304" pitchFamily="18" charset="0"/>
                <a:cs typeface="Times New Roman" panose="02020603050405020304" pitchFamily="18" charset="0"/>
              </a:rPr>
              <a:t>savybės</a:t>
            </a:r>
            <a:r>
              <a:rPr lang="lt-LT" b="1" dirty="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normAutofit lnSpcReduction="10000"/>
          </a:bodyPr>
          <a:lstStyle/>
          <a:p>
            <a:pPr lvl="0" algn="just"/>
            <a:r>
              <a:rPr lang="lt-LT" sz="2800" b="1" dirty="0">
                <a:latin typeface="Times New Roman" panose="02020603050405020304" pitchFamily="18" charset="0"/>
                <a:cs typeface="Times New Roman" panose="02020603050405020304" pitchFamily="18" charset="0"/>
              </a:rPr>
              <a:t>Jungus neorientuotas grafas su N viršūnių ir N-1 briauna negali turėti ciklų</a:t>
            </a:r>
            <a:r>
              <a:rPr lang="lt-LT"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lt-LT" sz="2800" dirty="0">
                <a:latin typeface="Times New Roman" panose="02020603050405020304" pitchFamily="18" charset="0"/>
                <a:cs typeface="Times New Roman" panose="02020603050405020304" pitchFamily="18" charset="0"/>
              </a:rPr>
              <a:t>Pagal ankstesnę savybę orientuotas grafas su N viršūnių privalo turėti ne mažiau kaip N-1 briauną, kad būtų jungus. </a:t>
            </a:r>
            <a:endParaRPr lang="lt-LT"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lt-LT" sz="2800" dirty="0" smtClean="0">
                <a:latin typeface="Times New Roman" panose="02020603050405020304" pitchFamily="18" charset="0"/>
                <a:cs typeface="Times New Roman" panose="02020603050405020304" pitchFamily="18" charset="0"/>
              </a:rPr>
              <a:t>Jei </a:t>
            </a:r>
            <a:r>
              <a:rPr lang="lt-LT" sz="2800" dirty="0">
                <a:latin typeface="Times New Roman" panose="02020603050405020304" pitchFamily="18" charset="0"/>
                <a:cs typeface="Times New Roman" panose="02020603050405020304" pitchFamily="18" charset="0"/>
              </a:rPr>
              <a:t>jungus grafas turi ciklą, galima pašalinti bet kurią briauną iš ciklo ir grafas liks jungus. </a:t>
            </a:r>
            <a:endParaRPr lang="lt-LT"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lt-LT" sz="2800" dirty="0" smtClean="0">
                <a:latin typeface="Times New Roman" panose="02020603050405020304" pitchFamily="18" charset="0"/>
                <a:cs typeface="Times New Roman" panose="02020603050405020304" pitchFamily="18" charset="0"/>
              </a:rPr>
              <a:t>Taigi</a:t>
            </a:r>
            <a:r>
              <a:rPr lang="lt-LT" sz="2800" dirty="0">
                <a:latin typeface="Times New Roman" panose="02020603050405020304" pitchFamily="18" charset="0"/>
                <a:cs typeface="Times New Roman" panose="02020603050405020304" pitchFamily="18" charset="0"/>
              </a:rPr>
              <a:t>, jei grafas su N viršūnių ir N-1 briauna turės ciklą, galima bus pašalinti vieną briauną ir gautas grafas su N-2 briauna turi likti jungus, kas prieštarauja ankstesnei savybei.</a:t>
            </a: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44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latin typeface="Times New Roman" panose="02020603050405020304" pitchFamily="18" charset="0"/>
                <a:cs typeface="Times New Roman" panose="02020603050405020304" pitchFamily="18" charset="0"/>
              </a:rPr>
              <a:t>Neorientuoto grafo </a:t>
            </a:r>
            <a:r>
              <a:rPr lang="lt-LT" b="1" i="1" dirty="0">
                <a:latin typeface="Times New Roman" panose="02020603050405020304" pitchFamily="18" charset="0"/>
                <a:cs typeface="Times New Roman" panose="02020603050405020304" pitchFamily="18" charset="0"/>
              </a:rPr>
              <a:t>savybės</a:t>
            </a:r>
            <a:r>
              <a:rPr lang="lt-LT" b="1" dirty="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normAutofit lnSpcReduction="10000"/>
          </a:bodyPr>
          <a:lstStyle/>
          <a:p>
            <a:pPr lvl="0" algn="just"/>
            <a:r>
              <a:rPr lang="lt-LT" sz="2800" b="1" dirty="0">
                <a:latin typeface="Times New Roman" panose="02020603050405020304" pitchFamily="18" charset="0"/>
                <a:cs typeface="Times New Roman" panose="02020603050405020304" pitchFamily="18" charset="0"/>
              </a:rPr>
              <a:t>Jungus neorientuotas grafas su N viršūnių ir daugiau kaip N-1 briauna turi bent vieną ciklą</a:t>
            </a:r>
            <a:r>
              <a:rPr lang="lt-LT"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lt-LT" sz="2800" dirty="0">
                <a:latin typeface="Times New Roman" panose="02020603050405020304" pitchFamily="18" charset="0"/>
                <a:cs typeface="Times New Roman" panose="02020603050405020304" pitchFamily="18" charset="0"/>
              </a:rPr>
              <a:t>Paimkime jungų neorientuotą grafą su N viršūnių ir N-1 briauna. Pasirinkime bet kokią porą viršūnių X ir Y ir pridėkime naują briauną B, jungiančią viršūnes X ir Y. </a:t>
            </a:r>
            <a:endParaRPr lang="lt-LT"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lt-LT" sz="2800" dirty="0" smtClean="0">
                <a:latin typeface="Times New Roman" panose="02020603050405020304" pitchFamily="18" charset="0"/>
                <a:cs typeface="Times New Roman" panose="02020603050405020304" pitchFamily="18" charset="0"/>
              </a:rPr>
              <a:t>Kadangi </a:t>
            </a:r>
            <a:r>
              <a:rPr lang="lt-LT" sz="2800" dirty="0">
                <a:latin typeface="Times New Roman" panose="02020603050405020304" pitchFamily="18" charset="0"/>
                <a:cs typeface="Times New Roman" panose="02020603050405020304" pitchFamily="18" charset="0"/>
              </a:rPr>
              <a:t>pradinis grafas buvo jungus, tai jame egzistavo kelias iš viršūnės X į viršūnę Y. </a:t>
            </a:r>
            <a:endParaRPr lang="lt-LT"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lt-LT" sz="2800" dirty="0" smtClean="0">
                <a:latin typeface="Times New Roman" panose="02020603050405020304" pitchFamily="18" charset="0"/>
                <a:cs typeface="Times New Roman" panose="02020603050405020304" pitchFamily="18" charset="0"/>
              </a:rPr>
              <a:t>Pridėjus </a:t>
            </a:r>
            <a:r>
              <a:rPr lang="lt-LT" sz="2800" dirty="0">
                <a:latin typeface="Times New Roman" panose="02020603050405020304" pitchFamily="18" charset="0"/>
                <a:cs typeface="Times New Roman" panose="02020603050405020304" pitchFamily="18" charset="0"/>
              </a:rPr>
              <a:t>prie šio kelio naują briauną B, gaunamas ciklas, t.y. kelią iš viršūnės X į ją pačią.</a:t>
            </a: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813034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BAAB03986B894B85EA3D993108562E" ma:contentTypeVersion="2" ma:contentTypeDescription="Create a new document." ma:contentTypeScope="" ma:versionID="236a82649150a832b65018e2745c3c51">
  <xsd:schema xmlns:xsd="http://www.w3.org/2001/XMLSchema" xmlns:xs="http://www.w3.org/2001/XMLSchema" xmlns:p="http://schemas.microsoft.com/office/2006/metadata/properties" xmlns:ns3="8f2558d9-e5b0-412d-8fc8-7f3a2193a5e2" targetNamespace="http://schemas.microsoft.com/office/2006/metadata/properties" ma:root="true" ma:fieldsID="d011745c35ae3a37afd93205c80b55dc" ns3:_="">
    <xsd:import namespace="8f2558d9-e5b0-412d-8fc8-7f3a2193a5e2"/>
    <xsd:element name="properties">
      <xsd:complexType>
        <xsd:sequence>
          <xsd:element name="documentManagement">
            <xsd:complexType>
              <xsd:all>
                <xsd:element ref="ns3:SharedWithUser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2558d9-e5b0-412d-8fc8-7f3a2193a5e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789315-A76E-4260-955E-108280745A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2558d9-e5b0-412d-8fc8-7f3a2193a5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F6EE30-0C84-4169-8AC2-386F3DE6D68C}">
  <ds:schemaRefs>
    <ds:schemaRef ds:uri="http://schemas.microsoft.com/sharepoint/v3/contenttype/forms"/>
  </ds:schemaRefs>
</ds:datastoreItem>
</file>

<file path=customXml/itemProps3.xml><?xml version="1.0" encoding="utf-8"?>
<ds:datastoreItem xmlns:ds="http://schemas.openxmlformats.org/officeDocument/2006/customXml" ds:itemID="{F4E386E3-2899-4F85-8A6A-920290892026}">
  <ds:schemaRefs>
    <ds:schemaRef ds:uri="http://schemas.microsoft.com/office/2006/documentManagement/types"/>
    <ds:schemaRef ds:uri="http://www.w3.org/XML/1998/namespace"/>
    <ds:schemaRef ds:uri="http://purl.org/dc/terms/"/>
    <ds:schemaRef ds:uri="http://schemas.openxmlformats.org/package/2006/metadata/core-properties"/>
    <ds:schemaRef ds:uri="http://purl.org/dc/dcmitype/"/>
    <ds:schemaRef ds:uri="http://schemas.microsoft.com/office/2006/metadata/properties"/>
    <ds:schemaRef ds:uri="http://purl.org/dc/elements/1.1/"/>
    <ds:schemaRef ds:uri="http://schemas.microsoft.com/office/infopath/2007/PartnerControls"/>
    <ds:schemaRef ds:uri="8f2558d9-e5b0-412d-8fc8-7f3a2193a5e2"/>
  </ds:schemaRefs>
</ds:datastoreItem>
</file>

<file path=docProps/app.xml><?xml version="1.0" encoding="utf-8"?>
<Properties xmlns="http://schemas.openxmlformats.org/officeDocument/2006/extended-properties" xmlns:vt="http://schemas.openxmlformats.org/officeDocument/2006/docPropsVTypes">
  <Template>Retrospect</Template>
  <TotalTime>769</TotalTime>
  <Words>1829</Words>
  <Application>Microsoft Office PowerPoint</Application>
  <PresentationFormat>Widescreen</PresentationFormat>
  <Paragraphs>169</Paragraphs>
  <Slides>58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Calibri Light</vt:lpstr>
      <vt:lpstr>Constantia</vt:lpstr>
      <vt:lpstr>Times New Roman</vt:lpstr>
      <vt:lpstr>Wingdings</vt:lpstr>
      <vt:lpstr>Retrospect</vt:lpstr>
      <vt:lpstr>DUOMENŲ STRUKTŪROS IR ALGORITMAI</vt:lpstr>
      <vt:lpstr>TURINYS</vt:lpstr>
      <vt:lpstr>Topologinis rikiavimas (Topological Sorting)</vt:lpstr>
      <vt:lpstr>Paprastas algoritmas (pa):</vt:lpstr>
      <vt:lpstr>Modifikuotas paprastas algoritmas (pam):</vt:lpstr>
      <vt:lpstr>APRĖPTIES MEDIS (angl. Spanning tree)</vt:lpstr>
      <vt:lpstr>Neorientuoto grafo savybės:</vt:lpstr>
      <vt:lpstr>Neorientuoto grafo savybės:</vt:lpstr>
      <vt:lpstr>Neorientuoto grafo savybės:</vt:lpstr>
      <vt:lpstr>Neorientuoto grafo savybės:</vt:lpstr>
      <vt:lpstr>DFS aprėpties medis</vt:lpstr>
      <vt:lpstr>DFS aprėpties medis</vt:lpstr>
      <vt:lpstr>DFS aprėpties medis</vt:lpstr>
      <vt:lpstr>BFS aprėpties medis</vt:lpstr>
      <vt:lpstr>PowerPoint Presentation</vt:lpstr>
      <vt:lpstr>Minimalūs aprėpties medžiai (MAM) (Angl. Minimum Spanning Trees)</vt:lpstr>
      <vt:lpstr>Minimalūs aprėpties medžiai</vt:lpstr>
      <vt:lpstr>Kruskal'io Algoritmas. Pseudokodas</vt:lpstr>
      <vt:lpstr>Kruskal'io Algoritmas. Pseudokodas (Angliška versija)</vt:lpstr>
      <vt:lpstr>PowerPoint Presentation</vt:lpstr>
      <vt:lpstr>Kruskal'io Algoritmas  </vt:lpstr>
      <vt:lpstr>Kruskal'io Algoritmas</vt:lpstr>
      <vt:lpstr>Kruskal'io Algoritmas</vt:lpstr>
      <vt:lpstr>Kruskal'io Algoritmas</vt:lpstr>
      <vt:lpstr>Kruskal'io Algoritmas</vt:lpstr>
      <vt:lpstr>PowerPoint Presentation</vt:lpstr>
      <vt:lpstr>Trumpiausi keliai (Angl. Shortest Paths)</vt:lpstr>
      <vt:lpstr>Trumpiausi keliai (Angl. Shortest Paths)</vt:lpstr>
      <vt:lpstr>Trumpiausi keliai (Angl. Shortest Paths)</vt:lpstr>
      <vt:lpstr>Trumpiausi keliai (Angl. Shortest Paths)</vt:lpstr>
      <vt:lpstr>Trumpiausio kelio radimo pseudokodas</vt:lpstr>
      <vt:lpstr>PowerPoint Presentation</vt:lpstr>
      <vt:lpstr>Dijkstros algoritmas. Autorius: Edsger Wybe Dijkstra</vt:lpstr>
      <vt:lpstr>BIOGRAFIJA. Edsger Wybe Dijkstra </vt:lpstr>
      <vt:lpstr>Single-Source Shortest Path Problem</vt:lpstr>
      <vt:lpstr>Dijkstros algoritmas</vt:lpstr>
      <vt:lpstr>Dijkstros pseudokodas</vt:lpstr>
      <vt:lpstr>Dijkstra Animacija</vt:lpstr>
      <vt:lpstr>PowerPoint Presentation</vt:lpstr>
      <vt:lpstr>Dijkstra Animacija</vt:lpstr>
      <vt:lpstr>PowerPoint Presentation</vt:lpstr>
      <vt:lpstr>PowerPoint Presentation</vt:lpstr>
      <vt:lpstr>Dijkstra Animacija</vt:lpstr>
      <vt:lpstr>Dijkstra Animacija</vt:lpstr>
      <vt:lpstr>Dijkstra Animacija</vt:lpstr>
      <vt:lpstr>Dijkstra Animacija</vt:lpstr>
      <vt:lpstr>Dijkstra Animacija</vt:lpstr>
      <vt:lpstr>Dijkstros algoritmo animacija</vt:lpstr>
      <vt:lpstr>Dijkstra's Algoritmo taikymo sritys</vt:lpstr>
      <vt:lpstr>KELIOS SUDĖTINGOS PROBLEMOS</vt:lpstr>
      <vt:lpstr>Prekybos agento uždavinys. </vt:lpstr>
      <vt:lpstr>Prekybos agento uždavinys. </vt:lpstr>
      <vt:lpstr>Trijų komunalinių paslaugų uždavinys. </vt:lpstr>
      <vt:lpstr>Trijų komunalinių paslaugų uždavinys. </vt:lpstr>
      <vt:lpstr>Keturių spalvų uždavinys</vt:lpstr>
      <vt:lpstr>Keturių spalvų uždavinys</vt:lpstr>
      <vt:lpstr>Keturių spalvų uždavinys</vt:lpstr>
      <vt:lpstr>Keturių spalvų uždavinys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DUOMENŲ STRUKTŪROS IR ALGORITMAI</dc:title>
  <dc:creator>Marius Gžegoževskis</dc:creator>
  <cp:lastModifiedBy>Marius Gžegoževskis</cp:lastModifiedBy>
  <cp:revision>239</cp:revision>
  <dcterms:created xsi:type="dcterms:W3CDTF">2015-01-23T14:40:43Z</dcterms:created>
  <dcterms:modified xsi:type="dcterms:W3CDTF">2015-02-23T16:24:29Z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0x01010016BAAB03986B894B85EA3D993108562E</vt:lpwstr>
  </property>
</Properties>
</file>