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68" r:id="rId4"/>
    <p:sldId id="269" r:id="rId5"/>
    <p:sldId id="270" r:id="rId6"/>
    <p:sldId id="273" r:id="rId7"/>
    <p:sldId id="287" r:id="rId8"/>
    <p:sldId id="275" r:id="rId9"/>
    <p:sldId id="276" r:id="rId10"/>
    <p:sldId id="288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4" r:id="rId21"/>
    <p:sldId id="264" r:id="rId22"/>
    <p:sldId id="266" r:id="rId23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Design and Development of Digital Water Flow 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B18A1-B93E-46FF-9FDB-DC06514E773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916A0-DFAF-41AA-A7EC-8799801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330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Design and Development of Digital Water Flow Meter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23F6-DC50-42BE-9C3B-17E2E82D4655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2D26-1057-4418-9F21-7F1746781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302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95542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264992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219494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34706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9FD-8FEE-4944-BED6-8BDAF222C38F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5A63-6EFC-48C4-B4D8-2CD811613E46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D3B05-F8DC-4E5F-8F5E-E76D39B7C516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1651-85A3-4405-8FFE-E5C3FA407AFA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859F-A87B-4933-8EE1-0C8603FADF84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F8F1-4691-4A95-A0DB-9AD2359E92BD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1389-77C5-4ACD-A3C7-F9025B17E4AD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4A04-6882-42D5-AED2-8CBBACA39308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B8CE-47A8-43A9-BE26-80BFC5470123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D611-58D4-427D-91C8-B8272695B551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270-ED29-4BFC-BE10-CB7B3AEF0522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and Development of Digital Water Flow Meter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CBFA-2FA1-4B6C-A6FE-4A12FCDEFD8A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and Development of Digital Water Flow 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08CA-F892-46BD-B5E1-4F85B7FC5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68455" y="4436684"/>
            <a:ext cx="8208912" cy="144016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Presented by, 				Under the guidance of </a:t>
            </a:r>
            <a:endParaRPr lang="en-US" sz="1800" dirty="0">
              <a:solidFill>
                <a:srgbClr val="00B050"/>
              </a:solidFill>
              <a:latin typeface="Algerian" pitchFamily="82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	Atul Gaikwad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	Pradip Borade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entury Schoolbook" pitchFamily="18" charset="0"/>
              </a:rPr>
              <a:t>Pranali</a:t>
            </a:r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entury Schoolbook" pitchFamily="18" charset="0"/>
              </a:rPr>
              <a:t>Bendale</a:t>
            </a:r>
            <a:r>
              <a:rPr lang="en-US" sz="1800" b="1" dirty="0">
                <a:solidFill>
                  <a:schemeClr val="tx1"/>
                </a:solidFill>
                <a:latin typeface="Century Schoolbook" pitchFamily="18" charset="0"/>
              </a:rPr>
              <a:t> 		       Mr. V. B. </a:t>
            </a:r>
            <a:r>
              <a:rPr lang="en-US" sz="1800" b="1" dirty="0" err="1">
                <a:solidFill>
                  <a:schemeClr val="tx1"/>
                </a:solidFill>
                <a:latin typeface="Century Schoolbook" pitchFamily="18" charset="0"/>
              </a:rPr>
              <a:t>Gawai</a:t>
            </a:r>
            <a:endParaRPr lang="en-US" sz="18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73814" y="2492682"/>
            <a:ext cx="8206680" cy="18722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dirty="0">
                <a:latin typeface="Century Schoolbook" pitchFamily="18" charset="0"/>
              </a:rPr>
              <a:t>Project Stage-II Presentation</a:t>
            </a:r>
            <a:br>
              <a:rPr lang="en-US" sz="2800" dirty="0">
                <a:latin typeface="Century Schoolbook" pitchFamily="18" charset="0"/>
              </a:rPr>
            </a:br>
            <a:r>
              <a:rPr lang="en-US" sz="2800" dirty="0">
                <a:latin typeface="Century Schoolbook" pitchFamily="18" charset="0"/>
              </a:rPr>
              <a:t>on</a:t>
            </a:r>
            <a:br>
              <a:rPr lang="en-US" sz="2800" dirty="0">
                <a:latin typeface="Century Schoolbook" pitchFamily="18" charset="0"/>
              </a:rPr>
            </a:br>
            <a:r>
              <a:rPr lang="en-US" sz="2800" b="1" dirty="0">
                <a:latin typeface="Century Schoolbook" pitchFamily="18" charset="0"/>
              </a:rPr>
              <a:t> Design and Development of Digital Water Flow Meter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19675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4372" r="860" b="8093"/>
          <a:stretch/>
        </p:blipFill>
        <p:spPr bwMode="auto">
          <a:xfrm>
            <a:off x="467544" y="86330"/>
            <a:ext cx="8208912" cy="23345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505" y="5595856"/>
            <a:ext cx="8287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Telecommunication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42"/>
            <a:ext cx="9144000" cy="62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4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Oval 2"/>
          <p:cNvSpPr/>
          <p:nvPr/>
        </p:nvSpPr>
        <p:spPr>
          <a:xfrm>
            <a:off x="2600740" y="51513"/>
            <a:ext cx="1944710" cy="4121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1338" y="695454"/>
            <a:ext cx="4803820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THE REQUIRED AMOUNT OF LIQUIED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0283" y="1584098"/>
            <a:ext cx="2653048" cy="500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PRESS THE RESET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755" y="2408345"/>
            <a:ext cx="6439437" cy="403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STARTS FLOWING FROM PUMP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2394" y="3155313"/>
            <a:ext cx="5859887" cy="418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PASSES THROUGH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004" y="3861524"/>
            <a:ext cx="5859887" cy="521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SENSOR KEEPS ON SHOWING FLOW RATE ON LCD</a:t>
            </a:r>
          </a:p>
        </p:txBody>
      </p:sp>
      <p:sp>
        <p:nvSpPr>
          <p:cNvPr id="9" name="Diamond 8"/>
          <p:cNvSpPr/>
          <p:nvPr/>
        </p:nvSpPr>
        <p:spPr>
          <a:xfrm>
            <a:off x="2497709" y="4778053"/>
            <a:ext cx="2240924" cy="132652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TIME= ENTERED TIME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002" y="5164423"/>
            <a:ext cx="3206839" cy="540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PUMP AUTOMATICALLY GETS OFF</a:t>
            </a:r>
          </a:p>
        </p:txBody>
      </p:sp>
      <p:sp>
        <p:nvSpPr>
          <p:cNvPr id="11" name="Oval 10"/>
          <p:cNvSpPr/>
          <p:nvPr/>
        </p:nvSpPr>
        <p:spPr>
          <a:xfrm>
            <a:off x="2471947" y="6400794"/>
            <a:ext cx="2253803" cy="2511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2" name="Straight Arrow Connector 11"/>
          <p:cNvCxnSpPr>
            <a:stCxn id="3" idx="4"/>
          </p:cNvCxnSpPr>
          <p:nvPr/>
        </p:nvCxnSpPr>
        <p:spPr>
          <a:xfrm>
            <a:off x="3573095" y="463637"/>
            <a:ext cx="6439" cy="3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83826" y="1285745"/>
            <a:ext cx="6439" cy="3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4558" y="2056327"/>
            <a:ext cx="6439" cy="3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92411" y="2826907"/>
            <a:ext cx="6439" cy="3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28900" y="3545985"/>
            <a:ext cx="6439" cy="3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4738633" y="5434880"/>
            <a:ext cx="811369" cy="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179512" y="4122314"/>
            <a:ext cx="886492" cy="2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192391" y="5441315"/>
            <a:ext cx="230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92391" y="4121244"/>
            <a:ext cx="12879" cy="131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>
            <a:off x="3609584" y="4350914"/>
            <a:ext cx="8587" cy="42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</p:cNvCxnSpPr>
          <p:nvPr/>
        </p:nvCxnSpPr>
        <p:spPr>
          <a:xfrm>
            <a:off x="3618171" y="6104577"/>
            <a:ext cx="10731" cy="33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0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Baskerville Old Face" panose="02020602080505020303" pitchFamily="18" charset="0"/>
              </a:rPr>
              <a:t>AVAILABLE RELATED PRODUCTS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11" y="2142462"/>
            <a:ext cx="3485613" cy="3599895"/>
          </a:xfrm>
          <a:prstGeom prst="rect">
            <a:avLst/>
          </a:prstGeom>
        </p:spPr>
      </p:pic>
      <p:pic>
        <p:nvPicPr>
          <p:cNvPr id="5" name="Picture 2" descr="https://www.omega.com/Green/images/FLR-D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6493"/>
            <a:ext cx="4970172" cy="430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9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66751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Selection of sensor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371600"/>
            <a:ext cx="9372600" cy="495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Hall Effect Sensor</a:t>
            </a:r>
          </a:p>
          <a:p>
            <a:r>
              <a:rPr lang="en-IN"/>
              <a:t>A </a:t>
            </a:r>
            <a:r>
              <a:rPr lang="en-IN" b="1"/>
              <a:t>Hall effect sensor</a:t>
            </a:r>
            <a:r>
              <a:rPr lang="en-IN"/>
              <a:t> is a transducer that varies its output voltage in response to a magnetic field. Hall effect sensors are used for proximity switching, positioning, speed detection, and current sensing applications.</a:t>
            </a:r>
          </a:p>
          <a:p>
            <a:r>
              <a:rPr lang="en-IN"/>
              <a:t>Hall sensors are commonly used to time the speed of wheels and shafts, such as for internal combustion engine ignition timing, tachometers and anti-lock braking systems. </a:t>
            </a:r>
            <a:endParaRPr lang="en-US"/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9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86244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148341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226047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41333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basic relationship for determining the liquid’s flow</a:t>
            </a:r>
          </a:p>
          <a:p>
            <a:r>
              <a:rPr lang="en-IN" dirty="0"/>
              <a:t>Q=V*A</a:t>
            </a:r>
          </a:p>
          <a:p>
            <a:r>
              <a:rPr lang="en-IN" dirty="0"/>
              <a:t>Q=Flow rate/Total flow of water through the pipe</a:t>
            </a:r>
          </a:p>
          <a:p>
            <a:r>
              <a:rPr lang="en-IN" dirty="0"/>
              <a:t>V=Average velocity of the flow</a:t>
            </a:r>
          </a:p>
          <a:p>
            <a:r>
              <a:rPr lang="en-IN" dirty="0"/>
              <a:t>A=Cross-sectional area of the pipe.</a:t>
            </a:r>
          </a:p>
        </p:txBody>
      </p:sp>
    </p:spTree>
    <p:extLst>
      <p:ext uri="{BB962C8B-B14F-4D97-AF65-F5344CB8AC3E}">
        <p14:creationId xmlns:p14="http://schemas.microsoft.com/office/powerpoint/2010/main" val="55654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</p:spTree>
    <p:extLst>
      <p:ext uri="{BB962C8B-B14F-4D97-AF65-F5344CB8AC3E}">
        <p14:creationId xmlns:p14="http://schemas.microsoft.com/office/powerpoint/2010/main" val="191903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685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It is more reliable compare to traditional mechanical flow meters such as Rota meter.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It is easier to read due to availability of numerical display.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It is more accurate.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It relies less on pressure /temperature of fluid due to use of external power.</a:t>
            </a:r>
          </a:p>
          <a:p>
            <a:pPr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3250704" cy="554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Supply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3031" y="-3056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05672" y="1112437"/>
            <a:ext cx="3250704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Supply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  <a:buFont typeface="Arial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7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708338"/>
            <a:ext cx="987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APPLICATONS: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904" y="1955441"/>
            <a:ext cx="98780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Baskerville Old Face" panose="02020602080505020303" pitchFamily="18" charset="0"/>
              </a:rPr>
              <a:t>Agriculture water flow monitoring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Baskerville Old Face" panose="02020602080505020303" pitchFamily="18" charset="0"/>
              </a:rPr>
              <a:t>Small scale industries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Baskerville Old Face" panose="02020602080505020303" pitchFamily="18" charset="0"/>
              </a:rPr>
              <a:t>Domestic applications</a:t>
            </a:r>
          </a:p>
          <a:p>
            <a:pPr lvl="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Building automation</a:t>
            </a:r>
          </a:p>
          <a:p>
            <a:pPr lvl="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Chemical</a:t>
            </a:r>
          </a:p>
          <a:p>
            <a:pPr lvl="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Food &amp;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Bevereges</a:t>
            </a:r>
            <a:endParaRPr lang="en-IN" sz="2800" dirty="0"/>
          </a:p>
          <a:p>
            <a:r>
              <a:rPr lang="en-IN" sz="2800" u="sng" dirty="0"/>
              <a:t>Power &amp; Utilities</a:t>
            </a:r>
            <a:endParaRPr lang="en-IN" sz="2800" dirty="0"/>
          </a:p>
          <a:p>
            <a:r>
              <a:rPr lang="en-IN" sz="2800" u="sng" dirty="0"/>
              <a:t>Marine</a:t>
            </a:r>
            <a:endParaRPr lang="en-IN" sz="2800" dirty="0"/>
          </a:p>
          <a:p>
            <a:r>
              <a:rPr lang="en-IN" sz="2800" u="sng" dirty="0"/>
              <a:t>Metals &amp; Mining</a:t>
            </a:r>
            <a:endParaRPr lang="en-IN" sz="2800" dirty="0"/>
          </a:p>
          <a:p>
            <a:r>
              <a:rPr lang="en-IN" sz="2800" u="sng" dirty="0"/>
              <a:t>Oil &amp; Gas</a:t>
            </a:r>
            <a:endParaRPr lang="en-IN" sz="2800" dirty="0"/>
          </a:p>
          <a:p>
            <a:r>
              <a:rPr lang="en-IN" sz="2800" u="sng" dirty="0"/>
              <a:t>Pharmaceutical</a:t>
            </a:r>
            <a:endParaRPr lang="en-IN" sz="2800" dirty="0"/>
          </a:p>
          <a:p>
            <a:r>
              <a:rPr lang="en-IN" sz="2800" u="sng" dirty="0"/>
              <a:t>Pulp &amp; Paper </a:t>
            </a:r>
            <a:endParaRPr lang="en-IN" sz="2800" dirty="0"/>
          </a:p>
          <a:p>
            <a:r>
              <a:rPr lang="en-IN" sz="2800" u="sng" dirty="0"/>
              <a:t>Water &amp; Wastewater</a:t>
            </a:r>
            <a:endParaRPr lang="en-IN" sz="2800" dirty="0"/>
          </a:p>
          <a:p>
            <a:pPr lvl="0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0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Scope of subject (1)</a:t>
            </a:r>
            <a:endParaRPr lang="en-US" sz="4000" dirty="0"/>
          </a:p>
        </p:txBody>
      </p:sp>
      <p:pic>
        <p:nvPicPr>
          <p:cNvPr id="1026" name="Picture 2" descr="C:\Users\Tadwalkar\Desktop\BE\CN\CNS SSPU FDP 18-19\Future Interne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96944" cy="5472608"/>
          </a:xfrm>
          <a:prstGeom prst="rect">
            <a:avLst/>
          </a:prstGeom>
          <a:noFill/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  <a:p>
            <a:pPr algn="ctr">
              <a:buNone/>
            </a:pPr>
            <a:r>
              <a:rPr lang="en-US" sz="9600" dirty="0">
                <a:solidFill>
                  <a:srgbClr val="9021CD"/>
                </a:solidFill>
                <a:latin typeface="Blackadder ITC" pitchFamily="82" charset="0"/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16632"/>
            <a:ext cx="80752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Aim: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 Design and Development of Digital Water Flow meter.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spcBef>
                <a:spcPct val="0"/>
              </a:spcBef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Objectives: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main objective of this project is to create a cost efficient digital water flow meter.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support “Make in India” concept by Developing flow meter.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5436096" y="6356350"/>
            <a:ext cx="361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9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0440" y="88808"/>
            <a:ext cx="8382000" cy="819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08720"/>
            <a:ext cx="8229600" cy="54543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measurement is the quantification of bulk fluid movement.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application flow rate is measured as volume or mass.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clamp onto a pipe and measure flow with type of sensor placed inside the pipe , allowing fluid to pass through their bodies as it measure 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 various types of flow meters , digital flow meter are most commonly used because of precise and accurate.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depends on the hall effect sensor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turbine type flow meter.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5436096" y="6356350"/>
            <a:ext cx="361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1640" y="404664"/>
            <a:ext cx="3918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33401" y="1815873"/>
          <a:ext cx="8077199" cy="379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7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0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Sr.no</a:t>
                      </a:r>
                      <a:endParaRPr lang="en-US" sz="1800" b="1" i="1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Published in Year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Name of the Paper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</a:p>
                  </a:txBody>
                  <a:tcPr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6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ISSE 2006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Ultrasonic Flow meter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measure flow using ultra sonic waves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module contains low cost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68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AIEE2011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(J.H.LAUB)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Electric Flow meter</a:t>
                      </a:r>
                      <a:endParaRPr kumimoji="0"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IN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Electronic Principle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Watt</a:t>
                      </a:r>
                      <a:r>
                        <a:rPr kumimoji="0" lang="en-US" sz="18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meter is used to indicate and record the rate of flow and a watt-meter to register the total flow. 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328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70041"/>
            <a:ext cx="88606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Baskerville Old Face" panose="02020602080505020303" pitchFamily="18" charset="0"/>
              </a:rPr>
              <a:t>What type of flow meter is best?</a:t>
            </a:r>
          </a:p>
          <a:p>
            <a:endParaRPr lang="en-US" sz="2400" b="1" dirty="0">
              <a:latin typeface="Baskerville Old Face" panose="02020602080505020303" pitchFamily="18" charset="0"/>
            </a:endParaRPr>
          </a:p>
          <a:p>
            <a:r>
              <a:rPr lang="en-US" dirty="0"/>
              <a:t>There are no “universal” flow meters which are suitable for all applications.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ookman Old Style" panose="02050604050505020204" pitchFamily="18" charset="0"/>
              </a:rPr>
              <a:t>Things you must know:</a:t>
            </a:r>
          </a:p>
          <a:p>
            <a:endParaRPr lang="en-US" sz="2000" b="1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the Gas or Liquid being measured?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Minimum and maximum flow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are the accuracy requirements?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fluid temperature and viscosity.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Fluid compatibility with the materials of construction (See our materials compatibility guide)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548680"/>
            <a:ext cx="7765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maximum pressure at the location.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pressure drop is allowable?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 the meter mounted in a hazardous location where explosive gases may be present?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 the fluid flow continuous or intermittent?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type of output signal or readout do you need?</a:t>
            </a:r>
          </a:p>
        </p:txBody>
      </p:sp>
    </p:spTree>
    <p:extLst>
      <p:ext uri="{BB962C8B-B14F-4D97-AF65-F5344CB8AC3E}">
        <p14:creationId xmlns:p14="http://schemas.microsoft.com/office/powerpoint/2010/main" val="404193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Why do we need a precision flow meter?</a:t>
            </a:r>
          </a:p>
          <a:p>
            <a:endParaRPr lang="en-US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You might not! Precision flow meters are used to provide accurate monitoring and/or flow control.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Some industrial applications require precise calculation of quantity, such as precision servo-valve development for the aerospace industry. </a:t>
            </a:r>
          </a:p>
          <a:p>
            <a:endParaRPr lang="en-US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On the other hand, an application to measure water flow to a vineyard may only require a measurement accuracy of 5% to 10%.</a:t>
            </a:r>
          </a:p>
        </p:txBody>
      </p:sp>
    </p:spTree>
    <p:extLst>
      <p:ext uri="{BB962C8B-B14F-4D97-AF65-F5344CB8AC3E}">
        <p14:creationId xmlns:p14="http://schemas.microsoft.com/office/powerpoint/2010/main" val="21348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436096" y="6356350"/>
            <a:ext cx="3615680" cy="365125"/>
          </a:xfrm>
        </p:spPr>
        <p:txBody>
          <a:bodyPr/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Digital Water Flow Meter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004495" y="1382504"/>
            <a:ext cx="1712891" cy="1263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843" y="1326526"/>
            <a:ext cx="2266682" cy="1326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TANK</a:t>
            </a:r>
          </a:p>
        </p:txBody>
      </p:sp>
      <p:sp>
        <p:nvSpPr>
          <p:cNvPr id="5" name="Rectangle 4"/>
          <p:cNvSpPr/>
          <p:nvPr/>
        </p:nvSpPr>
        <p:spPr>
          <a:xfrm>
            <a:off x="9427335" y="5206824"/>
            <a:ext cx="1575513" cy="680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3997" y="1397525"/>
            <a:ext cx="2148624" cy="1263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SUPPLY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6458" y="3392513"/>
            <a:ext cx="2240924" cy="1179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FLOW METER /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9249168" y="3390365"/>
            <a:ext cx="1712891" cy="114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(APPLICATION)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22511" y="3755809"/>
            <a:ext cx="643947" cy="2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403796" y="2665362"/>
            <a:ext cx="225387" cy="72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88283" y="3755809"/>
            <a:ext cx="812439" cy="2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782620" y="1787827"/>
            <a:ext cx="1183237" cy="285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H="1" flipV="1">
            <a:off x="7753081" y="2673942"/>
            <a:ext cx="218942" cy="703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49235" y="3861252"/>
            <a:ext cx="599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105613" y="4622554"/>
            <a:ext cx="39708" cy="4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0691" y="1528124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</a:p>
          <a:p>
            <a:endParaRPr lang="en-US" dirty="0"/>
          </a:p>
          <a:p>
            <a:r>
              <a:rPr lang="en-US" dirty="0"/>
              <a:t>STOP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4964" y="6177502"/>
            <a:ext cx="471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BLOCK DIAGRAM OF DIGITAL FLOW METER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843" y="3392513"/>
            <a:ext cx="2266682" cy="114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33997" y="3392513"/>
            <a:ext cx="2148624" cy="114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PUMP CONTROL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531216" y="2663215"/>
            <a:ext cx="225387" cy="727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923</Words>
  <Application>Microsoft Office PowerPoint</Application>
  <PresentationFormat>On-screen Show (4:3)</PresentationFormat>
  <Paragraphs>183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Algerian</vt:lpstr>
      <vt:lpstr>Arial</vt:lpstr>
      <vt:lpstr>Baskerville Old Face</vt:lpstr>
      <vt:lpstr>Blackadder ITC</vt:lpstr>
      <vt:lpstr>Bookman Old Style</vt:lpstr>
      <vt:lpstr>Calibri</vt:lpstr>
      <vt:lpstr>Century Schoolbook</vt:lpstr>
      <vt:lpstr>Times New Roman</vt:lpstr>
      <vt:lpstr>Wingdings</vt:lpstr>
      <vt:lpstr>Office Theme</vt:lpstr>
      <vt:lpstr>Project Stage-II Presentation on  Design and Development of Digital Water Flow Meter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of subject (1)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&amp;SECURITY: (404182)</dc:title>
  <dc:creator>Tadwalkar</dc:creator>
  <cp:lastModifiedBy>Atul</cp:lastModifiedBy>
  <cp:revision>45</cp:revision>
  <dcterms:created xsi:type="dcterms:W3CDTF">2018-07-07T08:16:48Z</dcterms:created>
  <dcterms:modified xsi:type="dcterms:W3CDTF">2023-10-03T04:41:08Z</dcterms:modified>
</cp:coreProperties>
</file>