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4" r:id="rId7"/>
    <p:sldId id="265" r:id="rId8"/>
    <p:sldId id="267" r:id="rId9"/>
    <p:sldId id="268" r:id="rId10"/>
    <p:sldId id="277" r:id="rId11"/>
    <p:sldId id="269" r:id="rId12"/>
    <p:sldId id="270" r:id="rId13"/>
    <p:sldId id="271" r:id="rId14"/>
    <p:sldId id="272" r:id="rId15"/>
    <p:sldId id="273" r:id="rId16"/>
    <p:sldId id="278" r:id="rId17"/>
    <p:sldId id="279" r:id="rId18"/>
    <p:sldId id="274"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132"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E700B27-DE4C-4B9E-BB11-B9027034A00F}" type="datetimeFigureOut">
              <a:rPr lang="en-US" dirty="0"/>
              <a:pPr/>
              <a:t>18/02/2018</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0F4739-9812-4A9F-890D-2AD6BA5F6EE8}" type="datetimeFigureOut">
              <a:rPr lang="en-US" dirty="0"/>
              <a:t>18/02/2018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845AC5-A3F8-44AA-BA8F-596CDCC976D3}" type="datetimeFigureOut">
              <a:rPr lang="en-US" dirty="0"/>
              <a:t>18/02/2018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73B183-A821-4095-A363-9EC968635539}" type="datetimeFigureOut">
              <a:rPr lang="en-US" dirty="0"/>
              <a:t>18/02/2018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4D01B4-0AA5-45E6-B2E6-5FA4078AEBCF}" type="datetimeFigureOut">
              <a:rPr lang="en-US" dirty="0"/>
              <a:t>18/02/2018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dirty="0"/>
              <a:t>18/02/2018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dirty="0"/>
              <a:t>18/02/2018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0DBE609-F3F2-45E6-BD6A-E03A8C86C1AE}" type="datetimeFigureOut">
              <a:rPr lang="en-US" dirty="0"/>
              <a:t>18/02/2018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A24AD68-089C-4467-A8F3-EA2BBCA6B44E}" type="datetimeFigureOut">
              <a:rPr lang="en-US" dirty="0"/>
              <a:t>18/02/2018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C51FCE-E4BB-4680-8E50-3C0E348D2609}" type="datetimeFigureOut">
              <a:rPr lang="en-US" dirty="0"/>
              <a:t>18/02/2018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AA073D-A903-47F8-8D16-77642FB0DF1F}" type="datetimeFigureOut">
              <a:rPr lang="en-US" dirty="0"/>
              <a:t>18/02/2018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dirty="0"/>
              <a:t>18/02/2018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dirty="0"/>
              <a:t>18/02/2018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6CB97F8-6CEB-469B-AFCC-889F2A2B1D5A}" type="datetimeFigureOut">
              <a:rPr lang="en-US" dirty="0"/>
              <a:t>18/02/2018</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dirty="0"/>
              <a:t>18/02/2018</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65CEB-0076-4E37-B880-BCEA9784DE0A}" type="datetimeFigureOut">
              <a:rPr lang="en-US" dirty="0"/>
              <a:t>18/02/2018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149E5E-3896-4118-99A7-7B85668F1C5E}" type="datetimeFigureOut">
              <a:rPr lang="en-US" dirty="0"/>
              <a:t>18/02/2018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0D914D-B099-4142-A885-11F276715148}" type="datetimeFigureOut">
              <a:rPr lang="en-US" dirty="0"/>
              <a:t>18/02/2018</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r>
              <a:rPr lang="en-US" dirty="0"/>
              <a:t>
              </a:t>
            </a:r>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57231" y="451237"/>
            <a:ext cx="8825658" cy="2677648"/>
          </a:xfrm>
        </p:spPr>
        <p:txBody>
          <a:bodyPr/>
          <a:lstStyle/>
          <a:p>
            <a:pPr algn="ctr"/>
            <a:r>
              <a:rPr lang="en-US" sz="4800" dirty="0" smtClean="0">
                <a:solidFill>
                  <a:schemeClr val="bg1"/>
                </a:solidFill>
                <a:latin typeface="Times New Roman" panose="02020603050405020304" pitchFamily="18" charset="0"/>
                <a:cs typeface="Times New Roman" panose="02020603050405020304" pitchFamily="18" charset="0"/>
              </a:rPr>
              <a:t>RFID BASED SECURITY AND AUTHENTICATION SYSTEM</a:t>
            </a:r>
            <a:endParaRPr lang="en-US" sz="4800" dirty="0">
              <a:solidFill>
                <a:schemeClr val="bg1"/>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6568224" y="3928056"/>
            <a:ext cx="2884868" cy="1200329"/>
          </a:xfrm>
          <a:prstGeom prst="rect">
            <a:avLst/>
          </a:prstGeom>
          <a:noFill/>
        </p:spPr>
        <p:txBody>
          <a:bodyPr wrap="square" rtlCol="0">
            <a:spAutoFit/>
          </a:bodyPr>
          <a:lstStyle/>
          <a:p>
            <a:pPr marL="285750" indent="-285750">
              <a:buFont typeface="Wingdings" panose="05000000000000000000" pitchFamily="2" charset="2"/>
              <a:buChar char="v"/>
            </a:pPr>
            <a:r>
              <a:rPr lang="en-US" sz="2400" dirty="0" smtClean="0">
                <a:latin typeface="Times New Roman" panose="02020603050405020304" pitchFamily="18" charset="0"/>
                <a:ea typeface="Tahoma" panose="020B0604030504040204" pitchFamily="34" charset="0"/>
                <a:cs typeface="Times New Roman" panose="02020603050405020304" pitchFamily="18" charset="0"/>
              </a:rPr>
              <a:t>Amit Shingankar</a:t>
            </a:r>
          </a:p>
          <a:p>
            <a:pPr marL="285750" indent="-285750">
              <a:buFont typeface="Wingdings" panose="05000000000000000000" pitchFamily="2" charset="2"/>
              <a:buChar char="v"/>
            </a:pPr>
            <a:r>
              <a:rPr lang="en-US" sz="2400" dirty="0" smtClean="0">
                <a:latin typeface="Times New Roman" panose="02020603050405020304" pitchFamily="18" charset="0"/>
                <a:ea typeface="Tahoma" panose="020B0604030504040204" pitchFamily="34" charset="0"/>
                <a:cs typeface="Times New Roman" panose="02020603050405020304" pitchFamily="18" charset="0"/>
              </a:rPr>
              <a:t>Atul Gaikwad</a:t>
            </a:r>
          </a:p>
          <a:p>
            <a:pPr marL="285750" indent="-285750">
              <a:buFont typeface="Wingdings" panose="05000000000000000000" pitchFamily="2" charset="2"/>
              <a:buChar char="v"/>
            </a:pPr>
            <a:r>
              <a:rPr lang="en-US" sz="2400" dirty="0" smtClean="0">
                <a:latin typeface="Times New Roman" panose="02020603050405020304" pitchFamily="18" charset="0"/>
                <a:ea typeface="Tahoma" panose="020B0604030504040204" pitchFamily="34" charset="0"/>
                <a:cs typeface="Times New Roman" panose="02020603050405020304" pitchFamily="18" charset="0"/>
              </a:rPr>
              <a:t>Rohan Kamthe</a:t>
            </a:r>
            <a:endParaRPr lang="en-US" sz="2400"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3071248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67932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320040"/>
            <a:ext cx="7239000" cy="670560"/>
          </a:xfrm>
          <a:prstGeom prst="rect">
            <a:avLst/>
          </a:prstGeom>
        </p:spPr>
        <p:txBody>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mtClean="0"/>
              <a:t>Contd..</a:t>
            </a:r>
            <a:endParaRPr lang="en-US" dirty="0"/>
          </a:p>
        </p:txBody>
      </p:sp>
      <p:sp>
        <p:nvSpPr>
          <p:cNvPr id="3" name="Content Placeholder 2"/>
          <p:cNvSpPr txBox="1">
            <a:spLocks/>
          </p:cNvSpPr>
          <p:nvPr/>
        </p:nvSpPr>
        <p:spPr>
          <a:xfrm>
            <a:off x="304800" y="990600"/>
            <a:ext cx="7848600" cy="5867400"/>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smtClean="0"/>
              <a:t>RFID Benefits Versus Bar Code Labels and Scanning </a:t>
            </a:r>
          </a:p>
          <a:p>
            <a:pPr lvl="2"/>
            <a:r>
              <a:rPr lang="en-US" smtClean="0">
                <a:solidFill>
                  <a:schemeClr val="tx1"/>
                </a:solidFill>
              </a:rPr>
              <a:t>Eliminates human error </a:t>
            </a:r>
          </a:p>
          <a:p>
            <a:pPr lvl="2"/>
            <a:r>
              <a:rPr lang="en-US" smtClean="0">
                <a:solidFill>
                  <a:schemeClr val="tx1"/>
                </a:solidFill>
              </a:rPr>
              <a:t>Improves speed and efficiency </a:t>
            </a:r>
          </a:p>
          <a:p>
            <a:pPr lvl="2"/>
            <a:r>
              <a:rPr lang="en-US" smtClean="0">
                <a:solidFill>
                  <a:schemeClr val="tx1"/>
                </a:solidFill>
              </a:rPr>
              <a:t>Increases information availability and location</a:t>
            </a:r>
          </a:p>
          <a:p>
            <a:pPr lvl="2"/>
            <a:r>
              <a:rPr lang="en-US" smtClean="0">
                <a:solidFill>
                  <a:schemeClr val="tx1"/>
                </a:solidFill>
              </a:rPr>
              <a:t> Allows enhanced security </a:t>
            </a:r>
          </a:p>
          <a:p>
            <a:pPr lvl="2"/>
            <a:r>
              <a:rPr lang="en-US" smtClean="0">
                <a:solidFill>
                  <a:schemeClr val="tx1"/>
                </a:solidFill>
              </a:rPr>
              <a:t>Delivers data with or without network connection</a:t>
            </a:r>
          </a:p>
          <a:p>
            <a:r>
              <a:rPr lang="en-US" smtClean="0">
                <a:solidFill>
                  <a:schemeClr val="tx1"/>
                </a:solidFill>
              </a:rPr>
              <a:t>RFID Application </a:t>
            </a:r>
          </a:p>
          <a:p>
            <a:pPr lvl="2"/>
            <a:r>
              <a:rPr lang="en-US" smtClean="0">
                <a:solidFill>
                  <a:schemeClr val="tx1"/>
                </a:solidFill>
              </a:rPr>
              <a:t>Manufacturing </a:t>
            </a:r>
          </a:p>
          <a:p>
            <a:pPr lvl="2"/>
            <a:r>
              <a:rPr lang="en-US" smtClean="0">
                <a:solidFill>
                  <a:schemeClr val="tx1"/>
                </a:solidFill>
              </a:rPr>
              <a:t>Supply Chain, Logistics &amp; Distribution</a:t>
            </a:r>
          </a:p>
          <a:p>
            <a:pPr lvl="2"/>
            <a:r>
              <a:rPr lang="en-US" smtClean="0">
                <a:solidFill>
                  <a:schemeClr val="tx1"/>
                </a:solidFill>
              </a:rPr>
              <a:t> Security And Access Control </a:t>
            </a:r>
          </a:p>
          <a:p>
            <a:pPr lvl="2"/>
            <a:r>
              <a:rPr lang="en-US" smtClean="0">
                <a:solidFill>
                  <a:schemeClr val="tx1"/>
                </a:solidFill>
              </a:rPr>
              <a:t>Parking, Bay And Terminal Management </a:t>
            </a:r>
          </a:p>
          <a:p>
            <a:pPr lvl="2"/>
            <a:r>
              <a:rPr lang="en-US" smtClean="0">
                <a:solidFill>
                  <a:schemeClr val="tx1"/>
                </a:solidFill>
              </a:rPr>
              <a:t>Tool Collection </a:t>
            </a:r>
            <a:endParaRPr lang="en-US" dirty="0">
              <a:solidFill>
                <a:schemeClr val="tx1"/>
              </a:solidFill>
            </a:endParaRPr>
          </a:p>
        </p:txBody>
      </p:sp>
      <p:pic>
        <p:nvPicPr>
          <p:cNvPr id="4" name="Picture 3"/>
          <p:cNvPicPr/>
          <p:nvPr/>
        </p:nvPicPr>
        <p:blipFill>
          <a:blip r:embed="rId2" cstate="print"/>
          <a:srcRect/>
          <a:stretch>
            <a:fillRect/>
          </a:stretch>
        </p:blipFill>
        <p:spPr bwMode="auto">
          <a:xfrm>
            <a:off x="6063615" y="4048125"/>
            <a:ext cx="3080385" cy="2809875"/>
          </a:xfrm>
          <a:prstGeom prst="rect">
            <a:avLst/>
          </a:prstGeom>
          <a:noFill/>
          <a:ln w="9525">
            <a:noFill/>
            <a:miter lim="800000"/>
            <a:headEnd/>
            <a:tailEnd/>
          </a:ln>
        </p:spPr>
      </p:pic>
      <p:pic>
        <p:nvPicPr>
          <p:cNvPr id="5" name="il_fi" descr="http://image.made-in-china.com/2f0j00QMaEsrotuukc/EM-ID-125khz-MIFARE-13-56mhz-RFID-Tag.jpg"/>
          <p:cNvPicPr/>
          <p:nvPr/>
        </p:nvPicPr>
        <p:blipFill>
          <a:blip r:embed="rId3" cstate="print"/>
          <a:srcRect/>
          <a:stretch>
            <a:fillRect/>
          </a:stretch>
        </p:blipFill>
        <p:spPr bwMode="auto">
          <a:xfrm>
            <a:off x="6477000" y="1600200"/>
            <a:ext cx="1886034" cy="1704975"/>
          </a:xfrm>
          <a:prstGeom prst="rect">
            <a:avLst/>
          </a:prstGeom>
          <a:noFill/>
          <a:ln w="9525">
            <a:noFill/>
            <a:miter lim="800000"/>
            <a:headEnd/>
            <a:tailEnd/>
          </a:ln>
        </p:spPr>
      </p:pic>
    </p:spTree>
    <p:extLst>
      <p:ext uri="{BB962C8B-B14F-4D97-AF65-F5344CB8AC3E}">
        <p14:creationId xmlns:p14="http://schemas.microsoft.com/office/powerpoint/2010/main" val="666351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3882983" y="320040"/>
            <a:ext cx="7239000" cy="1143000"/>
          </a:xfrm>
        </p:spPr>
        <p:txBody>
          <a:bodyPr/>
          <a:lstStyle/>
          <a:p>
            <a:r>
              <a:rPr lang="en-US" dirty="0" smtClean="0"/>
              <a:t>relay</a:t>
            </a:r>
            <a:endParaRPr lang="en-US" dirty="0"/>
          </a:p>
        </p:txBody>
      </p:sp>
      <p:sp>
        <p:nvSpPr>
          <p:cNvPr id="4" name="Content Placeholder 2"/>
          <p:cNvSpPr txBox="1">
            <a:spLocks/>
          </p:cNvSpPr>
          <p:nvPr/>
        </p:nvSpPr>
        <p:spPr>
          <a:xfrm>
            <a:off x="972356" y="2150326"/>
            <a:ext cx="7239000" cy="4846320"/>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dirty="0" smtClean="0"/>
              <a:t>A relay is an </a:t>
            </a:r>
            <a:r>
              <a:rPr lang="en-US" b="1" dirty="0" smtClean="0"/>
              <a:t>electrically operated switch</a:t>
            </a:r>
            <a:r>
              <a:rPr lang="en-US" dirty="0" smtClean="0"/>
              <a:t>. </a:t>
            </a:r>
          </a:p>
          <a:p>
            <a:r>
              <a:rPr lang="en-US" dirty="0" smtClean="0"/>
              <a:t>Current flowing through the coil of the relay creates a magnetic field which attracts a lever and changes the switch contacts.</a:t>
            </a:r>
          </a:p>
          <a:p>
            <a:r>
              <a:rPr lang="en-US" dirty="0" smtClean="0"/>
              <a:t>The coil current can be on or off so relays have two switch positions and have </a:t>
            </a:r>
            <a:r>
              <a:rPr lang="en-US" b="1" dirty="0" smtClean="0"/>
              <a:t>double throw</a:t>
            </a:r>
            <a:r>
              <a:rPr lang="en-US" dirty="0" smtClean="0"/>
              <a:t> (</a:t>
            </a:r>
            <a:r>
              <a:rPr lang="en-US" b="1" dirty="0" smtClean="0"/>
              <a:t>changeover</a:t>
            </a:r>
            <a:r>
              <a:rPr lang="en-US" dirty="0" smtClean="0"/>
              <a:t>) switch contacts as shown in the diagram.</a:t>
            </a:r>
          </a:p>
          <a:p>
            <a:r>
              <a:rPr lang="en-US" dirty="0"/>
              <a:t>Relays allow one circuit to switch a second circuit which can be completely separate from the first. </a:t>
            </a:r>
          </a:p>
          <a:p>
            <a:r>
              <a:rPr lang="en-US" dirty="0"/>
              <a:t>For example a low voltage battery circuit can use a relay to switch a 230V AC mains circuit. </a:t>
            </a:r>
          </a:p>
          <a:p>
            <a:r>
              <a:rPr lang="en-US" dirty="0"/>
              <a:t>There is no electrical connection inside the relay between the two circuits, the link is magnetic and mechanical. </a:t>
            </a:r>
          </a:p>
          <a:p>
            <a:endParaRPr lang="en-US" dirty="0"/>
          </a:p>
        </p:txBody>
      </p:sp>
      <p:pic>
        <p:nvPicPr>
          <p:cNvPr id="5" name="Content Placeholder 3" descr="relay symbol"/>
          <p:cNvPicPr>
            <a:picLocks/>
          </p:cNvPicPr>
          <p:nvPr/>
        </p:nvPicPr>
        <p:blipFill>
          <a:blip r:embed="rId2" cstate="print"/>
          <a:srcRect/>
          <a:stretch>
            <a:fillRect/>
          </a:stretch>
        </p:blipFill>
        <p:spPr bwMode="auto">
          <a:xfrm>
            <a:off x="8241411" y="4311205"/>
            <a:ext cx="2514600" cy="1447800"/>
          </a:xfrm>
          <a:prstGeom prst="rect">
            <a:avLst/>
          </a:prstGeom>
          <a:noFill/>
          <a:ln w="9525">
            <a:noFill/>
            <a:miter lim="800000"/>
            <a:headEnd/>
            <a:tailEnd/>
          </a:ln>
        </p:spPr>
      </p:pic>
    </p:spTree>
    <p:extLst>
      <p:ext uri="{BB962C8B-B14F-4D97-AF65-F5344CB8AC3E}">
        <p14:creationId xmlns:p14="http://schemas.microsoft.com/office/powerpoint/2010/main" val="4023303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cstate="print"/>
          <a:srcRect/>
          <a:stretch>
            <a:fillRect/>
          </a:stretch>
        </p:blipFill>
        <p:spPr bwMode="auto">
          <a:xfrm>
            <a:off x="6272606" y="4811736"/>
            <a:ext cx="5558324" cy="2362200"/>
          </a:xfrm>
          <a:prstGeom prst="rect">
            <a:avLst/>
          </a:prstGeom>
          <a:noFill/>
          <a:ln w="9525">
            <a:noFill/>
            <a:miter lim="800000"/>
            <a:headEnd/>
            <a:tailEnd/>
          </a:ln>
          <a:effectLst/>
        </p:spPr>
      </p:pic>
      <p:sp>
        <p:nvSpPr>
          <p:cNvPr id="3" name="Title 1"/>
          <p:cNvSpPr txBox="1">
            <a:spLocks/>
          </p:cNvSpPr>
          <p:nvPr/>
        </p:nvSpPr>
        <p:spPr bwMode="gray">
          <a:xfrm>
            <a:off x="854301" y="755564"/>
            <a:ext cx="7239000" cy="853440"/>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solidFill>
                  <a:schemeClr val="accent6"/>
                </a:solidFill>
                <a:latin typeface="Baskerville Old Face" panose="02020602080505020303" pitchFamily="18" charset="0"/>
              </a:rPr>
              <a:t>Liquid crystal </a:t>
            </a:r>
            <a:r>
              <a:rPr lang="en-US" b="1" dirty="0" smtClean="0">
                <a:solidFill>
                  <a:schemeClr val="accent6"/>
                </a:solidFill>
                <a:latin typeface="Baskerville Old Face" panose="02020602080505020303" pitchFamily="18" charset="0"/>
              </a:rPr>
              <a:t>display-LCD:</a:t>
            </a:r>
            <a:endParaRPr lang="en-US" b="1" dirty="0">
              <a:solidFill>
                <a:schemeClr val="accent6"/>
              </a:solidFill>
              <a:latin typeface="Baskerville Old Face" panose="02020602080505020303" pitchFamily="18" charset="0"/>
            </a:endParaRPr>
          </a:p>
        </p:txBody>
      </p:sp>
      <p:sp>
        <p:nvSpPr>
          <p:cNvPr id="4" name="Content Placeholder 2"/>
          <p:cNvSpPr txBox="1">
            <a:spLocks/>
          </p:cNvSpPr>
          <p:nvPr/>
        </p:nvSpPr>
        <p:spPr>
          <a:xfrm>
            <a:off x="639769" y="2635879"/>
            <a:ext cx="5184256" cy="3356957"/>
          </a:xfrm>
          <a:prstGeom prst="rect">
            <a:avLst/>
          </a:prstGeom>
        </p:spPr>
        <p:txBody>
          <a:bodyPr>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gn="just">
              <a:lnSpc>
                <a:spcPct val="220000"/>
              </a:lnSpc>
              <a:buFont typeface="Wingdings" pitchFamily="2" charset="2"/>
              <a:buChar char="Ø"/>
            </a:pPr>
            <a:r>
              <a:rPr lang="en-US" sz="1400" dirty="0" smtClean="0">
                <a:latin typeface="Times New Roman" panose="02020603050405020304" pitchFamily="18" charset="0"/>
                <a:cs typeface="Times New Roman" panose="02020603050405020304" pitchFamily="18" charset="0"/>
              </a:rPr>
              <a:t>Most common LCDs connected to the microcontrollers are 16x2 and 20x2 displays. </a:t>
            </a:r>
          </a:p>
          <a:p>
            <a:pPr algn="just">
              <a:lnSpc>
                <a:spcPct val="220000"/>
              </a:lnSpc>
              <a:buFont typeface="Wingdings" pitchFamily="2" charset="2"/>
              <a:buChar char="Ø"/>
            </a:pPr>
            <a:r>
              <a:rPr lang="en-US" sz="1400" dirty="0" smtClean="0">
                <a:latin typeface="Times New Roman" panose="02020603050405020304" pitchFamily="18" charset="0"/>
                <a:cs typeface="Times New Roman" panose="02020603050405020304" pitchFamily="18" charset="0"/>
              </a:rPr>
              <a:t>This means 16 characters per line by 2 lines and 20 characters per line by 2 lines, respectively. </a:t>
            </a:r>
          </a:p>
          <a:p>
            <a:pPr algn="just">
              <a:lnSpc>
                <a:spcPct val="220000"/>
              </a:lnSpc>
              <a:buFont typeface="Wingdings" pitchFamily="2" charset="2"/>
              <a:buChar char="Ø"/>
            </a:pPr>
            <a:r>
              <a:rPr lang="en-US" sz="1400" dirty="0" smtClean="0">
                <a:latin typeface="Times New Roman" panose="02020603050405020304" pitchFamily="18" charset="0"/>
                <a:cs typeface="Times New Roman" panose="02020603050405020304" pitchFamily="18" charset="0"/>
              </a:rPr>
              <a:t>The standard is referred to as HD44780U, which refers to the controller chip which receives data from an external source (and communicates directly with the LCD.</a:t>
            </a:r>
          </a:p>
          <a:p>
            <a:pPr>
              <a:lnSpc>
                <a:spcPct val="220000"/>
              </a:lnSpc>
            </a:pPr>
            <a:endParaRPr lang="en-US" sz="800" dirty="0">
              <a:latin typeface="Times New Roman" panose="02020603050405020304" pitchFamily="18" charset="0"/>
              <a:cs typeface="Times New Roman" panose="02020603050405020304" pitchFamily="18" charset="0"/>
            </a:endParaRPr>
          </a:p>
        </p:txBody>
      </p:sp>
      <p:pic>
        <p:nvPicPr>
          <p:cNvPr id="2050" name="Picture 2" descr="Image result for lcd 16x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8785" y="1662892"/>
            <a:ext cx="4897911" cy="3094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9611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36431" y="1443841"/>
            <a:ext cx="3981157" cy="3970318"/>
          </a:xfrm>
          <a:prstGeom prst="rect">
            <a:avLst/>
          </a:prstGeom>
        </p:spPr>
        <p:txBody>
          <a:bodyPr wrap="square">
            <a:spAutoFit/>
          </a:bodyPr>
          <a:lstStyle/>
          <a:p>
            <a:pPr marL="285750" indent="-285750">
              <a:buClr>
                <a:schemeClr val="accent1"/>
              </a:buClr>
              <a:buFont typeface="Wingdings" panose="05000000000000000000" pitchFamily="2" charset="2"/>
              <a:buChar char="Ø"/>
            </a:pPr>
            <a:r>
              <a:rPr lang="en-US" dirty="0">
                <a:latin typeface="Baskerville Old Face" panose="02020602080505020303" pitchFamily="18" charset="0"/>
              </a:rPr>
              <a:t>If an 8-bit data bus is used the LCD will require 11 data lines(3 control lines plus the 8 lines for the data bus)</a:t>
            </a:r>
          </a:p>
          <a:p>
            <a:r>
              <a:rPr lang="en-US" dirty="0">
                <a:latin typeface="Baskerville Old Face" panose="02020602080505020303" pitchFamily="18" charset="0"/>
              </a:rPr>
              <a:t>The three control lines are referred to as EN, RS, and RW</a:t>
            </a:r>
          </a:p>
          <a:p>
            <a:pPr marL="285750" indent="-285750">
              <a:buClr>
                <a:schemeClr val="accent1"/>
              </a:buClr>
              <a:buSzPct val="100000"/>
              <a:buFont typeface="Wingdings" panose="05000000000000000000" pitchFamily="2" charset="2"/>
              <a:buChar char="Ø"/>
            </a:pPr>
            <a:r>
              <a:rPr lang="en-US" dirty="0">
                <a:latin typeface="Baskerville Old Face" panose="02020602080505020303" pitchFamily="18" charset="0"/>
              </a:rPr>
              <a:t>EN=Enable (used to tell the LCD that you are sending it data)</a:t>
            </a:r>
          </a:p>
          <a:p>
            <a:pPr marL="285750" indent="-285750">
              <a:buClr>
                <a:schemeClr val="accent1"/>
              </a:buClr>
              <a:buFont typeface="Wingdings" panose="05000000000000000000" pitchFamily="2" charset="2"/>
              <a:buChar char="Ø"/>
            </a:pPr>
            <a:r>
              <a:rPr lang="en-US" dirty="0">
                <a:latin typeface="Baskerville Old Face" panose="02020602080505020303" pitchFamily="18" charset="0"/>
              </a:rPr>
              <a:t>RS=Register Select. When RS=0; data is treated as a command &amp; When RS=1; data being sent is text data.</a:t>
            </a:r>
          </a:p>
          <a:p>
            <a:pPr marL="285750" indent="-285750">
              <a:buClr>
                <a:schemeClr val="accent1"/>
              </a:buClr>
              <a:buFont typeface="Wingdings" panose="05000000000000000000" pitchFamily="2" charset="2"/>
              <a:buChar char="Ø"/>
            </a:pPr>
            <a:r>
              <a:rPr lang="en-US" dirty="0">
                <a:latin typeface="Baskerville Old Face" panose="02020602080505020303" pitchFamily="18" charset="0"/>
              </a:rPr>
              <a:t>R/W=Read/Write . When RW=0; the data  written to the LCD &amp; When RW=0; the data  reading to the LCD.</a:t>
            </a:r>
          </a:p>
          <a:p>
            <a:endParaRPr lang="en-US" dirty="0">
              <a:latin typeface="Baskerville Old Face" panose="02020602080505020303" pitchFamily="18" charset="0"/>
            </a:endParaRPr>
          </a:p>
        </p:txBody>
      </p:sp>
    </p:spTree>
    <p:extLst>
      <p:ext uri="{BB962C8B-B14F-4D97-AF65-F5344CB8AC3E}">
        <p14:creationId xmlns:p14="http://schemas.microsoft.com/office/powerpoint/2010/main" val="2716202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304800"/>
            <a:ext cx="7239000" cy="929640"/>
          </a:xfrm>
          <a:prstGeom prst="rect">
            <a:avLst/>
          </a:prstGeom>
        </p:spPr>
        <p:txBody>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mtClean="0"/>
              <a:t>Working of project</a:t>
            </a:r>
            <a:endParaRPr lang="en-US" dirty="0"/>
          </a:p>
        </p:txBody>
      </p:sp>
      <p:sp>
        <p:nvSpPr>
          <p:cNvPr id="3" name="Content Placeholder 2"/>
          <p:cNvSpPr txBox="1">
            <a:spLocks/>
          </p:cNvSpPr>
          <p:nvPr/>
        </p:nvSpPr>
        <p:spPr>
          <a:xfrm>
            <a:off x="457200" y="1371600"/>
            <a:ext cx="7239000" cy="5257800"/>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smtClean="0"/>
              <a:t>The project uses a RFID reader that sends a 125 KHz signals while a RFID card is swiped over the same. </a:t>
            </a:r>
          </a:p>
          <a:p>
            <a:r>
              <a:rPr lang="en-US" smtClean="0"/>
              <a:t>The card used gets powered by inductive means with the coil inside the same duely rectified and filtered for a DC voltage to drive the inbuilt chip in the card. </a:t>
            </a:r>
          </a:p>
          <a:p>
            <a:r>
              <a:rPr lang="en-US" smtClean="0"/>
              <a:t>Thus while the card is swiped over sends a valid data to the MC to output a logic high from the MC at pin 16 to switch on transistor which finally actuates the load for example a lamp in this case. </a:t>
            </a:r>
          </a:p>
          <a:p>
            <a:r>
              <a:rPr lang="en-US" smtClean="0"/>
              <a:t>The LCD display indicates all the position occruing in the process.  </a:t>
            </a:r>
          </a:p>
          <a:p>
            <a:pPr>
              <a:buFont typeface="Wingdings 3" charset="2"/>
              <a:buNone/>
            </a:pPr>
            <a:endParaRPr lang="en-US" dirty="0"/>
          </a:p>
        </p:txBody>
      </p:sp>
    </p:spTree>
    <p:extLst>
      <p:ext uri="{BB962C8B-B14F-4D97-AF65-F5344CB8AC3E}">
        <p14:creationId xmlns:p14="http://schemas.microsoft.com/office/powerpoint/2010/main" val="8317485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9778" y="1145660"/>
            <a:ext cx="4825071" cy="460013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txBox="1">
            <a:spLocks/>
          </p:cNvSpPr>
          <p:nvPr/>
        </p:nvSpPr>
        <p:spPr>
          <a:xfrm>
            <a:off x="-2429063" y="102682"/>
            <a:ext cx="7239000" cy="746760"/>
          </a:xfrm>
          <a:prstGeom prst="rect">
            <a:avLst/>
          </a:prstGeom>
        </p:spPr>
        <p:txBody>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b="1" dirty="0" smtClean="0">
                <a:solidFill>
                  <a:schemeClr val="accent6"/>
                </a:solidFill>
                <a:latin typeface="Baskerville Old Face" panose="02020602080505020303" pitchFamily="18" charset="0"/>
                <a:cs typeface="Times New Roman" panose="02020603050405020304" pitchFamily="18" charset="0"/>
              </a:rPr>
              <a:t>RFID:</a:t>
            </a:r>
            <a:endParaRPr lang="en-US" b="1" dirty="0">
              <a:solidFill>
                <a:schemeClr val="accent6"/>
              </a:solidFill>
              <a:latin typeface="Baskerville Old Face" panose="02020602080505020303" pitchFamily="18" charset="0"/>
              <a:cs typeface="Times New Roman" panose="02020603050405020304" pitchFamily="18" charset="0"/>
            </a:endParaRPr>
          </a:p>
        </p:txBody>
      </p:sp>
      <p:sp>
        <p:nvSpPr>
          <p:cNvPr id="3" name="Content Placeholder 2"/>
          <p:cNvSpPr txBox="1">
            <a:spLocks/>
          </p:cNvSpPr>
          <p:nvPr/>
        </p:nvSpPr>
        <p:spPr>
          <a:xfrm>
            <a:off x="543324" y="785421"/>
            <a:ext cx="5730867" cy="6188297"/>
          </a:xfrm>
          <a:prstGeom prst="rect">
            <a:avLst/>
          </a:prstGeom>
        </p:spPr>
        <p:txBody>
          <a:bodyPr>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nSpc>
                <a:spcPct val="150000"/>
              </a:lnSpc>
            </a:pPr>
            <a:r>
              <a:rPr lang="en-US" sz="2000" dirty="0" smtClean="0">
                <a:latin typeface="Times New Roman" panose="02020603050405020304" pitchFamily="18" charset="0"/>
                <a:cs typeface="Times New Roman" panose="02020603050405020304" pitchFamily="18" charset="0"/>
              </a:rPr>
              <a:t>Radio-frequency identification (RFID) is an automatic identification method, relying on storing and remotely retrieving data using devices called RFID tags or transponders.</a:t>
            </a:r>
          </a:p>
          <a:p>
            <a:pPr>
              <a:lnSpc>
                <a:spcPct val="150000"/>
              </a:lnSpc>
            </a:pPr>
            <a:r>
              <a:rPr lang="en-US" sz="2000" dirty="0" smtClean="0">
                <a:latin typeface="Times New Roman" panose="02020603050405020304" pitchFamily="18" charset="0"/>
                <a:cs typeface="Times New Roman" panose="02020603050405020304" pitchFamily="18" charset="0"/>
              </a:rPr>
              <a:t>RFID (radio frequency identification) is a technology that incorporates the use of electromagnetic or electrostatic coupling in the radio frequency (RF) portion of the electromagnetic spectrum to uniquely identify an object, animal, or person.</a:t>
            </a:r>
          </a:p>
          <a:p>
            <a:pPr>
              <a:lnSpc>
                <a:spcPct val="150000"/>
              </a:lnSpc>
            </a:pPr>
            <a:r>
              <a:rPr lang="en-US" sz="2000" dirty="0" smtClean="0">
                <a:latin typeface="Times New Roman" panose="02020603050405020304" pitchFamily="18" charset="0"/>
                <a:cs typeface="Times New Roman" panose="02020603050405020304" pitchFamily="18" charset="0"/>
              </a:rPr>
              <a:t>An alternative to bar code.</a:t>
            </a:r>
          </a:p>
          <a:p>
            <a:pPr>
              <a:lnSpc>
                <a:spcPct val="150000"/>
              </a:lnSpc>
            </a:pPr>
            <a:r>
              <a:rPr lang="en-US" sz="2000" dirty="0" smtClean="0">
                <a:latin typeface="Times New Roman" panose="02020603050405020304" pitchFamily="18" charset="0"/>
                <a:cs typeface="Times New Roman" panose="02020603050405020304" pitchFamily="18" charset="0"/>
              </a:rPr>
              <a:t>RFID is also called dedicated short range communication(DSRC)</a:t>
            </a:r>
          </a:p>
        </p:txBody>
      </p:sp>
      <p:sp>
        <p:nvSpPr>
          <p:cNvPr id="7" name="Rectangle 6"/>
          <p:cNvSpPr/>
          <p:nvPr/>
        </p:nvSpPr>
        <p:spPr>
          <a:xfrm>
            <a:off x="5799406" y="1615406"/>
            <a:ext cx="2162908" cy="5650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7216723" y="3291840"/>
            <a:ext cx="1133644" cy="307777"/>
          </a:xfrm>
          <a:prstGeom prst="rect">
            <a:avLst/>
          </a:prstGeom>
          <a:noFill/>
        </p:spPr>
        <p:txBody>
          <a:bodyPr wrap="none" rtlCol="0">
            <a:spAutoFit/>
          </a:bodyPr>
          <a:lstStyle/>
          <a:p>
            <a:r>
              <a:rPr lang="en-US" sz="1400" dirty="0" smtClean="0">
                <a:solidFill>
                  <a:srgbClr val="C00000"/>
                </a:solidFill>
              </a:rPr>
              <a:t>Micro Chip</a:t>
            </a:r>
            <a:endParaRPr lang="en-US" sz="1400" dirty="0">
              <a:solidFill>
                <a:srgbClr val="C00000"/>
              </a:solidFill>
            </a:endParaRPr>
          </a:p>
        </p:txBody>
      </p:sp>
    </p:spTree>
    <p:extLst>
      <p:ext uri="{BB962C8B-B14F-4D97-AF65-F5344CB8AC3E}">
        <p14:creationId xmlns:p14="http://schemas.microsoft.com/office/powerpoint/2010/main" val="18293248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0565" y="682094"/>
            <a:ext cx="8135809" cy="5216813"/>
          </a:xfrm>
          <a:prstGeom prst="rect">
            <a:avLst/>
          </a:prstGeom>
        </p:spPr>
        <p:txBody>
          <a:bodyPr wrap="square">
            <a:spAutoFit/>
          </a:bodyPr>
          <a:lstStyle/>
          <a:p>
            <a:pPr marL="342900" marR="0" lvl="0" indent="-342900" algn="just">
              <a:lnSpc>
                <a:spcPct val="150000"/>
              </a:lnSpc>
              <a:spcBef>
                <a:spcPts val="0"/>
              </a:spcBef>
              <a:spcAft>
                <a:spcPts val="0"/>
              </a:spcAft>
              <a:buFont typeface="Wingdings" panose="05000000000000000000" pitchFamily="2" charset="2"/>
              <a:buChar char=""/>
            </a:pPr>
            <a:r>
              <a:rPr lang="en-US" dirty="0">
                <a:latin typeface="Times New Roman" panose="02020603050405020304" pitchFamily="18" charset="0"/>
                <a:ea typeface="Times New Roman" panose="02020603050405020304" pitchFamily="18" charset="0"/>
                <a:cs typeface="Times New Roman" panose="02020603050405020304" pitchFamily="18" charset="0"/>
              </a:rPr>
              <a:t>When user brought the RFID tag in range of RFID reader, then electromagnetic coupling takes place between RFID reader and RFID tag and the RFID tag gets energized. </a:t>
            </a:r>
            <a:endParaRPr lang="en-US" dirty="0" smtClean="0">
              <a:latin typeface="Times New Roman" panose="02020603050405020304" pitchFamily="18" charset="0"/>
              <a:ea typeface="Times New Roman" panose="02020603050405020304" pitchFamily="18" charset="0"/>
              <a:cs typeface="Times New Roman" panose="02020603050405020304" pitchFamily="18" charset="0"/>
            </a:endParaRPr>
          </a:p>
          <a:p>
            <a:pPr marR="0" lvl="0" algn="just">
              <a:lnSpc>
                <a:spcPct val="150000"/>
              </a:lnSpc>
              <a:spcBef>
                <a:spcPts val="0"/>
              </a:spcBef>
              <a:spcAft>
                <a:spcPts val="0"/>
              </a:spcAft>
            </a:pPr>
            <a:endParaRPr lang="en-US" sz="1400" dirty="0">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Font typeface="Wingdings" panose="05000000000000000000" pitchFamily="2" charset="2"/>
              <a:buChar char=""/>
            </a:pPr>
            <a:r>
              <a:rPr lang="en-US" dirty="0">
                <a:latin typeface="Times New Roman" panose="02020603050405020304" pitchFamily="18" charset="0"/>
                <a:ea typeface="Times New Roman" panose="02020603050405020304" pitchFamily="18" charset="0"/>
                <a:cs typeface="Times New Roman" panose="02020603050405020304" pitchFamily="18" charset="0"/>
              </a:rPr>
              <a:t>The RFID reader reads information of RFID tag and send it to the microcontroller. After that microcontroller will check the information given by RFID reader and check it with the data stored in its </a:t>
            </a:r>
            <a:r>
              <a:rPr lang="en-US" dirty="0" smtClean="0">
                <a:latin typeface="Times New Roman" panose="02020603050405020304" pitchFamily="18" charset="0"/>
                <a:ea typeface="Times New Roman" panose="02020603050405020304" pitchFamily="18" charset="0"/>
                <a:cs typeface="Times New Roman" panose="02020603050405020304" pitchFamily="18" charset="0"/>
              </a:rPr>
              <a:t>memory</a:t>
            </a:r>
          </a:p>
          <a:p>
            <a:pPr marR="0" lvl="0" algn="just">
              <a:lnSpc>
                <a:spcPct val="150000"/>
              </a:lnSpc>
              <a:spcBef>
                <a:spcPts val="0"/>
              </a:spcBef>
              <a:spcAft>
                <a:spcPts val="0"/>
              </a:spcAft>
            </a:pPr>
            <a:endParaRPr lang="en-US" sz="1400" dirty="0">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Font typeface="Wingdings" panose="05000000000000000000" pitchFamily="2" charset="2"/>
              <a:buChar char=""/>
            </a:pPr>
            <a:r>
              <a:rPr lang="en-US" dirty="0">
                <a:latin typeface="Times New Roman" panose="02020603050405020304" pitchFamily="18" charset="0"/>
                <a:ea typeface="Times New Roman" panose="02020603050405020304" pitchFamily="18" charset="0"/>
                <a:cs typeface="Times New Roman" panose="02020603050405020304" pitchFamily="18" charset="0"/>
              </a:rPr>
              <a:t>If the stored data matches with read data then it will send commands to display the message ACCESS GRANTED and gives High signal for actuating </a:t>
            </a:r>
            <a:r>
              <a:rPr lang="en-US" dirty="0" smtClean="0">
                <a:latin typeface="Times New Roman" panose="02020603050405020304" pitchFamily="18" charset="0"/>
                <a:ea typeface="Times New Roman" panose="02020603050405020304" pitchFamily="18" charset="0"/>
                <a:cs typeface="Times New Roman" panose="02020603050405020304" pitchFamily="18" charset="0"/>
              </a:rPr>
              <a:t>relay</a:t>
            </a:r>
          </a:p>
          <a:p>
            <a:pPr marR="0" lvl="0" algn="just">
              <a:lnSpc>
                <a:spcPct val="150000"/>
              </a:lnSpc>
              <a:spcBef>
                <a:spcPts val="0"/>
              </a:spcBef>
              <a:spcAft>
                <a:spcPts val="0"/>
              </a:spcAft>
            </a:pPr>
            <a:endParaRPr lang="en-US" sz="1400" dirty="0">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1000"/>
              </a:spcAft>
              <a:buFont typeface="Wingdings" panose="05000000000000000000" pitchFamily="2" charset="2"/>
              <a:buChar char=""/>
            </a:pPr>
            <a:r>
              <a:rPr lang="en-US" dirty="0">
                <a:latin typeface="Times New Roman" panose="02020603050405020304" pitchFamily="18" charset="0"/>
                <a:ea typeface="Times New Roman" panose="02020603050405020304" pitchFamily="18" charset="0"/>
                <a:cs typeface="Times New Roman" panose="02020603050405020304" pitchFamily="18" charset="0"/>
              </a:rPr>
              <a:t>If the stored data does not match with read data than it will send commands to display the message ACCESSS DENIED and relay remain unactuated.</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13653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srcRect/>
          <a:stretch>
            <a:fillRect/>
          </a:stretch>
        </p:blipFill>
        <p:spPr bwMode="auto">
          <a:xfrm>
            <a:off x="2630658" y="1247336"/>
            <a:ext cx="6596418" cy="4419600"/>
          </a:xfrm>
          <a:prstGeom prst="rect">
            <a:avLst/>
          </a:prstGeom>
          <a:noFill/>
          <a:ln w="9525">
            <a:noFill/>
            <a:miter lim="800000"/>
            <a:headEnd/>
            <a:tailEnd/>
          </a:ln>
          <a:effectLst/>
        </p:spPr>
      </p:pic>
    </p:spTree>
    <p:extLst>
      <p:ext uri="{BB962C8B-B14F-4D97-AF65-F5344CB8AC3E}">
        <p14:creationId xmlns:p14="http://schemas.microsoft.com/office/powerpoint/2010/main" val="30675294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cstate="print"/>
          <a:srcRect/>
          <a:stretch>
            <a:fillRect/>
          </a:stretch>
        </p:blipFill>
        <p:spPr bwMode="auto">
          <a:xfrm>
            <a:off x="1981200" y="1066800"/>
            <a:ext cx="4572000" cy="4556760"/>
          </a:xfrm>
          <a:prstGeom prst="rect">
            <a:avLst/>
          </a:prstGeom>
          <a:noFill/>
          <a:ln w="9525">
            <a:noFill/>
            <a:miter lim="800000"/>
            <a:headEnd/>
            <a:tailEnd/>
          </a:ln>
          <a:effectLst/>
        </p:spPr>
      </p:pic>
    </p:spTree>
    <p:extLst>
      <p:ext uri="{BB962C8B-B14F-4D97-AF65-F5344CB8AC3E}">
        <p14:creationId xmlns:p14="http://schemas.microsoft.com/office/powerpoint/2010/main" val="481056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6"/>
                </a:solidFill>
                <a:latin typeface="Baskerville Old Face" panose="02020602080505020303" pitchFamily="18" charset="0"/>
                <a:cs typeface="Times New Roman" panose="02020603050405020304" pitchFamily="18" charset="0"/>
              </a:rPr>
              <a:t>Contents</a:t>
            </a: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154954" y="2253798"/>
            <a:ext cx="3816292" cy="5016758"/>
          </a:xfrm>
          <a:prstGeom prst="rect">
            <a:avLst/>
          </a:prstGeom>
          <a:noFill/>
        </p:spPr>
        <p:txBody>
          <a:bodyPr wrap="square" rtlCol="0">
            <a:spAutoFit/>
          </a:bodyPr>
          <a:lstStyle/>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Project overview</a:t>
            </a: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Block diagram</a:t>
            </a: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Power supply</a:t>
            </a: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Microcontroller</a:t>
            </a: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RFID</a:t>
            </a: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Relay</a:t>
            </a: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LCD</a:t>
            </a: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Software requirements</a:t>
            </a: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Schematic &amp; Working of the project</a:t>
            </a: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Advantages </a:t>
            </a: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Applications</a:t>
            </a: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Future scope</a:t>
            </a: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Conclusion</a:t>
            </a:r>
          </a:p>
          <a:p>
            <a:pPr>
              <a:buNone/>
            </a:pPr>
            <a:endParaRPr lang="en-US" sz="2000" dirty="0">
              <a:latin typeface="Times New Roman" panose="02020603050405020304" pitchFamily="18" charset="0"/>
              <a:cs typeface="Times New Roman" panose="02020603050405020304" pitchFamily="18" charset="0"/>
            </a:endParaRPr>
          </a:p>
          <a:p>
            <a:endParaRPr lang="en-US" sz="2000" dirty="0"/>
          </a:p>
        </p:txBody>
      </p:sp>
    </p:spTree>
    <p:extLst>
      <p:ext uri="{BB962C8B-B14F-4D97-AF65-F5344CB8AC3E}">
        <p14:creationId xmlns:p14="http://schemas.microsoft.com/office/powerpoint/2010/main" val="361273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8338" y="463639"/>
            <a:ext cx="9581882" cy="5632311"/>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main objective of this project is to provide security in an organization by allowing authorized </a:t>
            </a:r>
            <a:r>
              <a:rPr lang="en-US" sz="2400" dirty="0" smtClean="0">
                <a:latin typeface="Times New Roman" panose="02020603050405020304" pitchFamily="18" charset="0"/>
                <a:cs typeface="Times New Roman" panose="02020603050405020304" pitchFamily="18" charset="0"/>
              </a:rPr>
              <a:t>person </a:t>
            </a:r>
            <a:r>
              <a:rPr lang="en-US" sz="2400" dirty="0">
                <a:latin typeface="Times New Roman" panose="02020603050405020304" pitchFamily="18" charset="0"/>
                <a:cs typeface="Times New Roman" panose="02020603050405020304" pitchFamily="18" charset="0"/>
              </a:rPr>
              <a:t>to enter or to access the door to enter into the organization. </a:t>
            </a:r>
          </a:p>
          <a:p>
            <a:r>
              <a:rPr lang="en-US" sz="2400" dirty="0" smtClean="0">
                <a:latin typeface="Times New Roman" panose="02020603050405020304" pitchFamily="18" charset="0"/>
                <a:cs typeface="Times New Roman" panose="02020603050405020304" pitchFamily="18" charset="0"/>
              </a:rPr>
              <a:t>    For </a:t>
            </a:r>
            <a:r>
              <a:rPr lang="en-US" sz="2400" dirty="0">
                <a:latin typeface="Times New Roman" panose="02020603050405020304" pitchFamily="18" charset="0"/>
                <a:cs typeface="Times New Roman" panose="02020603050405020304" pitchFamily="18" charset="0"/>
              </a:rPr>
              <a:t>this purpose the authorized </a:t>
            </a:r>
            <a:r>
              <a:rPr lang="en-US" sz="2400" dirty="0" smtClean="0">
                <a:latin typeface="Times New Roman" panose="02020603050405020304" pitchFamily="18" charset="0"/>
                <a:cs typeface="Times New Roman" panose="02020603050405020304" pitchFamily="18" charset="0"/>
              </a:rPr>
              <a:t>persons </a:t>
            </a:r>
            <a:r>
              <a:rPr lang="en-US" sz="2400" dirty="0">
                <a:latin typeface="Times New Roman" panose="02020603050405020304" pitchFamily="18" charset="0"/>
                <a:cs typeface="Times New Roman" panose="02020603050405020304" pitchFamily="18" charset="0"/>
              </a:rPr>
              <a:t>are provided with an </a:t>
            </a:r>
            <a:r>
              <a:rPr lang="en-US" sz="2400" dirty="0" smtClean="0">
                <a:latin typeface="Times New Roman" panose="02020603050405020304" pitchFamily="18" charset="0"/>
                <a:cs typeface="Times New Roman" panose="02020603050405020304" pitchFamily="18" charset="0"/>
              </a:rPr>
              <a:t>RFID Card </a:t>
            </a:r>
          </a:p>
          <a:p>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This card contains an integrated circuit that is used for storing, processing information, modulating and demodulating the radio frequency signal that is being transmitted</a:t>
            </a:r>
            <a:r>
              <a:rPr lang="en-US" sz="2400" dirty="0" smtClean="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Thus, once the person shows the RFID  card to the RFID card reader it scans the data present on the card and compares it with that of the data present in the system and once it matches it displays the message saying valid and unlocks the door or else states invalid and doesn’t allow the access.     </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0098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6"/>
                </a:solidFill>
                <a:latin typeface="Times New Roman" panose="02020603050405020304" pitchFamily="18" charset="0"/>
                <a:cs typeface="Times New Roman" panose="02020603050405020304" pitchFamily="18" charset="0"/>
              </a:rPr>
              <a:t>Block</a:t>
            </a:r>
            <a:r>
              <a:rPr lang="en-US" dirty="0" smtClean="0">
                <a:latin typeface="Times New Roman" panose="02020603050405020304" pitchFamily="18" charset="0"/>
                <a:cs typeface="Times New Roman" panose="02020603050405020304" pitchFamily="18" charset="0"/>
              </a:rPr>
              <a:t> </a:t>
            </a:r>
            <a:r>
              <a:rPr lang="en-US" dirty="0" smtClean="0">
                <a:solidFill>
                  <a:schemeClr val="accent6"/>
                </a:solidFill>
                <a:latin typeface="Times New Roman" panose="02020603050405020304" pitchFamily="18" charset="0"/>
                <a:cs typeface="Times New Roman" panose="02020603050405020304" pitchFamily="18" charset="0"/>
              </a:rPr>
              <a:t>Diagram</a:t>
            </a:r>
            <a:endParaRPr lang="en-US" dirty="0">
              <a:solidFill>
                <a:schemeClr val="accent6"/>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2447118" y="1859426"/>
            <a:ext cx="6791325" cy="4562475"/>
          </a:xfrm>
          <a:prstGeom prst="rect">
            <a:avLst/>
          </a:prstGeom>
        </p:spPr>
      </p:pic>
      <p:sp>
        <p:nvSpPr>
          <p:cNvPr id="6" name="TextBox 5"/>
          <p:cNvSpPr txBox="1"/>
          <p:nvPr/>
        </p:nvSpPr>
        <p:spPr>
          <a:xfrm>
            <a:off x="4754902" y="6443002"/>
            <a:ext cx="1561514" cy="276999"/>
          </a:xfrm>
          <a:prstGeom prst="rect">
            <a:avLst/>
          </a:prstGeom>
          <a:noFill/>
        </p:spPr>
        <p:txBody>
          <a:bodyPr wrap="square" rtlCol="0">
            <a:spAutoFit/>
          </a:bodyPr>
          <a:lstStyle/>
          <a:p>
            <a:r>
              <a:rPr lang="en-US" sz="1200" dirty="0" smtClean="0">
                <a:latin typeface="Times New Roman" panose="02020603050405020304" pitchFamily="18" charset="0"/>
                <a:cs typeface="Times New Roman" panose="02020603050405020304" pitchFamily="18" charset="0"/>
              </a:rPr>
              <a:t>PIC 18F series mc</a:t>
            </a: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6402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gray">
          <a:xfrm>
            <a:off x="288387" y="629529"/>
            <a:ext cx="7239000" cy="11430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smtClean="0">
                <a:solidFill>
                  <a:schemeClr val="accent6"/>
                </a:solidFill>
                <a:latin typeface="Times New Roman" panose="02020603050405020304" pitchFamily="18" charset="0"/>
                <a:cs typeface="Times New Roman" panose="02020603050405020304" pitchFamily="18" charset="0"/>
              </a:rPr>
              <a:t>Microcontroller(PIC18Fxxxx</a:t>
            </a:r>
            <a:r>
              <a:rPr lang="en-US" sz="3200" dirty="0" smtClean="0">
                <a:solidFill>
                  <a:schemeClr val="accent6"/>
                </a:solidFill>
                <a:latin typeface="Times New Roman" panose="02020603050405020304" pitchFamily="18" charset="0"/>
                <a:cs typeface="Times New Roman" panose="02020603050405020304" pitchFamily="18" charset="0"/>
              </a:rPr>
              <a:t>)</a:t>
            </a:r>
            <a:endParaRPr lang="en-US" sz="3200" dirty="0">
              <a:solidFill>
                <a:schemeClr val="accent6"/>
              </a:solidFill>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689022" y="2137454"/>
            <a:ext cx="8416344" cy="5538359"/>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fontAlgn="base">
              <a:spcAft>
                <a:spcPct val="0"/>
              </a:spcAft>
            </a:pPr>
            <a:r>
              <a:rPr lang="en-US" sz="2400" dirty="0" smtClean="0">
                <a:latin typeface="Times New Roman" panose="02020603050405020304" pitchFamily="18" charset="0"/>
                <a:cs typeface="Times New Roman" panose="02020603050405020304" pitchFamily="18" charset="0"/>
              </a:rPr>
              <a:t>High-Performance RISC </a:t>
            </a:r>
            <a:r>
              <a:rPr lang="en-US" sz="2400" dirty="0" smtClean="0">
                <a:latin typeface="Times New Roman" panose="02020603050405020304" pitchFamily="18" charset="0"/>
                <a:cs typeface="Times New Roman" panose="02020603050405020304" pitchFamily="18" charset="0"/>
              </a:rPr>
              <a:t>CPU.</a:t>
            </a:r>
            <a:endParaRPr lang="en-US" sz="2400" dirty="0" smtClean="0">
              <a:latin typeface="Times New Roman" panose="02020603050405020304" pitchFamily="18" charset="0"/>
              <a:cs typeface="Times New Roman" panose="02020603050405020304" pitchFamily="18" charset="0"/>
            </a:endParaRPr>
          </a:p>
          <a:p>
            <a:pPr fontAlgn="base">
              <a:spcAft>
                <a:spcPct val="0"/>
              </a:spcAft>
            </a:pPr>
            <a:r>
              <a:rPr lang="en-US" sz="2400" dirty="0" smtClean="0">
                <a:latin typeface="Times New Roman" panose="02020603050405020304" pitchFamily="18" charset="0"/>
                <a:cs typeface="Times New Roman" panose="02020603050405020304" pitchFamily="18" charset="0"/>
              </a:rPr>
              <a:t>Only 35 single-word </a:t>
            </a:r>
            <a:r>
              <a:rPr lang="en-US" sz="2400" dirty="0" smtClean="0">
                <a:latin typeface="Times New Roman" panose="02020603050405020304" pitchFamily="18" charset="0"/>
                <a:cs typeface="Times New Roman" panose="02020603050405020304" pitchFamily="18" charset="0"/>
              </a:rPr>
              <a:t>instructions.</a:t>
            </a:r>
            <a:endParaRPr lang="en-US" sz="2400" dirty="0" smtClean="0">
              <a:latin typeface="Times New Roman" panose="02020603050405020304" pitchFamily="18" charset="0"/>
              <a:cs typeface="Times New Roman" panose="02020603050405020304" pitchFamily="18" charset="0"/>
            </a:endParaRPr>
          </a:p>
          <a:p>
            <a:pPr fontAlgn="base">
              <a:spcAft>
                <a:spcPct val="0"/>
              </a:spcAft>
            </a:pPr>
            <a:r>
              <a:rPr lang="en-US" sz="2400" dirty="0" smtClean="0">
                <a:latin typeface="Times New Roman" panose="02020603050405020304" pitchFamily="18" charset="0"/>
                <a:cs typeface="Times New Roman" panose="02020603050405020304" pitchFamily="18" charset="0"/>
              </a:rPr>
              <a:t> All single-cycle instructions except for program branches, which are two cycle.</a:t>
            </a:r>
          </a:p>
          <a:p>
            <a:pPr fontAlgn="base">
              <a:spcAft>
                <a:spcPct val="0"/>
              </a:spcAft>
            </a:pPr>
            <a:r>
              <a:rPr lang="en-US" sz="2400" dirty="0" smtClean="0">
                <a:latin typeface="Times New Roman" panose="02020603050405020304" pitchFamily="18" charset="0"/>
                <a:cs typeface="Times New Roman" panose="02020603050405020304" pitchFamily="18" charset="0"/>
              </a:rPr>
              <a:t>Operating speed: DC – 20 MHz clock input DC – 200 ns instruction </a:t>
            </a:r>
            <a:r>
              <a:rPr lang="en-US" sz="2400" dirty="0" smtClean="0">
                <a:latin typeface="Times New Roman" panose="02020603050405020304" pitchFamily="18" charset="0"/>
                <a:cs typeface="Times New Roman" panose="02020603050405020304" pitchFamily="18" charset="0"/>
              </a:rPr>
              <a:t>cycle.</a:t>
            </a:r>
            <a:endParaRPr lang="en-US" sz="2400" dirty="0" smtClean="0">
              <a:latin typeface="Times New Roman" panose="02020603050405020304" pitchFamily="18" charset="0"/>
              <a:cs typeface="Times New Roman" panose="02020603050405020304" pitchFamily="18" charset="0"/>
            </a:endParaRPr>
          </a:p>
          <a:p>
            <a:pPr fontAlgn="base">
              <a:spcAft>
                <a:spcPct val="0"/>
              </a:spcAft>
            </a:pPr>
            <a:r>
              <a:rPr lang="en-US" sz="2400" dirty="0" smtClean="0">
                <a:latin typeface="Times New Roman" panose="02020603050405020304" pitchFamily="18" charset="0"/>
                <a:cs typeface="Times New Roman" panose="02020603050405020304" pitchFamily="18" charset="0"/>
              </a:rPr>
              <a:t>Up to 8K x 14 words of Flash Program Memory, Up to 368 x 8 bytes of Data Memory (RAM), Up to 256 x 8 bytes of EEPROM Data </a:t>
            </a:r>
            <a:r>
              <a:rPr lang="en-US" sz="2400" dirty="0" smtClean="0">
                <a:latin typeface="Times New Roman" panose="02020603050405020304" pitchFamily="18" charset="0"/>
                <a:cs typeface="Times New Roman" panose="02020603050405020304" pitchFamily="18" charset="0"/>
              </a:rPr>
              <a:t>Memory.</a:t>
            </a:r>
            <a:endParaRPr lang="en-US" sz="2400" dirty="0" smtClean="0">
              <a:latin typeface="Times New Roman" panose="02020603050405020304" pitchFamily="18" charset="0"/>
              <a:cs typeface="Times New Roman" panose="02020603050405020304" pitchFamily="18" charset="0"/>
            </a:endParaRPr>
          </a:p>
          <a:p>
            <a:pPr fontAlgn="base">
              <a:spcAft>
                <a:spcPct val="0"/>
              </a:spcAft>
            </a:pPr>
            <a:r>
              <a:rPr lang="en-US" sz="2400" dirty="0" smtClean="0">
                <a:latin typeface="Times New Roman" panose="02020603050405020304" pitchFamily="18" charset="0"/>
                <a:cs typeface="Times New Roman" panose="02020603050405020304" pitchFamily="18" charset="0"/>
              </a:rPr>
              <a:t>Pin out compatible to other 28-pin or 40/44-pin, </a:t>
            </a:r>
            <a:r>
              <a:rPr lang="en-US" sz="2400" dirty="0" smtClean="0">
                <a:latin typeface="Times New Roman" panose="02020603050405020304" pitchFamily="18" charset="0"/>
                <a:cs typeface="Times New Roman" panose="02020603050405020304" pitchFamily="18" charset="0"/>
              </a:rPr>
              <a:t>PIC18CXXX </a:t>
            </a:r>
            <a:r>
              <a:rPr lang="en-US" sz="2400" dirty="0" smtClean="0">
                <a:latin typeface="Times New Roman" panose="02020603050405020304" pitchFamily="18" charset="0"/>
                <a:cs typeface="Times New Roman" panose="02020603050405020304" pitchFamily="18" charset="0"/>
              </a:rPr>
              <a:t>and </a:t>
            </a:r>
            <a:r>
              <a:rPr lang="en-US" sz="2400" dirty="0" smtClean="0">
                <a:latin typeface="Times New Roman" panose="02020603050405020304" pitchFamily="18" charset="0"/>
                <a:cs typeface="Times New Roman" panose="02020603050405020304" pitchFamily="18" charset="0"/>
              </a:rPr>
              <a:t>PIC18FXXX </a:t>
            </a:r>
            <a:r>
              <a:rPr lang="en-US" sz="2400" dirty="0" smtClean="0">
                <a:latin typeface="Times New Roman" panose="02020603050405020304" pitchFamily="18" charset="0"/>
                <a:cs typeface="Times New Roman" panose="02020603050405020304" pitchFamily="18" charset="0"/>
              </a:rPr>
              <a:t>microcontrollers.</a:t>
            </a:r>
          </a:p>
          <a:p>
            <a:endParaRPr lang="en-US" altLang="zh-TW" sz="2400" dirty="0" smtClean="0">
              <a:solidFill>
                <a:srgbClr val="000000"/>
              </a:solidFill>
              <a:latin typeface="Times New Roman" pitchFamily="18" charset="0"/>
              <a:ea typeface="PMingLiU" pitchFamily="18" charset="-120"/>
              <a:cs typeface="Times New Roman" panose="02020603050405020304" pitchFamily="18" charset="0"/>
            </a:endParaRPr>
          </a:p>
        </p:txBody>
      </p:sp>
    </p:spTree>
    <p:extLst>
      <p:ext uri="{BB962C8B-B14F-4D97-AF65-F5344CB8AC3E}">
        <p14:creationId xmlns:p14="http://schemas.microsoft.com/office/powerpoint/2010/main" val="2043028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198" y="691501"/>
            <a:ext cx="8236635" cy="1143000"/>
          </a:xfrm>
          <a:prstGeom prst="rect">
            <a:avLst/>
          </a:prstGeom>
        </p:spPr>
        <p:txBody>
          <a:bodyPr>
            <a:normAutofit fontScale="97500"/>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solidFill>
                  <a:schemeClr val="accent6"/>
                </a:solidFill>
                <a:latin typeface="Baskerville Old Face" panose="02020602080505020303" pitchFamily="18" charset="0"/>
              </a:rPr>
              <a:t> Special Microcontroller  Features:</a:t>
            </a:r>
            <a:endParaRPr lang="en-US" dirty="0">
              <a:solidFill>
                <a:schemeClr val="accent6"/>
              </a:solidFill>
              <a:latin typeface="Baskerville Old Face" panose="02020602080505020303" pitchFamily="18" charset="0"/>
            </a:endParaRPr>
          </a:p>
        </p:txBody>
      </p:sp>
      <p:sp>
        <p:nvSpPr>
          <p:cNvPr id="4" name="Content Placeholder 70"/>
          <p:cNvSpPr txBox="1">
            <a:spLocks/>
          </p:cNvSpPr>
          <p:nvPr/>
        </p:nvSpPr>
        <p:spPr>
          <a:xfrm>
            <a:off x="457199" y="1834501"/>
            <a:ext cx="8055735" cy="5248584"/>
          </a:xfrm>
          <a:prstGeom prst="rect">
            <a:avLst/>
          </a:prstGeom>
        </p:spPr>
        <p:txBody>
          <a:bodyPr>
            <a:normAutofit fontScale="77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lgn="just" eaLnBrk="0" fontAlgn="base" hangingPunct="0">
              <a:spcBef>
                <a:spcPct val="0"/>
              </a:spcBef>
              <a:spcAft>
                <a:spcPct val="0"/>
              </a:spcAft>
              <a:buClrTx/>
              <a:buSzTx/>
              <a:buFont typeface="Wingdings 3" charset="2"/>
              <a:buNone/>
            </a:pPr>
            <a:endParaRPr lang="en-US" sz="1200" dirty="0" smtClean="0">
              <a:latin typeface="Times New Roman" panose="02020603050405020304" pitchFamily="18" charset="0"/>
              <a:ea typeface="Calibri" pitchFamily="34" charset="0"/>
              <a:cs typeface="Times New Roman" pitchFamily="18" charset="0"/>
            </a:endParaRPr>
          </a:p>
          <a:p>
            <a:pPr fontAlgn="base">
              <a:spcAft>
                <a:spcPct val="0"/>
              </a:spcAft>
            </a:pPr>
            <a:r>
              <a:rPr lang="en-US" sz="2800" dirty="0" smtClean="0">
                <a:latin typeface="Times New Roman" panose="02020603050405020304" pitchFamily="18" charset="0"/>
                <a:cs typeface="Times New Roman" panose="02020603050405020304" pitchFamily="18" charset="0"/>
              </a:rPr>
              <a:t>100,000 erase/write cycle Enhanced Flash program memory typical.</a:t>
            </a:r>
          </a:p>
          <a:p>
            <a:pPr fontAlgn="base">
              <a:spcAft>
                <a:spcPct val="0"/>
              </a:spcAft>
            </a:pPr>
            <a:r>
              <a:rPr lang="en-US" sz="2800" dirty="0" smtClean="0">
                <a:latin typeface="Times New Roman" panose="02020603050405020304" pitchFamily="18" charset="0"/>
                <a:cs typeface="Times New Roman" panose="02020603050405020304" pitchFamily="18" charset="0"/>
              </a:rPr>
              <a:t>1,000,000 erase/write cycle Data EEPROM memory typical.</a:t>
            </a:r>
          </a:p>
          <a:p>
            <a:pPr fontAlgn="base">
              <a:spcAft>
                <a:spcPct val="0"/>
              </a:spcAft>
            </a:pPr>
            <a:r>
              <a:rPr lang="en-US" sz="2800" dirty="0" smtClean="0">
                <a:latin typeface="Times New Roman" panose="02020603050405020304" pitchFamily="18" charset="0"/>
                <a:cs typeface="Times New Roman" panose="02020603050405020304" pitchFamily="18" charset="0"/>
              </a:rPr>
              <a:t> Data EEPROM Retention &gt; 40 years.</a:t>
            </a:r>
          </a:p>
          <a:p>
            <a:pPr fontAlgn="base">
              <a:spcAft>
                <a:spcPct val="0"/>
              </a:spcAft>
            </a:pPr>
            <a:r>
              <a:rPr lang="en-US" sz="2800" dirty="0" smtClean="0">
                <a:latin typeface="Times New Roman" panose="02020603050405020304" pitchFamily="18" charset="0"/>
                <a:cs typeface="Times New Roman" panose="02020603050405020304" pitchFamily="18" charset="0"/>
              </a:rPr>
              <a:t> Self-reprogrammable under software control.</a:t>
            </a:r>
          </a:p>
          <a:p>
            <a:pPr fontAlgn="base">
              <a:spcAft>
                <a:spcPct val="0"/>
              </a:spcAft>
            </a:pPr>
            <a:r>
              <a:rPr lang="en-US" sz="2800" dirty="0" smtClean="0">
                <a:latin typeface="Times New Roman" panose="02020603050405020304" pitchFamily="18" charset="0"/>
                <a:cs typeface="Times New Roman" panose="02020603050405020304" pitchFamily="18" charset="0"/>
              </a:rPr>
              <a:t> In-Circuit Serial Programming™ (ICSP™) via two pins.</a:t>
            </a:r>
          </a:p>
          <a:p>
            <a:pPr fontAlgn="base">
              <a:spcAft>
                <a:spcPct val="0"/>
              </a:spcAft>
            </a:pPr>
            <a:r>
              <a:rPr lang="en-US" sz="2800" dirty="0" smtClean="0">
                <a:latin typeface="Times New Roman" panose="02020603050405020304" pitchFamily="18" charset="0"/>
                <a:cs typeface="Times New Roman" panose="02020603050405020304" pitchFamily="18" charset="0"/>
              </a:rPr>
              <a:t> Single-supply 5V In-Circuit Serial Programming.</a:t>
            </a:r>
          </a:p>
          <a:p>
            <a:pPr fontAlgn="base">
              <a:spcAft>
                <a:spcPct val="0"/>
              </a:spcAft>
            </a:pPr>
            <a:r>
              <a:rPr lang="en-US" sz="2800" dirty="0" smtClean="0">
                <a:latin typeface="Times New Roman" panose="02020603050405020304" pitchFamily="18" charset="0"/>
                <a:cs typeface="Times New Roman" panose="02020603050405020304" pitchFamily="18" charset="0"/>
              </a:rPr>
              <a:t>Watchdog Timer (WDT) with its own on-chip RC oscillator for reliable operation.</a:t>
            </a:r>
          </a:p>
          <a:p>
            <a:pPr fontAlgn="base">
              <a:spcAft>
                <a:spcPct val="0"/>
              </a:spcAft>
            </a:pPr>
            <a:r>
              <a:rPr lang="en-US" sz="2800" dirty="0" smtClean="0">
                <a:latin typeface="Times New Roman" panose="02020603050405020304" pitchFamily="18" charset="0"/>
                <a:cs typeface="Times New Roman" panose="02020603050405020304" pitchFamily="18" charset="0"/>
              </a:rPr>
              <a:t> Programmable code protection.</a:t>
            </a:r>
          </a:p>
          <a:p>
            <a:pPr fontAlgn="base">
              <a:spcAft>
                <a:spcPct val="0"/>
              </a:spcAft>
            </a:pPr>
            <a:r>
              <a:rPr lang="en-US" sz="2800" dirty="0" smtClean="0">
                <a:latin typeface="Times New Roman" panose="02020603050405020304" pitchFamily="18" charset="0"/>
                <a:cs typeface="Times New Roman" panose="02020603050405020304" pitchFamily="18" charset="0"/>
              </a:rPr>
              <a:t> Power saving Sleep mode.</a:t>
            </a:r>
          </a:p>
          <a:p>
            <a:pPr fontAlgn="base">
              <a:spcAft>
                <a:spcPct val="0"/>
              </a:spcAft>
            </a:pPr>
            <a:r>
              <a:rPr lang="en-US" sz="2800" dirty="0" smtClean="0">
                <a:latin typeface="Times New Roman" panose="02020603050405020304" pitchFamily="18" charset="0"/>
                <a:cs typeface="Times New Roman" panose="02020603050405020304" pitchFamily="18" charset="0"/>
              </a:rPr>
              <a:t> Selectable oscillator options.</a:t>
            </a:r>
          </a:p>
          <a:p>
            <a:pPr fontAlgn="base">
              <a:spcAft>
                <a:spcPct val="0"/>
              </a:spcAft>
            </a:pPr>
            <a:r>
              <a:rPr lang="en-US" sz="2800" dirty="0" smtClean="0">
                <a:latin typeface="Times New Roman" panose="02020603050405020304" pitchFamily="18" charset="0"/>
                <a:cs typeface="Times New Roman" panose="02020603050405020304" pitchFamily="18" charset="0"/>
              </a:rPr>
              <a:t> In-Circuit Debug (ICD) via two pins.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5195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612143" y="1000421"/>
            <a:ext cx="7239000" cy="972820"/>
          </a:xfrm>
        </p:spPr>
        <p:txBody>
          <a:bodyPr>
            <a:noAutofit/>
          </a:bodyPr>
          <a:lstStyle/>
          <a:p>
            <a:pPr algn="ctr"/>
            <a:r>
              <a:rPr lang="en-US" dirty="0" smtClean="0">
                <a:solidFill>
                  <a:schemeClr val="accent6"/>
                </a:solidFill>
                <a:latin typeface="Times New Roman" panose="02020603050405020304" pitchFamily="18" charset="0"/>
                <a:cs typeface="Times New Roman" panose="02020603050405020304" pitchFamily="18" charset="0"/>
              </a:rPr>
              <a:t>Peripheral Features:</a:t>
            </a:r>
            <a:br>
              <a:rPr lang="en-US" dirty="0" smtClean="0">
                <a:solidFill>
                  <a:schemeClr val="accent6"/>
                </a:solidFill>
                <a:latin typeface="Times New Roman" panose="02020603050405020304" pitchFamily="18" charset="0"/>
                <a:cs typeface="Times New Roman" panose="02020603050405020304" pitchFamily="18" charset="0"/>
              </a:rPr>
            </a:br>
            <a:endParaRPr lang="en-US" dirty="0">
              <a:solidFill>
                <a:schemeClr val="accent6"/>
              </a:solidFill>
              <a:latin typeface="Times New Roman" panose="02020603050405020304" pitchFamily="18" charset="0"/>
              <a:cs typeface="Times New Roman" panose="02020603050405020304" pitchFamily="18" charset="0"/>
            </a:endParaRPr>
          </a:p>
        </p:txBody>
      </p:sp>
      <p:sp>
        <p:nvSpPr>
          <p:cNvPr id="4" name="Content Placeholder 2"/>
          <p:cNvSpPr txBox="1">
            <a:spLocks/>
          </p:cNvSpPr>
          <p:nvPr/>
        </p:nvSpPr>
        <p:spPr>
          <a:xfrm>
            <a:off x="1512077" y="2356834"/>
            <a:ext cx="7239000" cy="4272566"/>
          </a:xfrm>
          <a:prstGeom prst="rect">
            <a:avLst/>
          </a:prstGeom>
        </p:spPr>
        <p:txBody>
          <a:bodyPr>
            <a:normAutofit fontScale="850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dirty="0" smtClean="0">
                <a:latin typeface="Times New Roman" panose="02020603050405020304" pitchFamily="18" charset="0"/>
                <a:cs typeface="Times New Roman" panose="02020603050405020304" pitchFamily="18" charset="0"/>
              </a:rPr>
              <a:t> Timer0: 8-bit timer/counter with 8-bit </a:t>
            </a:r>
            <a:r>
              <a:rPr lang="en-US" dirty="0" err="1" smtClean="0">
                <a:latin typeface="Times New Roman" panose="02020603050405020304" pitchFamily="18" charset="0"/>
                <a:cs typeface="Times New Roman" panose="02020603050405020304" pitchFamily="18" charset="0"/>
              </a:rPr>
              <a:t>prescaler</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Timer1: 16-bit timer/counter with </a:t>
            </a:r>
            <a:r>
              <a:rPr lang="en-US" dirty="0" err="1" smtClean="0">
                <a:latin typeface="Times New Roman" panose="02020603050405020304" pitchFamily="18" charset="0"/>
                <a:cs typeface="Times New Roman" panose="02020603050405020304" pitchFamily="18" charset="0"/>
              </a:rPr>
              <a:t>prescaler</a:t>
            </a:r>
            <a:r>
              <a:rPr lang="en-US" dirty="0" smtClean="0">
                <a:latin typeface="Times New Roman" panose="02020603050405020304" pitchFamily="18" charset="0"/>
                <a:cs typeface="Times New Roman" panose="02020603050405020304" pitchFamily="18" charset="0"/>
              </a:rPr>
              <a:t>, can be incremented during Sleep via external crystal/clock.</a:t>
            </a:r>
          </a:p>
          <a:p>
            <a:r>
              <a:rPr lang="en-US" dirty="0" smtClean="0">
                <a:latin typeface="Times New Roman" panose="02020603050405020304" pitchFamily="18" charset="0"/>
                <a:cs typeface="Times New Roman" panose="02020603050405020304" pitchFamily="18" charset="0"/>
              </a:rPr>
              <a:t> Timer2: 8-bit timer/counter with 8-bit period register, </a:t>
            </a:r>
            <a:r>
              <a:rPr lang="en-US" dirty="0" err="1" smtClean="0">
                <a:latin typeface="Times New Roman" panose="02020603050405020304" pitchFamily="18" charset="0"/>
                <a:cs typeface="Times New Roman" panose="02020603050405020304" pitchFamily="18" charset="0"/>
              </a:rPr>
              <a:t>prescaler</a:t>
            </a:r>
            <a:r>
              <a:rPr lang="en-US" dirty="0" smtClean="0">
                <a:latin typeface="Times New Roman" panose="02020603050405020304" pitchFamily="18" charset="0"/>
                <a:cs typeface="Times New Roman" panose="02020603050405020304" pitchFamily="18" charset="0"/>
              </a:rPr>
              <a:t> and </a:t>
            </a:r>
            <a:r>
              <a:rPr lang="en-US" dirty="0" err="1" smtClean="0">
                <a:latin typeface="Times New Roman" panose="02020603050405020304" pitchFamily="18" charset="0"/>
                <a:cs typeface="Times New Roman" panose="02020603050405020304" pitchFamily="18" charset="0"/>
              </a:rPr>
              <a:t>postscaler</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 Two Capture, Compare, PWM modules</a:t>
            </a:r>
          </a:p>
          <a:p>
            <a:r>
              <a:rPr lang="en-US" dirty="0" smtClean="0">
                <a:latin typeface="Times New Roman" panose="02020603050405020304" pitchFamily="18" charset="0"/>
                <a:cs typeface="Times New Roman" panose="02020603050405020304" pitchFamily="18" charset="0"/>
              </a:rPr>
              <a:t>-  Capture is 16-bit, max. resolution is 12.5 ns</a:t>
            </a:r>
          </a:p>
          <a:p>
            <a:r>
              <a:rPr lang="en-US" dirty="0" smtClean="0">
                <a:latin typeface="Times New Roman" panose="02020603050405020304" pitchFamily="18" charset="0"/>
                <a:cs typeface="Times New Roman" panose="02020603050405020304" pitchFamily="18" charset="0"/>
              </a:rPr>
              <a:t>-  Compare is 16-bit, max. resolution is 200 ns</a:t>
            </a:r>
          </a:p>
          <a:p>
            <a:r>
              <a:rPr lang="en-US" dirty="0" smtClean="0">
                <a:latin typeface="Times New Roman" panose="02020603050405020304" pitchFamily="18" charset="0"/>
                <a:cs typeface="Times New Roman" panose="02020603050405020304" pitchFamily="18" charset="0"/>
              </a:rPr>
              <a:t>-  PWM max resolution is 10-bit</a:t>
            </a:r>
          </a:p>
          <a:p>
            <a:r>
              <a:rPr lang="en-US" dirty="0" smtClean="0">
                <a:latin typeface="Times New Roman" panose="02020603050405020304" pitchFamily="18" charset="0"/>
                <a:cs typeface="Times New Roman" panose="02020603050405020304" pitchFamily="18" charset="0"/>
              </a:rPr>
              <a:t>Synchronous Serial Port (SSP) with SPI™ (Master mode) and I2C™ (Master/Slave).</a:t>
            </a:r>
          </a:p>
          <a:p>
            <a:r>
              <a:rPr lang="en-US" dirty="0" smtClean="0">
                <a:latin typeface="Times New Roman" panose="02020603050405020304" pitchFamily="18" charset="0"/>
                <a:cs typeface="Times New Roman" panose="02020603050405020304" pitchFamily="18" charset="0"/>
              </a:rPr>
              <a:t>Universal Synchronous Asynchronous Receiver Transmitter (USART/SCI) with 9-bit address detection.</a:t>
            </a:r>
          </a:p>
          <a:p>
            <a:r>
              <a:rPr lang="en-US" dirty="0" smtClean="0">
                <a:latin typeface="Times New Roman" panose="02020603050405020304" pitchFamily="18" charset="0"/>
                <a:cs typeface="Times New Roman" panose="02020603050405020304" pitchFamily="18" charset="0"/>
              </a:rPr>
              <a:t> Parallel Slave Port (PSP) – 8 bits wide with external RD, WR and CS controls (40/44-pin only).</a:t>
            </a:r>
          </a:p>
          <a:p>
            <a:r>
              <a:rPr lang="en-US" dirty="0" smtClean="0">
                <a:latin typeface="Times New Roman" panose="02020603050405020304" pitchFamily="18" charset="0"/>
                <a:cs typeface="Times New Roman" panose="02020603050405020304" pitchFamily="18" charset="0"/>
              </a:rPr>
              <a:t>Brown-out detection circuitry for Brown-out Reset (BOR).</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7347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solidFill>
                <a:latin typeface="Baskerville Old Face" panose="02020602080505020303" pitchFamily="18" charset="0"/>
              </a:rPr>
              <a:t>Pin description OF </a:t>
            </a:r>
            <a:r>
              <a:rPr lang="en-US" dirty="0" smtClean="0">
                <a:solidFill>
                  <a:schemeClr val="accent6"/>
                </a:solidFill>
                <a:latin typeface="Baskerville Old Face" panose="02020602080505020303" pitchFamily="18" charset="0"/>
              </a:rPr>
              <a:t>PIC18Fxxx:</a:t>
            </a:r>
            <a:endParaRPr lang="en-US" dirty="0">
              <a:solidFill>
                <a:schemeClr val="accent6"/>
              </a:solidFill>
              <a:latin typeface="Baskerville Old Face" panose="02020602080505020303" pitchFamily="18" charset="0"/>
            </a:endParaRPr>
          </a:p>
        </p:txBody>
      </p:sp>
    </p:spTree>
    <p:extLst>
      <p:ext uri="{BB962C8B-B14F-4D97-AF65-F5344CB8AC3E}">
        <p14:creationId xmlns:p14="http://schemas.microsoft.com/office/powerpoint/2010/main" val="1297052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1091461" y="767432"/>
            <a:ext cx="7239000" cy="746760"/>
          </a:xfrm>
        </p:spPr>
        <p:txBody>
          <a:bodyPr/>
          <a:lstStyle/>
          <a:p>
            <a:pPr algn="ctr"/>
            <a:r>
              <a:rPr lang="en-US" b="1" dirty="0" smtClean="0">
                <a:solidFill>
                  <a:schemeClr val="accent6"/>
                </a:solidFill>
                <a:latin typeface="Baskerville Old Face" panose="02020602080505020303" pitchFamily="18" charset="0"/>
                <a:cs typeface="Times New Roman" panose="02020603050405020304" pitchFamily="18" charset="0"/>
              </a:rPr>
              <a:t>What is RFID?</a:t>
            </a:r>
            <a:endParaRPr lang="en-US" b="1" dirty="0">
              <a:solidFill>
                <a:schemeClr val="accent6"/>
              </a:solidFill>
              <a:latin typeface="Baskerville Old Face" panose="02020602080505020303" pitchFamily="18" charset="0"/>
              <a:cs typeface="Times New Roman" panose="02020603050405020304" pitchFamily="18" charset="0"/>
            </a:endParaRPr>
          </a:p>
        </p:txBody>
      </p:sp>
      <p:sp>
        <p:nvSpPr>
          <p:cNvPr id="4" name="Content Placeholder 2"/>
          <p:cNvSpPr txBox="1">
            <a:spLocks/>
          </p:cNvSpPr>
          <p:nvPr/>
        </p:nvSpPr>
        <p:spPr>
          <a:xfrm>
            <a:off x="1556196" y="2820473"/>
            <a:ext cx="8001000" cy="6188297"/>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dirty="0" smtClean="0">
                <a:latin typeface="Times New Roman" panose="02020603050405020304" pitchFamily="18" charset="0"/>
                <a:cs typeface="Times New Roman" panose="02020603050405020304" pitchFamily="18" charset="0"/>
              </a:rPr>
              <a:t>Radio-frequency identification (RFID) is an automatic identification method, relying on storing and remotely retrieving data using devices called RFID tags or transponders.</a:t>
            </a:r>
          </a:p>
          <a:p>
            <a:r>
              <a:rPr lang="en-US" dirty="0" smtClean="0">
                <a:latin typeface="Times New Roman" panose="02020603050405020304" pitchFamily="18" charset="0"/>
                <a:cs typeface="Times New Roman" panose="02020603050405020304" pitchFamily="18" charset="0"/>
              </a:rPr>
              <a:t>RFID (radio frequency identification) is a technology that incorporates the use of electromagnetic or electrostatic coupling in the radio frequency (RF) portion of the electromagnetic spectrum to uniquely identify an object, animal, or person.</a:t>
            </a:r>
          </a:p>
          <a:p>
            <a:r>
              <a:rPr lang="en-US" dirty="0" smtClean="0">
                <a:latin typeface="Times New Roman" panose="02020603050405020304" pitchFamily="18" charset="0"/>
                <a:cs typeface="Times New Roman" panose="02020603050405020304" pitchFamily="18" charset="0"/>
              </a:rPr>
              <a:t>An alternative to bar code.</a:t>
            </a:r>
          </a:p>
          <a:p>
            <a:r>
              <a:rPr lang="en-US" dirty="0" smtClean="0">
                <a:latin typeface="Times New Roman" panose="02020603050405020304" pitchFamily="18" charset="0"/>
                <a:cs typeface="Times New Roman" panose="02020603050405020304" pitchFamily="18" charset="0"/>
              </a:rPr>
              <a:t>RFID is also called dedicated short range communication(DSRC)</a:t>
            </a:r>
          </a:p>
        </p:txBody>
      </p:sp>
    </p:spTree>
    <p:extLst>
      <p:ext uri="{BB962C8B-B14F-4D97-AF65-F5344CB8AC3E}">
        <p14:creationId xmlns:p14="http://schemas.microsoft.com/office/powerpoint/2010/main" val="28370602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361</TotalTime>
  <Words>1241</Words>
  <Application>Microsoft Office PowerPoint</Application>
  <PresentationFormat>Widescreen</PresentationFormat>
  <Paragraphs>111</Paragraphs>
  <Slides>19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Arial</vt:lpstr>
      <vt:lpstr>Baskerville Old Face</vt:lpstr>
      <vt:lpstr>Calibri</vt:lpstr>
      <vt:lpstr>Century Gothic</vt:lpstr>
      <vt:lpstr>PMingLiU</vt:lpstr>
      <vt:lpstr>Tahoma</vt:lpstr>
      <vt:lpstr>Times New Roman</vt:lpstr>
      <vt:lpstr>Wingdings</vt:lpstr>
      <vt:lpstr>Wingdings 3</vt:lpstr>
      <vt:lpstr>Ion Boardroom</vt:lpstr>
      <vt:lpstr>RFID BASED SECURITY AND AUTHENTICATION SYSTEM</vt:lpstr>
      <vt:lpstr>Contents:</vt:lpstr>
      <vt:lpstr>PowerPoint Presentation</vt:lpstr>
      <vt:lpstr>Block Diagram</vt:lpstr>
      <vt:lpstr>PowerPoint Presentation</vt:lpstr>
      <vt:lpstr>PowerPoint Presentation</vt:lpstr>
      <vt:lpstr>Peripheral Features: </vt:lpstr>
      <vt:lpstr>Pin description OF PIC18Fxxx:</vt:lpstr>
      <vt:lpstr>What is RFID?</vt:lpstr>
      <vt:lpstr>PowerPoint Presentation</vt:lpstr>
      <vt:lpstr>PowerPoint Presentation</vt:lpstr>
      <vt:lpstr>relay</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RFID BASED SECURITY AND AUTHENTICATION SYSTEM</dc:title>
  <dc:creator>Microsoft account</dc:creator>
  <cp:lastModifiedBy>Microsoft account</cp:lastModifiedBy>
  <cp:revision>19</cp:revision>
  <dcterms:created xsi:type="dcterms:W3CDTF">2018-02-08T09:48:46Z</dcterms:created>
  <dcterms:modified xsi:type="dcterms:W3CDTF">2018-02-18T17:32:40Z</dcterms:modified>
</cp:coreProperties>
</file>