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97" r:id="rId3"/>
    <p:sldId id="505" r:id="rId4"/>
    <p:sldId id="262" r:id="rId5"/>
    <p:sldId id="258" r:id="rId6"/>
    <p:sldId id="264" r:id="rId7"/>
    <p:sldId id="398" r:id="rId8"/>
    <p:sldId id="506" r:id="rId9"/>
    <p:sldId id="503" r:id="rId10"/>
    <p:sldId id="403" r:id="rId11"/>
    <p:sldId id="504" r:id="rId12"/>
    <p:sldId id="507" r:id="rId13"/>
    <p:sldId id="508" r:id="rId14"/>
    <p:sldId id="516" r:id="rId15"/>
    <p:sldId id="517" r:id="rId16"/>
    <p:sldId id="519" r:id="rId17"/>
    <p:sldId id="401" r:id="rId18"/>
    <p:sldId id="509" r:id="rId19"/>
    <p:sldId id="502" r:id="rId20"/>
    <p:sldId id="510" r:id="rId21"/>
    <p:sldId id="511" r:id="rId22"/>
    <p:sldId id="518" r:id="rId23"/>
    <p:sldId id="402" r:id="rId24"/>
    <p:sldId id="322" r:id="rId25"/>
    <p:sldId id="512" r:id="rId26"/>
    <p:sldId id="513" r:id="rId27"/>
    <p:sldId id="514" r:id="rId28"/>
    <p:sldId id="515" r:id="rId29"/>
    <p:sldId id="32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00FF"/>
    <a:srgbClr val="000099"/>
    <a:srgbClr val="0000CC"/>
    <a:srgbClr val="F3C4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69" autoAdjust="0"/>
    <p:restoredTop sz="99223" autoAdjust="0"/>
  </p:normalViewPr>
  <p:slideViewPr>
    <p:cSldViewPr>
      <p:cViewPr varScale="1">
        <p:scale>
          <a:sx n="74" d="100"/>
          <a:sy n="74" d="100"/>
        </p:scale>
        <p:origin x="14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351F70-75EF-4A08-9869-D64F32742B1E}" type="datetimeFigureOut">
              <a:rPr lang="en-IN" smtClean="0"/>
              <a:pPr/>
              <a:t>22-02-2019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2F52A6-6846-4B3A-ADF3-FD26E4FB6DFF}" type="slidenum">
              <a:rPr lang="en-IN" smtClean="0"/>
              <a:pPr/>
              <a:t>‹#›</a:t>
            </a:fld>
            <a:endParaRPr lang="en-IN"/>
          </a:p>
        </p:txBody>
      </p:sp>
    </p:spTree>
    <p:extLst>
      <p:ext uri="{BB962C8B-B14F-4D97-AF65-F5344CB8AC3E}">
        <p14:creationId xmlns:p14="http://schemas.microsoft.com/office/powerpoint/2010/main" val="314085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towardsdatascience.com/" TargetMode="External"/><Relationship Id="rId2" Type="http://schemas.openxmlformats.org/officeDocument/2006/relationships/hyperlink" Target="http://www.analyticsvidya.com/" TargetMode="External"/><Relationship Id="rId1" Type="http://schemas.openxmlformats.org/officeDocument/2006/relationships/slideLayout" Target="../slideLayouts/slideLayout1.xml"/><Relationship Id="rId6" Type="http://schemas.openxmlformats.org/officeDocument/2006/relationships/hyperlink" Target="http://www.kaggle.com/" TargetMode="External"/><Relationship Id="rId5" Type="http://schemas.openxmlformats.org/officeDocument/2006/relationships/hyperlink" Target="http://www.stackoverflow.com/" TargetMode="External"/><Relationship Id="rId4" Type="http://schemas.openxmlformats.org/officeDocument/2006/relationships/hyperlink" Target="http://www.rbloger.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899" y="5791200"/>
            <a:ext cx="2142901" cy="67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95400" y="3581400"/>
            <a:ext cx="7010400" cy="1143903"/>
          </a:xfrm>
          <a:prstGeom prst="rect">
            <a:avLst/>
          </a:prstGeom>
        </p:spPr>
        <p:txBody>
          <a:bodyPr wrap="square">
            <a:spAutoFit/>
          </a:bodyPr>
          <a:lstStyle/>
          <a:p>
            <a:pPr algn="ctr">
              <a:spcBef>
                <a:spcPts val="800"/>
              </a:spcBef>
            </a:pPr>
            <a:r>
              <a:rPr lang="en-IN" sz="1900" b="1" dirty="0" smtClean="0"/>
              <a:t>Gaikwad Ganesh B.</a:t>
            </a:r>
          </a:p>
          <a:p>
            <a:pPr algn="ctr">
              <a:spcBef>
                <a:spcPts val="800"/>
              </a:spcBef>
            </a:pPr>
            <a:r>
              <a:rPr lang="en-US" b="1" dirty="0" smtClean="0"/>
              <a:t>Submitted on </a:t>
            </a:r>
            <a:r>
              <a:rPr lang="en-IN" b="1" i="1" dirty="0" smtClean="0"/>
              <a:t>Date:</a:t>
            </a:r>
          </a:p>
          <a:p>
            <a:pPr algn="ctr">
              <a:spcBef>
                <a:spcPts val="800"/>
              </a:spcBef>
            </a:pPr>
            <a:r>
              <a:rPr lang="en-IN" b="1" i="1" dirty="0" smtClean="0"/>
              <a:t>16/02/2019</a:t>
            </a:r>
            <a:endParaRPr lang="en-US" b="1" i="1" dirty="0" smtClean="0"/>
          </a:p>
        </p:txBody>
      </p:sp>
      <p:sp>
        <p:nvSpPr>
          <p:cNvPr id="6" name="Rectangle 5"/>
          <p:cNvSpPr/>
          <p:nvPr/>
        </p:nvSpPr>
        <p:spPr>
          <a:xfrm>
            <a:off x="1143000" y="838200"/>
            <a:ext cx="6858000" cy="1590179"/>
          </a:xfrm>
          <a:prstGeom prst="rect">
            <a:avLst/>
          </a:prstGeom>
        </p:spPr>
        <p:txBody>
          <a:bodyPr wrap="square">
            <a:spAutoFit/>
          </a:bodyPr>
          <a:lstStyle/>
          <a:p>
            <a:pPr algn="ctr">
              <a:spcBef>
                <a:spcPts val="500"/>
              </a:spcBef>
              <a:spcAft>
                <a:spcPts val="1200"/>
              </a:spcAft>
            </a:pPr>
            <a:r>
              <a:rPr lang="en-IN" sz="2200" b="1" dirty="0">
                <a:solidFill>
                  <a:srgbClr val="C00000"/>
                </a:solidFill>
              </a:rPr>
              <a:t>Report on</a:t>
            </a:r>
          </a:p>
          <a:p>
            <a:pPr algn="ctr">
              <a:spcBef>
                <a:spcPts val="500"/>
              </a:spcBef>
              <a:spcAft>
                <a:spcPts val="600"/>
              </a:spcAft>
            </a:pPr>
            <a:r>
              <a:rPr lang="en-IN" sz="2800" b="1" dirty="0" smtClean="0">
                <a:solidFill>
                  <a:srgbClr val="C00000"/>
                </a:solidFill>
              </a:rPr>
              <a:t>Business </a:t>
            </a:r>
            <a:r>
              <a:rPr lang="en-IN" sz="2800" b="1" dirty="0">
                <a:solidFill>
                  <a:srgbClr val="C00000"/>
                </a:solidFill>
              </a:rPr>
              <a:t>Analytics Capstone </a:t>
            </a:r>
            <a:r>
              <a:rPr lang="en-IN" sz="2800" b="1" dirty="0" smtClean="0">
                <a:solidFill>
                  <a:srgbClr val="C00000"/>
                </a:solidFill>
              </a:rPr>
              <a:t>Project</a:t>
            </a:r>
          </a:p>
          <a:p>
            <a:pPr algn="ctr">
              <a:spcBef>
                <a:spcPts val="500"/>
              </a:spcBef>
              <a:spcAft>
                <a:spcPts val="600"/>
              </a:spcAft>
            </a:pPr>
            <a:r>
              <a:rPr lang="en-IN" sz="2400" b="1" dirty="0" smtClean="0">
                <a:solidFill>
                  <a:srgbClr val="C00000"/>
                </a:solidFill>
              </a:rPr>
              <a:t>(</a:t>
            </a:r>
            <a:r>
              <a:rPr lang="en-IN" sz="2400" b="1" dirty="0">
                <a:solidFill>
                  <a:srgbClr val="C00000"/>
                </a:solidFill>
              </a:rPr>
              <a:t>Using R</a:t>
            </a:r>
            <a:r>
              <a:rPr lang="en-IN" sz="2400" b="1" dirty="0" smtClean="0">
                <a:solidFill>
                  <a:srgbClr val="C00000"/>
                </a:solidFill>
              </a:rPr>
              <a:t>)</a:t>
            </a:r>
            <a:endParaRPr lang="en-IN" sz="2400" b="1" dirty="0">
              <a:solidFill>
                <a:srgbClr val="C00000"/>
              </a:solidFill>
            </a:endParaRPr>
          </a:p>
        </p:txBody>
      </p:sp>
      <p:sp>
        <p:nvSpPr>
          <p:cNvPr id="7" name="Rectangle 6"/>
          <p:cNvSpPr/>
          <p:nvPr/>
        </p:nvSpPr>
        <p:spPr>
          <a:xfrm>
            <a:off x="2286000" y="2590800"/>
            <a:ext cx="4572000" cy="723275"/>
          </a:xfrm>
          <a:prstGeom prst="rect">
            <a:avLst/>
          </a:prstGeom>
        </p:spPr>
        <p:txBody>
          <a:bodyPr>
            <a:spAutoFit/>
          </a:bodyPr>
          <a:lstStyle/>
          <a:p>
            <a:pPr algn="ctr">
              <a:spcBef>
                <a:spcPts val="600"/>
              </a:spcBef>
            </a:pPr>
            <a:r>
              <a:rPr lang="en-IN" b="1" dirty="0" smtClean="0"/>
              <a:t>Domain </a:t>
            </a:r>
            <a:r>
              <a:rPr lang="en-IN" b="1" dirty="0"/>
              <a:t>– </a:t>
            </a:r>
            <a:r>
              <a:rPr lang="en-IN" b="1" dirty="0" smtClean="0"/>
              <a:t>Heathcare</a:t>
            </a:r>
            <a:endParaRPr lang="en-IN" b="1" i="1" dirty="0" smtClean="0"/>
          </a:p>
          <a:p>
            <a:pPr algn="ctr">
              <a:spcBef>
                <a:spcPts val="600"/>
              </a:spcBef>
            </a:pPr>
            <a:r>
              <a:rPr lang="en-IN" b="1" dirty="0" smtClean="0"/>
              <a:t>Project </a:t>
            </a:r>
            <a:r>
              <a:rPr lang="en-IN" b="1" dirty="0"/>
              <a:t>ID : </a:t>
            </a:r>
            <a:r>
              <a:rPr lang="en-IN" b="1" i="1" dirty="0" smtClean="0"/>
              <a:t>CP1</a:t>
            </a:r>
            <a:endParaRPr lang="en-IN" b="1" i="1"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068799" y="5029200"/>
            <a:ext cx="2659446" cy="369332"/>
          </a:xfrm>
          <a:prstGeom prst="rect">
            <a:avLst/>
          </a:prstGeom>
        </p:spPr>
        <p:txBody>
          <a:bodyPr wrap="none">
            <a:spAutoFit/>
          </a:bodyPr>
          <a:lstStyle/>
          <a:p>
            <a:r>
              <a:rPr lang="en-IN" b="1" dirty="0">
                <a:solidFill>
                  <a:srgbClr val="0000CC"/>
                </a:solidFill>
              </a:rPr>
              <a:t>Mentor </a:t>
            </a:r>
            <a:r>
              <a:rPr lang="en-IN" b="1" dirty="0" smtClean="0">
                <a:solidFill>
                  <a:srgbClr val="0000CC"/>
                </a:solidFill>
              </a:rPr>
              <a:t>: </a:t>
            </a:r>
            <a:r>
              <a:rPr lang="en-IN" b="1" i="1" dirty="0" smtClean="0">
                <a:solidFill>
                  <a:srgbClr val="0000CC"/>
                </a:solidFill>
              </a:rPr>
              <a:t>Govinda Bobade</a:t>
            </a:r>
            <a:endParaRPr lang="en-IN" b="1" i="1" dirty="0">
              <a:solidFill>
                <a:srgbClr val="0000CC"/>
              </a:solidFill>
            </a:endParaRPr>
          </a:p>
        </p:txBody>
      </p:sp>
    </p:spTree>
    <p:extLst>
      <p:ext uri="{BB962C8B-B14F-4D97-AF65-F5344CB8AC3E}">
        <p14:creationId xmlns:p14="http://schemas.microsoft.com/office/powerpoint/2010/main" val="279038404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2648726" y="5638800"/>
            <a:ext cx="3761606" cy="523220"/>
          </a:xfrm>
          <a:prstGeom prst="rect">
            <a:avLst/>
          </a:prstGeom>
        </p:spPr>
        <p:txBody>
          <a:bodyPr wrap="none">
            <a:spAutoFit/>
          </a:bodyPr>
          <a:lstStyle/>
          <a:p>
            <a:pPr algn="ctr"/>
            <a:r>
              <a:rPr lang="en-IN" sz="2800" b="1" dirty="0" smtClean="0">
                <a:solidFill>
                  <a:srgbClr val="C00000"/>
                </a:solidFill>
              </a:rPr>
              <a:t>3. DATA VISUALISATION</a:t>
            </a:r>
            <a:endParaRPr lang="en-IN" sz="2800" b="1" dirty="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628" y="2514600"/>
            <a:ext cx="4296972" cy="249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9600" y="64897"/>
            <a:ext cx="8077200" cy="523220"/>
          </a:xfrm>
          <a:prstGeom prst="rect">
            <a:avLst/>
          </a:prstGeom>
        </p:spPr>
        <p:txBody>
          <a:bodyPr wrap="square">
            <a:spAutoFit/>
          </a:bodyPr>
          <a:lstStyle/>
          <a:p>
            <a:pPr algn="ctr"/>
            <a:r>
              <a:rPr lang="en-IN" sz="2800" b="1" dirty="0">
                <a:solidFill>
                  <a:srgbClr val="C00000"/>
                </a:solidFill>
              </a:rPr>
              <a:t>BUSINESS ANALYTICS CAPSTONE PROJECT REPORT</a:t>
            </a:r>
          </a:p>
        </p:txBody>
      </p:sp>
    </p:spTree>
    <p:extLst>
      <p:ext uri="{BB962C8B-B14F-4D97-AF65-F5344CB8AC3E}">
        <p14:creationId xmlns:p14="http://schemas.microsoft.com/office/powerpoint/2010/main" val="227169774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latin typeface="Times New Roman" panose="02020603050405020304" pitchFamily="18" charset="0"/>
                <a:cs typeface="Times New Roman" panose="02020603050405020304" pitchFamily="18" charset="0"/>
              </a:rPr>
              <a:t>Correlation plot</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52400" y="1417638"/>
            <a:ext cx="8534400" cy="4800599"/>
          </a:xfrm>
          <a:prstGeom prst="rect">
            <a:avLst/>
          </a:prstGeom>
        </p:spPr>
      </p:pic>
    </p:spTree>
    <p:extLst>
      <p:ext uri="{BB962C8B-B14F-4D97-AF65-F5344CB8AC3E}">
        <p14:creationId xmlns:p14="http://schemas.microsoft.com/office/powerpoint/2010/main" val="421068459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latin typeface="Times New Roman" panose="02020603050405020304" pitchFamily="18" charset="0"/>
                <a:cs typeface="Times New Roman" panose="02020603050405020304" pitchFamily="18" charset="0"/>
              </a:rPr>
              <a:t>Boxplots before capping outliers</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57200" y="1737267"/>
            <a:ext cx="8229600" cy="4251829"/>
          </a:xfrm>
          <a:prstGeom prst="rect">
            <a:avLst/>
          </a:prstGeom>
        </p:spPr>
      </p:pic>
    </p:spTree>
    <p:extLst>
      <p:ext uri="{BB962C8B-B14F-4D97-AF65-F5344CB8AC3E}">
        <p14:creationId xmlns:p14="http://schemas.microsoft.com/office/powerpoint/2010/main" val="144434513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Boxplots </a:t>
            </a:r>
            <a:r>
              <a:rPr lang="en-US" dirty="0" smtClean="0">
                <a:solidFill>
                  <a:srgbClr val="002060"/>
                </a:solidFill>
                <a:latin typeface="Times New Roman" panose="02020603050405020304" pitchFamily="18" charset="0"/>
                <a:cs typeface="Times New Roman" panose="02020603050405020304" pitchFamily="18" charset="0"/>
              </a:rPr>
              <a:t>After </a:t>
            </a:r>
            <a:r>
              <a:rPr lang="en-US" dirty="0">
                <a:solidFill>
                  <a:srgbClr val="002060"/>
                </a:solidFill>
                <a:latin typeface="Times New Roman" panose="02020603050405020304" pitchFamily="18" charset="0"/>
                <a:cs typeface="Times New Roman" panose="02020603050405020304" pitchFamily="18" charset="0"/>
              </a:rPr>
              <a:t>capping outliers</a:t>
            </a:r>
            <a:endParaRPr lang="en-US" dirty="0"/>
          </a:p>
        </p:txBody>
      </p:sp>
      <p:pic>
        <p:nvPicPr>
          <p:cNvPr id="6" name="Content Placeholder 5"/>
          <p:cNvPicPr>
            <a:picLocks noGrp="1" noChangeAspect="1"/>
          </p:cNvPicPr>
          <p:nvPr>
            <p:ph idx="1"/>
          </p:nvPr>
        </p:nvPicPr>
        <p:blipFill>
          <a:blip r:embed="rId2"/>
          <a:stretch>
            <a:fillRect/>
          </a:stretch>
        </p:blipFill>
        <p:spPr>
          <a:xfrm>
            <a:off x="457200" y="1737267"/>
            <a:ext cx="8229600" cy="4251829"/>
          </a:xfrm>
          <a:prstGeom prst="rect">
            <a:avLst/>
          </a:prstGeom>
        </p:spPr>
      </p:pic>
    </p:spTree>
    <p:extLst>
      <p:ext uri="{BB962C8B-B14F-4D97-AF65-F5344CB8AC3E}">
        <p14:creationId xmlns:p14="http://schemas.microsoft.com/office/powerpoint/2010/main" val="17183153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278" y="140731"/>
            <a:ext cx="8229600" cy="1143000"/>
          </a:xfrm>
        </p:spPr>
        <p:txBody>
          <a:bodyPr>
            <a:normAutofit/>
          </a:bodyPr>
          <a:lstStyle/>
          <a:p>
            <a:r>
              <a:rPr lang="en-US" sz="4000" dirty="0" smtClean="0">
                <a:solidFill>
                  <a:srgbClr val="002060"/>
                </a:solidFill>
                <a:latin typeface="Times New Roman" panose="02020603050405020304" pitchFamily="18" charset="0"/>
                <a:cs typeface="Times New Roman" panose="02020603050405020304" pitchFamily="18" charset="0"/>
              </a:rPr>
              <a:t>ROC CURVE</a:t>
            </a:r>
            <a:endParaRPr lang="en-US" sz="40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lstStyle/>
          <a:p>
            <a:endParaRPr lang="en-US" dirty="0"/>
          </a:p>
        </p:txBody>
      </p:sp>
      <p:pic>
        <p:nvPicPr>
          <p:cNvPr id="4" name="Picture 3"/>
          <p:cNvPicPr/>
          <p:nvPr/>
        </p:nvPicPr>
        <p:blipFill>
          <a:blip r:embed="rId2"/>
          <a:stretch>
            <a:fillRect/>
          </a:stretch>
        </p:blipFill>
        <p:spPr>
          <a:xfrm>
            <a:off x="457200" y="1143000"/>
            <a:ext cx="8229600" cy="4983163"/>
          </a:xfrm>
          <a:prstGeom prst="rect">
            <a:avLst/>
          </a:prstGeom>
        </p:spPr>
      </p:pic>
    </p:spTree>
    <p:extLst>
      <p:ext uri="{BB962C8B-B14F-4D97-AF65-F5344CB8AC3E}">
        <p14:creationId xmlns:p14="http://schemas.microsoft.com/office/powerpoint/2010/main" val="93464458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latin typeface="Times New Roman" panose="02020603050405020304" pitchFamily="18" charset="0"/>
                <a:cs typeface="Times New Roman" panose="02020603050405020304" pitchFamily="18" charset="0"/>
              </a:rPr>
              <a:t>Residual plot</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457200" y="1737267"/>
            <a:ext cx="8229600" cy="4251829"/>
          </a:xfrm>
          <a:prstGeom prst="rect">
            <a:avLst/>
          </a:prstGeom>
        </p:spPr>
      </p:pic>
      <p:pic>
        <p:nvPicPr>
          <p:cNvPr id="6" name="Picture 5"/>
          <p:cNvPicPr>
            <a:picLocks noChangeAspect="1"/>
          </p:cNvPicPr>
          <p:nvPr/>
        </p:nvPicPr>
        <p:blipFill>
          <a:blip r:embed="rId2"/>
          <a:stretch>
            <a:fillRect/>
          </a:stretch>
        </p:blipFill>
        <p:spPr>
          <a:xfrm>
            <a:off x="442326" y="1524000"/>
            <a:ext cx="8691971" cy="4490714"/>
          </a:xfrm>
          <a:prstGeom prst="rect">
            <a:avLst/>
          </a:prstGeom>
        </p:spPr>
      </p:pic>
    </p:spTree>
    <p:extLst>
      <p:ext uri="{BB962C8B-B14F-4D97-AF65-F5344CB8AC3E}">
        <p14:creationId xmlns:p14="http://schemas.microsoft.com/office/powerpoint/2010/main" val="417094890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655638"/>
          </a:xfrm>
        </p:spPr>
        <p:txBody>
          <a:bodyPr>
            <a:normAutofit/>
          </a:bodyPr>
          <a:lstStyle/>
          <a:p>
            <a:r>
              <a:rPr lang="en-US" sz="3200" dirty="0" smtClean="0">
                <a:solidFill>
                  <a:srgbClr val="660066"/>
                </a:solidFill>
                <a:latin typeface="Times New Roman" panose="02020603050405020304" pitchFamily="18" charset="0"/>
                <a:cs typeface="Times New Roman" panose="02020603050405020304" pitchFamily="18" charset="0"/>
              </a:rPr>
              <a:t>Variable importance plot using random forest</a:t>
            </a:r>
            <a:endParaRPr lang="en-US" sz="3200" dirty="0">
              <a:solidFill>
                <a:srgbClr val="660066"/>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85800" y="926814"/>
            <a:ext cx="7696200" cy="5626386"/>
          </a:xfrm>
          <a:prstGeom prst="rect">
            <a:avLst/>
          </a:prstGeom>
        </p:spPr>
      </p:pic>
    </p:spTree>
    <p:extLst>
      <p:ext uri="{BB962C8B-B14F-4D97-AF65-F5344CB8AC3E}">
        <p14:creationId xmlns:p14="http://schemas.microsoft.com/office/powerpoint/2010/main" val="82253628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smtClean="0">
                <a:solidFill>
                  <a:srgbClr val="C00000"/>
                </a:solidFill>
              </a:rPr>
              <a:t>BUSINESS ANALYTICS CAPSTONE PROJECT REPORT</a:t>
            </a:r>
            <a:endParaRPr lang="en-IN" sz="2800" b="1" dirty="0">
              <a:solidFill>
                <a:srgbClr val="C00000"/>
              </a:solidFill>
            </a:endParaRPr>
          </a:p>
        </p:txBody>
      </p:sp>
      <p:pic>
        <p:nvPicPr>
          <p:cNvPr id="2054" name="Picture 6" descr="Image result for 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49" y="2151697"/>
            <a:ext cx="3295651" cy="280130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967330" y="5486400"/>
            <a:ext cx="3226589" cy="523220"/>
          </a:xfrm>
          <a:prstGeom prst="rect">
            <a:avLst/>
          </a:prstGeom>
        </p:spPr>
        <p:txBody>
          <a:bodyPr wrap="none">
            <a:spAutoFit/>
          </a:bodyPr>
          <a:lstStyle/>
          <a:p>
            <a:pPr algn="ctr"/>
            <a:r>
              <a:rPr lang="en-IN" sz="2800" b="1" dirty="0" smtClean="0">
                <a:solidFill>
                  <a:srgbClr val="C00000"/>
                </a:solidFill>
              </a:rPr>
              <a:t>5. DATA MODELLING</a:t>
            </a:r>
            <a:endParaRPr lang="en-IN" sz="2800" b="1" dirty="0">
              <a:solidFill>
                <a:srgbClr val="C00000"/>
              </a:solidFill>
            </a:endParaRPr>
          </a:p>
        </p:txBody>
      </p:sp>
    </p:spTree>
    <p:extLst>
      <p:ext uri="{BB962C8B-B14F-4D97-AF65-F5344CB8AC3E}">
        <p14:creationId xmlns:p14="http://schemas.microsoft.com/office/powerpoint/2010/main" val="139132676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4355"/>
            <a:ext cx="8763000" cy="6737445"/>
          </a:xfrm>
        </p:spPr>
        <p:txBody>
          <a:bodyPr>
            <a:normAutofit/>
          </a:bodyPr>
          <a:lstStyle/>
          <a:p>
            <a:r>
              <a:rPr lang="en-US" sz="2400" dirty="0" smtClean="0">
                <a:latin typeface="Times New Roman" panose="02020603050405020304" pitchFamily="18" charset="0"/>
                <a:cs typeface="Times New Roman" panose="02020603050405020304" pitchFamily="18" charset="0"/>
              </a:rPr>
              <a:t>Dataset contains categorical response variable so we used classification Algorithm  </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lgn="ctr">
              <a:buNone/>
            </a:pPr>
            <a:r>
              <a:rPr lang="en-US" sz="2800" dirty="0" smtClean="0">
                <a:latin typeface="Times New Roman" panose="02020603050405020304" pitchFamily="18" charset="0"/>
                <a:cs typeface="Times New Roman" panose="02020603050405020304" pitchFamily="18" charset="0"/>
              </a:rPr>
              <a:t>Logistic regression </a:t>
            </a:r>
            <a:r>
              <a:rPr lang="en-US" sz="2400" dirty="0" smtClean="0">
                <a:latin typeface="Times New Roman" panose="02020603050405020304" pitchFamily="18" charset="0"/>
                <a:cs typeface="Times New Roman" panose="02020603050405020304" pitchFamily="18" charset="0"/>
              </a:rPr>
              <a:t>-  target variable is binary</a:t>
            </a:r>
          </a:p>
          <a:p>
            <a:pPr marL="0" indent="0" algn="ctr">
              <a:buNone/>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Assumptions : </a:t>
            </a:r>
          </a:p>
          <a:p>
            <a:pPr marL="0" indent="0">
              <a:buNone/>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should be a </a:t>
            </a:r>
            <a:r>
              <a:rPr lang="en-US" sz="2400" dirty="0" smtClean="0">
                <a:latin typeface="Times New Roman" panose="02020603050405020304" pitchFamily="18" charset="0"/>
                <a:cs typeface="Times New Roman" panose="02020603050405020304" pitchFamily="18" charset="0"/>
              </a:rPr>
              <a:t>linear relationship between dependent </a:t>
            </a:r>
            <a:r>
              <a:rPr lang="en-US" sz="2400" dirty="0">
                <a:latin typeface="Times New Roman" panose="02020603050405020304" pitchFamily="18" charset="0"/>
                <a:cs typeface="Times New Roman" panose="02020603050405020304" pitchFamily="18" charset="0"/>
              </a:rPr>
              <a:t>(response) variable and independent (predictor) </a:t>
            </a:r>
            <a:r>
              <a:rPr lang="en-US" sz="2400" dirty="0" smtClean="0">
                <a:latin typeface="Times New Roman" panose="02020603050405020304" pitchFamily="18" charset="0"/>
                <a:cs typeface="Times New Roman" panose="02020603050405020304" pitchFamily="18" charset="0"/>
              </a:rPr>
              <a:t>variable.</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target variable is binary or dichotomous variable.</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There is no multicolinearity between the predictors.</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There is no influential values (outliers) in the continuous predictors.</a:t>
            </a:r>
          </a:p>
          <a:p>
            <a:pPr marL="0" indent="0">
              <a:buNone/>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73485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810815" y="5486400"/>
            <a:ext cx="7539629" cy="523220"/>
          </a:xfrm>
          <a:prstGeom prst="rect">
            <a:avLst/>
          </a:prstGeom>
        </p:spPr>
        <p:txBody>
          <a:bodyPr wrap="none">
            <a:spAutoFit/>
          </a:bodyPr>
          <a:lstStyle/>
          <a:p>
            <a:pPr algn="ctr"/>
            <a:r>
              <a:rPr lang="en-IN" sz="2800" b="1" dirty="0" smtClean="0">
                <a:solidFill>
                  <a:srgbClr val="C00000"/>
                </a:solidFill>
              </a:rPr>
              <a:t>6. INSIGHTS DERIVED AND RECOMMENDATIONS</a:t>
            </a:r>
            <a:endParaRPr lang="en-IN" sz="2800" b="1" dirty="0">
              <a:solidFill>
                <a:srgbClr val="C00000"/>
              </a:solidFill>
            </a:endParaRPr>
          </a:p>
        </p:txBody>
      </p:sp>
      <p:sp>
        <p:nvSpPr>
          <p:cNvPr id="11" name="Rectangle 10"/>
          <p:cNvSpPr/>
          <p:nvPr/>
        </p:nvSpPr>
        <p:spPr>
          <a:xfrm>
            <a:off x="722713" y="76200"/>
            <a:ext cx="7637220" cy="523220"/>
          </a:xfrm>
          <a:prstGeom prst="rect">
            <a:avLst/>
          </a:prstGeom>
        </p:spPr>
        <p:txBody>
          <a:bodyPr wrap="none">
            <a:spAutoFit/>
          </a:bodyPr>
          <a:lstStyle/>
          <a:p>
            <a:pPr algn="ctr"/>
            <a:r>
              <a:rPr lang="en-IN" sz="2800" b="1" dirty="0" smtClean="0">
                <a:solidFill>
                  <a:srgbClr val="C00000"/>
                </a:solidFill>
              </a:rPr>
              <a:t>BUSINESS ANALYTICS CAPSTONE PROJECT REPORT</a:t>
            </a:r>
            <a:endParaRPr lang="en-IN" sz="2800" b="1" dirty="0">
              <a:solidFill>
                <a:srgbClr val="C00000"/>
              </a:solidFill>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2009775"/>
            <a:ext cx="292417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99618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685801" y="1219200"/>
            <a:ext cx="8458200" cy="584775"/>
          </a:xfrm>
          <a:prstGeom prst="rect">
            <a:avLst/>
          </a:prstGeom>
        </p:spPr>
        <p:txBody>
          <a:bodyPr wrap="square">
            <a:spAutoFit/>
          </a:bodyPr>
          <a:lstStyle/>
          <a:p>
            <a:pPr algn="ctr"/>
            <a:r>
              <a:rPr lang="en-IN" sz="3200" b="1" dirty="0" smtClean="0">
                <a:solidFill>
                  <a:srgbClr val="C00000"/>
                </a:solidFill>
              </a:rPr>
              <a:t>Analysis of Spinal Cord dataset</a:t>
            </a:r>
            <a:endParaRPr lang="en-IN" sz="3200" b="1" dirty="0">
              <a:solidFill>
                <a:srgbClr val="C00000"/>
              </a:solidFill>
            </a:endParaRPr>
          </a:p>
        </p:txBody>
      </p:sp>
      <p:sp>
        <p:nvSpPr>
          <p:cNvPr id="11" name="Rectangle 10"/>
          <p:cNvSpPr/>
          <p:nvPr/>
        </p:nvSpPr>
        <p:spPr>
          <a:xfrm>
            <a:off x="722713" y="76200"/>
            <a:ext cx="7637220" cy="523220"/>
          </a:xfrm>
          <a:prstGeom prst="rect">
            <a:avLst/>
          </a:prstGeom>
        </p:spPr>
        <p:txBody>
          <a:bodyPr wrap="none">
            <a:spAutoFit/>
          </a:bodyPr>
          <a:lstStyle/>
          <a:p>
            <a:pPr algn="ctr"/>
            <a:r>
              <a:rPr lang="en-IN" sz="2800" b="1" dirty="0" smtClean="0">
                <a:solidFill>
                  <a:srgbClr val="C00000"/>
                </a:solidFill>
              </a:rPr>
              <a:t>BUSINESS ANALYTICS CAPSTONE PROJECT REPORT</a:t>
            </a:r>
            <a:endParaRPr lang="en-IN" sz="2800" b="1" dirty="0">
              <a:solidFill>
                <a:srgbClr val="C0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736" y="1803975"/>
            <a:ext cx="3702664" cy="4445000"/>
          </a:xfrm>
          <a:prstGeom prst="rect">
            <a:avLst/>
          </a:prstGeom>
        </p:spPr>
      </p:pic>
    </p:spTree>
    <p:extLst>
      <p:ext uri="{BB962C8B-B14F-4D97-AF65-F5344CB8AC3E}">
        <p14:creationId xmlns:p14="http://schemas.microsoft.com/office/powerpoint/2010/main" val="134163247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991600" cy="7421563"/>
          </a:xfrm>
        </p:spPr>
        <p:txBody>
          <a:bodyPr/>
          <a:lstStyle/>
          <a:p>
            <a:r>
              <a:rPr lang="en-US" dirty="0" smtClean="0">
                <a:solidFill>
                  <a:srgbClr val="660066"/>
                </a:solidFill>
                <a:latin typeface="Times New Roman" panose="02020603050405020304" pitchFamily="18" charset="0"/>
                <a:cs typeface="Times New Roman" panose="02020603050405020304" pitchFamily="18" charset="0"/>
              </a:rPr>
              <a:t>Confusion matrix for train data</a:t>
            </a:r>
          </a:p>
          <a:p>
            <a:endParaRPr lang="en-US" dirty="0"/>
          </a:p>
          <a:p>
            <a:endParaRPr lang="en-US" dirty="0" smtClean="0"/>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Accuracy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0.8468</a:t>
            </a:r>
          </a:p>
          <a:p>
            <a:r>
              <a:rPr lang="en-US" sz="2000" dirty="0" smtClean="0">
                <a:latin typeface="Times New Roman" panose="02020603050405020304" pitchFamily="18" charset="0"/>
                <a:cs typeface="Times New Roman" panose="02020603050405020304" pitchFamily="18" charset="0"/>
              </a:rPr>
              <a:t>precision : 0.8735</a:t>
            </a:r>
          </a:p>
          <a:p>
            <a:r>
              <a:rPr lang="en-US" sz="2000" dirty="0" smtClean="0">
                <a:latin typeface="Times New Roman" panose="02020603050405020304" pitchFamily="18" charset="0"/>
                <a:cs typeface="Times New Roman" panose="02020603050405020304" pitchFamily="18" charset="0"/>
              </a:rPr>
              <a:t>Recall : 0.8951</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AUC </a:t>
            </a:r>
            <a:r>
              <a:rPr lang="en-US" sz="2000" dirty="0">
                <a:latin typeface="Times New Roman" panose="02020603050405020304" pitchFamily="18" charset="0"/>
                <a:cs typeface="Times New Roman" panose="02020603050405020304" pitchFamily="18" charset="0"/>
              </a:rPr>
              <a:t>(Area under curve) = 0.9509</a:t>
            </a:r>
          </a:p>
          <a:p>
            <a:pPr marL="0" indent="0">
              <a:buNone/>
            </a:pP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533400" y="668179"/>
            <a:ext cx="64770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Reference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   0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  	  65  17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21</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145</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8230021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229600" cy="6553200"/>
          </a:xfrm>
        </p:spPr>
        <p:txBody>
          <a:bodyPr>
            <a:normAutofit/>
          </a:bodyPr>
          <a:lstStyle/>
          <a:p>
            <a:r>
              <a:rPr lang="en-US" dirty="0">
                <a:solidFill>
                  <a:srgbClr val="660066"/>
                </a:solidFill>
                <a:latin typeface="Times New Roman" panose="02020603050405020304" pitchFamily="18" charset="0"/>
                <a:cs typeface="Times New Roman" panose="02020603050405020304" pitchFamily="18" charset="0"/>
              </a:rPr>
              <a:t>Confusion matrix for </a:t>
            </a:r>
            <a:r>
              <a:rPr lang="en-US" dirty="0" smtClean="0">
                <a:solidFill>
                  <a:srgbClr val="660066"/>
                </a:solidFill>
                <a:latin typeface="Times New Roman" panose="02020603050405020304" pitchFamily="18" charset="0"/>
                <a:cs typeface="Times New Roman" panose="02020603050405020304" pitchFamily="18" charset="0"/>
              </a:rPr>
              <a:t>test </a:t>
            </a:r>
            <a:r>
              <a:rPr lang="en-US" dirty="0">
                <a:solidFill>
                  <a:srgbClr val="660066"/>
                </a:solidFill>
                <a:latin typeface="Times New Roman" panose="02020603050405020304" pitchFamily="18" charset="0"/>
                <a:cs typeface="Times New Roman" panose="02020603050405020304" pitchFamily="18" charset="0"/>
              </a:rPr>
              <a:t>data</a:t>
            </a:r>
          </a:p>
          <a:p>
            <a:endParaRPr lang="en-US" dirty="0"/>
          </a:p>
          <a:p>
            <a:endParaRPr lang="en-US" dirty="0"/>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Accuracy : </a:t>
            </a:r>
            <a:r>
              <a:rPr lang="en-US" sz="2000" dirty="0" smtClean="0">
                <a:latin typeface="Times New Roman" panose="02020603050405020304" pitchFamily="18" charset="0"/>
                <a:cs typeface="Times New Roman" panose="02020603050405020304" pitchFamily="18" charset="0"/>
              </a:rPr>
              <a:t>0.871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precision : </a:t>
            </a:r>
            <a:r>
              <a:rPr lang="en-US" sz="2000" dirty="0" smtClean="0">
                <a:latin typeface="Times New Roman" panose="02020603050405020304" pitchFamily="18" charset="0"/>
                <a:cs typeface="Times New Roman" panose="02020603050405020304" pitchFamily="18" charset="0"/>
              </a:rPr>
              <a:t>0.8182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Recall : </a:t>
            </a:r>
            <a:r>
              <a:rPr lang="en-US" sz="2000" dirty="0" smtClean="0">
                <a:latin typeface="Times New Roman" panose="02020603050405020304" pitchFamily="18" charset="0"/>
                <a:cs typeface="Times New Roman" panose="02020603050405020304" pitchFamily="18" charset="0"/>
              </a:rPr>
              <a:t>0.8523</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smtClean="0"/>
          </a:p>
        </p:txBody>
      </p:sp>
      <p:sp>
        <p:nvSpPr>
          <p:cNvPr id="4" name="Rectangle 1"/>
          <p:cNvSpPr>
            <a:spLocks noChangeArrowheads="1"/>
          </p:cNvSpPr>
          <p:nvPr/>
        </p:nvSpPr>
        <p:spPr bwMode="auto">
          <a:xfrm>
            <a:off x="457200" y="838200"/>
            <a:ext cx="6477000"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Reference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   0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  	   18</a:t>
            </a:r>
            <a:r>
              <a:rPr kumimoji="0" 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a:t>
            </a:r>
            <a:r>
              <a:rPr kumimoji="0" lang="en-US" sz="20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kumimoji="0" lang="en-US" sz="2000" b="0" i="0" u="none" strike="noStrike" cap="none" normalizeH="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8</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36</a:t>
            </a:r>
          </a:p>
        </p:txBody>
      </p:sp>
    </p:spTree>
    <p:extLst>
      <p:ext uri="{BB962C8B-B14F-4D97-AF65-F5344CB8AC3E}">
        <p14:creationId xmlns:p14="http://schemas.microsoft.com/office/powerpoint/2010/main" val="126047287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660066"/>
                </a:solidFill>
                <a:latin typeface="Times New Roman" panose="02020603050405020304" pitchFamily="18" charset="0"/>
                <a:cs typeface="Times New Roman" panose="02020603050405020304" pitchFamily="18" charset="0"/>
              </a:rPr>
              <a:t>Confusion matrix using random forest</a:t>
            </a:r>
            <a:endParaRPr lang="en-US" sz="3200" dirty="0">
              <a:solidFill>
                <a:srgbClr val="660066"/>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For train data</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pPr marL="0" lvl="0" indent="0" eaLnBrk="0" fontAlgn="base" hangingPunct="0">
              <a:spcBef>
                <a:spcPct val="0"/>
              </a:spcBef>
              <a:spcAft>
                <a:spcPct val="0"/>
              </a:spcAft>
              <a:buNone/>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Reference</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Prediction   </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abnormal    normal       </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abnormal</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154         24        </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normal</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19          51</a:t>
            </a:r>
            <a:r>
              <a:rPr lang="en-US" dirty="0" smtClean="0">
                <a:latin typeface="Times New Roman" panose="02020603050405020304" pitchFamily="18" charset="0"/>
                <a:cs typeface="Times New Roman" panose="02020603050405020304" pitchFamily="18" charset="0"/>
              </a:rPr>
              <a:t> </a:t>
            </a:r>
          </a:p>
          <a:p>
            <a:pPr marL="0" lvl="0" indent="0" eaLnBrk="0" fontAlgn="base" hangingPunct="0">
              <a:spcBef>
                <a:spcPct val="0"/>
              </a:spcBef>
              <a:spcAft>
                <a:spcPct val="0"/>
              </a:spcAft>
              <a:buNone/>
            </a:pP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Accuracy : 0.8266</a:t>
            </a:r>
          </a:p>
          <a:p>
            <a:r>
              <a:rPr lang="en-US" dirty="0" smtClean="0">
                <a:latin typeface="Times New Roman" panose="02020603050405020304" pitchFamily="18" charset="0"/>
                <a:cs typeface="Times New Roman" panose="02020603050405020304" pitchFamily="18" charset="0"/>
              </a:rPr>
              <a:t>Precision : 0.8652</a:t>
            </a:r>
          </a:p>
          <a:p>
            <a:r>
              <a:rPr lang="en-US" dirty="0" smtClean="0">
                <a:latin typeface="Times New Roman" panose="02020603050405020304" pitchFamily="18" charset="0"/>
                <a:cs typeface="Times New Roman" panose="02020603050405020304" pitchFamily="18" charset="0"/>
              </a:rPr>
              <a:t>Recall : 0.8902</a:t>
            </a: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lstStyle/>
          <a:p>
            <a:r>
              <a:rPr lang="en-US" dirty="0" smtClean="0">
                <a:latin typeface="Times New Roman" panose="02020603050405020304" pitchFamily="18" charset="0"/>
                <a:cs typeface="Times New Roman" panose="02020603050405020304" pitchFamily="18" charset="0"/>
              </a:rPr>
              <a:t>For test data</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lstStyle/>
          <a:p>
            <a:pPr marL="0" lvl="0" indent="0" eaLnBrk="0" fontAlgn="base" hangingPunct="0">
              <a:spcBef>
                <a:spcPct val="0"/>
              </a:spcBef>
              <a:spcAft>
                <a:spcPct val="0"/>
              </a:spcAft>
              <a:buNone/>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Reference</a:t>
            </a:r>
          </a:p>
          <a:p>
            <a:pPr marL="0" lvl="0" indent="0" eaLnBrk="0" fontAlgn="base" hangingPunct="0">
              <a:spcBef>
                <a:spcPct val="0"/>
              </a:spcBef>
              <a:spcAft>
                <a:spcPct val="0"/>
              </a:spcAft>
              <a:buNone/>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Prediction   abnormal    normal       </a:t>
            </a:r>
          </a:p>
          <a:p>
            <a:pPr marL="0" lvl="0" indent="0" eaLnBrk="0" fontAlgn="base" hangingPunct="0">
              <a:spcBef>
                <a:spcPct val="0"/>
              </a:spcBef>
              <a:spcAft>
                <a:spcPct val="0"/>
              </a:spcAft>
              <a:buNone/>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abnormal	   </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33           7       </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normal	    4</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18</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a:t>
            </a:r>
            <a:r>
              <a:rPr lang="en-US" dirty="0" smtClean="0">
                <a:latin typeface="Times New Roman" panose="02020603050405020304" pitchFamily="18" charset="0"/>
                <a:cs typeface="Times New Roman" panose="02020603050405020304" pitchFamily="18" charset="0"/>
              </a:rPr>
              <a:t>0.8226</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Precision : </a:t>
            </a:r>
            <a:r>
              <a:rPr lang="en-US" dirty="0" smtClean="0">
                <a:latin typeface="Times New Roman" panose="02020603050405020304" pitchFamily="18" charset="0"/>
                <a:cs typeface="Times New Roman" panose="02020603050405020304" pitchFamily="18" charset="0"/>
              </a:rPr>
              <a:t>0.8250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Recall : </a:t>
            </a:r>
            <a:r>
              <a:rPr lang="en-US" dirty="0" smtClean="0">
                <a:latin typeface="Times New Roman" panose="02020603050405020304" pitchFamily="18" charset="0"/>
                <a:cs typeface="Times New Roman" panose="02020603050405020304" pitchFamily="18" charset="0"/>
              </a:rPr>
              <a:t>0.8919</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19543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3375165" y="5486400"/>
            <a:ext cx="2410917" cy="523220"/>
          </a:xfrm>
          <a:prstGeom prst="rect">
            <a:avLst/>
          </a:prstGeom>
        </p:spPr>
        <p:txBody>
          <a:bodyPr wrap="none">
            <a:spAutoFit/>
          </a:bodyPr>
          <a:lstStyle/>
          <a:p>
            <a:pPr algn="ctr"/>
            <a:r>
              <a:rPr lang="en-IN" sz="2800" b="1" dirty="0" smtClean="0">
                <a:solidFill>
                  <a:srgbClr val="C00000"/>
                </a:solidFill>
              </a:rPr>
              <a:t>7. APPENDICES</a:t>
            </a:r>
            <a:endParaRPr lang="en-IN" sz="2800" b="1" dirty="0">
              <a:solidFill>
                <a:srgbClr val="C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86000"/>
            <a:ext cx="3748088" cy="2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722713" y="76200"/>
            <a:ext cx="7637220" cy="523220"/>
          </a:xfrm>
          <a:prstGeom prst="rect">
            <a:avLst/>
          </a:prstGeom>
        </p:spPr>
        <p:txBody>
          <a:bodyPr wrap="none">
            <a:spAutoFit/>
          </a:bodyPr>
          <a:lstStyle/>
          <a:p>
            <a:pPr algn="ctr"/>
            <a:r>
              <a:rPr lang="en-IN" sz="2800" b="1" dirty="0" smtClean="0">
                <a:solidFill>
                  <a:srgbClr val="C00000"/>
                </a:solidFill>
              </a:rPr>
              <a:t>BUSINESS ANALYTICS CAPSTONE PROJECT REPORT</a:t>
            </a:r>
            <a:endParaRPr lang="en-IN" sz="2800" b="1" dirty="0">
              <a:solidFill>
                <a:srgbClr val="C00000"/>
              </a:solidFill>
            </a:endParaRPr>
          </a:p>
        </p:txBody>
      </p:sp>
    </p:spTree>
    <p:extLst>
      <p:ext uri="{BB962C8B-B14F-4D97-AF65-F5344CB8AC3E}">
        <p14:creationId xmlns:p14="http://schemas.microsoft.com/office/powerpoint/2010/main" val="89878899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smtClean="0">
                <a:solidFill>
                  <a:srgbClr val="C00000"/>
                </a:solidFill>
              </a:rPr>
              <a:t>I. COMPILATION OF R CODE</a:t>
            </a:r>
            <a:endParaRPr lang="en-IN" sz="2800" b="1" dirty="0">
              <a:solidFill>
                <a:srgbClr val="C00000"/>
              </a:solidFill>
            </a:endParaRPr>
          </a:p>
        </p:txBody>
      </p:sp>
      <p:sp>
        <p:nvSpPr>
          <p:cNvPr id="3" name="Content Placeholder 2"/>
          <p:cNvSpPr>
            <a:spLocks noGrp="1"/>
          </p:cNvSpPr>
          <p:nvPr>
            <p:ph idx="1"/>
          </p:nvPr>
        </p:nvSpPr>
        <p:spPr>
          <a:xfrm>
            <a:off x="457200" y="880180"/>
            <a:ext cx="8229600" cy="5596820"/>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 import the data</a:t>
            </a:r>
          </a:p>
          <a:p>
            <a:pPr marL="0" indent="0">
              <a:buNone/>
            </a:pPr>
            <a:r>
              <a:rPr lang="en-US" sz="1600" dirty="0" err="1">
                <a:latin typeface="Times New Roman" panose="02020603050405020304" pitchFamily="18" charset="0"/>
                <a:cs typeface="Times New Roman" panose="02020603050405020304" pitchFamily="18" charset="0"/>
              </a:rPr>
              <a:t>setwd</a:t>
            </a:r>
            <a:r>
              <a:rPr lang="en-US" sz="1600" dirty="0">
                <a:latin typeface="Times New Roman" panose="02020603050405020304" pitchFamily="18" charset="0"/>
                <a:cs typeface="Times New Roman" panose="02020603050405020304" pitchFamily="18" charset="0"/>
              </a:rPr>
              <a:t>("C:\\Users\\admin\\Desktop\\project")</a:t>
            </a:r>
          </a:p>
          <a:p>
            <a:pPr marL="0" indent="0">
              <a:buNone/>
            </a:pPr>
            <a:r>
              <a:rPr lang="en-US" sz="1600" dirty="0">
                <a:latin typeface="Times New Roman" panose="02020603050405020304" pitchFamily="18" charset="0"/>
                <a:cs typeface="Times New Roman" panose="02020603050405020304" pitchFamily="18" charset="0"/>
              </a:rPr>
              <a:t>data &lt;- read.csv("Dataset_spine.csv")</a:t>
            </a:r>
          </a:p>
          <a:p>
            <a:pPr marL="0" indent="0">
              <a:buNone/>
            </a:pPr>
            <a:r>
              <a:rPr lang="en-US" sz="1600" dirty="0">
                <a:latin typeface="Times New Roman" panose="02020603050405020304" pitchFamily="18" charset="0"/>
                <a:cs typeface="Times New Roman" panose="02020603050405020304" pitchFamily="18" charset="0"/>
              </a:rPr>
              <a:t>summary(data)</a:t>
            </a:r>
          </a:p>
          <a:p>
            <a:pPr marL="0" indent="0">
              <a:buNone/>
            </a:pPr>
            <a:r>
              <a:rPr lang="en-US" sz="1600" dirty="0">
                <a:latin typeface="Times New Roman" panose="02020603050405020304" pitchFamily="18" charset="0"/>
                <a:cs typeface="Times New Roman" panose="02020603050405020304" pitchFamily="18" charset="0"/>
              </a:rPr>
              <a:t>library(</a:t>
            </a:r>
            <a:r>
              <a:rPr lang="en-US" sz="1600" dirty="0" err="1">
                <a:latin typeface="Times New Roman" panose="02020603050405020304" pitchFamily="18" charset="0"/>
                <a:cs typeface="Times New Roman" panose="02020603050405020304" pitchFamily="18" charset="0"/>
              </a:rPr>
              <a:t>corrplot</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making dummy variable for status</a:t>
            </a:r>
          </a:p>
          <a:p>
            <a:pPr marL="0" indent="0">
              <a:buNone/>
            </a:pPr>
            <a:r>
              <a:rPr lang="en-US" sz="1600" dirty="0" err="1">
                <a:latin typeface="Times New Roman" panose="02020603050405020304" pitchFamily="18" charset="0"/>
                <a:cs typeface="Times New Roman" panose="02020603050405020304" pitchFamily="18" charset="0"/>
              </a:rPr>
              <a:t>data$Status</a:t>
            </a:r>
            <a:r>
              <a:rPr lang="en-US" sz="1600" dirty="0">
                <a:latin typeface="Times New Roman" panose="02020603050405020304" pitchFamily="18" charset="0"/>
                <a:cs typeface="Times New Roman" panose="02020603050405020304" pitchFamily="18" charset="0"/>
              </a:rPr>
              <a:t> &lt;- </a:t>
            </a:r>
            <a:r>
              <a:rPr lang="en-US" sz="1600" dirty="0" err="1">
                <a:latin typeface="Times New Roman" panose="02020603050405020304" pitchFamily="18" charset="0"/>
                <a:cs typeface="Times New Roman" panose="02020603050405020304" pitchFamily="18" charset="0"/>
              </a:rPr>
              <a:t>ifelse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data$Status</a:t>
            </a:r>
            <a:r>
              <a:rPr lang="en-US" sz="1600" dirty="0">
                <a:latin typeface="Times New Roman" panose="02020603050405020304" pitchFamily="18" charset="0"/>
                <a:cs typeface="Times New Roman" panose="02020603050405020304" pitchFamily="18" charset="0"/>
              </a:rPr>
              <a:t>=="Abnormal",1,0)</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correlation plot</a:t>
            </a:r>
          </a:p>
          <a:p>
            <a:pPr marL="0" indent="0">
              <a:buNone/>
            </a:pPr>
            <a:r>
              <a:rPr lang="en-US" sz="1600" dirty="0" err="1">
                <a:latin typeface="Times New Roman" panose="02020603050405020304" pitchFamily="18" charset="0"/>
                <a:cs typeface="Times New Roman" panose="02020603050405020304" pitchFamily="18" charset="0"/>
              </a:rPr>
              <a:t>cor</a:t>
            </a:r>
            <a:r>
              <a:rPr lang="en-US" sz="1600" dirty="0">
                <a:latin typeface="Times New Roman" panose="02020603050405020304" pitchFamily="18" charset="0"/>
                <a:cs typeface="Times New Roman" panose="02020603050405020304" pitchFamily="18" charset="0"/>
              </a:rPr>
              <a:t> &lt;- </a:t>
            </a:r>
            <a:r>
              <a:rPr lang="en-US" sz="1600" dirty="0" err="1">
                <a:latin typeface="Times New Roman" panose="02020603050405020304" pitchFamily="18" charset="0"/>
                <a:cs typeface="Times New Roman" panose="02020603050405020304" pitchFamily="18" charset="0"/>
              </a:rPr>
              <a:t>cor</a:t>
            </a:r>
            <a:r>
              <a:rPr lang="en-US" sz="1600" dirty="0">
                <a:latin typeface="Times New Roman" panose="02020603050405020304" pitchFamily="18" charset="0"/>
                <a:cs typeface="Times New Roman" panose="02020603050405020304" pitchFamily="18" charset="0"/>
              </a:rPr>
              <a:t>(data)</a:t>
            </a:r>
          </a:p>
          <a:p>
            <a:pPr marL="0" indent="0">
              <a:buNone/>
            </a:pPr>
            <a:r>
              <a:rPr lang="en-US" sz="1600" dirty="0" err="1">
                <a:latin typeface="Times New Roman" panose="02020603050405020304" pitchFamily="18" charset="0"/>
                <a:cs typeface="Times New Roman" panose="02020603050405020304" pitchFamily="18" charset="0"/>
              </a:rPr>
              <a:t>corrplot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cor</a:t>
            </a:r>
            <a:r>
              <a:rPr lang="en-US" sz="1600" dirty="0">
                <a:latin typeface="Times New Roman" panose="02020603050405020304" pitchFamily="18" charset="0"/>
                <a:cs typeface="Times New Roman" panose="02020603050405020304" pitchFamily="18" charset="0"/>
              </a:rPr>
              <a:t>, method = "number", type = "lower")</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#boxplot of whole data with outlier</a:t>
            </a:r>
          </a:p>
          <a:p>
            <a:pPr marL="0" indent="0">
              <a:buNone/>
            </a:pPr>
            <a:r>
              <a:rPr lang="en-US" sz="1600" dirty="0">
                <a:latin typeface="Times New Roman" panose="02020603050405020304" pitchFamily="18" charset="0"/>
                <a:cs typeface="Times New Roman" panose="02020603050405020304" pitchFamily="18" charset="0"/>
              </a:rPr>
              <a:t>boxplot(data, col = "</a:t>
            </a:r>
            <a:r>
              <a:rPr lang="en-US" sz="1600" dirty="0" err="1">
                <a:latin typeface="Times New Roman" panose="02020603050405020304" pitchFamily="18" charset="0"/>
                <a:cs typeface="Times New Roman" panose="02020603050405020304" pitchFamily="18" charset="0"/>
              </a:rPr>
              <a:t>red",labels</a:t>
            </a:r>
            <a:r>
              <a:rPr lang="en-US" sz="1600" dirty="0">
                <a:latin typeface="Times New Roman" panose="02020603050405020304" pitchFamily="18" charset="0"/>
                <a:cs typeface="Times New Roman" panose="02020603050405020304" pitchFamily="18" charset="0"/>
              </a:rPr>
              <a:t>(names(data)))</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90529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458200" cy="6126163"/>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 outlier capping</a:t>
            </a:r>
          </a:p>
          <a:p>
            <a:pPr marL="0" indent="0">
              <a:buNone/>
            </a:pPr>
            <a:r>
              <a:rPr lang="en-US" sz="1600" dirty="0">
                <a:latin typeface="Times New Roman" panose="02020603050405020304" pitchFamily="18" charset="0"/>
                <a:cs typeface="Times New Roman" panose="02020603050405020304" pitchFamily="18" charset="0"/>
              </a:rPr>
              <a:t>bx1 &lt;- boxplot(</a:t>
            </a:r>
            <a:r>
              <a:rPr lang="en-US" sz="1600" dirty="0" err="1">
                <a:latin typeface="Times New Roman" panose="02020603050405020304" pitchFamily="18" charset="0"/>
                <a:cs typeface="Times New Roman" panose="02020603050405020304" pitchFamily="18" charset="0"/>
              </a:rPr>
              <a:t>data$pelvic_incidence</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bx1$stats</a:t>
            </a:r>
          </a:p>
          <a:p>
            <a:pPr marL="0" indent="0">
              <a:buNone/>
            </a:pPr>
            <a:r>
              <a:rPr lang="en-US" sz="1600" dirty="0" err="1">
                <a:latin typeface="Times New Roman" panose="02020603050405020304" pitchFamily="18" charset="0"/>
                <a:cs typeface="Times New Roman" panose="02020603050405020304" pitchFamily="18" charset="0"/>
              </a:rPr>
              <a:t>quantile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data$pelvic_incidence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seq</a:t>
            </a:r>
            <a:r>
              <a:rPr lang="en-US" sz="1600" dirty="0">
                <a:latin typeface="Times New Roman" panose="02020603050405020304" pitchFamily="18" charset="0"/>
                <a:cs typeface="Times New Roman" panose="02020603050405020304" pitchFamily="18" charset="0"/>
              </a:rPr>
              <a:t>(0,1,0.02))</a:t>
            </a:r>
          </a:p>
          <a:p>
            <a:pPr marL="0" indent="0">
              <a:buNone/>
            </a:pPr>
            <a:r>
              <a:rPr lang="en-US" sz="1600" dirty="0" err="1">
                <a:latin typeface="Times New Roman" panose="02020603050405020304" pitchFamily="18" charset="0"/>
                <a:cs typeface="Times New Roman" panose="02020603050405020304" pitchFamily="18" charset="0"/>
              </a:rPr>
              <a:t>data$pelvic_incidence</a:t>
            </a:r>
            <a:r>
              <a:rPr lang="en-US" sz="1600" dirty="0">
                <a:latin typeface="Times New Roman" panose="02020603050405020304" pitchFamily="18" charset="0"/>
                <a:cs typeface="Times New Roman" panose="02020603050405020304" pitchFamily="18" charset="0"/>
              </a:rPr>
              <a:t> &lt;- </a:t>
            </a:r>
            <a:r>
              <a:rPr lang="en-US" sz="1600" dirty="0" err="1">
                <a:latin typeface="Times New Roman" panose="02020603050405020304" pitchFamily="18" charset="0"/>
                <a:cs typeface="Times New Roman" panose="02020603050405020304" pitchFamily="18" charset="0"/>
              </a:rPr>
              <a:t>ifelse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data$pelvic_incidence</a:t>
            </a:r>
            <a:r>
              <a:rPr lang="en-US" sz="1600" dirty="0">
                <a:latin typeface="Times New Roman" panose="02020603050405020304" pitchFamily="18" charset="0"/>
                <a:cs typeface="Times New Roman" panose="02020603050405020304" pitchFamily="18" charset="0"/>
              </a:rPr>
              <a:t>&gt;95,90,data$pelvic_incidence)</a:t>
            </a:r>
          </a:p>
          <a:p>
            <a:pPr marL="0" indent="0">
              <a:buNone/>
            </a:pPr>
            <a:r>
              <a:rPr lang="en-US" sz="1600" dirty="0">
                <a:latin typeface="Times New Roman" panose="02020603050405020304" pitchFamily="18" charset="0"/>
                <a:cs typeface="Times New Roman" panose="02020603050405020304" pitchFamily="18" charset="0"/>
              </a:rPr>
              <a:t>boxplot(</a:t>
            </a:r>
            <a:r>
              <a:rPr lang="en-US" sz="1600" dirty="0" err="1">
                <a:latin typeface="Times New Roman" panose="02020603050405020304" pitchFamily="18" charset="0"/>
                <a:cs typeface="Times New Roman" panose="02020603050405020304" pitchFamily="18" charset="0"/>
              </a:rPr>
              <a:t>data$pelvic_incidence</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bx2 &lt;- boxplot(</a:t>
            </a:r>
            <a:r>
              <a:rPr lang="en-US" sz="1600" dirty="0" err="1">
                <a:latin typeface="Times New Roman" panose="02020603050405020304" pitchFamily="18" charset="0"/>
                <a:cs typeface="Times New Roman" panose="02020603050405020304" pitchFamily="18" charset="0"/>
              </a:rPr>
              <a:t>data$pelvic_tilt</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bx2$stats</a:t>
            </a:r>
          </a:p>
          <a:p>
            <a:pPr marL="0" indent="0">
              <a:buNone/>
            </a:pPr>
            <a:r>
              <a:rPr lang="en-US" sz="1600" dirty="0" err="1">
                <a:latin typeface="Times New Roman" panose="02020603050405020304" pitchFamily="18" charset="0"/>
                <a:cs typeface="Times New Roman" panose="02020603050405020304" pitchFamily="18" charset="0"/>
              </a:rPr>
              <a:t>quantile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data$pelvic_tilt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seq</a:t>
            </a:r>
            <a:r>
              <a:rPr lang="en-US" sz="1600" dirty="0">
                <a:latin typeface="Times New Roman" panose="02020603050405020304" pitchFamily="18" charset="0"/>
                <a:cs typeface="Times New Roman" panose="02020603050405020304" pitchFamily="18" charset="0"/>
              </a:rPr>
              <a:t>(0,1,0.02))</a:t>
            </a:r>
          </a:p>
          <a:p>
            <a:pPr marL="0" indent="0">
              <a:buNone/>
            </a:pPr>
            <a:r>
              <a:rPr lang="en-US" sz="1600" dirty="0" err="1">
                <a:latin typeface="Times New Roman" panose="02020603050405020304" pitchFamily="18" charset="0"/>
                <a:cs typeface="Times New Roman" panose="02020603050405020304" pitchFamily="18" charset="0"/>
              </a:rPr>
              <a:t>data$pelvic_tilt</a:t>
            </a:r>
            <a:r>
              <a:rPr lang="en-US" sz="1600" dirty="0">
                <a:latin typeface="Times New Roman" panose="02020603050405020304" pitchFamily="18" charset="0"/>
                <a:cs typeface="Times New Roman" panose="02020603050405020304" pitchFamily="18" charset="0"/>
              </a:rPr>
              <a:t> &lt;- </a:t>
            </a:r>
            <a:r>
              <a:rPr lang="en-US" sz="1600" dirty="0" err="1">
                <a:latin typeface="Times New Roman" panose="02020603050405020304" pitchFamily="18" charset="0"/>
                <a:cs typeface="Times New Roman" panose="02020603050405020304" pitchFamily="18" charset="0"/>
              </a:rPr>
              <a:t>ifelse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data$pelvic_tilt</a:t>
            </a:r>
            <a:r>
              <a:rPr lang="en-US" sz="1600" dirty="0">
                <a:latin typeface="Times New Roman" panose="02020603050405020304" pitchFamily="18" charset="0"/>
                <a:cs typeface="Times New Roman" panose="02020603050405020304" pitchFamily="18" charset="0"/>
              </a:rPr>
              <a:t>&gt;38,36, </a:t>
            </a:r>
            <a:r>
              <a:rPr lang="en-US" sz="1600" dirty="0" err="1">
                <a:latin typeface="Times New Roman" panose="02020603050405020304" pitchFamily="18" charset="0"/>
                <a:cs typeface="Times New Roman" panose="02020603050405020304" pitchFamily="18" charset="0"/>
              </a:rPr>
              <a:t>data$pelvic_tilt</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bx3 &lt;- boxplot(</a:t>
            </a:r>
            <a:r>
              <a:rPr lang="en-US" sz="1600" dirty="0" err="1">
                <a:latin typeface="Times New Roman" panose="02020603050405020304" pitchFamily="18" charset="0"/>
                <a:cs typeface="Times New Roman" panose="02020603050405020304" pitchFamily="18" charset="0"/>
              </a:rPr>
              <a:t>data$lumbar_lordosis_angle</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bx3$stats</a:t>
            </a:r>
          </a:p>
          <a:p>
            <a:pPr marL="0" indent="0">
              <a:buNone/>
            </a:pPr>
            <a:r>
              <a:rPr lang="en-US" sz="1600" dirty="0" err="1">
                <a:latin typeface="Times New Roman" panose="02020603050405020304" pitchFamily="18" charset="0"/>
                <a:cs typeface="Times New Roman" panose="02020603050405020304" pitchFamily="18" charset="0"/>
              </a:rPr>
              <a:t>quantile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data$lumbar_lordosis_angle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seq</a:t>
            </a:r>
            <a:r>
              <a:rPr lang="en-US" sz="1600" dirty="0">
                <a:latin typeface="Times New Roman" panose="02020603050405020304" pitchFamily="18" charset="0"/>
                <a:cs typeface="Times New Roman" panose="02020603050405020304" pitchFamily="18" charset="0"/>
              </a:rPr>
              <a:t>(0,1,0.02))</a:t>
            </a:r>
          </a:p>
          <a:p>
            <a:pPr marL="0" indent="0">
              <a:buNone/>
            </a:pPr>
            <a:r>
              <a:rPr lang="en-US" sz="1600" dirty="0" err="1">
                <a:latin typeface="Times New Roman" panose="02020603050405020304" pitchFamily="18" charset="0"/>
                <a:cs typeface="Times New Roman" panose="02020603050405020304" pitchFamily="18" charset="0"/>
              </a:rPr>
              <a:t>data$lumbar_lordosis_angle</a:t>
            </a:r>
            <a:r>
              <a:rPr lang="en-US" sz="1600" dirty="0">
                <a:latin typeface="Times New Roman" panose="02020603050405020304" pitchFamily="18" charset="0"/>
                <a:cs typeface="Times New Roman" panose="02020603050405020304" pitchFamily="18" charset="0"/>
              </a:rPr>
              <a:t> &lt;- </a:t>
            </a:r>
            <a:r>
              <a:rPr lang="en-US" sz="1600" dirty="0" err="1">
                <a:latin typeface="Times New Roman" panose="02020603050405020304" pitchFamily="18" charset="0"/>
                <a:cs typeface="Times New Roman" panose="02020603050405020304" pitchFamily="18" charset="0"/>
              </a:rPr>
              <a:t>ifelse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data$lumbar_lordosis_angle</a:t>
            </a:r>
            <a:r>
              <a:rPr lang="en-US" sz="1600" dirty="0">
                <a:latin typeface="Times New Roman" panose="02020603050405020304" pitchFamily="18" charset="0"/>
                <a:cs typeface="Times New Roman" panose="02020603050405020304" pitchFamily="18" charset="0"/>
              </a:rPr>
              <a:t>&gt;100,93, </a:t>
            </a:r>
            <a:r>
              <a:rPr lang="en-US" sz="1600" dirty="0" err="1">
                <a:latin typeface="Times New Roman" panose="02020603050405020304" pitchFamily="18" charset="0"/>
                <a:cs typeface="Times New Roman" panose="02020603050405020304" pitchFamily="18" charset="0"/>
              </a:rPr>
              <a:t>data$lumbar_lordosis_angle</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bx4 &lt;- boxplot(</a:t>
            </a:r>
            <a:r>
              <a:rPr lang="en-US" sz="1600" dirty="0" err="1">
                <a:latin typeface="Times New Roman" panose="02020603050405020304" pitchFamily="18" charset="0"/>
                <a:cs typeface="Times New Roman" panose="02020603050405020304" pitchFamily="18" charset="0"/>
              </a:rPr>
              <a:t>data$sacral_slope</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bx4$stats</a:t>
            </a:r>
          </a:p>
          <a:p>
            <a:pPr marL="0" indent="0">
              <a:buNone/>
            </a:pPr>
            <a:r>
              <a:rPr lang="en-US" sz="1600" dirty="0" err="1">
                <a:latin typeface="Times New Roman" panose="02020603050405020304" pitchFamily="18" charset="0"/>
                <a:cs typeface="Times New Roman" panose="02020603050405020304" pitchFamily="18" charset="0"/>
              </a:rPr>
              <a:t>quantile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data$sacral_slope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seq</a:t>
            </a:r>
            <a:r>
              <a:rPr lang="en-US" sz="1600" dirty="0">
                <a:latin typeface="Times New Roman" panose="02020603050405020304" pitchFamily="18" charset="0"/>
                <a:cs typeface="Times New Roman" panose="02020603050405020304" pitchFamily="18" charset="0"/>
              </a:rPr>
              <a:t>(0,1,0.02))</a:t>
            </a:r>
          </a:p>
          <a:p>
            <a:pPr marL="0" indent="0">
              <a:buNone/>
            </a:pPr>
            <a:r>
              <a:rPr lang="en-US" sz="1600" dirty="0" err="1">
                <a:latin typeface="Times New Roman" panose="02020603050405020304" pitchFamily="18" charset="0"/>
                <a:cs typeface="Times New Roman" panose="02020603050405020304" pitchFamily="18" charset="0"/>
              </a:rPr>
              <a:t>data$sacral_slope</a:t>
            </a:r>
            <a:r>
              <a:rPr lang="en-US" sz="1600" dirty="0">
                <a:latin typeface="Times New Roman" panose="02020603050405020304" pitchFamily="18" charset="0"/>
                <a:cs typeface="Times New Roman" panose="02020603050405020304" pitchFamily="18" charset="0"/>
              </a:rPr>
              <a:t> &lt;- </a:t>
            </a:r>
            <a:r>
              <a:rPr lang="en-US" sz="1600" dirty="0" err="1">
                <a:latin typeface="Times New Roman" panose="02020603050405020304" pitchFamily="18" charset="0"/>
                <a:cs typeface="Times New Roman" panose="02020603050405020304" pitchFamily="18" charset="0"/>
              </a:rPr>
              <a:t>ifelse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data$sacral_slope</a:t>
            </a:r>
            <a:r>
              <a:rPr lang="en-US" sz="1600" dirty="0">
                <a:latin typeface="Times New Roman" panose="02020603050405020304" pitchFamily="18" charset="0"/>
                <a:cs typeface="Times New Roman" panose="02020603050405020304" pitchFamily="18" charset="0"/>
              </a:rPr>
              <a:t>&gt;79,69, </a:t>
            </a:r>
            <a:r>
              <a:rPr lang="en-US" sz="1600" dirty="0" err="1">
                <a:latin typeface="Times New Roman" panose="02020603050405020304" pitchFamily="18" charset="0"/>
                <a:cs typeface="Times New Roman" panose="02020603050405020304" pitchFamily="18" charset="0"/>
              </a:rPr>
              <a:t>data$sacral_slope</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39111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5973763"/>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bx5 &lt;- boxplot(</a:t>
            </a:r>
            <a:r>
              <a:rPr lang="en-US" sz="1600" dirty="0" err="1">
                <a:latin typeface="Times New Roman" panose="02020603050405020304" pitchFamily="18" charset="0"/>
                <a:cs typeface="Times New Roman" panose="02020603050405020304" pitchFamily="18" charset="0"/>
              </a:rPr>
              <a:t>data$pelvic_radius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bx5$stats</a:t>
            </a:r>
          </a:p>
          <a:p>
            <a:pPr marL="0" indent="0">
              <a:buNone/>
            </a:pPr>
            <a:r>
              <a:rPr lang="en-US" sz="1600" dirty="0" err="1">
                <a:latin typeface="Times New Roman" panose="02020603050405020304" pitchFamily="18" charset="0"/>
                <a:cs typeface="Times New Roman" panose="02020603050405020304" pitchFamily="18" charset="0"/>
              </a:rPr>
              <a:t>quantile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data$pelvic_radius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seq</a:t>
            </a:r>
            <a:r>
              <a:rPr lang="en-US" sz="1600" dirty="0">
                <a:latin typeface="Times New Roman" panose="02020603050405020304" pitchFamily="18" charset="0"/>
                <a:cs typeface="Times New Roman" panose="02020603050405020304" pitchFamily="18" charset="0"/>
              </a:rPr>
              <a:t>(0,1,0.02))</a:t>
            </a:r>
          </a:p>
          <a:p>
            <a:pPr marL="0" indent="0">
              <a:buNone/>
            </a:pPr>
            <a:r>
              <a:rPr lang="en-US" sz="1600" dirty="0" err="1">
                <a:latin typeface="Times New Roman" panose="02020603050405020304" pitchFamily="18" charset="0"/>
                <a:cs typeface="Times New Roman" panose="02020603050405020304" pitchFamily="18" charset="0"/>
              </a:rPr>
              <a:t>data$pelvic_radius</a:t>
            </a:r>
            <a:r>
              <a:rPr lang="en-US" sz="1600" dirty="0">
                <a:latin typeface="Times New Roman" panose="02020603050405020304" pitchFamily="18" charset="0"/>
                <a:cs typeface="Times New Roman" panose="02020603050405020304" pitchFamily="18" charset="0"/>
              </a:rPr>
              <a:t> &lt;- </a:t>
            </a:r>
            <a:r>
              <a:rPr lang="en-US" sz="1600" dirty="0" err="1">
                <a:latin typeface="Times New Roman" panose="02020603050405020304" pitchFamily="18" charset="0"/>
                <a:cs typeface="Times New Roman" panose="02020603050405020304" pitchFamily="18" charset="0"/>
              </a:rPr>
              <a:t>ifelse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data$pelvic_radius</a:t>
            </a:r>
            <a:r>
              <a:rPr lang="en-US" sz="1600" dirty="0">
                <a:latin typeface="Times New Roman" panose="02020603050405020304" pitchFamily="18" charset="0"/>
                <a:cs typeface="Times New Roman" panose="02020603050405020304" pitchFamily="18" charset="0"/>
              </a:rPr>
              <a:t>&lt;89,90, </a:t>
            </a:r>
            <a:r>
              <a:rPr lang="en-US" sz="1600" dirty="0" err="1">
                <a:latin typeface="Times New Roman" panose="02020603050405020304" pitchFamily="18" charset="0"/>
                <a:cs typeface="Times New Roman" panose="02020603050405020304" pitchFamily="18" charset="0"/>
              </a:rPr>
              <a:t>data$pelvic_radius</a:t>
            </a:r>
            <a:r>
              <a:rPr lang="en-US" sz="1600" dirty="0">
                <a:latin typeface="Times New Roman" panose="02020603050405020304" pitchFamily="18" charset="0"/>
                <a:cs typeface="Times New Roman" panose="02020603050405020304" pitchFamily="18" charset="0"/>
              </a:rPr>
              <a:t>)</a:t>
            </a:r>
          </a:p>
          <a:p>
            <a:pPr marL="0" indent="0">
              <a:buNone/>
            </a:pPr>
            <a:r>
              <a:rPr lang="en-US" sz="1600" dirty="0" err="1">
                <a:latin typeface="Times New Roman" panose="02020603050405020304" pitchFamily="18" charset="0"/>
                <a:cs typeface="Times New Roman" panose="02020603050405020304" pitchFamily="18" charset="0"/>
              </a:rPr>
              <a:t>data$pelvic_radius</a:t>
            </a:r>
            <a:r>
              <a:rPr lang="en-US" sz="1600" dirty="0">
                <a:latin typeface="Times New Roman" panose="02020603050405020304" pitchFamily="18" charset="0"/>
                <a:cs typeface="Times New Roman" panose="02020603050405020304" pitchFamily="18" charset="0"/>
              </a:rPr>
              <a:t> &lt;- </a:t>
            </a:r>
            <a:r>
              <a:rPr lang="en-US" sz="1600" dirty="0" err="1">
                <a:latin typeface="Times New Roman" panose="02020603050405020304" pitchFamily="18" charset="0"/>
                <a:cs typeface="Times New Roman" panose="02020603050405020304" pitchFamily="18" charset="0"/>
              </a:rPr>
              <a:t>ifelse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data$pelvic_radius</a:t>
            </a:r>
            <a:r>
              <a:rPr lang="en-US" sz="1600" dirty="0">
                <a:latin typeface="Times New Roman" panose="02020603050405020304" pitchFamily="18" charset="0"/>
                <a:cs typeface="Times New Roman" panose="02020603050405020304" pitchFamily="18" charset="0"/>
              </a:rPr>
              <a:t>&gt;146,145, </a:t>
            </a:r>
            <a:r>
              <a:rPr lang="en-US" sz="1600" dirty="0" err="1">
                <a:latin typeface="Times New Roman" panose="02020603050405020304" pitchFamily="18" charset="0"/>
                <a:cs typeface="Times New Roman" panose="02020603050405020304" pitchFamily="18" charset="0"/>
              </a:rPr>
              <a:t>data$pelvic_radius</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bx6 &lt;- boxplot(</a:t>
            </a:r>
            <a:r>
              <a:rPr lang="en-US" sz="1600" dirty="0" err="1">
                <a:latin typeface="Times New Roman" panose="02020603050405020304" pitchFamily="18" charset="0"/>
                <a:cs typeface="Times New Roman" panose="02020603050405020304" pitchFamily="18" charset="0"/>
              </a:rPr>
              <a:t>data$degree_spondylolisthesis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bx6$stats</a:t>
            </a:r>
          </a:p>
          <a:p>
            <a:pPr marL="0" indent="0">
              <a:buNone/>
            </a:pPr>
            <a:r>
              <a:rPr lang="en-US" sz="1600" dirty="0" err="1">
                <a:latin typeface="Times New Roman" panose="02020603050405020304" pitchFamily="18" charset="0"/>
                <a:cs typeface="Times New Roman" panose="02020603050405020304" pitchFamily="18" charset="0"/>
              </a:rPr>
              <a:t>quantile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data$degree_spondylolisthesis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seq</a:t>
            </a:r>
            <a:r>
              <a:rPr lang="en-US" sz="1600" dirty="0">
                <a:latin typeface="Times New Roman" panose="02020603050405020304" pitchFamily="18" charset="0"/>
                <a:cs typeface="Times New Roman" panose="02020603050405020304" pitchFamily="18" charset="0"/>
              </a:rPr>
              <a:t>(0,1,0.02))</a:t>
            </a:r>
          </a:p>
          <a:p>
            <a:pPr marL="0" indent="0">
              <a:buNone/>
            </a:pPr>
            <a:r>
              <a:rPr lang="en-US" sz="1600" dirty="0" err="1">
                <a:latin typeface="Times New Roman" panose="02020603050405020304" pitchFamily="18" charset="0"/>
                <a:cs typeface="Times New Roman" panose="02020603050405020304" pitchFamily="18" charset="0"/>
              </a:rPr>
              <a:t>data$degree_spondylolisthesis</a:t>
            </a:r>
            <a:r>
              <a:rPr lang="en-US" sz="1600" dirty="0">
                <a:latin typeface="Times New Roman" panose="02020603050405020304" pitchFamily="18" charset="0"/>
                <a:cs typeface="Times New Roman" panose="02020603050405020304" pitchFamily="18" charset="0"/>
              </a:rPr>
              <a:t> &lt;- </a:t>
            </a:r>
            <a:r>
              <a:rPr lang="en-US" sz="1600" dirty="0" err="1">
                <a:latin typeface="Times New Roman" panose="02020603050405020304" pitchFamily="18" charset="0"/>
                <a:cs typeface="Times New Roman" panose="02020603050405020304" pitchFamily="18" charset="0"/>
              </a:rPr>
              <a:t>ifelse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data$degree_spondylolisthesis</a:t>
            </a:r>
            <a:r>
              <a:rPr lang="en-US" sz="1600" dirty="0">
                <a:latin typeface="Times New Roman" panose="02020603050405020304" pitchFamily="18" charset="0"/>
                <a:cs typeface="Times New Roman" panose="02020603050405020304" pitchFamily="18" charset="0"/>
              </a:rPr>
              <a:t>&gt;100,90, </a:t>
            </a:r>
            <a:r>
              <a:rPr lang="en-US" sz="1600" dirty="0" err="1">
                <a:latin typeface="Times New Roman" panose="02020603050405020304" pitchFamily="18" charset="0"/>
                <a:cs typeface="Times New Roman" panose="02020603050405020304" pitchFamily="18" charset="0"/>
              </a:rPr>
              <a:t>data$degree_spondylolisthesis</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#boxplot of whole data without outliers</a:t>
            </a:r>
          </a:p>
          <a:p>
            <a:pPr marL="0" indent="0">
              <a:buNone/>
            </a:pPr>
            <a:r>
              <a:rPr lang="en-US" sz="1600" dirty="0">
                <a:latin typeface="Times New Roman" panose="02020603050405020304" pitchFamily="18" charset="0"/>
                <a:cs typeface="Times New Roman" panose="02020603050405020304" pitchFamily="18" charset="0"/>
              </a:rPr>
              <a:t>boxplot(data, col='green')</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divide the data into train and test</a:t>
            </a:r>
          </a:p>
          <a:p>
            <a:pPr marL="0" indent="0">
              <a:buNone/>
            </a:pPr>
            <a:r>
              <a:rPr lang="en-US" sz="1600" dirty="0">
                <a:latin typeface="Times New Roman" panose="02020603050405020304" pitchFamily="18" charset="0"/>
                <a:cs typeface="Times New Roman" panose="02020603050405020304" pitchFamily="18" charset="0"/>
              </a:rPr>
              <a:t>split &lt;- sample(1:nrow(data), 0.8*</a:t>
            </a:r>
            <a:r>
              <a:rPr lang="en-US" sz="1600" dirty="0" err="1">
                <a:latin typeface="Times New Roman" panose="02020603050405020304" pitchFamily="18" charset="0"/>
                <a:cs typeface="Times New Roman" panose="02020603050405020304" pitchFamily="18" charset="0"/>
              </a:rPr>
              <a:t>nrow</a:t>
            </a:r>
            <a:r>
              <a:rPr lang="en-US" sz="1600" dirty="0">
                <a:latin typeface="Times New Roman" panose="02020603050405020304" pitchFamily="18" charset="0"/>
                <a:cs typeface="Times New Roman" panose="02020603050405020304" pitchFamily="18" charset="0"/>
              </a:rPr>
              <a:t>(data))</a:t>
            </a:r>
          </a:p>
          <a:p>
            <a:pPr marL="0" indent="0">
              <a:buNone/>
            </a:pPr>
            <a:r>
              <a:rPr lang="en-US" sz="1600" dirty="0">
                <a:latin typeface="Times New Roman" panose="02020603050405020304" pitchFamily="18" charset="0"/>
                <a:cs typeface="Times New Roman" panose="02020603050405020304" pitchFamily="18" charset="0"/>
              </a:rPr>
              <a:t>train &lt;- data[split,]</a:t>
            </a:r>
          </a:p>
          <a:p>
            <a:pPr marL="0" indent="0">
              <a:buNone/>
            </a:pPr>
            <a:r>
              <a:rPr lang="en-US" sz="1600" dirty="0">
                <a:latin typeface="Times New Roman" panose="02020603050405020304" pitchFamily="18" charset="0"/>
                <a:cs typeface="Times New Roman" panose="02020603050405020304" pitchFamily="18" charset="0"/>
              </a:rPr>
              <a:t>test &lt;- data[-split,]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987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763000" cy="6629400"/>
          </a:xfrm>
        </p:spPr>
        <p:txBody>
          <a:bodyPr>
            <a:noAutofit/>
          </a:bodyPr>
          <a:lstStyle/>
          <a:p>
            <a:r>
              <a:rPr lang="en-US" sz="1600" dirty="0">
                <a:latin typeface="Times New Roman" panose="02020603050405020304" pitchFamily="18" charset="0"/>
                <a:cs typeface="Times New Roman" panose="02020603050405020304" pitchFamily="18" charset="0"/>
              </a:rPr>
              <a:t># fit the model on train data</a:t>
            </a:r>
          </a:p>
          <a:p>
            <a:r>
              <a:rPr lang="en-US" sz="1600" dirty="0">
                <a:latin typeface="Times New Roman" panose="02020603050405020304" pitchFamily="18" charset="0"/>
                <a:cs typeface="Times New Roman" panose="02020603050405020304" pitchFamily="18" charset="0"/>
              </a:rPr>
              <a:t>library(car)</a:t>
            </a:r>
          </a:p>
          <a:p>
            <a:r>
              <a:rPr lang="en-US" sz="1600" dirty="0">
                <a:latin typeface="Times New Roman" panose="02020603050405020304" pitchFamily="18" charset="0"/>
                <a:cs typeface="Times New Roman" panose="02020603050405020304" pitchFamily="18" charset="0"/>
              </a:rPr>
              <a:t>model &lt;- </a:t>
            </a:r>
            <a:r>
              <a:rPr lang="en-US" sz="1600" dirty="0" err="1">
                <a:latin typeface="Times New Roman" panose="02020603050405020304" pitchFamily="18" charset="0"/>
                <a:cs typeface="Times New Roman" panose="02020603050405020304" pitchFamily="18" charset="0"/>
              </a:rPr>
              <a:t>glm</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Status~pelvic_tilt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sacral_slope</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pelvic_radius</a:t>
            </a:r>
            <a:r>
              <a:rPr lang="en-US" sz="1600" dirty="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degree_spondylolisthesis</a:t>
            </a:r>
            <a:r>
              <a:rPr lang="en-US" sz="1600" dirty="0">
                <a:latin typeface="Times New Roman" panose="02020603050405020304" pitchFamily="18" charset="0"/>
                <a:cs typeface="Times New Roman" panose="02020603050405020304" pitchFamily="18" charset="0"/>
              </a:rPr>
              <a:t>, data = train, family = "binomial")</a:t>
            </a:r>
          </a:p>
          <a:p>
            <a:r>
              <a:rPr lang="en-US" sz="1600" dirty="0">
                <a:latin typeface="Times New Roman" panose="02020603050405020304" pitchFamily="18" charset="0"/>
                <a:cs typeface="Times New Roman" panose="02020603050405020304" pitchFamily="18" charset="0"/>
              </a:rPr>
              <a:t>summary(model)</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chck</a:t>
            </a:r>
            <a:r>
              <a:rPr lang="en-US" sz="1600" dirty="0">
                <a:latin typeface="Times New Roman" panose="02020603050405020304" pitchFamily="18" charset="0"/>
                <a:cs typeface="Times New Roman" panose="02020603050405020304" pitchFamily="18" charset="0"/>
              </a:rPr>
              <a:t> the multicolinearity and remove  the variable which has highest multicolinearity.</a:t>
            </a:r>
          </a:p>
          <a:p>
            <a:r>
              <a:rPr lang="en-US" sz="1600" dirty="0">
                <a:latin typeface="Times New Roman" panose="02020603050405020304" pitchFamily="18" charset="0"/>
                <a:cs typeface="Times New Roman" panose="02020603050405020304" pitchFamily="18" charset="0"/>
              </a:rPr>
              <a:t>library(car)</a:t>
            </a:r>
          </a:p>
          <a:p>
            <a:r>
              <a:rPr lang="en-US" sz="1600" dirty="0" err="1">
                <a:latin typeface="Times New Roman" panose="02020603050405020304" pitchFamily="18" charset="0"/>
                <a:cs typeface="Times New Roman" panose="02020603050405020304" pitchFamily="18" charset="0"/>
              </a:rPr>
              <a:t>vif</a:t>
            </a:r>
            <a:r>
              <a:rPr lang="en-US" sz="1600" dirty="0">
                <a:latin typeface="Times New Roman" panose="02020603050405020304" pitchFamily="18" charset="0"/>
                <a:cs typeface="Times New Roman" panose="02020603050405020304" pitchFamily="18" charset="0"/>
              </a:rPr>
              <a:t>(model)</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prediction on model</a:t>
            </a:r>
          </a:p>
          <a:p>
            <a:r>
              <a:rPr lang="en-US" sz="1600" dirty="0" err="1">
                <a:latin typeface="Times New Roman" panose="02020603050405020304" pitchFamily="18" charset="0"/>
                <a:cs typeface="Times New Roman" panose="02020603050405020304" pitchFamily="18" charset="0"/>
              </a:rPr>
              <a:t>predlogi_tr</a:t>
            </a:r>
            <a:r>
              <a:rPr lang="en-US" sz="1600" dirty="0">
                <a:latin typeface="Times New Roman" panose="02020603050405020304" pitchFamily="18" charset="0"/>
                <a:cs typeface="Times New Roman" panose="02020603050405020304" pitchFamily="18" charset="0"/>
              </a:rPr>
              <a:t> &lt;- predict(model, type = "response")</a:t>
            </a:r>
          </a:p>
          <a:p>
            <a:r>
              <a:rPr lang="en-US" sz="1600" dirty="0" err="1">
                <a:latin typeface="Times New Roman" panose="02020603050405020304" pitchFamily="18" charset="0"/>
                <a:cs typeface="Times New Roman" panose="02020603050405020304" pitchFamily="18" charset="0"/>
              </a:rPr>
              <a:t>predictionlogi_tr</a:t>
            </a:r>
            <a:r>
              <a:rPr lang="en-US" sz="1600" dirty="0">
                <a:latin typeface="Times New Roman" panose="02020603050405020304" pitchFamily="18" charset="0"/>
                <a:cs typeface="Times New Roman" panose="02020603050405020304" pitchFamily="18" charset="0"/>
              </a:rPr>
              <a:t> &lt;- </a:t>
            </a:r>
            <a:r>
              <a:rPr lang="en-US" sz="1600" dirty="0" err="1">
                <a:latin typeface="Times New Roman" panose="02020603050405020304" pitchFamily="18" charset="0"/>
                <a:cs typeface="Times New Roman" panose="02020603050405020304" pitchFamily="18" charset="0"/>
              </a:rPr>
              <a:t>ifelse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predlogi_tr</a:t>
            </a:r>
            <a:r>
              <a:rPr lang="en-US" sz="1600" dirty="0">
                <a:latin typeface="Times New Roman" panose="02020603050405020304" pitchFamily="18" charset="0"/>
                <a:cs typeface="Times New Roman" panose="02020603050405020304" pitchFamily="18" charset="0"/>
              </a:rPr>
              <a:t>&gt;0.5,1,0)</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check the result using confusion matrix</a:t>
            </a:r>
          </a:p>
          <a:p>
            <a:r>
              <a:rPr lang="en-US" sz="1600" dirty="0">
                <a:latin typeface="Times New Roman" panose="02020603050405020304" pitchFamily="18" charset="0"/>
                <a:cs typeface="Times New Roman" panose="02020603050405020304" pitchFamily="18" charset="0"/>
              </a:rPr>
              <a:t>library(caret)</a:t>
            </a:r>
          </a:p>
          <a:p>
            <a:r>
              <a:rPr lang="en-US" sz="1600" dirty="0" err="1">
                <a:latin typeface="Times New Roman" panose="02020603050405020304" pitchFamily="18" charset="0"/>
                <a:cs typeface="Times New Roman" panose="02020603050405020304" pitchFamily="18" charset="0"/>
              </a:rPr>
              <a:t>confusionMatrix</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as.factor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train$Status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as.factor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predictionlogi_tr</a:t>
            </a:r>
            <a:r>
              <a:rPr lang="en-US" sz="1600" dirty="0">
                <a:latin typeface="Times New Roman" panose="02020603050405020304" pitchFamily="18" charset="0"/>
                <a:cs typeface="Times New Roman" panose="02020603050405020304" pitchFamily="18" charset="0"/>
              </a:rPr>
              <a:t>),positive = "1")</a:t>
            </a:r>
          </a:p>
          <a:p>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46333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5943600"/>
          </a:xfrm>
        </p:spPr>
        <p:txBody>
          <a:bodyPr>
            <a:normAutofit/>
          </a:bodyPr>
          <a:lstStyle/>
          <a:p>
            <a:r>
              <a:rPr lang="en-US" sz="1600" dirty="0">
                <a:latin typeface="Times New Roman" panose="02020603050405020304" pitchFamily="18" charset="0"/>
                <a:cs typeface="Times New Roman" panose="02020603050405020304" pitchFamily="18" charset="0"/>
              </a:rPr>
              <a:t># check the model on test data</a:t>
            </a:r>
          </a:p>
          <a:p>
            <a:r>
              <a:rPr lang="en-US" sz="1600" dirty="0" err="1">
                <a:latin typeface="Times New Roman" panose="02020603050405020304" pitchFamily="18" charset="0"/>
                <a:cs typeface="Times New Roman" panose="02020603050405020304" pitchFamily="18" charset="0"/>
              </a:rPr>
              <a:t>predlogiTest</a:t>
            </a:r>
            <a:r>
              <a:rPr lang="en-US" sz="1600" dirty="0">
                <a:latin typeface="Times New Roman" panose="02020603050405020304" pitchFamily="18" charset="0"/>
                <a:cs typeface="Times New Roman" panose="02020603050405020304" pitchFamily="18" charset="0"/>
              </a:rPr>
              <a:t> &lt;- predict(</a:t>
            </a:r>
            <a:r>
              <a:rPr lang="en-US" sz="1600" dirty="0" err="1">
                <a:latin typeface="Times New Roman" panose="02020603050405020304" pitchFamily="18" charset="0"/>
                <a:cs typeface="Times New Roman" panose="02020603050405020304" pitchFamily="18" charset="0"/>
              </a:rPr>
              <a:t>model,test</a:t>
            </a:r>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predictionlogiTest</a:t>
            </a:r>
            <a:r>
              <a:rPr lang="en-US" sz="1600" dirty="0">
                <a:latin typeface="Times New Roman" panose="02020603050405020304" pitchFamily="18" charset="0"/>
                <a:cs typeface="Times New Roman" panose="02020603050405020304" pitchFamily="18" charset="0"/>
              </a:rPr>
              <a:t> &lt;- </a:t>
            </a:r>
            <a:r>
              <a:rPr lang="en-US" sz="1600" dirty="0" err="1">
                <a:latin typeface="Times New Roman" panose="02020603050405020304" pitchFamily="18" charset="0"/>
                <a:cs typeface="Times New Roman" panose="02020603050405020304" pitchFamily="18" charset="0"/>
              </a:rPr>
              <a:t>ifelse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predlogiTest</a:t>
            </a:r>
            <a:r>
              <a:rPr lang="en-US" sz="1600" dirty="0">
                <a:latin typeface="Times New Roman" panose="02020603050405020304" pitchFamily="18" charset="0"/>
                <a:cs typeface="Times New Roman" panose="02020603050405020304" pitchFamily="18" charset="0"/>
              </a:rPr>
              <a:t>&gt;0.5,1,0)</a:t>
            </a:r>
          </a:p>
          <a:p>
            <a:r>
              <a:rPr lang="en-US" sz="1600" dirty="0" err="1">
                <a:latin typeface="Times New Roman" panose="02020603050405020304" pitchFamily="18" charset="0"/>
                <a:cs typeface="Times New Roman" panose="02020603050405020304" pitchFamily="18" charset="0"/>
              </a:rPr>
              <a:t>confusionMatrix</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as.factor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test$Status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as.factor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predictionlogiTest</a:t>
            </a:r>
            <a:r>
              <a:rPr lang="en-US" sz="1600" dirty="0">
                <a:latin typeface="Times New Roman" panose="02020603050405020304" pitchFamily="18" charset="0"/>
                <a:cs typeface="Times New Roman" panose="02020603050405020304" pitchFamily="18" charset="0"/>
              </a:rPr>
              <a:t>),positive = "1")</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ROC plot</a:t>
            </a:r>
          </a:p>
          <a:p>
            <a:r>
              <a:rPr lang="en-US" sz="1600" dirty="0">
                <a:latin typeface="Times New Roman" panose="02020603050405020304" pitchFamily="18" charset="0"/>
                <a:cs typeface="Times New Roman" panose="02020603050405020304" pitchFamily="18" charset="0"/>
              </a:rPr>
              <a:t>library(</a:t>
            </a:r>
            <a:r>
              <a:rPr lang="en-US" sz="1600" dirty="0" err="1">
                <a:latin typeface="Times New Roman" panose="02020603050405020304" pitchFamily="18" charset="0"/>
                <a:cs typeface="Times New Roman" panose="02020603050405020304" pitchFamily="18" charset="0"/>
              </a:rPr>
              <a:t>InformationValue</a:t>
            </a:r>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plotROC</a:t>
            </a:r>
            <a:r>
              <a:rPr lang="en-US" sz="1600" dirty="0">
                <a:latin typeface="Times New Roman" panose="02020603050405020304" pitchFamily="18" charset="0"/>
                <a:cs typeface="Times New Roman" panose="02020603050405020304" pitchFamily="18" charset="0"/>
              </a:rPr>
              <a:t>(actuals = </a:t>
            </a:r>
            <a:r>
              <a:rPr lang="en-US" sz="1600" dirty="0" err="1">
                <a:latin typeface="Times New Roman" panose="02020603050405020304" pitchFamily="18" charset="0"/>
                <a:cs typeface="Times New Roman" panose="02020603050405020304" pitchFamily="18" charset="0"/>
              </a:rPr>
              <a:t>train$Status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predictedScores</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as.numeric</a:t>
            </a:r>
            <a:r>
              <a:rPr lang="en-US" sz="1600" dirty="0">
                <a:latin typeface="Times New Roman" panose="02020603050405020304" pitchFamily="18" charset="0"/>
                <a:cs typeface="Times New Roman" panose="02020603050405020304" pitchFamily="18" charset="0"/>
              </a:rPr>
              <a:t>(fitted(model)))</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plot(</a:t>
            </a:r>
            <a:r>
              <a:rPr lang="en-US" sz="1600" dirty="0" err="1">
                <a:latin typeface="Times New Roman" panose="02020603050405020304" pitchFamily="18" charset="0"/>
                <a:cs typeface="Times New Roman" panose="02020603050405020304" pitchFamily="18" charset="0"/>
              </a:rPr>
              <a:t>model$residuals</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56983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28600" y="914400"/>
            <a:ext cx="8686800" cy="3323987"/>
          </a:xfrm>
          <a:prstGeom prst="rect">
            <a:avLst/>
          </a:prstGeom>
        </p:spPr>
        <p:txBody>
          <a:bodyPr wrap="square">
            <a:spAutoFit/>
          </a:bodyPr>
          <a:lstStyle/>
          <a:p>
            <a:pPr>
              <a:lnSpc>
                <a:spcPts val="2200"/>
              </a:lnSpc>
              <a:spcBef>
                <a:spcPts val="1200"/>
              </a:spcBef>
              <a:spcAft>
                <a:spcPts val="1200"/>
              </a:spcAft>
            </a:pPr>
            <a:r>
              <a:rPr lang="en-IN" sz="1700" i="1" dirty="0" smtClean="0">
                <a:latin typeface="Arial" pitchFamily="34" charset="0"/>
                <a:cs typeface="Arial" pitchFamily="34" charset="0"/>
                <a:hlinkClick r:id="rId2"/>
              </a:rPr>
              <a:t>www.analyticsvidya.com</a:t>
            </a:r>
            <a:endParaRPr lang="en-IN" sz="1700" i="1" dirty="0" smtClean="0">
              <a:latin typeface="Arial" pitchFamily="34" charset="0"/>
              <a:cs typeface="Arial" pitchFamily="34" charset="0"/>
            </a:endParaRPr>
          </a:p>
          <a:p>
            <a:pPr>
              <a:lnSpc>
                <a:spcPts val="2200"/>
              </a:lnSpc>
              <a:spcBef>
                <a:spcPts val="1200"/>
              </a:spcBef>
              <a:spcAft>
                <a:spcPts val="1200"/>
              </a:spcAft>
            </a:pPr>
            <a:r>
              <a:rPr lang="en-IN" sz="1700" i="1" dirty="0" smtClean="0">
                <a:latin typeface="Arial" pitchFamily="34" charset="0"/>
                <a:cs typeface="Arial" pitchFamily="34" charset="0"/>
                <a:hlinkClick r:id="rId3"/>
              </a:rPr>
              <a:t>www.towardsdatascience.com</a:t>
            </a:r>
            <a:endParaRPr lang="en-IN" sz="1700" i="1" dirty="0" smtClean="0">
              <a:latin typeface="Arial" pitchFamily="34" charset="0"/>
              <a:cs typeface="Arial" pitchFamily="34" charset="0"/>
            </a:endParaRPr>
          </a:p>
          <a:p>
            <a:pPr>
              <a:lnSpc>
                <a:spcPts val="2200"/>
              </a:lnSpc>
              <a:spcBef>
                <a:spcPts val="1200"/>
              </a:spcBef>
              <a:spcAft>
                <a:spcPts val="1200"/>
              </a:spcAft>
            </a:pPr>
            <a:r>
              <a:rPr lang="en-IN" sz="1700" i="1" dirty="0" smtClean="0">
                <a:latin typeface="Arial" pitchFamily="34" charset="0"/>
                <a:cs typeface="Arial" pitchFamily="34" charset="0"/>
                <a:hlinkClick r:id="rId4"/>
              </a:rPr>
              <a:t>www.rbloger.com</a:t>
            </a:r>
            <a:endParaRPr lang="en-IN" sz="1700" i="1" dirty="0" smtClean="0">
              <a:latin typeface="Arial" pitchFamily="34" charset="0"/>
              <a:cs typeface="Arial" pitchFamily="34" charset="0"/>
            </a:endParaRPr>
          </a:p>
          <a:p>
            <a:pPr>
              <a:lnSpc>
                <a:spcPts val="2200"/>
              </a:lnSpc>
              <a:spcBef>
                <a:spcPts val="1200"/>
              </a:spcBef>
              <a:spcAft>
                <a:spcPts val="1200"/>
              </a:spcAft>
            </a:pPr>
            <a:r>
              <a:rPr lang="en-IN" sz="1700" i="1" dirty="0" smtClean="0">
                <a:latin typeface="Arial" pitchFamily="34" charset="0"/>
                <a:cs typeface="Arial" pitchFamily="34" charset="0"/>
                <a:hlinkClick r:id="rId5"/>
              </a:rPr>
              <a:t>www.stackoverflow.com</a:t>
            </a:r>
            <a:endParaRPr lang="en-IN" sz="1700" i="1" dirty="0" smtClean="0">
              <a:latin typeface="Arial" pitchFamily="34" charset="0"/>
              <a:cs typeface="Arial" pitchFamily="34" charset="0"/>
            </a:endParaRPr>
          </a:p>
          <a:p>
            <a:pPr>
              <a:lnSpc>
                <a:spcPts val="2200"/>
              </a:lnSpc>
              <a:spcBef>
                <a:spcPts val="1200"/>
              </a:spcBef>
              <a:spcAft>
                <a:spcPts val="1200"/>
              </a:spcAft>
            </a:pPr>
            <a:r>
              <a:rPr lang="en-IN" sz="1700" i="1" dirty="0" smtClean="0">
                <a:latin typeface="Arial" pitchFamily="34" charset="0"/>
                <a:cs typeface="Arial" pitchFamily="34" charset="0"/>
                <a:hlinkClick r:id="rId6"/>
              </a:rPr>
              <a:t>www.kaggle.com</a:t>
            </a:r>
            <a:endParaRPr lang="en-IN" sz="1700" i="1" dirty="0" smtClean="0">
              <a:latin typeface="Arial" pitchFamily="34" charset="0"/>
              <a:cs typeface="Arial" pitchFamily="34" charset="0"/>
            </a:endParaRPr>
          </a:p>
          <a:p>
            <a:pPr>
              <a:lnSpc>
                <a:spcPts val="2200"/>
              </a:lnSpc>
              <a:spcBef>
                <a:spcPts val="1200"/>
              </a:spcBef>
              <a:spcAft>
                <a:spcPts val="1200"/>
              </a:spcAft>
            </a:pPr>
            <a:r>
              <a:rPr lang="en-IN" sz="1700" i="1" dirty="0" smtClean="0">
                <a:latin typeface="Arial" pitchFamily="34" charset="0"/>
                <a:cs typeface="Arial" pitchFamily="34" charset="0"/>
              </a:rPr>
              <a:t>  </a:t>
            </a:r>
            <a:endParaRPr lang="en-IN" sz="1700" i="1" dirty="0">
              <a:latin typeface="Arial" pitchFamily="34" charset="0"/>
              <a:cs typeface="Arial" pitchFamily="34" charset="0"/>
            </a:endParaRPr>
          </a:p>
        </p:txBody>
      </p:sp>
      <p:sp>
        <p:nvSpPr>
          <p:cNvPr id="5" name="Rectangle 4"/>
          <p:cNvSpPr/>
          <p:nvPr/>
        </p:nvSpPr>
        <p:spPr>
          <a:xfrm>
            <a:off x="3346945" y="76200"/>
            <a:ext cx="2417328" cy="523220"/>
          </a:xfrm>
          <a:prstGeom prst="rect">
            <a:avLst/>
          </a:prstGeom>
        </p:spPr>
        <p:txBody>
          <a:bodyPr wrap="none">
            <a:spAutoFit/>
          </a:bodyPr>
          <a:lstStyle/>
          <a:p>
            <a:pPr algn="ctr"/>
            <a:r>
              <a:rPr lang="en-IN" sz="2800" b="1" dirty="0" smtClean="0">
                <a:solidFill>
                  <a:srgbClr val="C00000"/>
                </a:solidFill>
              </a:rPr>
              <a:t>II. REFERENCES</a:t>
            </a:r>
            <a:endParaRPr lang="en-IN" sz="2800" b="1" dirty="0">
              <a:solidFill>
                <a:srgbClr val="C00000"/>
              </a:solidFill>
            </a:endParaRPr>
          </a:p>
        </p:txBody>
      </p:sp>
    </p:spTree>
    <p:extLst>
      <p:ext uri="{BB962C8B-B14F-4D97-AF65-F5344CB8AC3E}">
        <p14:creationId xmlns:p14="http://schemas.microsoft.com/office/powerpoint/2010/main" val="66090529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236039" cy="1143000"/>
          </a:xfrm>
        </p:spPr>
        <p:txBody>
          <a:bodyPr/>
          <a:lstStyle/>
          <a:p>
            <a:r>
              <a:rPr lang="en-US" dirty="0" smtClean="0">
                <a:solidFill>
                  <a:srgbClr val="002060"/>
                </a:solidFill>
                <a:latin typeface="Times New Roman" panose="02020603050405020304" pitchFamily="18" charset="0"/>
                <a:cs typeface="Times New Roman" panose="02020603050405020304" pitchFamily="18" charset="0"/>
              </a:rPr>
              <a:t>Introduction</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The dataset contain spinal cord data. The spinal cord is a collection of nerves that travels from the bottom of the brain down your back.</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Dimensions of the dataset</a:t>
            </a:r>
          </a:p>
          <a:p>
            <a:pPr marL="0" indent="0">
              <a:buNone/>
            </a:pPr>
            <a:r>
              <a:rPr lang="en-US" sz="2000" dirty="0" smtClean="0">
                <a:latin typeface="Times New Roman" panose="02020603050405020304" pitchFamily="18" charset="0"/>
                <a:cs typeface="Times New Roman" panose="02020603050405020304" pitchFamily="18" charset="0"/>
              </a:rPr>
              <a:t>	variables – 13</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observations -  320</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dataset contains the target variable i.e. Status which has two levels, Abnormal and normal</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1433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514600" y="86380"/>
            <a:ext cx="3547767" cy="523220"/>
          </a:xfrm>
          <a:prstGeom prst="rect">
            <a:avLst/>
          </a:prstGeom>
        </p:spPr>
        <p:txBody>
          <a:bodyPr wrap="none">
            <a:spAutoFit/>
          </a:bodyPr>
          <a:lstStyle/>
          <a:p>
            <a:pPr lvl="0" algn="ctr"/>
            <a:r>
              <a:rPr lang="en-IN" sz="2800" b="1" dirty="0" smtClean="0">
                <a:solidFill>
                  <a:srgbClr val="002060"/>
                </a:solidFill>
                <a:latin typeface="Times New Roman" panose="02020603050405020304" pitchFamily="18" charset="0"/>
                <a:cs typeface="Times New Roman" panose="02020603050405020304" pitchFamily="18" charset="0"/>
              </a:rPr>
              <a:t>Objective of the study</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11" name="Subtitle 10"/>
          <p:cNvSpPr>
            <a:spLocks noGrp="1"/>
          </p:cNvSpPr>
          <p:nvPr>
            <p:ph type="subTitle" idx="1"/>
          </p:nvPr>
        </p:nvSpPr>
        <p:spPr>
          <a:xfrm>
            <a:off x="131346" y="1752600"/>
            <a:ext cx="8860253" cy="2514600"/>
          </a:xfrm>
        </p:spPr>
        <p:txBody>
          <a:bodyPr>
            <a:normAutofit/>
          </a:bodyPr>
          <a:lstStyle/>
          <a:p>
            <a:pPr marL="342900" indent="-342900">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To predict whether patients have </a:t>
            </a:r>
            <a:r>
              <a:rPr lang="en-US" sz="2400" dirty="0">
                <a:solidFill>
                  <a:schemeClr val="tx1"/>
                </a:solidFill>
                <a:latin typeface="Times New Roman" panose="02020603050405020304" pitchFamily="18" charset="0"/>
                <a:cs typeface="Times New Roman" panose="02020603050405020304" pitchFamily="18" charset="0"/>
              </a:rPr>
              <a:t>a </a:t>
            </a:r>
            <a:r>
              <a:rPr lang="en-US" sz="2400" dirty="0" smtClean="0">
                <a:solidFill>
                  <a:schemeClr val="tx1"/>
                </a:solidFill>
                <a:latin typeface="Times New Roman" panose="02020603050405020304" pitchFamily="18" charset="0"/>
                <a:cs typeface="Times New Roman" panose="02020603050405020304" pitchFamily="18" charset="0"/>
              </a:rPr>
              <a:t>lower back </a:t>
            </a:r>
            <a:r>
              <a:rPr lang="en-US" sz="2400" dirty="0">
                <a:solidFill>
                  <a:schemeClr val="tx1"/>
                </a:solidFill>
                <a:latin typeface="Times New Roman" panose="02020603050405020304" pitchFamily="18" charset="0"/>
                <a:cs typeface="Times New Roman" panose="02020603050405020304" pitchFamily="18" charset="0"/>
              </a:rPr>
              <a:t>problem or the symptoms could be indications of some other problem. </a:t>
            </a:r>
          </a:p>
          <a:p>
            <a:endParaRPr lang="en-US" dirty="0"/>
          </a:p>
        </p:txBody>
      </p:sp>
    </p:spTree>
    <p:extLst>
      <p:ext uri="{BB962C8B-B14F-4D97-AF65-F5344CB8AC3E}">
        <p14:creationId xmlns:p14="http://schemas.microsoft.com/office/powerpoint/2010/main" val="66090529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123718" y="864513"/>
            <a:ext cx="3090847" cy="415498"/>
          </a:xfrm>
          <a:prstGeom prst="rect">
            <a:avLst/>
          </a:prstGeom>
        </p:spPr>
        <p:txBody>
          <a:bodyPr wrap="none">
            <a:spAutoFit/>
          </a:bodyPr>
          <a:lstStyle/>
          <a:p>
            <a:pPr lvl="0" algn="ctr"/>
            <a:r>
              <a:rPr lang="en-IN" sz="2100" b="1" dirty="0" smtClean="0">
                <a:solidFill>
                  <a:srgbClr val="0000FF"/>
                </a:solidFill>
              </a:rPr>
              <a:t>1.3 Approach of the Study</a:t>
            </a:r>
            <a:endParaRPr lang="en-IN" sz="2100" b="1" dirty="0">
              <a:solidFill>
                <a:srgbClr val="0000FF"/>
              </a:solidFill>
            </a:endParaRPr>
          </a:p>
        </p:txBody>
      </p:sp>
      <p:sp>
        <p:nvSpPr>
          <p:cNvPr id="8" name="Rectangle 7"/>
          <p:cNvSpPr/>
          <p:nvPr/>
        </p:nvSpPr>
        <p:spPr>
          <a:xfrm>
            <a:off x="722713" y="76200"/>
            <a:ext cx="7637220" cy="523220"/>
          </a:xfrm>
          <a:prstGeom prst="rect">
            <a:avLst/>
          </a:prstGeom>
        </p:spPr>
        <p:txBody>
          <a:bodyPr wrap="none">
            <a:spAutoFit/>
          </a:bodyPr>
          <a:lstStyle/>
          <a:p>
            <a:pPr algn="ctr"/>
            <a:r>
              <a:rPr lang="en-IN" sz="2800" b="1" dirty="0" smtClean="0">
                <a:solidFill>
                  <a:srgbClr val="C00000"/>
                </a:solidFill>
              </a:rPr>
              <a:t>BUSINESS ANALYTICS CAPSTONE PROJECT REPORT</a:t>
            </a:r>
            <a:endParaRPr lang="en-IN" sz="2800" b="1" dirty="0">
              <a:solidFill>
                <a:srgbClr val="C00000"/>
              </a:solidFill>
            </a:endParaRPr>
          </a:p>
        </p:txBody>
      </p:sp>
      <p:sp>
        <p:nvSpPr>
          <p:cNvPr id="2" name="Title 1"/>
          <p:cNvSpPr>
            <a:spLocks noGrp="1"/>
          </p:cNvSpPr>
          <p:nvPr>
            <p:ph type="title"/>
          </p:nvPr>
        </p:nvSpPr>
        <p:spPr>
          <a:xfrm>
            <a:off x="304800" y="1280010"/>
            <a:ext cx="8229600" cy="5078809"/>
          </a:xfrm>
        </p:spPr>
        <p:txBody>
          <a:bodyPr>
            <a:noAutofit/>
          </a:bodyPr>
          <a:lstStyle/>
          <a:p>
            <a:pPr algn="l"/>
            <a:r>
              <a:rPr lang="en-US" sz="2000" dirty="0" smtClean="0">
                <a:latin typeface="Times New Roman" panose="02020603050405020304" pitchFamily="18" charset="0"/>
                <a:cs typeface="Times New Roman" panose="02020603050405020304" pitchFamily="18" charset="0"/>
              </a:rPr>
              <a:t>Import the data in R Studio.</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Summary of data was taken where we get detailed information about the data.</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According to the summary there have no missing values (NA) so we can go further.</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 next step is to check the outlier in certain attribute for this purpose, box plot was used.</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If there are outliers, the outliers are capped by replacing them with the quantile values.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After capping the outliers, the correlation between the variables is represented by corrplot plot. </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9052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722713" y="76200"/>
            <a:ext cx="7637220" cy="523220"/>
          </a:xfrm>
          <a:prstGeom prst="rect">
            <a:avLst/>
          </a:prstGeom>
        </p:spPr>
        <p:txBody>
          <a:bodyPr wrap="none">
            <a:spAutoFit/>
          </a:bodyPr>
          <a:lstStyle/>
          <a:p>
            <a:pPr algn="ctr"/>
            <a:r>
              <a:rPr lang="en-IN" sz="2800" b="1" dirty="0" smtClean="0">
                <a:solidFill>
                  <a:srgbClr val="C00000"/>
                </a:solidFill>
              </a:rPr>
              <a:t>BUSINESS ANALYTICS CAPSTONE PROJECT REPORT</a:t>
            </a:r>
            <a:endParaRPr lang="en-IN" sz="2800" b="1" dirty="0">
              <a:solidFill>
                <a:srgbClr val="C00000"/>
              </a:solidFill>
            </a:endParaRPr>
          </a:p>
        </p:txBody>
      </p:sp>
      <p:sp>
        <p:nvSpPr>
          <p:cNvPr id="2" name="Title 1"/>
          <p:cNvSpPr>
            <a:spLocks noGrp="1"/>
          </p:cNvSpPr>
          <p:nvPr>
            <p:ph type="title"/>
          </p:nvPr>
        </p:nvSpPr>
        <p:spPr>
          <a:xfrm>
            <a:off x="228600" y="880180"/>
            <a:ext cx="8229600" cy="5215820"/>
          </a:xfrm>
        </p:spPr>
        <p:txBody>
          <a:bodyPr>
            <a:noAutofit/>
          </a:bodyPr>
          <a:lstStyle/>
          <a:p>
            <a:pPr marL="457200" indent="-457200"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dataset was divided randomly into 70% Training  and 30% </a:t>
            </a:r>
            <a:r>
              <a:rPr lang="en-US" sz="2000" dirty="0" smtClean="0">
                <a:latin typeface="Times New Roman" panose="02020603050405020304" pitchFamily="18" charset="0"/>
                <a:cs typeface="Times New Roman" panose="02020603050405020304" pitchFamily="18" charset="0"/>
              </a:rPr>
              <a:t>Testing.</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logistic regression </a:t>
            </a:r>
            <a:r>
              <a:rPr lang="en-US" sz="2000" dirty="0">
                <a:latin typeface="Times New Roman" panose="02020603050405020304" pitchFamily="18" charset="0"/>
                <a:cs typeface="Times New Roman" panose="02020603050405020304" pitchFamily="18" charset="0"/>
              </a:rPr>
              <a:t>model was applied on training </a:t>
            </a:r>
            <a:r>
              <a:rPr lang="en-US" sz="2000" dirty="0" smtClean="0">
                <a:latin typeface="Times New Roman" panose="02020603050405020304" pitchFamily="18" charset="0"/>
                <a:cs typeface="Times New Roman" panose="02020603050405020304" pitchFamily="18" charset="0"/>
              </a:rPr>
              <a:t>dataset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remove the insignificant variable and also the variable which has high multicolinearity.</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Made prediction on training data set, and check the accuracy of the model using confusion </a:t>
            </a:r>
            <a:r>
              <a:rPr lang="en-US" sz="2000" dirty="0" smtClean="0">
                <a:latin typeface="Times New Roman" panose="02020603050405020304" pitchFamily="18" charset="0"/>
                <a:cs typeface="Times New Roman" panose="02020603050405020304" pitchFamily="18" charset="0"/>
              </a:rPr>
              <a:t>matrix.</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Apply the model on test data set.</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Plot the ROC curve.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90529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smtClean="0">
                <a:solidFill>
                  <a:srgbClr val="C00000"/>
                </a:solidFill>
              </a:rPr>
              <a:t>BUSINESS ANALYTICS CAPSTONE PROJECT REPORT</a:t>
            </a:r>
            <a:endParaRPr lang="en-IN" sz="2800" b="1" dirty="0">
              <a:solidFill>
                <a:srgbClr val="C00000"/>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889" y="1828800"/>
            <a:ext cx="3485471" cy="348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780332" y="5638800"/>
            <a:ext cx="3498394" cy="523220"/>
          </a:xfrm>
          <a:prstGeom prst="rect">
            <a:avLst/>
          </a:prstGeom>
        </p:spPr>
        <p:txBody>
          <a:bodyPr wrap="none">
            <a:spAutoFit/>
          </a:bodyPr>
          <a:lstStyle/>
          <a:p>
            <a:pPr algn="ctr"/>
            <a:r>
              <a:rPr lang="en-IN" sz="2800" b="1" dirty="0" smtClean="0">
                <a:solidFill>
                  <a:srgbClr val="C00000"/>
                </a:solidFill>
              </a:rPr>
              <a:t>2. DATA EXPLORATION</a:t>
            </a:r>
            <a:endParaRPr lang="en-IN" sz="2800" b="1" dirty="0">
              <a:solidFill>
                <a:srgbClr val="C00000"/>
              </a:solidFill>
            </a:endParaRPr>
          </a:p>
        </p:txBody>
      </p:sp>
    </p:spTree>
    <p:extLst>
      <p:ext uri="{BB962C8B-B14F-4D97-AF65-F5344CB8AC3E}">
        <p14:creationId xmlns:p14="http://schemas.microsoft.com/office/powerpoint/2010/main" val="139132676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229600" cy="6477000"/>
          </a:xfrm>
        </p:spPr>
        <p:txBody>
          <a:bodyPr/>
          <a:lstStyle/>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Variable identification</a:t>
            </a:r>
            <a:r>
              <a:rPr lang="en-US" sz="24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The dataset contains twelve predictors and one response. The response contain two levels i.e. Abnormal and Normal</a:t>
            </a:r>
          </a:p>
          <a:p>
            <a:pPr marL="0" indent="0">
              <a:buNone/>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Univariate Analysis </a:t>
            </a:r>
          </a:p>
          <a:p>
            <a:pPr lvl="1">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Continuous variables </a:t>
            </a:r>
            <a:r>
              <a:rPr lang="en-US" sz="2000" dirty="0" smtClean="0">
                <a:latin typeface="Times New Roman" panose="02020603050405020304" pitchFamily="18" charset="0"/>
                <a:cs typeface="Times New Roman" panose="02020603050405020304" pitchFamily="18" charset="0"/>
              </a:rPr>
              <a:t>–  observations within each variable are normally distributed. Using boxplot we see that among All predictors few of them contains outliers.</a:t>
            </a:r>
          </a:p>
          <a:p>
            <a:pPr lvl="1">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Categorical variables </a:t>
            </a:r>
            <a:r>
              <a:rPr lang="en-US" sz="2000" dirty="0" smtClean="0">
                <a:latin typeface="Times New Roman" panose="02020603050405020304" pitchFamily="18" charset="0"/>
                <a:cs typeface="Times New Roman" panose="02020603050405020304" pitchFamily="18" charset="0"/>
              </a:rPr>
              <a:t>-  for categorical variable frequency table shows the distribution of each category. </a:t>
            </a:r>
          </a:p>
          <a:p>
            <a:pPr marL="457200" lvl="1" indent="0">
              <a:buNone/>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Bivariate Analysis</a:t>
            </a:r>
            <a:r>
              <a:rPr lang="en-US" sz="24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Bivariate analysis shows the relationship between two variables. By using correlation plot we get </a:t>
            </a:r>
            <a:r>
              <a:rPr lang="en-US" sz="2000" b="1" i="1" dirty="0" smtClean="0">
                <a:latin typeface="Times New Roman" panose="02020603050405020304" pitchFamily="18" charset="0"/>
                <a:cs typeface="Times New Roman" panose="02020603050405020304" pitchFamily="18" charset="0"/>
              </a:rPr>
              <a:t>degree spondylolisthesis </a:t>
            </a:r>
            <a:r>
              <a:rPr lang="en-US" sz="2000" dirty="0" smtClean="0">
                <a:latin typeface="Times New Roman" panose="02020603050405020304" pitchFamily="18" charset="0"/>
                <a:cs typeface="Times New Roman" panose="02020603050405020304" pitchFamily="18" charset="0"/>
              </a:rPr>
              <a:t>is </a:t>
            </a:r>
            <a:r>
              <a:rPr lang="en-US" sz="2000" b="1" i="1" dirty="0" smtClean="0">
                <a:latin typeface="Times New Roman" panose="02020603050405020304" pitchFamily="18" charset="0"/>
                <a:cs typeface="Times New Roman" panose="02020603050405020304" pitchFamily="18" charset="0"/>
              </a:rPr>
              <a:t>highly correlated </a:t>
            </a:r>
            <a:r>
              <a:rPr lang="en-US" sz="2000" dirty="0" smtClean="0">
                <a:latin typeface="Times New Roman" panose="02020603050405020304" pitchFamily="18" charset="0"/>
                <a:cs typeface="Times New Roman" panose="02020603050405020304" pitchFamily="18" charset="0"/>
              </a:rPr>
              <a:t>with response as compare to others and </a:t>
            </a:r>
            <a:r>
              <a:rPr lang="en-US" sz="2000" b="1" i="1" dirty="0" smtClean="0">
                <a:latin typeface="Times New Roman" panose="02020603050405020304" pitchFamily="18" charset="0"/>
                <a:cs typeface="Times New Roman" panose="02020603050405020304" pitchFamily="18" charset="0"/>
              </a:rPr>
              <a:t>pelvic radius </a:t>
            </a:r>
            <a:r>
              <a:rPr lang="en-US" sz="2000" dirty="0" smtClean="0">
                <a:latin typeface="Times New Roman" panose="02020603050405020304" pitchFamily="18" charset="0"/>
                <a:cs typeface="Times New Roman" panose="02020603050405020304" pitchFamily="18" charset="0"/>
              </a:rPr>
              <a:t>is </a:t>
            </a:r>
            <a:r>
              <a:rPr lang="en-US" sz="2000" b="1" i="1" dirty="0" smtClean="0">
                <a:latin typeface="Times New Roman" panose="02020603050405020304" pitchFamily="18" charset="0"/>
                <a:cs typeface="Times New Roman" panose="02020603050405020304" pitchFamily="18" charset="0"/>
              </a:rPr>
              <a:t>negatively correlated </a:t>
            </a:r>
            <a:r>
              <a:rPr lang="en-US" sz="2000" dirty="0" smtClean="0">
                <a:latin typeface="Times New Roman" panose="02020603050405020304" pitchFamily="18" charset="0"/>
                <a:cs typeface="Times New Roman" panose="02020603050405020304" pitchFamily="18" charset="0"/>
              </a:rPr>
              <a:t>with response.</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5002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4648200"/>
            <a:ext cx="8229600" cy="1676400"/>
          </a:xfrm>
        </p:spPr>
        <p:txBody>
          <a:bodyPr>
            <a:normAutofit/>
          </a:bodyPr>
          <a:lstStyle/>
          <a:p>
            <a:pPr marL="457200" lvl="2" indent="-457200" algn="l" rtl="0">
              <a:spcBef>
                <a:spcPct val="0"/>
              </a:spcBef>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Variable Creation</a:t>
            </a:r>
            <a:r>
              <a:rPr lang="en-US" sz="2000" dirty="0" smtClean="0"/>
              <a:t>:</a:t>
            </a:r>
            <a:r>
              <a:rPr lang="en-US" sz="3200" dirty="0" smtClean="0"/>
              <a:t>  </a:t>
            </a:r>
            <a:r>
              <a:rPr lang="en-US" sz="2000" dirty="0" smtClean="0">
                <a:latin typeface="Times New Roman" panose="02020603050405020304" pitchFamily="18" charset="0"/>
                <a:cs typeface="Times New Roman" panose="02020603050405020304" pitchFamily="18" charset="0"/>
              </a:rPr>
              <a:t>The dataset contain one categorical 		variable, so we created dummy variable for status.</a:t>
            </a:r>
            <a:br>
              <a:rPr lang="en-US" sz="2000" dirty="0" smtClean="0">
                <a:latin typeface="Times New Roman" panose="02020603050405020304" pitchFamily="18" charset="0"/>
                <a:cs typeface="Times New Roman" panose="02020603050405020304" pitchFamily="18" charset="0"/>
              </a:rPr>
            </a:br>
            <a:endParaRPr lang="en-US" sz="1600" dirty="0"/>
          </a:p>
        </p:txBody>
      </p:sp>
      <p:sp>
        <p:nvSpPr>
          <p:cNvPr id="3" name="Content Placeholder 2"/>
          <p:cNvSpPr>
            <a:spLocks noGrp="1"/>
          </p:cNvSpPr>
          <p:nvPr>
            <p:ph idx="4294967295"/>
          </p:nvPr>
        </p:nvSpPr>
        <p:spPr>
          <a:xfrm>
            <a:off x="304800" y="152400"/>
            <a:ext cx="8839200" cy="3800475"/>
          </a:xfrm>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Outlier treatment</a:t>
            </a:r>
            <a:r>
              <a:rPr lang="en-US" sz="2000" dirty="0" smtClean="0"/>
              <a:t>:</a:t>
            </a:r>
            <a:r>
              <a:rPr lang="en-US" dirty="0" smtClean="0"/>
              <a:t>  </a:t>
            </a:r>
            <a:r>
              <a:rPr lang="en-US" sz="2000" dirty="0" smtClean="0">
                <a:latin typeface="Times New Roman" panose="02020603050405020304" pitchFamily="18" charset="0"/>
                <a:cs typeface="Times New Roman" panose="02020603050405020304" pitchFamily="18" charset="0"/>
              </a:rPr>
              <a:t>Among the all predictors following 			                                    are contains outliers.</a:t>
            </a:r>
          </a:p>
          <a:p>
            <a:pPr marL="0" indent="0">
              <a:buNone/>
            </a:pPr>
            <a:endParaRPr lang="en-US" sz="2400" dirty="0" smtClean="0">
              <a:latin typeface="Times New Roman" panose="02020603050405020304" pitchFamily="18" charset="0"/>
              <a:cs typeface="Times New Roman" panose="02020603050405020304" pitchFamily="18" charset="0"/>
            </a:endParaRPr>
          </a:p>
          <a:p>
            <a:pPr lvl="2"/>
            <a:r>
              <a:rPr lang="en-US" sz="2000" dirty="0" smtClean="0">
                <a:latin typeface="Times New Roman" panose="02020603050405020304" pitchFamily="18" charset="0"/>
                <a:cs typeface="Times New Roman" panose="02020603050405020304" pitchFamily="18" charset="0"/>
              </a:rPr>
              <a:t>Pelvic incidence</a:t>
            </a:r>
          </a:p>
          <a:p>
            <a:pPr lvl="2"/>
            <a:r>
              <a:rPr lang="en-US" sz="2000" dirty="0" smtClean="0">
                <a:latin typeface="Times New Roman" panose="02020603050405020304" pitchFamily="18" charset="0"/>
                <a:cs typeface="Times New Roman" panose="02020603050405020304" pitchFamily="18" charset="0"/>
              </a:rPr>
              <a:t>Pelvic tilt</a:t>
            </a:r>
          </a:p>
          <a:p>
            <a:pPr lvl="2"/>
            <a:r>
              <a:rPr lang="en-US" sz="2000" dirty="0" smtClean="0">
                <a:latin typeface="Times New Roman" panose="02020603050405020304" pitchFamily="18" charset="0"/>
                <a:cs typeface="Times New Roman" panose="02020603050405020304" pitchFamily="18" charset="0"/>
              </a:rPr>
              <a:t>Lumber lordosis angle</a:t>
            </a:r>
          </a:p>
          <a:p>
            <a:pPr lvl="2"/>
            <a:r>
              <a:rPr lang="en-US" sz="2000" dirty="0" smtClean="0">
                <a:latin typeface="Times New Roman" panose="02020603050405020304" pitchFamily="18" charset="0"/>
                <a:cs typeface="Times New Roman" panose="02020603050405020304" pitchFamily="18" charset="0"/>
              </a:rPr>
              <a:t>Sacral slope</a:t>
            </a:r>
          </a:p>
          <a:p>
            <a:pPr lvl="2"/>
            <a:r>
              <a:rPr lang="en-US" sz="2000" dirty="0" smtClean="0">
                <a:latin typeface="Times New Roman" panose="02020603050405020304" pitchFamily="18" charset="0"/>
                <a:cs typeface="Times New Roman" panose="02020603050405020304" pitchFamily="18" charset="0"/>
              </a:rPr>
              <a:t>Pelvic radius</a:t>
            </a:r>
          </a:p>
          <a:p>
            <a:pPr lvl="2"/>
            <a:r>
              <a:rPr lang="en-US" sz="2000" dirty="0" smtClean="0">
                <a:latin typeface="Times New Roman" panose="02020603050405020304" pitchFamily="18" charset="0"/>
                <a:cs typeface="Times New Roman" panose="02020603050405020304" pitchFamily="18" charset="0"/>
              </a:rPr>
              <a:t>Degree spondylolisthesis</a:t>
            </a:r>
          </a:p>
          <a:p>
            <a:pPr marL="914400" lvl="2" indent="0">
              <a:buNone/>
            </a:pPr>
            <a:endParaRPr lang="en-US" dirty="0">
              <a:latin typeface="Times New Roman" panose="02020603050405020304" pitchFamily="18" charset="0"/>
              <a:cs typeface="Times New Roman" panose="02020603050405020304" pitchFamily="18" charset="0"/>
            </a:endParaRPr>
          </a:p>
          <a:p>
            <a:pPr lvl="2"/>
            <a:endParaRPr lang="en-US"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2787</TotalTime>
  <Words>783</Words>
  <Application>Microsoft Office PowerPoint</Application>
  <PresentationFormat>On-screen Show (4:3)</PresentationFormat>
  <Paragraphs>201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Office Theme</vt:lpstr>
      <vt:lpstr>PowerPoint Presentation</vt:lpstr>
      <vt:lpstr>PowerPoint Presentation</vt:lpstr>
      <vt:lpstr>Introduction</vt:lpstr>
      <vt:lpstr>PowerPoint Presentation</vt:lpstr>
      <vt:lpstr>Import the data in R Studio.  Summary of data was taken where we get detailed information about the data. According to the summary there have no missing values (NA) so we can go further.  The next step is to check the outlier in certain attribute for this purpose, box plot was used. If there are outliers, the outliers are capped by replacing them with the quantile values.    After capping the outliers, the correlation between the variables is represented by corrplot plot.  </vt:lpstr>
      <vt:lpstr>        the dataset was divided randomly into 70% Training  and 30% Testing.  logistic regression model was applied on training dataset  remove the insignificant variable and also the variable which has high multicolinearity.  Made prediction on training data set, and check the accuracy of the model using confusion matrix.  Apply the model on test data set.  Plot the ROC curve.</vt:lpstr>
      <vt:lpstr>PowerPoint Presentation</vt:lpstr>
      <vt:lpstr>PowerPoint Presentation</vt:lpstr>
      <vt:lpstr>Variable Creation:  The dataset contain one categorical   variable, so we created dummy variable for status. </vt:lpstr>
      <vt:lpstr>PowerPoint Presentation</vt:lpstr>
      <vt:lpstr>Correlation plot</vt:lpstr>
      <vt:lpstr>Boxplots before capping outliers</vt:lpstr>
      <vt:lpstr>Boxplots After capping outliers</vt:lpstr>
      <vt:lpstr>ROC CURVE</vt:lpstr>
      <vt:lpstr>Residual plot</vt:lpstr>
      <vt:lpstr>Variable importance plot using random forest</vt:lpstr>
      <vt:lpstr>PowerPoint Presentation</vt:lpstr>
      <vt:lpstr>PowerPoint Presentation</vt:lpstr>
      <vt:lpstr>PowerPoint Presentation</vt:lpstr>
      <vt:lpstr>PowerPoint Presentation</vt:lpstr>
      <vt:lpstr>PowerPoint Presentation</vt:lpstr>
      <vt:lpstr>Confusion matrix using random forest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dc:creator>
  <cp:lastModifiedBy>admin</cp:lastModifiedBy>
  <cp:revision>245</cp:revision>
  <dcterms:created xsi:type="dcterms:W3CDTF">2006-08-16T00:00:00Z</dcterms:created>
  <dcterms:modified xsi:type="dcterms:W3CDTF">2019-02-22T14:32:44Z</dcterms:modified>
</cp:coreProperties>
</file>