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5" r:id="rId10"/>
    <p:sldId id="267" r:id="rId11"/>
    <p:sldId id="268" r:id="rId12"/>
    <p:sldId id="269" r:id="rId13"/>
    <p:sldId id="270" r:id="rId14"/>
    <p:sldId id="264" r:id="rId15"/>
    <p:sldId id="266"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447" autoAdjust="0"/>
  </p:normalViewPr>
  <p:slideViewPr>
    <p:cSldViewPr snapToGrid="0">
      <p:cViewPr varScale="1">
        <p:scale>
          <a:sx n="66" d="100"/>
          <a:sy n="66" d="100"/>
        </p:scale>
        <p:origin x="1330"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B73FC-4F9B-4DB7-A8F6-7288CF68B7A4}" type="datetimeFigureOut">
              <a:rPr lang="en-US" smtClean="0"/>
              <a:t>10/31/2019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25FF39-B104-40D2-AF28-5D846573FA6F}" type="slidenum">
              <a:rPr lang="en-US" smtClean="0"/>
              <a:t>‹#›</a:t>
            </a:fld>
            <a:endParaRPr lang="en-US"/>
          </a:p>
        </p:txBody>
      </p:sp>
    </p:spTree>
    <p:extLst>
      <p:ext uri="{BB962C8B-B14F-4D97-AF65-F5344CB8AC3E}">
        <p14:creationId xmlns:p14="http://schemas.microsoft.com/office/powerpoint/2010/main" val="41434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XML-configuration-based </a:t>
            </a:r>
            <a:r>
              <a:rPr lang="en-US" sz="1200" b="0" i="0" kern="1200" dirty="0" err="1">
                <a:solidFill>
                  <a:schemeClr val="tx1"/>
                </a:solidFill>
                <a:effectLst/>
                <a:latin typeface="+mn-lt"/>
                <a:ea typeface="+mn-ea"/>
                <a:cs typeface="+mn-cs"/>
              </a:rPr>
              <a:t>autowiring</a:t>
            </a:r>
            <a:r>
              <a:rPr lang="en-US" sz="1200" b="0" i="0" kern="1200" dirty="0">
                <a:solidFill>
                  <a:schemeClr val="tx1"/>
                </a:solidFill>
                <a:effectLst/>
                <a:latin typeface="+mn-lt"/>
                <a:ea typeface="+mn-ea"/>
                <a:cs typeface="+mn-cs"/>
              </a:rPr>
              <a:t> functionality has five modes – </a:t>
            </a:r>
            <a:r>
              <a:rPr lang="en-US" dirty="0"/>
              <a:t>no</a:t>
            </a:r>
            <a:r>
              <a:rPr lang="en-US" sz="1200" b="0" i="0" kern="1200" dirty="0">
                <a:solidFill>
                  <a:schemeClr val="tx1"/>
                </a:solidFill>
                <a:effectLst/>
                <a:latin typeface="+mn-lt"/>
                <a:ea typeface="+mn-ea"/>
                <a:cs typeface="+mn-cs"/>
              </a:rPr>
              <a:t>, </a:t>
            </a:r>
            <a:r>
              <a:rPr lang="en-US" dirty="0" err="1"/>
              <a:t>byName</a:t>
            </a:r>
            <a:r>
              <a:rPr lang="en-US" sz="1200" b="0" i="0" kern="1200" dirty="0">
                <a:solidFill>
                  <a:schemeClr val="tx1"/>
                </a:solidFill>
                <a:effectLst/>
                <a:latin typeface="+mn-lt"/>
                <a:ea typeface="+mn-ea"/>
                <a:cs typeface="+mn-cs"/>
              </a:rPr>
              <a:t>, </a:t>
            </a:r>
            <a:r>
              <a:rPr lang="en-US" dirty="0" err="1"/>
              <a:t>byType</a:t>
            </a:r>
            <a:r>
              <a:rPr lang="en-US" sz="1200" b="0" i="0" kern="1200" dirty="0">
                <a:solidFill>
                  <a:schemeClr val="tx1"/>
                </a:solidFill>
                <a:effectLst/>
                <a:latin typeface="+mn-lt"/>
                <a:ea typeface="+mn-ea"/>
                <a:cs typeface="+mn-cs"/>
              </a:rPr>
              <a:t>, </a:t>
            </a:r>
            <a:r>
              <a:rPr lang="en-US" dirty="0"/>
              <a:t>constructor</a:t>
            </a:r>
            <a:r>
              <a:rPr lang="en-US" sz="1200" b="0" i="0" kern="1200" dirty="0">
                <a:solidFill>
                  <a:schemeClr val="tx1"/>
                </a:solidFill>
                <a:effectLst/>
                <a:latin typeface="+mn-lt"/>
                <a:ea typeface="+mn-ea"/>
                <a:cs typeface="+mn-cs"/>
              </a:rPr>
              <a:t>, and </a:t>
            </a:r>
            <a:r>
              <a:rPr lang="en-US" dirty="0"/>
              <a:t>autodetect</a:t>
            </a:r>
            <a:r>
              <a:rPr lang="en-US" sz="1200" b="0" i="0" kern="1200" dirty="0">
                <a:solidFill>
                  <a:schemeClr val="tx1"/>
                </a:solidFill>
                <a:effectLst/>
                <a:latin typeface="+mn-lt"/>
                <a:ea typeface="+mn-ea"/>
                <a:cs typeface="+mn-cs"/>
              </a:rPr>
              <a:t>. The default mode is no.</a:t>
            </a:r>
            <a:endParaRPr lang="en-US" dirty="0"/>
          </a:p>
        </p:txBody>
      </p:sp>
      <p:sp>
        <p:nvSpPr>
          <p:cNvPr id="4" name="Slide Number Placeholder 3"/>
          <p:cNvSpPr>
            <a:spLocks noGrp="1"/>
          </p:cNvSpPr>
          <p:nvPr>
            <p:ph type="sldNum" sz="quarter" idx="5"/>
          </p:nvPr>
        </p:nvSpPr>
        <p:spPr/>
        <p:txBody>
          <a:bodyPr/>
          <a:lstStyle/>
          <a:p>
            <a:fld id="{F525FF39-B104-40D2-AF28-5D846573FA6F}" type="slidenum">
              <a:rPr lang="en-US" smtClean="0"/>
              <a:t>3</a:t>
            </a:fld>
            <a:endParaRPr lang="en-US"/>
          </a:p>
        </p:txBody>
      </p:sp>
    </p:spTree>
    <p:extLst>
      <p:ext uri="{BB962C8B-B14F-4D97-AF65-F5344CB8AC3E}">
        <p14:creationId xmlns:p14="http://schemas.microsoft.com/office/powerpoint/2010/main" val="3197702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a bean is a singleton, then only one shared instance of the bean will be created. It is cached in memory and all the requests for bean with an id or ids matching that bean definition will result in that one specific bean instance being returned by the Spring container.</a:t>
            </a:r>
          </a:p>
          <a:p>
            <a:r>
              <a:rPr lang="en-US" dirty="0"/>
              <a:t>Prototype Scope: Whenever the bean scope is prototype, then the bean deployment results in the creation of a new bean instance every time a request for that specific bean is made.</a:t>
            </a:r>
          </a:p>
          <a:p>
            <a:r>
              <a:rPr lang="en-US" dirty="0"/>
              <a:t>Request Scope:  if used then it scopes a single bean definition to the lifecycle of a single HTTP request. That is, each and every HTTP request will have its own instance of a bean created of the back of a single bean definition.</a:t>
            </a:r>
          </a:p>
          <a:p>
            <a:r>
              <a:rPr lang="en-US" dirty="0"/>
              <a:t>Session Scope: if used, then it scopes a single bean definition to the lifecycle of an HTTP sessions.</a:t>
            </a:r>
          </a:p>
          <a:p>
            <a:r>
              <a:rPr lang="en-US" dirty="0"/>
              <a:t>Global-session: if used, then it scopes a single bean definition to the lifecycle of an HTTP global sessions.</a:t>
            </a:r>
          </a:p>
          <a:p>
            <a:r>
              <a:rPr lang="en-US" dirty="0"/>
              <a:t>Out of the above five scopes, request, </a:t>
            </a:r>
            <a:r>
              <a:rPr lang="en-US" dirty="0" err="1"/>
              <a:t>session,global</a:t>
            </a:r>
            <a:r>
              <a:rPr lang="en-US" dirty="0"/>
              <a:t>-session are available if we are using a web aware application context</a:t>
            </a:r>
          </a:p>
          <a:p>
            <a:r>
              <a:rPr lang="en-US" dirty="0"/>
              <a:t>It is advisable to use the prototype scope for all the beans that are stateful, and it is advisable to use singleton scope for the stateless beans.</a:t>
            </a:r>
          </a:p>
        </p:txBody>
      </p:sp>
      <p:sp>
        <p:nvSpPr>
          <p:cNvPr id="4" name="Slide Number Placeholder 3"/>
          <p:cNvSpPr>
            <a:spLocks noGrp="1"/>
          </p:cNvSpPr>
          <p:nvPr>
            <p:ph type="sldNum" sz="quarter" idx="5"/>
          </p:nvPr>
        </p:nvSpPr>
        <p:spPr/>
        <p:txBody>
          <a:bodyPr/>
          <a:lstStyle/>
          <a:p>
            <a:fld id="{F525FF39-B104-40D2-AF28-5D846573FA6F}" type="slidenum">
              <a:rPr lang="en-US" smtClean="0"/>
              <a:t>16</a:t>
            </a:fld>
            <a:endParaRPr lang="en-US"/>
          </a:p>
        </p:txBody>
      </p:sp>
    </p:spTree>
    <p:extLst>
      <p:ext uri="{BB962C8B-B14F-4D97-AF65-F5344CB8AC3E}">
        <p14:creationId xmlns:p14="http://schemas.microsoft.com/office/powerpoint/2010/main" val="2702315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no bean scope is specified in bean configuration file, default to singleton.</a:t>
            </a:r>
            <a:endParaRPr lang="en-US" dirty="0"/>
          </a:p>
        </p:txBody>
      </p:sp>
      <p:sp>
        <p:nvSpPr>
          <p:cNvPr id="4" name="Slide Number Placeholder 3"/>
          <p:cNvSpPr>
            <a:spLocks noGrp="1"/>
          </p:cNvSpPr>
          <p:nvPr>
            <p:ph type="sldNum" sz="quarter" idx="5"/>
          </p:nvPr>
        </p:nvSpPr>
        <p:spPr/>
        <p:txBody>
          <a:bodyPr/>
          <a:lstStyle/>
          <a:p>
            <a:fld id="{F525FF39-B104-40D2-AF28-5D846573FA6F}" type="slidenum">
              <a:rPr lang="en-US" smtClean="0"/>
              <a:t>18</a:t>
            </a:fld>
            <a:endParaRPr lang="en-US"/>
          </a:p>
        </p:txBody>
      </p:sp>
    </p:spTree>
    <p:extLst>
      <p:ext uri="{BB962C8B-B14F-4D97-AF65-F5344CB8AC3E}">
        <p14:creationId xmlns:p14="http://schemas.microsoft.com/office/powerpoint/2010/main" val="3221098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Since the bean ‘</a:t>
            </a:r>
            <a:r>
              <a:rPr lang="en-US" sz="1200" b="0" i="0" kern="1200" dirty="0" err="1">
                <a:solidFill>
                  <a:schemeClr val="tx1"/>
                </a:solidFill>
                <a:effectLst/>
                <a:latin typeface="+mn-lt"/>
                <a:ea typeface="+mn-ea"/>
                <a:cs typeface="+mn-cs"/>
              </a:rPr>
              <a:t>customerService</a:t>
            </a:r>
            <a:r>
              <a:rPr lang="en-US" sz="1200" b="0" i="0" kern="1200" dirty="0">
                <a:solidFill>
                  <a:schemeClr val="tx1"/>
                </a:solidFill>
                <a:effectLst/>
                <a:latin typeface="+mn-lt"/>
                <a:ea typeface="+mn-ea"/>
                <a:cs typeface="+mn-cs"/>
              </a:rPr>
              <a:t>’ is in singleton scope, the second retrieval by ‘</a:t>
            </a:r>
            <a:r>
              <a:rPr lang="en-US" sz="1200" b="0" i="0" kern="1200" dirty="0" err="1">
                <a:solidFill>
                  <a:schemeClr val="tx1"/>
                </a:solidFill>
                <a:effectLst/>
                <a:latin typeface="+mn-lt"/>
                <a:ea typeface="+mn-ea"/>
                <a:cs typeface="+mn-cs"/>
              </a:rPr>
              <a:t>custB</a:t>
            </a:r>
            <a:r>
              <a:rPr lang="en-US" sz="1200" b="0" i="0" kern="1200" dirty="0">
                <a:solidFill>
                  <a:schemeClr val="tx1"/>
                </a:solidFill>
                <a:effectLst/>
                <a:latin typeface="+mn-lt"/>
                <a:ea typeface="+mn-ea"/>
                <a:cs typeface="+mn-cs"/>
              </a:rPr>
              <a:t>’ will display the message set by ‘</a:t>
            </a:r>
            <a:r>
              <a:rPr lang="en-US" sz="1200" b="0" i="0" kern="1200" dirty="0" err="1">
                <a:solidFill>
                  <a:schemeClr val="tx1"/>
                </a:solidFill>
                <a:effectLst/>
                <a:latin typeface="+mn-lt"/>
                <a:ea typeface="+mn-ea"/>
                <a:cs typeface="+mn-cs"/>
              </a:rPr>
              <a:t>custA</a:t>
            </a:r>
            <a:r>
              <a:rPr lang="en-US" sz="1200" b="0" i="0" kern="1200" dirty="0">
                <a:solidFill>
                  <a:schemeClr val="tx1"/>
                </a:solidFill>
                <a:effectLst/>
                <a:latin typeface="+mn-lt"/>
                <a:ea typeface="+mn-ea"/>
                <a:cs typeface="+mn-cs"/>
              </a:rPr>
              <a:t>’ also, even it’s retrieve by a new </a:t>
            </a:r>
            <a:r>
              <a:rPr lang="en-US" sz="1200" b="0" i="0" kern="1200" dirty="0" err="1">
                <a:solidFill>
                  <a:schemeClr val="tx1"/>
                </a:solidFill>
                <a:effectLst/>
                <a:latin typeface="+mn-lt"/>
                <a:ea typeface="+mn-ea"/>
                <a:cs typeface="+mn-cs"/>
              </a:rPr>
              <a:t>getBean</a:t>
            </a:r>
            <a:r>
              <a:rPr lang="en-US" sz="1200" b="0" i="0" kern="1200" dirty="0">
                <a:solidFill>
                  <a:schemeClr val="tx1"/>
                </a:solidFill>
                <a:effectLst/>
                <a:latin typeface="+mn-lt"/>
                <a:ea typeface="+mn-ea"/>
                <a:cs typeface="+mn-cs"/>
              </a:rPr>
              <a:t>() method. In singleton, only a single instance per Spring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container, no matter how many time you retrieve it with </a:t>
            </a:r>
            <a:r>
              <a:rPr lang="en-US" sz="1200" b="0" i="0" kern="1200" dirty="0" err="1">
                <a:solidFill>
                  <a:schemeClr val="tx1"/>
                </a:solidFill>
                <a:effectLst/>
                <a:latin typeface="+mn-lt"/>
                <a:ea typeface="+mn-ea"/>
                <a:cs typeface="+mn-cs"/>
              </a:rPr>
              <a:t>getBean</a:t>
            </a:r>
            <a:r>
              <a:rPr lang="en-US" sz="1200" b="0" i="0" kern="1200" dirty="0">
                <a:solidFill>
                  <a:schemeClr val="tx1"/>
                </a:solidFill>
                <a:effectLst/>
                <a:latin typeface="+mn-lt"/>
                <a:ea typeface="+mn-ea"/>
                <a:cs typeface="+mn-cs"/>
              </a:rPr>
              <a:t>(), it will always return the same instance.</a:t>
            </a:r>
            <a:endParaRPr lang="en-US" dirty="0"/>
          </a:p>
        </p:txBody>
      </p:sp>
      <p:sp>
        <p:nvSpPr>
          <p:cNvPr id="4" name="Slide Number Placeholder 3"/>
          <p:cNvSpPr>
            <a:spLocks noGrp="1"/>
          </p:cNvSpPr>
          <p:nvPr>
            <p:ph type="sldNum" sz="quarter" idx="5"/>
          </p:nvPr>
        </p:nvSpPr>
        <p:spPr/>
        <p:txBody>
          <a:bodyPr/>
          <a:lstStyle/>
          <a:p>
            <a:fld id="{F525FF39-B104-40D2-AF28-5D846573FA6F}" type="slidenum">
              <a:rPr lang="en-US" smtClean="0"/>
              <a:t>20</a:t>
            </a:fld>
            <a:endParaRPr lang="en-US"/>
          </a:p>
        </p:txBody>
      </p:sp>
    </p:spTree>
    <p:extLst>
      <p:ext uri="{BB962C8B-B14F-4D97-AF65-F5344CB8AC3E}">
        <p14:creationId xmlns:p14="http://schemas.microsoft.com/office/powerpoint/2010/main" val="3643567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want a new ‘</a:t>
            </a:r>
            <a:r>
              <a:rPr lang="en-US" sz="1200" b="0" i="0" kern="1200" dirty="0" err="1">
                <a:solidFill>
                  <a:schemeClr val="tx1"/>
                </a:solidFill>
                <a:effectLst/>
                <a:latin typeface="+mn-lt"/>
                <a:ea typeface="+mn-ea"/>
                <a:cs typeface="+mn-cs"/>
              </a:rPr>
              <a:t>customerService</a:t>
            </a:r>
            <a:r>
              <a:rPr lang="en-US" sz="1200" b="0" i="0" kern="1200" dirty="0">
                <a:solidFill>
                  <a:schemeClr val="tx1"/>
                </a:solidFill>
                <a:effectLst/>
                <a:latin typeface="+mn-lt"/>
                <a:ea typeface="+mn-ea"/>
                <a:cs typeface="+mn-cs"/>
              </a:rPr>
              <a:t>’ bean instance, every time you call it, use prototype instead. In prototype scope, you will have a new instance for each </a:t>
            </a:r>
            <a:r>
              <a:rPr lang="en-US" dirty="0" err="1"/>
              <a:t>getBean</a:t>
            </a:r>
            <a:r>
              <a:rPr lang="en-US" dirty="0"/>
              <a:t>()</a:t>
            </a:r>
            <a:r>
              <a:rPr lang="en-US" sz="1200" b="0" i="0" kern="1200" dirty="0">
                <a:solidFill>
                  <a:schemeClr val="tx1"/>
                </a:solidFill>
                <a:effectLst/>
                <a:latin typeface="+mn-lt"/>
                <a:ea typeface="+mn-ea"/>
                <a:cs typeface="+mn-cs"/>
              </a:rPr>
              <a:t> method called.</a:t>
            </a:r>
            <a:endParaRPr lang="en-US" dirty="0"/>
          </a:p>
        </p:txBody>
      </p:sp>
      <p:sp>
        <p:nvSpPr>
          <p:cNvPr id="4" name="Slide Number Placeholder 3"/>
          <p:cNvSpPr>
            <a:spLocks noGrp="1"/>
          </p:cNvSpPr>
          <p:nvPr>
            <p:ph type="sldNum" sz="quarter" idx="5"/>
          </p:nvPr>
        </p:nvSpPr>
        <p:spPr/>
        <p:txBody>
          <a:bodyPr/>
          <a:lstStyle/>
          <a:p>
            <a:fld id="{F525FF39-B104-40D2-AF28-5D846573FA6F}" type="slidenum">
              <a:rPr lang="en-US" smtClean="0"/>
              <a:t>21</a:t>
            </a:fld>
            <a:endParaRPr lang="en-US"/>
          </a:p>
        </p:txBody>
      </p:sp>
    </p:spTree>
    <p:extLst>
      <p:ext uri="{BB962C8B-B14F-4D97-AF65-F5344CB8AC3E}">
        <p14:creationId xmlns:p14="http://schemas.microsoft.com/office/powerpoint/2010/main" val="2734763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want a new ‘</a:t>
            </a:r>
            <a:r>
              <a:rPr lang="en-US" sz="1200" b="0" i="0" kern="1200" dirty="0" err="1">
                <a:solidFill>
                  <a:schemeClr val="tx1"/>
                </a:solidFill>
                <a:effectLst/>
                <a:latin typeface="+mn-lt"/>
                <a:ea typeface="+mn-ea"/>
                <a:cs typeface="+mn-cs"/>
              </a:rPr>
              <a:t>customerService</a:t>
            </a:r>
            <a:r>
              <a:rPr lang="en-US" sz="1200" b="0" i="0" kern="1200" dirty="0">
                <a:solidFill>
                  <a:schemeClr val="tx1"/>
                </a:solidFill>
                <a:effectLst/>
                <a:latin typeface="+mn-lt"/>
                <a:ea typeface="+mn-ea"/>
                <a:cs typeface="+mn-cs"/>
              </a:rPr>
              <a:t>’ bean instance, every time you call it, use prototype instead. In prototype scope, you will have a new instance for each </a:t>
            </a:r>
            <a:r>
              <a:rPr lang="en-US" dirty="0" err="1"/>
              <a:t>getBean</a:t>
            </a:r>
            <a:r>
              <a:rPr lang="en-US" dirty="0"/>
              <a:t>()</a:t>
            </a:r>
            <a:r>
              <a:rPr lang="en-US" sz="1200" b="0" i="0" kern="1200" dirty="0">
                <a:solidFill>
                  <a:schemeClr val="tx1"/>
                </a:solidFill>
                <a:effectLst/>
                <a:latin typeface="+mn-lt"/>
                <a:ea typeface="+mn-ea"/>
                <a:cs typeface="+mn-cs"/>
              </a:rPr>
              <a:t> method called.</a:t>
            </a:r>
            <a:endParaRPr lang="en-US" dirty="0"/>
          </a:p>
        </p:txBody>
      </p:sp>
      <p:sp>
        <p:nvSpPr>
          <p:cNvPr id="4" name="Slide Number Placeholder 3"/>
          <p:cNvSpPr>
            <a:spLocks noGrp="1"/>
          </p:cNvSpPr>
          <p:nvPr>
            <p:ph type="sldNum" sz="quarter" idx="5"/>
          </p:nvPr>
        </p:nvSpPr>
        <p:spPr/>
        <p:txBody>
          <a:bodyPr/>
          <a:lstStyle/>
          <a:p>
            <a:fld id="{F525FF39-B104-40D2-AF28-5D846573FA6F}" type="slidenum">
              <a:rPr lang="en-US" smtClean="0"/>
              <a:t>22</a:t>
            </a:fld>
            <a:endParaRPr lang="en-US"/>
          </a:p>
        </p:txBody>
      </p:sp>
    </p:spTree>
    <p:extLst>
      <p:ext uri="{BB962C8B-B14F-4D97-AF65-F5344CB8AC3E}">
        <p14:creationId xmlns:p14="http://schemas.microsoft.com/office/powerpoint/2010/main" val="3994130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want a new ‘</a:t>
            </a:r>
            <a:r>
              <a:rPr lang="en-US" sz="1200" b="0" i="0" kern="1200" dirty="0" err="1">
                <a:solidFill>
                  <a:schemeClr val="tx1"/>
                </a:solidFill>
                <a:effectLst/>
                <a:latin typeface="+mn-lt"/>
                <a:ea typeface="+mn-ea"/>
                <a:cs typeface="+mn-cs"/>
              </a:rPr>
              <a:t>customerService</a:t>
            </a:r>
            <a:r>
              <a:rPr lang="en-US" sz="1200" b="0" i="0" kern="1200" dirty="0">
                <a:solidFill>
                  <a:schemeClr val="tx1"/>
                </a:solidFill>
                <a:effectLst/>
                <a:latin typeface="+mn-lt"/>
                <a:ea typeface="+mn-ea"/>
                <a:cs typeface="+mn-cs"/>
              </a:rPr>
              <a:t>’ bean instance, every time you call it, use prototype instead. In prototype scope, you will have a new instance for each </a:t>
            </a:r>
            <a:r>
              <a:rPr lang="en-US" dirty="0" err="1"/>
              <a:t>getBean</a:t>
            </a:r>
            <a:r>
              <a:rPr lang="en-US" dirty="0"/>
              <a:t>()</a:t>
            </a:r>
            <a:r>
              <a:rPr lang="en-US" sz="1200" b="0" i="0" kern="1200" dirty="0">
                <a:solidFill>
                  <a:schemeClr val="tx1"/>
                </a:solidFill>
                <a:effectLst/>
                <a:latin typeface="+mn-lt"/>
                <a:ea typeface="+mn-ea"/>
                <a:cs typeface="+mn-cs"/>
              </a:rPr>
              <a:t> method called.</a:t>
            </a:r>
            <a:endParaRPr lang="en-US" dirty="0"/>
          </a:p>
        </p:txBody>
      </p:sp>
      <p:sp>
        <p:nvSpPr>
          <p:cNvPr id="4" name="Slide Number Placeholder 3"/>
          <p:cNvSpPr>
            <a:spLocks noGrp="1"/>
          </p:cNvSpPr>
          <p:nvPr>
            <p:ph type="sldNum" sz="quarter" idx="5"/>
          </p:nvPr>
        </p:nvSpPr>
        <p:spPr/>
        <p:txBody>
          <a:bodyPr/>
          <a:lstStyle/>
          <a:p>
            <a:fld id="{F525FF39-B104-40D2-AF28-5D846573FA6F}" type="slidenum">
              <a:rPr lang="en-US" smtClean="0"/>
              <a:t>23</a:t>
            </a:fld>
            <a:endParaRPr lang="en-US"/>
          </a:p>
        </p:txBody>
      </p:sp>
    </p:spTree>
    <p:extLst>
      <p:ext uri="{BB962C8B-B14F-4D97-AF65-F5344CB8AC3E}">
        <p14:creationId xmlns:p14="http://schemas.microsoft.com/office/powerpoint/2010/main" val="2571325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Spring container looks up the configuration file for a matching bean name. If found, this bean is injected in the property. However, if no such bean is found, an error is raised. In this case, the name of the department bean is the same as the employee bean’s property (Department), so Spring will be </a:t>
            </a:r>
            <a:r>
              <a:rPr lang="en-US" sz="1200" b="0" i="0" kern="1200" dirty="0" err="1">
                <a:solidFill>
                  <a:schemeClr val="tx1"/>
                </a:solidFill>
                <a:effectLst/>
                <a:latin typeface="+mn-lt"/>
                <a:ea typeface="+mn-ea"/>
                <a:cs typeface="+mn-cs"/>
              </a:rPr>
              <a:t>autowired</a:t>
            </a:r>
            <a:r>
              <a:rPr lang="en-US" sz="1200" b="0" i="0" kern="1200" dirty="0">
                <a:solidFill>
                  <a:schemeClr val="tx1"/>
                </a:solidFill>
                <a:effectLst/>
                <a:latin typeface="+mn-lt"/>
                <a:ea typeface="+mn-ea"/>
                <a:cs typeface="+mn-cs"/>
              </a:rPr>
              <a:t> to it via the </a:t>
            </a:r>
            <a:r>
              <a:rPr lang="en-US" dirty="0"/>
              <a:t>setter</a:t>
            </a:r>
            <a:r>
              <a:rPr lang="en-US" sz="1200" b="0" i="0" kern="1200" dirty="0">
                <a:solidFill>
                  <a:schemeClr val="tx1"/>
                </a:solidFill>
                <a:effectLst/>
                <a:latin typeface="+mn-lt"/>
                <a:ea typeface="+mn-ea"/>
                <a:cs typeface="+mn-cs"/>
              </a:rPr>
              <a:t> method –  </a:t>
            </a:r>
            <a:r>
              <a:rPr lang="en-US" dirty="0" err="1"/>
              <a:t>setDepartment</a:t>
            </a:r>
            <a:r>
              <a:rPr lang="en-US" dirty="0"/>
              <a:t>(Department department)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F525FF39-B104-40D2-AF28-5D846573FA6F}" type="slidenum">
              <a:rPr lang="en-US" smtClean="0"/>
              <a:t>5</a:t>
            </a:fld>
            <a:endParaRPr lang="en-US"/>
          </a:p>
        </p:txBody>
      </p:sp>
    </p:spTree>
    <p:extLst>
      <p:ext uri="{BB962C8B-B14F-4D97-AF65-F5344CB8AC3E}">
        <p14:creationId xmlns:p14="http://schemas.microsoft.com/office/powerpoint/2010/main" val="2745990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searches the property’s class type in the configuration file. It injects the property if such bean is found; otherwise, an error is raised.</a:t>
            </a:r>
          </a:p>
          <a:p>
            <a:r>
              <a:rPr lang="en-US" sz="1200" b="0" i="0" kern="1200" dirty="0">
                <a:solidFill>
                  <a:schemeClr val="tx1"/>
                </a:solidFill>
                <a:effectLst/>
                <a:latin typeface="+mn-lt"/>
                <a:ea typeface="+mn-ea"/>
                <a:cs typeface="+mn-cs"/>
              </a:rPr>
              <a:t>In this case, the data type of the department bean is same as the data type of the employee bean’s property (Department object); therefore, Spring will </a:t>
            </a:r>
            <a:r>
              <a:rPr lang="en-US" sz="1200" b="0" i="0" kern="1200" dirty="0" err="1">
                <a:solidFill>
                  <a:schemeClr val="tx1"/>
                </a:solidFill>
                <a:effectLst/>
                <a:latin typeface="+mn-lt"/>
                <a:ea typeface="+mn-ea"/>
                <a:cs typeface="+mn-cs"/>
              </a:rPr>
              <a:t>autowire</a:t>
            </a:r>
            <a:r>
              <a:rPr lang="en-US" sz="1200" b="0" i="0" kern="1200" dirty="0">
                <a:solidFill>
                  <a:schemeClr val="tx1"/>
                </a:solidFill>
                <a:effectLst/>
                <a:latin typeface="+mn-lt"/>
                <a:ea typeface="+mn-ea"/>
                <a:cs typeface="+mn-cs"/>
              </a:rPr>
              <a:t> it via the setter method –  </a:t>
            </a:r>
            <a:r>
              <a:rPr lang="en-US" sz="1200" b="0" i="0" kern="1200" dirty="0" err="1">
                <a:solidFill>
                  <a:schemeClr val="tx1"/>
                </a:solidFill>
                <a:effectLst/>
                <a:latin typeface="+mn-lt"/>
                <a:ea typeface="+mn-ea"/>
                <a:cs typeface="+mn-cs"/>
              </a:rPr>
              <a:t>setDepartment</a:t>
            </a:r>
            <a:r>
              <a:rPr lang="en-US" sz="1200" b="0" i="0" kern="1200" dirty="0">
                <a:solidFill>
                  <a:schemeClr val="tx1"/>
                </a:solidFill>
                <a:effectLst/>
                <a:latin typeface="+mn-lt"/>
                <a:ea typeface="+mn-ea"/>
                <a:cs typeface="+mn-cs"/>
              </a:rPr>
              <a:t>(Department department).</a:t>
            </a:r>
          </a:p>
        </p:txBody>
      </p:sp>
      <p:sp>
        <p:nvSpPr>
          <p:cNvPr id="4" name="Slide Number Placeholder 3"/>
          <p:cNvSpPr>
            <a:spLocks noGrp="1"/>
          </p:cNvSpPr>
          <p:nvPr>
            <p:ph type="sldNum" sz="quarter" idx="5"/>
          </p:nvPr>
        </p:nvSpPr>
        <p:spPr/>
        <p:txBody>
          <a:bodyPr/>
          <a:lstStyle/>
          <a:p>
            <a:fld id="{F525FF39-B104-40D2-AF28-5D846573FA6F}" type="slidenum">
              <a:rPr lang="en-US" smtClean="0"/>
              <a:t>6</a:t>
            </a:fld>
            <a:endParaRPr lang="en-US"/>
          </a:p>
        </p:txBody>
      </p:sp>
    </p:spTree>
    <p:extLst>
      <p:ext uri="{BB962C8B-B14F-4D97-AF65-F5344CB8AC3E}">
        <p14:creationId xmlns:p14="http://schemas.microsoft.com/office/powerpoint/2010/main" val="166230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Autowiring</a:t>
            </a:r>
            <a:r>
              <a:rPr lang="en-US" sz="1200" b="0" i="0" kern="1200" dirty="0">
                <a:solidFill>
                  <a:schemeClr val="tx1"/>
                </a:solidFill>
                <a:effectLst/>
                <a:latin typeface="+mn-lt"/>
                <a:ea typeface="+mn-ea"/>
                <a:cs typeface="+mn-cs"/>
              </a:rPr>
              <a:t> by constructor is similar to </a:t>
            </a:r>
            <a:r>
              <a:rPr lang="en-US" sz="1200" b="0" i="0" kern="1200" dirty="0" err="1">
                <a:solidFill>
                  <a:schemeClr val="tx1"/>
                </a:solidFill>
                <a:effectLst/>
                <a:latin typeface="+mn-lt"/>
                <a:ea typeface="+mn-ea"/>
                <a:cs typeface="+mn-cs"/>
              </a:rPr>
              <a:t>byType</a:t>
            </a:r>
            <a:r>
              <a:rPr lang="en-US" sz="1200" b="0" i="0" kern="1200" dirty="0">
                <a:solidFill>
                  <a:schemeClr val="tx1"/>
                </a:solidFill>
                <a:effectLst/>
                <a:latin typeface="+mn-lt"/>
                <a:ea typeface="+mn-ea"/>
                <a:cs typeface="+mn-cs"/>
              </a:rPr>
              <a:t> but it applies to constructor arguments. It will look for the class type of constructor arguments, and then do an </a:t>
            </a:r>
            <a:r>
              <a:rPr lang="en-US" sz="1200" b="0" i="0" kern="1200" dirty="0" err="1">
                <a:solidFill>
                  <a:schemeClr val="tx1"/>
                </a:solidFill>
                <a:effectLst/>
                <a:latin typeface="+mn-lt"/>
                <a:ea typeface="+mn-ea"/>
                <a:cs typeface="+mn-cs"/>
              </a:rPr>
              <a:t>autowire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byType</a:t>
            </a:r>
            <a:r>
              <a:rPr lang="en-US" sz="1200" b="0" i="0" kern="1200" dirty="0">
                <a:solidFill>
                  <a:schemeClr val="tx1"/>
                </a:solidFill>
                <a:effectLst/>
                <a:latin typeface="+mn-lt"/>
                <a:ea typeface="+mn-ea"/>
                <a:cs typeface="+mn-cs"/>
              </a:rPr>
              <a:t> on all constructor arguments. If exactly one bean of the constructor argument type is not present in the container, a fatal error will be raised.</a:t>
            </a:r>
          </a:p>
          <a:p>
            <a:r>
              <a:rPr lang="en-US" sz="1200" b="0" i="0" kern="1200" dirty="0">
                <a:solidFill>
                  <a:schemeClr val="tx1"/>
                </a:solidFill>
                <a:effectLst/>
                <a:latin typeface="+mn-lt"/>
                <a:ea typeface="+mn-ea"/>
                <a:cs typeface="+mn-cs"/>
              </a:rPr>
              <a:t>The data type of department bean is the same as the constructor argument data type in the employee bean’s property (Department object). Therefore, Spring </a:t>
            </a:r>
            <a:r>
              <a:rPr lang="en-US" sz="1200" b="0" i="0" kern="1200" dirty="0" err="1">
                <a:solidFill>
                  <a:schemeClr val="tx1"/>
                </a:solidFill>
                <a:effectLst/>
                <a:latin typeface="+mn-lt"/>
                <a:ea typeface="+mn-ea"/>
                <a:cs typeface="+mn-cs"/>
              </a:rPr>
              <a:t>autowires</a:t>
            </a:r>
            <a:r>
              <a:rPr lang="en-US" sz="1200" b="0" i="0" kern="1200" dirty="0">
                <a:solidFill>
                  <a:schemeClr val="tx1"/>
                </a:solidFill>
                <a:effectLst/>
                <a:latin typeface="+mn-lt"/>
                <a:ea typeface="+mn-ea"/>
                <a:cs typeface="+mn-cs"/>
              </a:rPr>
              <a:t> it using the constructor method –  public Employee(Department department).</a:t>
            </a:r>
          </a:p>
        </p:txBody>
      </p:sp>
      <p:sp>
        <p:nvSpPr>
          <p:cNvPr id="4" name="Slide Number Placeholder 3"/>
          <p:cNvSpPr>
            <a:spLocks noGrp="1"/>
          </p:cNvSpPr>
          <p:nvPr>
            <p:ph type="sldNum" sz="quarter" idx="5"/>
          </p:nvPr>
        </p:nvSpPr>
        <p:spPr/>
        <p:txBody>
          <a:bodyPr/>
          <a:lstStyle/>
          <a:p>
            <a:fld id="{F525FF39-B104-40D2-AF28-5D846573FA6F}" type="slidenum">
              <a:rPr lang="en-US" smtClean="0"/>
              <a:t>7</a:t>
            </a:fld>
            <a:endParaRPr lang="en-US"/>
          </a:p>
        </p:txBody>
      </p:sp>
    </p:spTree>
    <p:extLst>
      <p:ext uri="{BB962C8B-B14F-4D97-AF65-F5344CB8AC3E}">
        <p14:creationId xmlns:p14="http://schemas.microsoft.com/office/powerpoint/2010/main" val="4262121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First, it will look for valid constructor with arguments. If it is found, then the constructor mode is chosen. If there is no constructor defined in a bean, the </a:t>
            </a:r>
            <a:r>
              <a:rPr lang="en-US" sz="1200" b="0" i="0" kern="1200" dirty="0" err="1">
                <a:solidFill>
                  <a:schemeClr val="tx1"/>
                </a:solidFill>
                <a:effectLst/>
                <a:latin typeface="+mn-lt"/>
                <a:ea typeface="+mn-ea"/>
                <a:cs typeface="+mn-cs"/>
              </a:rPr>
              <a:t>autowire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byType</a:t>
            </a:r>
            <a:r>
              <a:rPr lang="en-US" sz="1200" b="0" i="0" kern="1200" dirty="0">
                <a:solidFill>
                  <a:schemeClr val="tx1"/>
                </a:solidFill>
                <a:effectLst/>
                <a:latin typeface="+mn-lt"/>
                <a:ea typeface="+mn-ea"/>
                <a:cs typeface="+mn-cs"/>
              </a:rPr>
              <a:t> mode is chosen.</a:t>
            </a:r>
          </a:p>
          <a:p>
            <a:r>
              <a:rPr lang="en-US" sz="1200" b="0" i="0" kern="1200" dirty="0">
                <a:solidFill>
                  <a:schemeClr val="tx1"/>
                </a:solidFill>
                <a:effectLst/>
                <a:latin typeface="+mn-lt"/>
                <a:ea typeface="+mn-ea"/>
                <a:cs typeface="+mn-cs"/>
              </a:rPr>
              <a:t>In the following case, since there is a Department object in the Employee class, Spring </a:t>
            </a:r>
            <a:r>
              <a:rPr lang="en-US" sz="1200" b="0" i="0" kern="1200" dirty="0" err="1">
                <a:solidFill>
                  <a:schemeClr val="tx1"/>
                </a:solidFill>
                <a:effectLst/>
                <a:latin typeface="+mn-lt"/>
                <a:ea typeface="+mn-ea"/>
                <a:cs typeface="+mn-cs"/>
              </a:rPr>
              <a:t>autowires</a:t>
            </a:r>
            <a:r>
              <a:rPr lang="en-US" sz="1200" b="0" i="0" kern="1200" dirty="0">
                <a:solidFill>
                  <a:schemeClr val="tx1"/>
                </a:solidFill>
                <a:effectLst/>
                <a:latin typeface="+mn-lt"/>
                <a:ea typeface="+mn-ea"/>
                <a:cs typeface="+mn-cs"/>
              </a:rPr>
              <a:t> it using </a:t>
            </a:r>
            <a:r>
              <a:rPr lang="en-US" sz="1200" b="0" i="0" kern="1200" dirty="0" err="1">
                <a:solidFill>
                  <a:schemeClr val="tx1"/>
                </a:solidFill>
                <a:effectLst/>
                <a:latin typeface="+mn-lt"/>
                <a:ea typeface="+mn-ea"/>
                <a:cs typeface="+mn-cs"/>
              </a:rPr>
              <a:t>byType</a:t>
            </a:r>
            <a:r>
              <a:rPr lang="en-US" sz="1200" b="0" i="0" kern="1200" dirty="0">
                <a:solidFill>
                  <a:schemeClr val="tx1"/>
                </a:solidFill>
                <a:effectLst/>
                <a:latin typeface="+mn-lt"/>
                <a:ea typeface="+mn-ea"/>
                <a:cs typeface="+mn-cs"/>
              </a:rPr>
              <a:t> via the setter method – </a:t>
            </a:r>
            <a:r>
              <a:rPr lang="en-US" sz="1200" b="0" i="0" kern="1200" dirty="0" err="1">
                <a:solidFill>
                  <a:schemeClr val="tx1"/>
                </a:solidFill>
                <a:effectLst/>
                <a:latin typeface="+mn-lt"/>
                <a:ea typeface="+mn-ea"/>
                <a:cs typeface="+mn-cs"/>
              </a:rPr>
              <a:t>setDepartment</a:t>
            </a:r>
            <a:r>
              <a:rPr lang="en-US" sz="1200" b="0" i="0" kern="1200" dirty="0">
                <a:solidFill>
                  <a:schemeClr val="tx1"/>
                </a:solidFill>
                <a:effectLst/>
                <a:latin typeface="+mn-lt"/>
                <a:ea typeface="+mn-ea"/>
                <a:cs typeface="+mn-cs"/>
              </a:rPr>
              <a:t>(Department department).</a:t>
            </a:r>
          </a:p>
        </p:txBody>
      </p:sp>
      <p:sp>
        <p:nvSpPr>
          <p:cNvPr id="4" name="Slide Number Placeholder 3"/>
          <p:cNvSpPr>
            <a:spLocks noGrp="1"/>
          </p:cNvSpPr>
          <p:nvPr>
            <p:ph type="sldNum" sz="quarter" idx="5"/>
          </p:nvPr>
        </p:nvSpPr>
        <p:spPr/>
        <p:txBody>
          <a:bodyPr/>
          <a:lstStyle/>
          <a:p>
            <a:fld id="{F525FF39-B104-40D2-AF28-5D846573FA6F}" type="slidenum">
              <a:rPr lang="en-US" smtClean="0"/>
              <a:t>8</a:t>
            </a:fld>
            <a:endParaRPr lang="en-US"/>
          </a:p>
        </p:txBody>
      </p:sp>
    </p:spTree>
    <p:extLst>
      <p:ext uri="{BB962C8B-B14F-4D97-AF65-F5344CB8AC3E}">
        <p14:creationId xmlns:p14="http://schemas.microsoft.com/office/powerpoint/2010/main" val="1415893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Spring, you can use </a:t>
            </a:r>
            <a:r>
              <a:rPr lang="en-US" dirty="0"/>
              <a:t>@</a:t>
            </a:r>
            <a:r>
              <a:rPr lang="en-US" dirty="0" err="1"/>
              <a:t>Autowired</a:t>
            </a:r>
            <a:r>
              <a:rPr lang="en-US" sz="1200" b="0" i="0" kern="1200" dirty="0">
                <a:solidFill>
                  <a:schemeClr val="tx1"/>
                </a:solidFill>
                <a:effectLst/>
                <a:latin typeface="+mn-lt"/>
                <a:ea typeface="+mn-ea"/>
                <a:cs typeface="+mn-cs"/>
              </a:rPr>
              <a:t> annotation to auto-wire bean on the </a:t>
            </a:r>
            <a:r>
              <a:rPr lang="en-US" dirty="0"/>
              <a:t>setter</a:t>
            </a:r>
            <a:r>
              <a:rPr lang="en-US" sz="1200" b="0" i="0" kern="1200" dirty="0">
                <a:solidFill>
                  <a:schemeClr val="tx1"/>
                </a:solidFill>
                <a:effectLst/>
                <a:latin typeface="+mn-lt"/>
                <a:ea typeface="+mn-ea"/>
                <a:cs typeface="+mn-cs"/>
              </a:rPr>
              <a:t> method, </a:t>
            </a:r>
            <a:r>
              <a:rPr lang="en-US" dirty="0"/>
              <a:t>constructor</a:t>
            </a:r>
            <a:r>
              <a:rPr lang="en-US" sz="1200" b="0" i="0" kern="1200" dirty="0">
                <a:solidFill>
                  <a:schemeClr val="tx1"/>
                </a:solidFill>
                <a:effectLst/>
                <a:latin typeface="+mn-lt"/>
                <a:ea typeface="+mn-ea"/>
                <a:cs typeface="+mn-cs"/>
              </a:rPr>
              <a:t>, or a </a:t>
            </a:r>
            <a:r>
              <a:rPr lang="en-US" dirty="0"/>
              <a:t>field</a:t>
            </a:r>
            <a:r>
              <a:rPr lang="en-US" sz="1200" b="0" i="0" kern="1200" dirty="0">
                <a:solidFill>
                  <a:schemeClr val="tx1"/>
                </a:solidFill>
                <a:effectLst/>
                <a:latin typeface="+mn-lt"/>
                <a:ea typeface="+mn-ea"/>
                <a:cs typeface="+mn-cs"/>
              </a:rPr>
              <a:t>. Moreover, it can </a:t>
            </a:r>
            <a:r>
              <a:rPr lang="en-US" sz="1200" b="0" i="0" kern="1200" dirty="0" err="1">
                <a:solidFill>
                  <a:schemeClr val="tx1"/>
                </a:solidFill>
                <a:effectLst/>
                <a:latin typeface="+mn-lt"/>
                <a:ea typeface="+mn-ea"/>
                <a:cs typeface="+mn-cs"/>
              </a:rPr>
              <a:t>autowire</a:t>
            </a:r>
            <a:r>
              <a:rPr lang="en-US" sz="1200" b="0" i="0" kern="1200" dirty="0">
                <a:solidFill>
                  <a:schemeClr val="tx1"/>
                </a:solidFill>
                <a:effectLst/>
                <a:latin typeface="+mn-lt"/>
                <a:ea typeface="+mn-ea"/>
                <a:cs typeface="+mn-cs"/>
              </a:rPr>
              <a:t> the property in a particular bean. We must first enable the annotation using below configuration in the configuration file.</a:t>
            </a:r>
            <a:endParaRPr lang="en-US" dirty="0"/>
          </a:p>
        </p:txBody>
      </p:sp>
      <p:sp>
        <p:nvSpPr>
          <p:cNvPr id="4" name="Slide Number Placeholder 3"/>
          <p:cNvSpPr>
            <a:spLocks noGrp="1"/>
          </p:cNvSpPr>
          <p:nvPr>
            <p:ph type="sldNum" sz="quarter" idx="5"/>
          </p:nvPr>
        </p:nvSpPr>
        <p:spPr/>
        <p:txBody>
          <a:bodyPr/>
          <a:lstStyle/>
          <a:p>
            <a:fld id="{F525FF39-B104-40D2-AF28-5D846573FA6F}" type="slidenum">
              <a:rPr lang="en-US" smtClean="0"/>
              <a:t>10</a:t>
            </a:fld>
            <a:endParaRPr lang="en-US"/>
          </a:p>
        </p:txBody>
      </p:sp>
    </p:spTree>
    <p:extLst>
      <p:ext uri="{BB962C8B-B14F-4D97-AF65-F5344CB8AC3E}">
        <p14:creationId xmlns:p14="http://schemas.microsoft.com/office/powerpoint/2010/main" val="2128685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the annotation is directly used on properties, Spring looks for and injects </a:t>
            </a:r>
            <a:r>
              <a:rPr lang="en-US" dirty="0"/>
              <a:t>Department</a:t>
            </a:r>
            <a:r>
              <a:rPr lang="en-US" sz="1200" b="0" i="0" kern="1200" dirty="0">
                <a:solidFill>
                  <a:schemeClr val="tx1"/>
                </a:solidFill>
                <a:effectLst/>
                <a:latin typeface="+mn-lt"/>
                <a:ea typeface="+mn-ea"/>
                <a:cs typeface="+mn-cs"/>
              </a:rPr>
              <a:t> when </a:t>
            </a:r>
            <a:r>
              <a:rPr lang="en-US" dirty="0"/>
              <a:t>Employee</a:t>
            </a:r>
            <a:r>
              <a:rPr lang="en-US" sz="1200" b="0" i="0" kern="1200" dirty="0">
                <a:solidFill>
                  <a:schemeClr val="tx1"/>
                </a:solidFill>
                <a:effectLst/>
                <a:latin typeface="+mn-lt"/>
                <a:ea typeface="+mn-ea"/>
                <a:cs typeface="+mn-cs"/>
              </a:rPr>
              <a:t> is created. This is how it eliminates the need for getters and setters.</a:t>
            </a:r>
            <a:endParaRPr lang="en-US" dirty="0"/>
          </a:p>
        </p:txBody>
      </p:sp>
      <p:sp>
        <p:nvSpPr>
          <p:cNvPr id="4" name="Slide Number Placeholder 3"/>
          <p:cNvSpPr>
            <a:spLocks noGrp="1"/>
          </p:cNvSpPr>
          <p:nvPr>
            <p:ph type="sldNum" sz="quarter" idx="5"/>
          </p:nvPr>
        </p:nvSpPr>
        <p:spPr/>
        <p:txBody>
          <a:bodyPr/>
          <a:lstStyle/>
          <a:p>
            <a:fld id="{F525FF39-B104-40D2-AF28-5D846573FA6F}" type="slidenum">
              <a:rPr lang="en-US" smtClean="0"/>
              <a:t>11</a:t>
            </a:fld>
            <a:endParaRPr lang="en-US"/>
          </a:p>
        </p:txBody>
      </p:sp>
    </p:spTree>
    <p:extLst>
      <p:ext uri="{BB962C8B-B14F-4D97-AF65-F5344CB8AC3E}">
        <p14:creationId xmlns:p14="http://schemas.microsoft.com/office/powerpoint/2010/main" val="1324421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when the annotation is used on the setter method, the setter method is called with the instance of </a:t>
            </a:r>
            <a:r>
              <a:rPr lang="en-US" dirty="0"/>
              <a:t>Department</a:t>
            </a:r>
            <a:r>
              <a:rPr lang="en-US" sz="1200" b="0" i="0" kern="1200" dirty="0">
                <a:solidFill>
                  <a:schemeClr val="tx1"/>
                </a:solidFill>
                <a:effectLst/>
                <a:latin typeface="+mn-lt"/>
                <a:ea typeface="+mn-ea"/>
                <a:cs typeface="+mn-cs"/>
              </a:rPr>
              <a:t> when </a:t>
            </a:r>
            <a:r>
              <a:rPr lang="en-US" dirty="0"/>
              <a:t>Employee</a:t>
            </a:r>
            <a:r>
              <a:rPr lang="en-US" sz="1200" b="0" i="0" kern="1200" dirty="0">
                <a:solidFill>
                  <a:schemeClr val="tx1"/>
                </a:solidFill>
                <a:effectLst/>
                <a:latin typeface="+mn-lt"/>
                <a:ea typeface="+mn-ea"/>
                <a:cs typeface="+mn-cs"/>
              </a:rPr>
              <a:t> is created.</a:t>
            </a:r>
            <a:endParaRPr lang="en-US" dirty="0"/>
          </a:p>
        </p:txBody>
      </p:sp>
      <p:sp>
        <p:nvSpPr>
          <p:cNvPr id="4" name="Slide Number Placeholder 3"/>
          <p:cNvSpPr>
            <a:spLocks noGrp="1"/>
          </p:cNvSpPr>
          <p:nvPr>
            <p:ph type="sldNum" sz="quarter" idx="5"/>
          </p:nvPr>
        </p:nvSpPr>
        <p:spPr/>
        <p:txBody>
          <a:bodyPr/>
          <a:lstStyle/>
          <a:p>
            <a:fld id="{F525FF39-B104-40D2-AF28-5D846573FA6F}" type="slidenum">
              <a:rPr lang="en-US" smtClean="0"/>
              <a:t>12</a:t>
            </a:fld>
            <a:endParaRPr lang="en-US"/>
          </a:p>
        </p:txBody>
      </p:sp>
    </p:spTree>
    <p:extLst>
      <p:ext uri="{BB962C8B-B14F-4D97-AF65-F5344CB8AC3E}">
        <p14:creationId xmlns:p14="http://schemas.microsoft.com/office/powerpoint/2010/main" val="490829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annotation is used on a constructor, an instance of </a:t>
            </a:r>
            <a:r>
              <a:rPr lang="en-US" dirty="0"/>
              <a:t>Department</a:t>
            </a:r>
            <a:r>
              <a:rPr lang="en-US" sz="1200" b="0" i="0" kern="1200" dirty="0">
                <a:solidFill>
                  <a:schemeClr val="tx1"/>
                </a:solidFill>
                <a:effectLst/>
                <a:latin typeface="+mn-lt"/>
                <a:ea typeface="+mn-ea"/>
                <a:cs typeface="+mn-cs"/>
              </a:rPr>
              <a:t> is injected as an argument to the constructor when </a:t>
            </a:r>
            <a:r>
              <a:rPr lang="en-US" dirty="0"/>
              <a:t>Employee</a:t>
            </a:r>
            <a:r>
              <a:rPr lang="en-US" sz="1200" b="0" i="0" kern="1200" dirty="0">
                <a:solidFill>
                  <a:schemeClr val="tx1"/>
                </a:solidFill>
                <a:effectLst/>
                <a:latin typeface="+mn-lt"/>
                <a:ea typeface="+mn-ea"/>
                <a:cs typeface="+mn-cs"/>
              </a:rPr>
              <a:t> is created.</a:t>
            </a:r>
            <a:endParaRPr lang="en-US" dirty="0"/>
          </a:p>
        </p:txBody>
      </p:sp>
      <p:sp>
        <p:nvSpPr>
          <p:cNvPr id="4" name="Slide Number Placeholder 3"/>
          <p:cNvSpPr>
            <a:spLocks noGrp="1"/>
          </p:cNvSpPr>
          <p:nvPr>
            <p:ph type="sldNum" sz="quarter" idx="5"/>
          </p:nvPr>
        </p:nvSpPr>
        <p:spPr/>
        <p:txBody>
          <a:bodyPr/>
          <a:lstStyle/>
          <a:p>
            <a:fld id="{F525FF39-B104-40D2-AF28-5D846573FA6F}" type="slidenum">
              <a:rPr lang="en-US" smtClean="0"/>
              <a:t>13</a:t>
            </a:fld>
            <a:endParaRPr lang="en-US"/>
          </a:p>
        </p:txBody>
      </p:sp>
    </p:spTree>
    <p:extLst>
      <p:ext uri="{BB962C8B-B14F-4D97-AF65-F5344CB8AC3E}">
        <p14:creationId xmlns:p14="http://schemas.microsoft.com/office/powerpoint/2010/main" val="124434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9D45D-ED2B-4C1E-B769-901D7B722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6C3635-1C16-4D55-9755-3AA94C1B1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EE96CE-6C55-49B3-BAF5-11D24CA7FE9A}"/>
              </a:ext>
            </a:extLst>
          </p:cNvPr>
          <p:cNvSpPr>
            <a:spLocks noGrp="1"/>
          </p:cNvSpPr>
          <p:nvPr>
            <p:ph type="dt" sz="half" idx="10"/>
          </p:nvPr>
        </p:nvSpPr>
        <p:spPr/>
        <p:txBody>
          <a:bodyPr/>
          <a:lstStyle/>
          <a:p>
            <a:fld id="{E28D86F0-DD02-450C-8C83-F9DA288EB8D3}" type="datetimeFigureOut">
              <a:rPr lang="en-US" smtClean="0"/>
              <a:t>10/31/2019</a:t>
            </a:fld>
            <a:endParaRPr lang="en-US"/>
          </a:p>
        </p:txBody>
      </p:sp>
      <p:sp>
        <p:nvSpPr>
          <p:cNvPr id="5" name="Footer Placeholder 4">
            <a:extLst>
              <a:ext uri="{FF2B5EF4-FFF2-40B4-BE49-F238E27FC236}">
                <a16:creationId xmlns:a16="http://schemas.microsoft.com/office/drawing/2014/main" id="{CA22924E-75D5-4C66-8C13-A19573246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5749B-8DB8-4399-BFC1-8F72612C1061}"/>
              </a:ext>
            </a:extLst>
          </p:cNvPr>
          <p:cNvSpPr>
            <a:spLocks noGrp="1"/>
          </p:cNvSpPr>
          <p:nvPr>
            <p:ph type="sldNum" sz="quarter" idx="12"/>
          </p:nvPr>
        </p:nvSpPr>
        <p:spPr/>
        <p:txBody>
          <a:bodyPr/>
          <a:lstStyle/>
          <a:p>
            <a:fld id="{BDCCBA8E-EE5C-4380-B002-F62AAB34B011}" type="slidenum">
              <a:rPr lang="en-US" smtClean="0"/>
              <a:t>‹#›</a:t>
            </a:fld>
            <a:endParaRPr lang="en-US"/>
          </a:p>
        </p:txBody>
      </p:sp>
    </p:spTree>
    <p:extLst>
      <p:ext uri="{BB962C8B-B14F-4D97-AF65-F5344CB8AC3E}">
        <p14:creationId xmlns:p14="http://schemas.microsoft.com/office/powerpoint/2010/main" val="1704018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FB4C8-FE33-46CF-9077-50FFE2778D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57814E-775C-4F47-AFEB-50C433154C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976C90-97FE-4299-9016-E39AFF456988}"/>
              </a:ext>
            </a:extLst>
          </p:cNvPr>
          <p:cNvSpPr>
            <a:spLocks noGrp="1"/>
          </p:cNvSpPr>
          <p:nvPr>
            <p:ph type="dt" sz="half" idx="10"/>
          </p:nvPr>
        </p:nvSpPr>
        <p:spPr/>
        <p:txBody>
          <a:bodyPr/>
          <a:lstStyle/>
          <a:p>
            <a:fld id="{E28D86F0-DD02-450C-8C83-F9DA288EB8D3}" type="datetimeFigureOut">
              <a:rPr lang="en-US" smtClean="0"/>
              <a:t>10/31/2019</a:t>
            </a:fld>
            <a:endParaRPr lang="en-US"/>
          </a:p>
        </p:txBody>
      </p:sp>
      <p:sp>
        <p:nvSpPr>
          <p:cNvPr id="5" name="Footer Placeholder 4">
            <a:extLst>
              <a:ext uri="{FF2B5EF4-FFF2-40B4-BE49-F238E27FC236}">
                <a16:creationId xmlns:a16="http://schemas.microsoft.com/office/drawing/2014/main" id="{7716DE17-890B-471E-9026-E050678EF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90F84-D4DA-4A8B-A960-3E2A94528491}"/>
              </a:ext>
            </a:extLst>
          </p:cNvPr>
          <p:cNvSpPr>
            <a:spLocks noGrp="1"/>
          </p:cNvSpPr>
          <p:nvPr>
            <p:ph type="sldNum" sz="quarter" idx="12"/>
          </p:nvPr>
        </p:nvSpPr>
        <p:spPr/>
        <p:txBody>
          <a:bodyPr/>
          <a:lstStyle/>
          <a:p>
            <a:fld id="{BDCCBA8E-EE5C-4380-B002-F62AAB34B011}" type="slidenum">
              <a:rPr lang="en-US" smtClean="0"/>
              <a:t>‹#›</a:t>
            </a:fld>
            <a:endParaRPr lang="en-US"/>
          </a:p>
        </p:txBody>
      </p:sp>
    </p:spTree>
    <p:extLst>
      <p:ext uri="{BB962C8B-B14F-4D97-AF65-F5344CB8AC3E}">
        <p14:creationId xmlns:p14="http://schemas.microsoft.com/office/powerpoint/2010/main" val="3813937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F7306E-3477-4D66-AD1D-EF85319D97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0A2FA-5B89-4353-B73C-2BD581700A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A4D9CF-3AC7-4CFA-AB6D-DAE26B11D1BC}"/>
              </a:ext>
            </a:extLst>
          </p:cNvPr>
          <p:cNvSpPr>
            <a:spLocks noGrp="1"/>
          </p:cNvSpPr>
          <p:nvPr>
            <p:ph type="dt" sz="half" idx="10"/>
          </p:nvPr>
        </p:nvSpPr>
        <p:spPr/>
        <p:txBody>
          <a:bodyPr/>
          <a:lstStyle/>
          <a:p>
            <a:fld id="{E28D86F0-DD02-450C-8C83-F9DA288EB8D3}" type="datetimeFigureOut">
              <a:rPr lang="en-US" smtClean="0"/>
              <a:t>10/31/2019</a:t>
            </a:fld>
            <a:endParaRPr lang="en-US"/>
          </a:p>
        </p:txBody>
      </p:sp>
      <p:sp>
        <p:nvSpPr>
          <p:cNvPr id="5" name="Footer Placeholder 4">
            <a:extLst>
              <a:ext uri="{FF2B5EF4-FFF2-40B4-BE49-F238E27FC236}">
                <a16:creationId xmlns:a16="http://schemas.microsoft.com/office/drawing/2014/main" id="{4B73085B-908B-4466-A8A2-15BEBC77B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B4E3-0719-456B-9900-ED038DA80121}"/>
              </a:ext>
            </a:extLst>
          </p:cNvPr>
          <p:cNvSpPr>
            <a:spLocks noGrp="1"/>
          </p:cNvSpPr>
          <p:nvPr>
            <p:ph type="sldNum" sz="quarter" idx="12"/>
          </p:nvPr>
        </p:nvSpPr>
        <p:spPr/>
        <p:txBody>
          <a:bodyPr/>
          <a:lstStyle/>
          <a:p>
            <a:fld id="{BDCCBA8E-EE5C-4380-B002-F62AAB34B011}" type="slidenum">
              <a:rPr lang="en-US" smtClean="0"/>
              <a:t>‹#›</a:t>
            </a:fld>
            <a:endParaRPr lang="en-US"/>
          </a:p>
        </p:txBody>
      </p:sp>
    </p:spTree>
    <p:extLst>
      <p:ext uri="{BB962C8B-B14F-4D97-AF65-F5344CB8AC3E}">
        <p14:creationId xmlns:p14="http://schemas.microsoft.com/office/powerpoint/2010/main" val="102652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E8A1F-F6F8-439F-A487-D456A24BBF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330A29-56E8-4AE9-BFE2-AA7BAD6773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10D11-F8BE-4B5D-9C8A-5A3CA55383EC}"/>
              </a:ext>
            </a:extLst>
          </p:cNvPr>
          <p:cNvSpPr>
            <a:spLocks noGrp="1"/>
          </p:cNvSpPr>
          <p:nvPr>
            <p:ph type="dt" sz="half" idx="10"/>
          </p:nvPr>
        </p:nvSpPr>
        <p:spPr/>
        <p:txBody>
          <a:bodyPr/>
          <a:lstStyle/>
          <a:p>
            <a:fld id="{E28D86F0-DD02-450C-8C83-F9DA288EB8D3}" type="datetimeFigureOut">
              <a:rPr lang="en-US" smtClean="0"/>
              <a:t>10/31/2019</a:t>
            </a:fld>
            <a:endParaRPr lang="en-US"/>
          </a:p>
        </p:txBody>
      </p:sp>
      <p:sp>
        <p:nvSpPr>
          <p:cNvPr id="5" name="Footer Placeholder 4">
            <a:extLst>
              <a:ext uri="{FF2B5EF4-FFF2-40B4-BE49-F238E27FC236}">
                <a16:creationId xmlns:a16="http://schemas.microsoft.com/office/drawing/2014/main" id="{CE64647B-3464-4891-966F-1C6D8B0FC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478AB-27CE-4C5A-B5E1-7DC7F1662A0A}"/>
              </a:ext>
            </a:extLst>
          </p:cNvPr>
          <p:cNvSpPr>
            <a:spLocks noGrp="1"/>
          </p:cNvSpPr>
          <p:nvPr>
            <p:ph type="sldNum" sz="quarter" idx="12"/>
          </p:nvPr>
        </p:nvSpPr>
        <p:spPr/>
        <p:txBody>
          <a:bodyPr/>
          <a:lstStyle/>
          <a:p>
            <a:fld id="{BDCCBA8E-EE5C-4380-B002-F62AAB34B011}" type="slidenum">
              <a:rPr lang="en-US" smtClean="0"/>
              <a:t>‹#›</a:t>
            </a:fld>
            <a:endParaRPr lang="en-US"/>
          </a:p>
        </p:txBody>
      </p:sp>
    </p:spTree>
    <p:extLst>
      <p:ext uri="{BB962C8B-B14F-4D97-AF65-F5344CB8AC3E}">
        <p14:creationId xmlns:p14="http://schemas.microsoft.com/office/powerpoint/2010/main" val="2653639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9F8E-1FCD-4C60-A681-EB885B1F7A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C6056E-EF1E-4E99-8F16-FFE827EC2F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C82997-83E6-4C90-8D16-2837BD219E7A}"/>
              </a:ext>
            </a:extLst>
          </p:cNvPr>
          <p:cNvSpPr>
            <a:spLocks noGrp="1"/>
          </p:cNvSpPr>
          <p:nvPr>
            <p:ph type="dt" sz="half" idx="10"/>
          </p:nvPr>
        </p:nvSpPr>
        <p:spPr/>
        <p:txBody>
          <a:bodyPr/>
          <a:lstStyle/>
          <a:p>
            <a:fld id="{E28D86F0-DD02-450C-8C83-F9DA288EB8D3}" type="datetimeFigureOut">
              <a:rPr lang="en-US" smtClean="0"/>
              <a:t>10/31/2019</a:t>
            </a:fld>
            <a:endParaRPr lang="en-US"/>
          </a:p>
        </p:txBody>
      </p:sp>
      <p:sp>
        <p:nvSpPr>
          <p:cNvPr id="5" name="Footer Placeholder 4">
            <a:extLst>
              <a:ext uri="{FF2B5EF4-FFF2-40B4-BE49-F238E27FC236}">
                <a16:creationId xmlns:a16="http://schemas.microsoft.com/office/drawing/2014/main" id="{B758CD43-67C0-47E0-8ACF-A55A7FAE7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ABD45-26F8-4673-BDD3-CC18248782D2}"/>
              </a:ext>
            </a:extLst>
          </p:cNvPr>
          <p:cNvSpPr>
            <a:spLocks noGrp="1"/>
          </p:cNvSpPr>
          <p:nvPr>
            <p:ph type="sldNum" sz="quarter" idx="12"/>
          </p:nvPr>
        </p:nvSpPr>
        <p:spPr/>
        <p:txBody>
          <a:bodyPr/>
          <a:lstStyle/>
          <a:p>
            <a:fld id="{BDCCBA8E-EE5C-4380-B002-F62AAB34B011}" type="slidenum">
              <a:rPr lang="en-US" smtClean="0"/>
              <a:t>‹#›</a:t>
            </a:fld>
            <a:endParaRPr lang="en-US"/>
          </a:p>
        </p:txBody>
      </p:sp>
    </p:spTree>
    <p:extLst>
      <p:ext uri="{BB962C8B-B14F-4D97-AF65-F5344CB8AC3E}">
        <p14:creationId xmlns:p14="http://schemas.microsoft.com/office/powerpoint/2010/main" val="2917441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5E22-467F-48FB-9F35-8E234602AC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13EEF0-E064-4B7D-8F3A-C69A166A11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06A48-D7B7-41B4-9AC6-31CFD431AA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D8BD7A-2F4C-4C42-9731-E92743E7C97C}"/>
              </a:ext>
            </a:extLst>
          </p:cNvPr>
          <p:cNvSpPr>
            <a:spLocks noGrp="1"/>
          </p:cNvSpPr>
          <p:nvPr>
            <p:ph type="dt" sz="half" idx="10"/>
          </p:nvPr>
        </p:nvSpPr>
        <p:spPr/>
        <p:txBody>
          <a:bodyPr/>
          <a:lstStyle/>
          <a:p>
            <a:fld id="{E28D86F0-DD02-450C-8C83-F9DA288EB8D3}" type="datetimeFigureOut">
              <a:rPr lang="en-US" smtClean="0"/>
              <a:t>10/31/2019</a:t>
            </a:fld>
            <a:endParaRPr lang="en-US"/>
          </a:p>
        </p:txBody>
      </p:sp>
      <p:sp>
        <p:nvSpPr>
          <p:cNvPr id="6" name="Footer Placeholder 5">
            <a:extLst>
              <a:ext uri="{FF2B5EF4-FFF2-40B4-BE49-F238E27FC236}">
                <a16:creationId xmlns:a16="http://schemas.microsoft.com/office/drawing/2014/main" id="{4F2E3E4D-FCC0-489C-84FB-7D9853540C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255EE3-8558-4E77-8B76-7552B3A5B2FC}"/>
              </a:ext>
            </a:extLst>
          </p:cNvPr>
          <p:cNvSpPr>
            <a:spLocks noGrp="1"/>
          </p:cNvSpPr>
          <p:nvPr>
            <p:ph type="sldNum" sz="quarter" idx="12"/>
          </p:nvPr>
        </p:nvSpPr>
        <p:spPr/>
        <p:txBody>
          <a:bodyPr/>
          <a:lstStyle/>
          <a:p>
            <a:fld id="{BDCCBA8E-EE5C-4380-B002-F62AAB34B011}" type="slidenum">
              <a:rPr lang="en-US" smtClean="0"/>
              <a:t>‹#›</a:t>
            </a:fld>
            <a:endParaRPr lang="en-US"/>
          </a:p>
        </p:txBody>
      </p:sp>
    </p:spTree>
    <p:extLst>
      <p:ext uri="{BB962C8B-B14F-4D97-AF65-F5344CB8AC3E}">
        <p14:creationId xmlns:p14="http://schemas.microsoft.com/office/powerpoint/2010/main" val="425232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AD28-138B-49ED-8568-DE241C9BED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6DDD79-476E-47D6-8C84-E66226456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13DE5F-ECE1-4EF1-B097-553A00C022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B17E44-8B8F-4035-A00B-ADD27EB0E4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D341E2-ED37-4C70-B656-DEB18FB3A0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FCE42C-28A4-4B00-B07E-DFD8A5A5DEDC}"/>
              </a:ext>
            </a:extLst>
          </p:cNvPr>
          <p:cNvSpPr>
            <a:spLocks noGrp="1"/>
          </p:cNvSpPr>
          <p:nvPr>
            <p:ph type="dt" sz="half" idx="10"/>
          </p:nvPr>
        </p:nvSpPr>
        <p:spPr/>
        <p:txBody>
          <a:bodyPr/>
          <a:lstStyle/>
          <a:p>
            <a:fld id="{E28D86F0-DD02-450C-8C83-F9DA288EB8D3}" type="datetimeFigureOut">
              <a:rPr lang="en-US" smtClean="0"/>
              <a:t>10/31/2019</a:t>
            </a:fld>
            <a:endParaRPr lang="en-US"/>
          </a:p>
        </p:txBody>
      </p:sp>
      <p:sp>
        <p:nvSpPr>
          <p:cNvPr id="8" name="Footer Placeholder 7">
            <a:extLst>
              <a:ext uri="{FF2B5EF4-FFF2-40B4-BE49-F238E27FC236}">
                <a16:creationId xmlns:a16="http://schemas.microsoft.com/office/drawing/2014/main" id="{D402ADAD-9CAA-4BF7-826A-DCC431B13C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FC7016-FBE3-4E2D-972E-E54F5C37F44F}"/>
              </a:ext>
            </a:extLst>
          </p:cNvPr>
          <p:cNvSpPr>
            <a:spLocks noGrp="1"/>
          </p:cNvSpPr>
          <p:nvPr>
            <p:ph type="sldNum" sz="quarter" idx="12"/>
          </p:nvPr>
        </p:nvSpPr>
        <p:spPr/>
        <p:txBody>
          <a:bodyPr/>
          <a:lstStyle/>
          <a:p>
            <a:fld id="{BDCCBA8E-EE5C-4380-B002-F62AAB34B011}" type="slidenum">
              <a:rPr lang="en-US" smtClean="0"/>
              <a:t>‹#›</a:t>
            </a:fld>
            <a:endParaRPr lang="en-US"/>
          </a:p>
        </p:txBody>
      </p:sp>
    </p:spTree>
    <p:extLst>
      <p:ext uri="{BB962C8B-B14F-4D97-AF65-F5344CB8AC3E}">
        <p14:creationId xmlns:p14="http://schemas.microsoft.com/office/powerpoint/2010/main" val="18579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10AF-7341-4459-B37F-0AA302F54D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38F72B-578C-4D40-BB11-B17AA2CA5BD6}"/>
              </a:ext>
            </a:extLst>
          </p:cNvPr>
          <p:cNvSpPr>
            <a:spLocks noGrp="1"/>
          </p:cNvSpPr>
          <p:nvPr>
            <p:ph type="dt" sz="half" idx="10"/>
          </p:nvPr>
        </p:nvSpPr>
        <p:spPr/>
        <p:txBody>
          <a:bodyPr/>
          <a:lstStyle/>
          <a:p>
            <a:fld id="{E28D86F0-DD02-450C-8C83-F9DA288EB8D3}" type="datetimeFigureOut">
              <a:rPr lang="en-US" smtClean="0"/>
              <a:t>10/31/2019</a:t>
            </a:fld>
            <a:endParaRPr lang="en-US"/>
          </a:p>
        </p:txBody>
      </p:sp>
      <p:sp>
        <p:nvSpPr>
          <p:cNvPr id="4" name="Footer Placeholder 3">
            <a:extLst>
              <a:ext uri="{FF2B5EF4-FFF2-40B4-BE49-F238E27FC236}">
                <a16:creationId xmlns:a16="http://schemas.microsoft.com/office/drawing/2014/main" id="{12E033B0-BEA0-44DA-961D-FB6F924ED8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146C19-244C-48CF-A8D4-0F23B819A5A4}"/>
              </a:ext>
            </a:extLst>
          </p:cNvPr>
          <p:cNvSpPr>
            <a:spLocks noGrp="1"/>
          </p:cNvSpPr>
          <p:nvPr>
            <p:ph type="sldNum" sz="quarter" idx="12"/>
          </p:nvPr>
        </p:nvSpPr>
        <p:spPr/>
        <p:txBody>
          <a:bodyPr/>
          <a:lstStyle/>
          <a:p>
            <a:fld id="{BDCCBA8E-EE5C-4380-B002-F62AAB34B011}" type="slidenum">
              <a:rPr lang="en-US" smtClean="0"/>
              <a:t>‹#›</a:t>
            </a:fld>
            <a:endParaRPr lang="en-US"/>
          </a:p>
        </p:txBody>
      </p:sp>
    </p:spTree>
    <p:extLst>
      <p:ext uri="{BB962C8B-B14F-4D97-AF65-F5344CB8AC3E}">
        <p14:creationId xmlns:p14="http://schemas.microsoft.com/office/powerpoint/2010/main" val="287202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280615-578F-4F45-8BB9-53FF4F9597F1}"/>
              </a:ext>
            </a:extLst>
          </p:cNvPr>
          <p:cNvSpPr>
            <a:spLocks noGrp="1"/>
          </p:cNvSpPr>
          <p:nvPr>
            <p:ph type="dt" sz="half" idx="10"/>
          </p:nvPr>
        </p:nvSpPr>
        <p:spPr/>
        <p:txBody>
          <a:bodyPr/>
          <a:lstStyle/>
          <a:p>
            <a:fld id="{E28D86F0-DD02-450C-8C83-F9DA288EB8D3}" type="datetimeFigureOut">
              <a:rPr lang="en-US" smtClean="0"/>
              <a:t>10/31/2019</a:t>
            </a:fld>
            <a:endParaRPr lang="en-US"/>
          </a:p>
        </p:txBody>
      </p:sp>
      <p:sp>
        <p:nvSpPr>
          <p:cNvPr id="3" name="Footer Placeholder 2">
            <a:extLst>
              <a:ext uri="{FF2B5EF4-FFF2-40B4-BE49-F238E27FC236}">
                <a16:creationId xmlns:a16="http://schemas.microsoft.com/office/drawing/2014/main" id="{177B4B31-8823-47CB-8B63-CC10BF047F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2B2C38-0A7E-4E6B-A185-1BFCC505ED96}"/>
              </a:ext>
            </a:extLst>
          </p:cNvPr>
          <p:cNvSpPr>
            <a:spLocks noGrp="1"/>
          </p:cNvSpPr>
          <p:nvPr>
            <p:ph type="sldNum" sz="quarter" idx="12"/>
          </p:nvPr>
        </p:nvSpPr>
        <p:spPr/>
        <p:txBody>
          <a:bodyPr/>
          <a:lstStyle/>
          <a:p>
            <a:fld id="{BDCCBA8E-EE5C-4380-B002-F62AAB34B011}" type="slidenum">
              <a:rPr lang="en-US" smtClean="0"/>
              <a:t>‹#›</a:t>
            </a:fld>
            <a:endParaRPr lang="en-US"/>
          </a:p>
        </p:txBody>
      </p:sp>
    </p:spTree>
    <p:extLst>
      <p:ext uri="{BB962C8B-B14F-4D97-AF65-F5344CB8AC3E}">
        <p14:creationId xmlns:p14="http://schemas.microsoft.com/office/powerpoint/2010/main" val="2389290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2E68-1DF3-48FF-96F1-E522B5DAB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E1B236-77B3-4C13-94DA-7AD31F40B6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6F37D7-CA50-4F7E-A764-B8F55C3BE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60EB81-9098-427B-8D67-645612D562BB}"/>
              </a:ext>
            </a:extLst>
          </p:cNvPr>
          <p:cNvSpPr>
            <a:spLocks noGrp="1"/>
          </p:cNvSpPr>
          <p:nvPr>
            <p:ph type="dt" sz="half" idx="10"/>
          </p:nvPr>
        </p:nvSpPr>
        <p:spPr/>
        <p:txBody>
          <a:bodyPr/>
          <a:lstStyle/>
          <a:p>
            <a:fld id="{E28D86F0-DD02-450C-8C83-F9DA288EB8D3}" type="datetimeFigureOut">
              <a:rPr lang="en-US" smtClean="0"/>
              <a:t>10/31/2019</a:t>
            </a:fld>
            <a:endParaRPr lang="en-US"/>
          </a:p>
        </p:txBody>
      </p:sp>
      <p:sp>
        <p:nvSpPr>
          <p:cNvPr id="6" name="Footer Placeholder 5">
            <a:extLst>
              <a:ext uri="{FF2B5EF4-FFF2-40B4-BE49-F238E27FC236}">
                <a16:creationId xmlns:a16="http://schemas.microsoft.com/office/drawing/2014/main" id="{8A6950DE-933A-4AB2-B5D0-01132CC157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0B21AC-C815-4A1F-9332-91E23DF586E5}"/>
              </a:ext>
            </a:extLst>
          </p:cNvPr>
          <p:cNvSpPr>
            <a:spLocks noGrp="1"/>
          </p:cNvSpPr>
          <p:nvPr>
            <p:ph type="sldNum" sz="quarter" idx="12"/>
          </p:nvPr>
        </p:nvSpPr>
        <p:spPr/>
        <p:txBody>
          <a:bodyPr/>
          <a:lstStyle/>
          <a:p>
            <a:fld id="{BDCCBA8E-EE5C-4380-B002-F62AAB34B011}" type="slidenum">
              <a:rPr lang="en-US" smtClean="0"/>
              <a:t>‹#›</a:t>
            </a:fld>
            <a:endParaRPr lang="en-US"/>
          </a:p>
        </p:txBody>
      </p:sp>
    </p:spTree>
    <p:extLst>
      <p:ext uri="{BB962C8B-B14F-4D97-AF65-F5344CB8AC3E}">
        <p14:creationId xmlns:p14="http://schemas.microsoft.com/office/powerpoint/2010/main" val="521257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B239A-C0B4-44A2-99EC-90FDA58FB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1CC923-7674-403B-AE68-30BEE79EDA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0E6D79-6530-4D91-8C79-55AC47F87F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13368-9B64-422C-BB00-C22F6D4CCCED}"/>
              </a:ext>
            </a:extLst>
          </p:cNvPr>
          <p:cNvSpPr>
            <a:spLocks noGrp="1"/>
          </p:cNvSpPr>
          <p:nvPr>
            <p:ph type="dt" sz="half" idx="10"/>
          </p:nvPr>
        </p:nvSpPr>
        <p:spPr/>
        <p:txBody>
          <a:bodyPr/>
          <a:lstStyle/>
          <a:p>
            <a:fld id="{E28D86F0-DD02-450C-8C83-F9DA288EB8D3}" type="datetimeFigureOut">
              <a:rPr lang="en-US" smtClean="0"/>
              <a:t>10/31/2019</a:t>
            </a:fld>
            <a:endParaRPr lang="en-US"/>
          </a:p>
        </p:txBody>
      </p:sp>
      <p:sp>
        <p:nvSpPr>
          <p:cNvPr id="6" name="Footer Placeholder 5">
            <a:extLst>
              <a:ext uri="{FF2B5EF4-FFF2-40B4-BE49-F238E27FC236}">
                <a16:creationId xmlns:a16="http://schemas.microsoft.com/office/drawing/2014/main" id="{CE91A100-5F3E-4E63-A0EC-4C4257968E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C14464-69D4-4092-8EF8-99F079E51D11}"/>
              </a:ext>
            </a:extLst>
          </p:cNvPr>
          <p:cNvSpPr>
            <a:spLocks noGrp="1"/>
          </p:cNvSpPr>
          <p:nvPr>
            <p:ph type="sldNum" sz="quarter" idx="12"/>
          </p:nvPr>
        </p:nvSpPr>
        <p:spPr/>
        <p:txBody>
          <a:bodyPr/>
          <a:lstStyle/>
          <a:p>
            <a:fld id="{BDCCBA8E-EE5C-4380-B002-F62AAB34B011}" type="slidenum">
              <a:rPr lang="en-US" smtClean="0"/>
              <a:t>‹#›</a:t>
            </a:fld>
            <a:endParaRPr lang="en-US"/>
          </a:p>
        </p:txBody>
      </p:sp>
    </p:spTree>
    <p:extLst>
      <p:ext uri="{BB962C8B-B14F-4D97-AF65-F5344CB8AC3E}">
        <p14:creationId xmlns:p14="http://schemas.microsoft.com/office/powerpoint/2010/main" val="2681471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B1A292-040C-431F-8C97-162095FF7A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623BAF-1EA7-42DA-98CA-14E332076B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DB3B7-C715-48B2-9A41-E9840D0F86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D86F0-DD02-450C-8C83-F9DA288EB8D3}" type="datetimeFigureOut">
              <a:rPr lang="en-US" smtClean="0"/>
              <a:t>10/31/2019</a:t>
            </a:fld>
            <a:endParaRPr lang="en-US"/>
          </a:p>
        </p:txBody>
      </p:sp>
      <p:sp>
        <p:nvSpPr>
          <p:cNvPr id="5" name="Footer Placeholder 4">
            <a:extLst>
              <a:ext uri="{FF2B5EF4-FFF2-40B4-BE49-F238E27FC236}">
                <a16:creationId xmlns:a16="http://schemas.microsoft.com/office/drawing/2014/main" id="{70943A17-BCE2-43DE-B551-97195A39E1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3C0A61-B6A2-453E-9BD2-F4412744AF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CBA8E-EE5C-4380-B002-F62AAB34B011}" type="slidenum">
              <a:rPr lang="en-US" smtClean="0"/>
              <a:t>‹#›</a:t>
            </a:fld>
            <a:endParaRPr lang="en-US"/>
          </a:p>
        </p:txBody>
      </p:sp>
    </p:spTree>
    <p:extLst>
      <p:ext uri="{BB962C8B-B14F-4D97-AF65-F5344CB8AC3E}">
        <p14:creationId xmlns:p14="http://schemas.microsoft.com/office/powerpoint/2010/main" val="1079132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spring.io/spring/docs/3.2.x/spring-framework-reference/html/beans.html" TargetMode="External"/><Relationship Id="rId2" Type="http://schemas.openxmlformats.org/officeDocument/2006/relationships/hyperlink" Target="https://docs.spring.io/spring/docs/3.0.0.M3/reference/html/ch04s04.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6FC5-981D-41ED-9D4A-FAE6DD23D322}"/>
              </a:ext>
            </a:extLst>
          </p:cNvPr>
          <p:cNvSpPr>
            <a:spLocks noGrp="1"/>
          </p:cNvSpPr>
          <p:nvPr>
            <p:ph type="ctrTitle"/>
          </p:nvPr>
        </p:nvSpPr>
        <p:spPr/>
        <p:txBody>
          <a:bodyPr/>
          <a:lstStyle/>
          <a:p>
            <a:r>
              <a:rPr lang="en-US" dirty="0"/>
              <a:t>Spring – Auto Wiring</a:t>
            </a:r>
          </a:p>
        </p:txBody>
      </p:sp>
      <p:sp>
        <p:nvSpPr>
          <p:cNvPr id="3" name="Subtitle 2">
            <a:extLst>
              <a:ext uri="{FF2B5EF4-FFF2-40B4-BE49-F238E27FC236}">
                <a16:creationId xmlns:a16="http://schemas.microsoft.com/office/drawing/2014/main" id="{BB88B4C9-E8EC-4048-BD69-D793ABF8998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38880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D547-597C-4500-B8AA-AA23EF86B300}"/>
              </a:ext>
            </a:extLst>
          </p:cNvPr>
          <p:cNvSpPr>
            <a:spLocks noGrp="1"/>
          </p:cNvSpPr>
          <p:nvPr>
            <p:ph type="title"/>
          </p:nvPr>
        </p:nvSpPr>
        <p:spPr/>
        <p:txBody>
          <a:bodyPr/>
          <a:lstStyle/>
          <a:p>
            <a:r>
              <a:rPr lang="en-US" b="1" dirty="0"/>
              <a:t>@</a:t>
            </a:r>
            <a:r>
              <a:rPr lang="en-US" b="1" dirty="0" err="1"/>
              <a:t>Autowired</a:t>
            </a:r>
            <a:r>
              <a:rPr lang="en-US" b="1" dirty="0"/>
              <a:t> Annotation</a:t>
            </a:r>
            <a:br>
              <a:rPr lang="en-US" b="1" dirty="0"/>
            </a:br>
            <a:endParaRPr lang="en-US" dirty="0"/>
          </a:p>
        </p:txBody>
      </p:sp>
      <p:sp>
        <p:nvSpPr>
          <p:cNvPr id="3" name="Content Placeholder 2">
            <a:extLst>
              <a:ext uri="{FF2B5EF4-FFF2-40B4-BE49-F238E27FC236}">
                <a16:creationId xmlns:a16="http://schemas.microsoft.com/office/drawing/2014/main" id="{F3C14073-9931-45CD-B809-2D7375F20593}"/>
              </a:ext>
            </a:extLst>
          </p:cNvPr>
          <p:cNvSpPr>
            <a:spLocks noGrp="1"/>
          </p:cNvSpPr>
          <p:nvPr>
            <p:ph idx="1"/>
          </p:nvPr>
        </p:nvSpPr>
        <p:spPr/>
        <p:txBody>
          <a:bodyPr>
            <a:normAutofit lnSpcReduction="10000"/>
          </a:bodyPr>
          <a:lstStyle/>
          <a:p>
            <a:pPr marL="0" indent="0">
              <a:buNone/>
            </a:pPr>
            <a:r>
              <a:rPr lang="en-US" dirty="0"/>
              <a:t>Java Based Configuration to enable annotation driven injection :-</a:t>
            </a:r>
          </a:p>
          <a:p>
            <a:pPr marL="0" indent="0">
              <a:buNone/>
            </a:pPr>
            <a:r>
              <a:rPr lang="en-US" sz="2400" b="1" i="1" dirty="0"/>
              <a:t>@Configuration</a:t>
            </a:r>
          </a:p>
          <a:p>
            <a:pPr marL="0" indent="0">
              <a:buNone/>
            </a:pPr>
            <a:r>
              <a:rPr lang="en-US" sz="2400" b="1" i="1" dirty="0"/>
              <a:t>@</a:t>
            </a:r>
            <a:r>
              <a:rPr lang="en-US" sz="2400" b="1" i="1" dirty="0" err="1"/>
              <a:t>ComponentScan</a:t>
            </a:r>
            <a:r>
              <a:rPr lang="en-US" sz="2400" b="1" i="1" dirty="0"/>
              <a:t>(“</a:t>
            </a:r>
            <a:r>
              <a:rPr lang="en-US" sz="2400" b="1" i="1" dirty="0" err="1"/>
              <a:t>com.springexample.autowiringdemo</a:t>
            </a:r>
            <a:r>
              <a:rPr lang="en-US" sz="2400" b="1" i="1" dirty="0"/>
              <a:t>")</a:t>
            </a:r>
          </a:p>
          <a:p>
            <a:pPr marL="0" indent="0">
              <a:buNone/>
            </a:pPr>
            <a:r>
              <a:rPr lang="en-US" sz="2400" b="1" i="1" dirty="0"/>
              <a:t>public class </a:t>
            </a:r>
            <a:r>
              <a:rPr lang="en-US" sz="2400" b="1" i="1" dirty="0" err="1"/>
              <a:t>AppConfig</a:t>
            </a:r>
            <a:r>
              <a:rPr lang="en-US" sz="2400" b="1" i="1" dirty="0"/>
              <a:t> {}</a:t>
            </a:r>
          </a:p>
          <a:p>
            <a:pPr marL="0" indent="0">
              <a:buNone/>
            </a:pPr>
            <a:endParaRPr lang="en-US" sz="2400" dirty="0"/>
          </a:p>
          <a:p>
            <a:pPr marL="0" indent="0">
              <a:buNone/>
            </a:pPr>
            <a:r>
              <a:rPr lang="en-US" sz="2400" dirty="0"/>
              <a:t>XML Based Configuration:-</a:t>
            </a:r>
          </a:p>
          <a:p>
            <a:pPr marL="0" indent="0">
              <a:buNone/>
            </a:pPr>
            <a:br>
              <a:rPr lang="en-US" dirty="0"/>
            </a:br>
            <a:r>
              <a:rPr lang="en-US" b="1" i="1" dirty="0"/>
              <a:t>&lt;</a:t>
            </a:r>
            <a:r>
              <a:rPr lang="en-US" b="1" i="1" dirty="0" err="1"/>
              <a:t>context:annotation-config</a:t>
            </a:r>
            <a:r>
              <a:rPr lang="en-US" b="1" i="1" dirty="0"/>
              <a:t> /&gt;</a:t>
            </a:r>
          </a:p>
          <a:p>
            <a:pPr marL="0" indent="0">
              <a:buNone/>
            </a:pPr>
            <a:r>
              <a:rPr lang="en-US" dirty="0"/>
              <a:t>Above configuration can be used on modes like properties, setters, and constructors</a:t>
            </a:r>
            <a:endParaRPr lang="en-US" sz="2400" b="1" i="1" dirty="0"/>
          </a:p>
        </p:txBody>
      </p:sp>
    </p:spTree>
    <p:extLst>
      <p:ext uri="{BB962C8B-B14F-4D97-AF65-F5344CB8AC3E}">
        <p14:creationId xmlns:p14="http://schemas.microsoft.com/office/powerpoint/2010/main" val="630289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D547-597C-4500-B8AA-AA23EF86B300}"/>
              </a:ext>
            </a:extLst>
          </p:cNvPr>
          <p:cNvSpPr>
            <a:spLocks noGrp="1"/>
          </p:cNvSpPr>
          <p:nvPr>
            <p:ph type="title"/>
          </p:nvPr>
        </p:nvSpPr>
        <p:spPr/>
        <p:txBody>
          <a:bodyPr/>
          <a:lstStyle/>
          <a:p>
            <a:r>
              <a:rPr lang="en-US" b="1" dirty="0"/>
              <a:t>@</a:t>
            </a:r>
            <a:r>
              <a:rPr lang="en-US" b="1" dirty="0" err="1"/>
              <a:t>Autowired</a:t>
            </a:r>
            <a:r>
              <a:rPr lang="en-US" b="1" dirty="0"/>
              <a:t> on Properties</a:t>
            </a:r>
            <a:endParaRPr lang="en-US" dirty="0"/>
          </a:p>
        </p:txBody>
      </p:sp>
      <p:sp>
        <p:nvSpPr>
          <p:cNvPr id="3" name="Content Placeholder 2">
            <a:extLst>
              <a:ext uri="{FF2B5EF4-FFF2-40B4-BE49-F238E27FC236}">
                <a16:creationId xmlns:a16="http://schemas.microsoft.com/office/drawing/2014/main" id="{F3C14073-9931-45CD-B809-2D7375F20593}"/>
              </a:ext>
            </a:extLst>
          </p:cNvPr>
          <p:cNvSpPr>
            <a:spLocks noGrp="1"/>
          </p:cNvSpPr>
          <p:nvPr>
            <p:ph idx="1"/>
          </p:nvPr>
        </p:nvSpPr>
        <p:spPr>
          <a:xfrm>
            <a:off x="838200" y="1825625"/>
            <a:ext cx="4972291" cy="4667250"/>
          </a:xfrm>
        </p:spPr>
        <p:txBody>
          <a:bodyPr>
            <a:normAutofit/>
          </a:bodyPr>
          <a:lstStyle/>
          <a:p>
            <a:pPr marL="0" indent="0">
              <a:buNone/>
            </a:pPr>
            <a:r>
              <a:rPr lang="en-US" sz="1400" b="1" i="1" dirty="0"/>
              <a:t>Example:-</a:t>
            </a:r>
          </a:p>
          <a:p>
            <a:pPr marL="0" indent="0">
              <a:buNone/>
            </a:pPr>
            <a:r>
              <a:rPr lang="en-US" sz="1400" b="1" i="1" dirty="0"/>
              <a:t>import </a:t>
            </a:r>
            <a:r>
              <a:rPr lang="en-US" sz="1400" b="1" i="1" dirty="0" err="1"/>
              <a:t>org.springframework.stereotype.Component</a:t>
            </a:r>
            <a:r>
              <a:rPr lang="en-US" sz="1400" b="1" i="1" dirty="0"/>
              <a:t>;</a:t>
            </a:r>
          </a:p>
          <a:p>
            <a:pPr marL="0" indent="0">
              <a:buNone/>
            </a:pPr>
            <a:r>
              <a:rPr lang="en-US" sz="1400" b="1" i="1" dirty="0"/>
              <a:t>@Component</a:t>
            </a:r>
          </a:p>
          <a:p>
            <a:pPr marL="0" indent="0">
              <a:buNone/>
            </a:pPr>
            <a:r>
              <a:rPr lang="en-US" sz="1400" b="1" i="1" dirty="0"/>
              <a:t>public class Department {</a:t>
            </a:r>
          </a:p>
          <a:p>
            <a:pPr marL="0" indent="0">
              <a:buNone/>
            </a:pPr>
            <a:r>
              <a:rPr lang="en-US" sz="1400" b="1" i="1" dirty="0"/>
              <a:t>private String </a:t>
            </a:r>
            <a:r>
              <a:rPr lang="en-US" sz="1400" b="1" i="1" dirty="0" err="1"/>
              <a:t>deptName</a:t>
            </a:r>
            <a:r>
              <a:rPr lang="en-US" sz="1400" b="1" i="1" dirty="0"/>
              <a:t>;</a:t>
            </a:r>
          </a:p>
          <a:p>
            <a:pPr marL="0" indent="0">
              <a:buNone/>
            </a:pPr>
            <a:r>
              <a:rPr lang="en-US" sz="1400" b="1" i="1" dirty="0"/>
              <a:t>public String </a:t>
            </a:r>
            <a:r>
              <a:rPr lang="en-US" sz="1400" b="1" i="1" dirty="0" err="1"/>
              <a:t>getDeptName</a:t>
            </a:r>
            <a:r>
              <a:rPr lang="en-US" sz="1400" b="1" i="1" dirty="0"/>
              <a:t>() {</a:t>
            </a:r>
          </a:p>
          <a:p>
            <a:pPr marL="0" indent="0">
              <a:buNone/>
            </a:pPr>
            <a:r>
              <a:rPr lang="en-US" sz="1400" b="1" i="1" dirty="0"/>
              <a:t>return </a:t>
            </a:r>
            <a:r>
              <a:rPr lang="en-US" sz="1400" b="1" i="1" dirty="0" err="1"/>
              <a:t>deptName</a:t>
            </a:r>
            <a:r>
              <a:rPr lang="en-US" sz="1400" b="1" i="1" dirty="0"/>
              <a:t>;</a:t>
            </a:r>
          </a:p>
          <a:p>
            <a:pPr marL="0" indent="0">
              <a:buNone/>
            </a:pPr>
            <a:r>
              <a:rPr lang="en-US" sz="1400" b="1" i="1" dirty="0"/>
              <a:t>}</a:t>
            </a:r>
          </a:p>
          <a:p>
            <a:pPr marL="0" indent="0">
              <a:buNone/>
            </a:pPr>
            <a:r>
              <a:rPr lang="en-US" sz="1400" b="1" i="1" dirty="0"/>
              <a:t>public void </a:t>
            </a:r>
            <a:r>
              <a:rPr lang="en-US" sz="1400" b="1" i="1" dirty="0" err="1"/>
              <a:t>setDeptName</a:t>
            </a:r>
            <a:r>
              <a:rPr lang="en-US" sz="1400" b="1" i="1" dirty="0"/>
              <a:t>(String </a:t>
            </a:r>
            <a:r>
              <a:rPr lang="en-US" sz="1400" b="1" i="1" dirty="0" err="1"/>
              <a:t>deptName</a:t>
            </a:r>
            <a:r>
              <a:rPr lang="en-US" sz="1400" b="1" i="1" dirty="0"/>
              <a:t>) {</a:t>
            </a:r>
          </a:p>
          <a:p>
            <a:pPr marL="0" indent="0">
              <a:buNone/>
            </a:pPr>
            <a:r>
              <a:rPr lang="en-US" sz="1400" b="1" i="1" dirty="0" err="1"/>
              <a:t>this.deptName</a:t>
            </a:r>
            <a:r>
              <a:rPr lang="en-US" sz="1400" b="1" i="1" dirty="0"/>
              <a:t> = </a:t>
            </a:r>
            <a:r>
              <a:rPr lang="en-US" sz="1400" b="1" i="1" dirty="0" err="1"/>
              <a:t>deptName</a:t>
            </a:r>
            <a:r>
              <a:rPr lang="en-US" sz="1400" b="1" i="1" dirty="0"/>
              <a:t>;</a:t>
            </a:r>
          </a:p>
          <a:p>
            <a:pPr marL="0" indent="0">
              <a:buNone/>
            </a:pPr>
            <a:r>
              <a:rPr lang="en-US" sz="1400" b="1" i="1" dirty="0"/>
              <a:t>}</a:t>
            </a:r>
          </a:p>
          <a:p>
            <a:pPr marL="0" indent="0">
              <a:buNone/>
            </a:pPr>
            <a:r>
              <a:rPr lang="en-US" sz="1400" b="1" i="1" dirty="0"/>
              <a:t>}</a:t>
            </a:r>
          </a:p>
        </p:txBody>
      </p:sp>
      <p:sp>
        <p:nvSpPr>
          <p:cNvPr id="4" name="Content Placeholder 2">
            <a:extLst>
              <a:ext uri="{FF2B5EF4-FFF2-40B4-BE49-F238E27FC236}">
                <a16:creationId xmlns:a16="http://schemas.microsoft.com/office/drawing/2014/main" id="{583E1F74-2B73-441B-9C43-56C106F09196}"/>
              </a:ext>
            </a:extLst>
          </p:cNvPr>
          <p:cNvSpPr txBox="1">
            <a:spLocks/>
          </p:cNvSpPr>
          <p:nvPr/>
        </p:nvSpPr>
        <p:spPr>
          <a:xfrm>
            <a:off x="6199208" y="1281615"/>
            <a:ext cx="4972291" cy="4667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i="1" dirty="0"/>
              <a:t>Example:-</a:t>
            </a:r>
          </a:p>
          <a:p>
            <a:pPr marL="0" indent="0">
              <a:buNone/>
            </a:pPr>
            <a:r>
              <a:rPr lang="en-US" sz="1400" b="1" i="1" dirty="0"/>
              <a:t>import </a:t>
            </a:r>
            <a:r>
              <a:rPr lang="en-US" sz="1400" b="1" i="1" dirty="0" err="1"/>
              <a:t>org.springframework.beans.factory.annotation.Autowired</a:t>
            </a:r>
            <a:r>
              <a:rPr lang="en-US" sz="1400" b="1" i="1" dirty="0"/>
              <a:t>;</a:t>
            </a:r>
          </a:p>
          <a:p>
            <a:pPr marL="0" indent="0">
              <a:buNone/>
            </a:pPr>
            <a:r>
              <a:rPr lang="en-US" sz="1400" b="1" i="1" dirty="0"/>
              <a:t>public class Employee {</a:t>
            </a:r>
          </a:p>
          <a:p>
            <a:pPr marL="0" indent="0">
              <a:buNone/>
            </a:pPr>
            <a:r>
              <a:rPr lang="en-US" sz="1400" b="1" i="1" dirty="0"/>
              <a:t>    private int </a:t>
            </a:r>
            <a:r>
              <a:rPr lang="en-US" sz="1400" b="1" i="1" dirty="0" err="1"/>
              <a:t>eid</a:t>
            </a:r>
            <a:r>
              <a:rPr lang="en-US" sz="1400" b="1" i="1" dirty="0"/>
              <a:t>;  private String </a:t>
            </a:r>
            <a:r>
              <a:rPr lang="en-US" sz="1400" b="1" i="1" dirty="0" err="1"/>
              <a:t>ename</a:t>
            </a:r>
            <a:r>
              <a:rPr lang="en-US" sz="1400" b="1" i="1" dirty="0"/>
              <a:t>;</a:t>
            </a:r>
          </a:p>
          <a:p>
            <a:pPr marL="0" indent="0">
              <a:buNone/>
            </a:pPr>
            <a:r>
              <a:rPr lang="en-US" sz="1400" b="1" i="1" dirty="0"/>
              <a:t>    @</a:t>
            </a:r>
            <a:r>
              <a:rPr lang="en-US" sz="1400" b="1" i="1" dirty="0" err="1"/>
              <a:t>Autowired</a:t>
            </a:r>
            <a:endParaRPr lang="en-US" sz="1400" b="1" i="1" dirty="0"/>
          </a:p>
          <a:p>
            <a:pPr marL="0" indent="0">
              <a:buNone/>
            </a:pPr>
            <a:r>
              <a:rPr lang="en-US" sz="1400" b="1" i="1" dirty="0"/>
              <a:t>    private Department </a:t>
            </a:r>
            <a:r>
              <a:rPr lang="en-US" sz="1400" b="1" i="1" dirty="0" err="1"/>
              <a:t>department</a:t>
            </a:r>
            <a:r>
              <a:rPr lang="en-US" sz="1400" b="1" i="1" dirty="0"/>
              <a:t>;</a:t>
            </a:r>
          </a:p>
          <a:p>
            <a:pPr marL="0" indent="0">
              <a:buNone/>
            </a:pPr>
            <a:r>
              <a:rPr lang="en-US" sz="1400" b="1" i="1" dirty="0"/>
              <a:t>    public int </a:t>
            </a:r>
            <a:r>
              <a:rPr lang="en-US" sz="1400" b="1" i="1" dirty="0" err="1"/>
              <a:t>getEid</a:t>
            </a:r>
            <a:r>
              <a:rPr lang="en-US" sz="1400" b="1" i="1" dirty="0"/>
              <a:t>() {return </a:t>
            </a:r>
            <a:r>
              <a:rPr lang="en-US" sz="1400" b="1" i="1" dirty="0" err="1"/>
              <a:t>eid</a:t>
            </a:r>
            <a:r>
              <a:rPr lang="en-US" sz="1400" b="1" i="1" dirty="0"/>
              <a:t>; }</a:t>
            </a:r>
          </a:p>
          <a:p>
            <a:pPr marL="0" indent="0">
              <a:buNone/>
            </a:pPr>
            <a:r>
              <a:rPr lang="en-US" sz="1400" b="1" i="1" dirty="0"/>
              <a:t>    public void </a:t>
            </a:r>
            <a:r>
              <a:rPr lang="en-US" sz="1400" b="1" i="1" dirty="0" err="1"/>
              <a:t>setEid</a:t>
            </a:r>
            <a:r>
              <a:rPr lang="en-US" sz="1400" b="1" i="1" dirty="0"/>
              <a:t>(int </a:t>
            </a:r>
            <a:r>
              <a:rPr lang="en-US" sz="1400" b="1" i="1" dirty="0" err="1"/>
              <a:t>eid</a:t>
            </a:r>
            <a:r>
              <a:rPr lang="en-US" sz="1400" b="1" i="1" dirty="0"/>
              <a:t>) {</a:t>
            </a:r>
            <a:r>
              <a:rPr lang="en-US" sz="1400" b="1" i="1" dirty="0" err="1"/>
              <a:t>this.eid</a:t>
            </a:r>
            <a:r>
              <a:rPr lang="en-US" sz="1400" b="1" i="1" dirty="0"/>
              <a:t> = </a:t>
            </a:r>
            <a:r>
              <a:rPr lang="en-US" sz="1400" b="1" i="1" dirty="0" err="1"/>
              <a:t>eid</a:t>
            </a:r>
            <a:r>
              <a:rPr lang="en-US" sz="1400" b="1" i="1" dirty="0"/>
              <a:t>;}</a:t>
            </a:r>
          </a:p>
          <a:p>
            <a:pPr marL="0" indent="0">
              <a:buNone/>
            </a:pPr>
            <a:r>
              <a:rPr lang="en-US" sz="1400" b="1" i="1" dirty="0"/>
              <a:t>    public String </a:t>
            </a:r>
            <a:r>
              <a:rPr lang="en-US" sz="1400" b="1" i="1" dirty="0" err="1"/>
              <a:t>getEname</a:t>
            </a:r>
            <a:r>
              <a:rPr lang="en-US" sz="1400" b="1" i="1" dirty="0"/>
              <a:t>() {return </a:t>
            </a:r>
            <a:r>
              <a:rPr lang="en-US" sz="1400" b="1" i="1" dirty="0" err="1"/>
              <a:t>ename</a:t>
            </a:r>
            <a:r>
              <a:rPr lang="en-US" sz="1400" b="1" i="1" dirty="0"/>
              <a:t>;}</a:t>
            </a:r>
          </a:p>
          <a:p>
            <a:pPr marL="0" indent="0">
              <a:buNone/>
            </a:pPr>
            <a:r>
              <a:rPr lang="en-US" sz="1400" b="1" i="1" dirty="0"/>
              <a:t>    public void </a:t>
            </a:r>
            <a:r>
              <a:rPr lang="en-US" sz="1400" b="1" i="1" dirty="0" err="1"/>
              <a:t>setEname</a:t>
            </a:r>
            <a:r>
              <a:rPr lang="en-US" sz="1400" b="1" i="1" dirty="0"/>
              <a:t>(String </a:t>
            </a:r>
            <a:r>
              <a:rPr lang="en-US" sz="1400" b="1" i="1" dirty="0" err="1"/>
              <a:t>ename</a:t>
            </a:r>
            <a:r>
              <a:rPr lang="en-US" sz="1400" b="1" i="1" dirty="0"/>
              <a:t>) { </a:t>
            </a:r>
            <a:r>
              <a:rPr lang="en-US" sz="1400" b="1" i="1" dirty="0" err="1"/>
              <a:t>this.ename</a:t>
            </a:r>
            <a:r>
              <a:rPr lang="en-US" sz="1400" b="1" i="1" dirty="0"/>
              <a:t> = </a:t>
            </a:r>
            <a:r>
              <a:rPr lang="en-US" sz="1400" b="1" i="1" dirty="0" err="1"/>
              <a:t>ename</a:t>
            </a:r>
            <a:r>
              <a:rPr lang="en-US" sz="1400" b="1" i="1" dirty="0"/>
              <a:t>; }</a:t>
            </a:r>
          </a:p>
          <a:p>
            <a:pPr marL="0" indent="0">
              <a:buNone/>
            </a:pPr>
            <a:r>
              <a:rPr lang="en-US" sz="1400" b="1" i="1" dirty="0"/>
              <a:t>    public void </a:t>
            </a:r>
            <a:r>
              <a:rPr lang="en-US" sz="1400" b="1" i="1" dirty="0" err="1"/>
              <a:t>showEployeeDetails</a:t>
            </a:r>
            <a:r>
              <a:rPr lang="en-US" sz="1400" b="1" i="1" dirty="0"/>
              <a:t>(){</a:t>
            </a:r>
          </a:p>
          <a:p>
            <a:pPr marL="0" indent="0">
              <a:buNone/>
            </a:pPr>
            <a:r>
              <a:rPr lang="en-US" sz="1400" b="1" i="1" dirty="0"/>
              <a:t>        </a:t>
            </a:r>
            <a:r>
              <a:rPr lang="en-US" sz="1400" b="1" i="1" dirty="0" err="1"/>
              <a:t>System.out.println</a:t>
            </a:r>
            <a:r>
              <a:rPr lang="en-US" sz="1400" b="1" i="1" dirty="0"/>
              <a:t>("Employee Id : " + </a:t>
            </a:r>
            <a:r>
              <a:rPr lang="en-US" sz="1400" b="1" i="1" dirty="0" err="1"/>
              <a:t>eid</a:t>
            </a:r>
            <a:r>
              <a:rPr lang="en-US" sz="1400" b="1" i="1" dirty="0"/>
              <a:t>);</a:t>
            </a:r>
          </a:p>
          <a:p>
            <a:pPr marL="0" indent="0">
              <a:buNone/>
            </a:pPr>
            <a:r>
              <a:rPr lang="en-US" sz="1400" b="1" i="1" dirty="0"/>
              <a:t>        </a:t>
            </a:r>
            <a:r>
              <a:rPr lang="en-US" sz="1400" b="1" i="1" dirty="0" err="1"/>
              <a:t>System.out.println</a:t>
            </a:r>
            <a:r>
              <a:rPr lang="en-US" sz="1400" b="1" i="1" dirty="0"/>
              <a:t>("Employee Name : " + </a:t>
            </a:r>
            <a:r>
              <a:rPr lang="en-US" sz="1400" b="1" i="1" dirty="0" err="1"/>
              <a:t>ename</a:t>
            </a:r>
            <a:r>
              <a:rPr lang="en-US" sz="1400" b="1" i="1" dirty="0"/>
              <a:t>);</a:t>
            </a:r>
          </a:p>
          <a:p>
            <a:pPr marL="0" indent="0">
              <a:buNone/>
            </a:pPr>
            <a:r>
              <a:rPr lang="en-US" sz="1400" b="1" i="1" dirty="0"/>
              <a:t>        </a:t>
            </a:r>
            <a:r>
              <a:rPr lang="en-US" sz="1400" b="1" i="1" dirty="0" err="1"/>
              <a:t>department.setDeptName</a:t>
            </a:r>
            <a:r>
              <a:rPr lang="en-US" sz="1400" b="1" i="1" dirty="0"/>
              <a:t>("Information Technology");</a:t>
            </a:r>
          </a:p>
          <a:p>
            <a:pPr marL="0" indent="0">
              <a:buNone/>
            </a:pPr>
            <a:r>
              <a:rPr lang="en-US" sz="1400" b="1" i="1" dirty="0"/>
              <a:t>        </a:t>
            </a:r>
            <a:r>
              <a:rPr lang="en-US" sz="1400" b="1" i="1" dirty="0" err="1"/>
              <a:t>System.out.println</a:t>
            </a:r>
            <a:r>
              <a:rPr lang="en-US" sz="1400" b="1" i="1" dirty="0"/>
              <a:t>("Department : " + </a:t>
            </a:r>
            <a:r>
              <a:rPr lang="en-US" sz="1400" b="1" i="1" dirty="0" err="1"/>
              <a:t>department.getDeptName</a:t>
            </a:r>
            <a:r>
              <a:rPr lang="en-US" sz="1400" b="1" i="1" dirty="0"/>
              <a:t>());</a:t>
            </a:r>
          </a:p>
          <a:p>
            <a:pPr marL="0" indent="0">
              <a:buNone/>
            </a:pPr>
            <a:r>
              <a:rPr lang="en-US" sz="1400" b="1" i="1" dirty="0"/>
              <a:t>    }}</a:t>
            </a:r>
          </a:p>
        </p:txBody>
      </p:sp>
    </p:spTree>
    <p:extLst>
      <p:ext uri="{BB962C8B-B14F-4D97-AF65-F5344CB8AC3E}">
        <p14:creationId xmlns:p14="http://schemas.microsoft.com/office/powerpoint/2010/main" val="3315955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91BF-D9B2-4A62-8C72-6D21B5B11613}"/>
              </a:ext>
            </a:extLst>
          </p:cNvPr>
          <p:cNvSpPr>
            <a:spLocks noGrp="1"/>
          </p:cNvSpPr>
          <p:nvPr>
            <p:ph type="title"/>
          </p:nvPr>
        </p:nvSpPr>
        <p:spPr/>
        <p:txBody>
          <a:bodyPr/>
          <a:lstStyle/>
          <a:p>
            <a:r>
              <a:rPr lang="en-US" b="1" dirty="0"/>
              <a:t>@</a:t>
            </a:r>
            <a:r>
              <a:rPr lang="en-US" b="1" dirty="0" err="1"/>
              <a:t>Autowired</a:t>
            </a:r>
            <a:r>
              <a:rPr lang="en-US" b="1" dirty="0"/>
              <a:t> on Setters</a:t>
            </a:r>
            <a:endParaRPr lang="en-US" dirty="0"/>
          </a:p>
        </p:txBody>
      </p:sp>
      <p:sp>
        <p:nvSpPr>
          <p:cNvPr id="38" name="Content Placeholder 37">
            <a:extLst>
              <a:ext uri="{FF2B5EF4-FFF2-40B4-BE49-F238E27FC236}">
                <a16:creationId xmlns:a16="http://schemas.microsoft.com/office/drawing/2014/main" id="{3E4F9346-4836-44FB-A02E-B2ECE307987B}"/>
              </a:ext>
            </a:extLst>
          </p:cNvPr>
          <p:cNvSpPr>
            <a:spLocks noGrp="1"/>
          </p:cNvSpPr>
          <p:nvPr>
            <p:ph idx="1"/>
          </p:nvPr>
        </p:nvSpPr>
        <p:spPr>
          <a:xfrm>
            <a:off x="977096" y="1690688"/>
            <a:ext cx="3594904" cy="4351338"/>
          </a:xfrm>
        </p:spPr>
        <p:txBody>
          <a:bodyPr>
            <a:noAutofit/>
          </a:bodyPr>
          <a:lstStyle/>
          <a:p>
            <a:pPr marL="0" indent="0">
              <a:buNone/>
            </a:pPr>
            <a:r>
              <a:rPr lang="en-US" sz="1000" b="1" i="1" dirty="0"/>
              <a:t>import </a:t>
            </a:r>
            <a:r>
              <a:rPr lang="en-US" sz="1000" b="1" i="1" dirty="0" err="1"/>
              <a:t>org.springframework.beans.factory.annotation.Autowired</a:t>
            </a:r>
            <a:r>
              <a:rPr lang="en-US" sz="1000" b="1" i="1" dirty="0"/>
              <a:t>;</a:t>
            </a:r>
          </a:p>
          <a:p>
            <a:pPr marL="0" indent="0">
              <a:buNone/>
            </a:pPr>
            <a:r>
              <a:rPr lang="en-US" sz="1000" b="1" i="1" dirty="0"/>
              <a:t>import </a:t>
            </a:r>
            <a:r>
              <a:rPr lang="en-US" sz="1000" b="1" i="1" dirty="0" err="1"/>
              <a:t>org.springframework.stereotype.Component</a:t>
            </a:r>
            <a:r>
              <a:rPr lang="en-US" sz="1000" b="1" i="1" dirty="0"/>
              <a:t>;</a:t>
            </a:r>
          </a:p>
          <a:p>
            <a:pPr marL="0" indent="0">
              <a:buNone/>
            </a:pPr>
            <a:r>
              <a:rPr lang="en-US" sz="1000" b="1" i="1" dirty="0"/>
              <a:t>@Component</a:t>
            </a:r>
          </a:p>
          <a:p>
            <a:pPr marL="0" indent="0">
              <a:buNone/>
            </a:pPr>
            <a:r>
              <a:rPr lang="en-US" sz="1000" b="1" i="1" dirty="0"/>
              <a:t>public class Employee {</a:t>
            </a:r>
          </a:p>
          <a:p>
            <a:pPr marL="0" indent="0">
              <a:buNone/>
            </a:pPr>
            <a:r>
              <a:rPr lang="en-US" sz="1000" b="1" i="1" dirty="0"/>
              <a:t> private int </a:t>
            </a:r>
            <a:r>
              <a:rPr lang="en-US" sz="1000" b="1" i="1" dirty="0" err="1"/>
              <a:t>eid</a:t>
            </a:r>
            <a:r>
              <a:rPr lang="en-US" sz="1000" b="1" i="1" dirty="0"/>
              <a:t>;</a:t>
            </a:r>
          </a:p>
          <a:p>
            <a:pPr marL="0" indent="0">
              <a:buNone/>
            </a:pPr>
            <a:r>
              <a:rPr lang="en-US" sz="1000" b="1" i="1" dirty="0"/>
              <a:t>private String </a:t>
            </a:r>
            <a:r>
              <a:rPr lang="en-US" sz="1000" b="1" i="1" dirty="0" err="1"/>
              <a:t>ename</a:t>
            </a:r>
            <a:r>
              <a:rPr lang="en-US" sz="1000" b="1" i="1" dirty="0"/>
              <a:t>;</a:t>
            </a:r>
          </a:p>
          <a:p>
            <a:pPr marL="0" indent="0">
              <a:buNone/>
            </a:pPr>
            <a:r>
              <a:rPr lang="en-US" sz="1000" b="1" i="1" dirty="0"/>
              <a:t> private Department </a:t>
            </a:r>
            <a:r>
              <a:rPr lang="en-US" sz="1000" b="1" i="1" dirty="0" err="1"/>
              <a:t>department</a:t>
            </a:r>
            <a:r>
              <a:rPr lang="en-US" sz="1000" b="1" i="1" dirty="0"/>
              <a:t>;</a:t>
            </a:r>
          </a:p>
          <a:p>
            <a:pPr marL="0" indent="0">
              <a:buNone/>
            </a:pPr>
            <a:r>
              <a:rPr lang="en-US" sz="1000" b="1" i="1" dirty="0"/>
              <a:t> public int </a:t>
            </a:r>
            <a:r>
              <a:rPr lang="en-US" sz="1000" b="1" i="1" dirty="0" err="1"/>
              <a:t>getEid</a:t>
            </a:r>
            <a:r>
              <a:rPr lang="en-US" sz="1000" b="1" i="1" dirty="0"/>
              <a:t>() {</a:t>
            </a:r>
          </a:p>
          <a:p>
            <a:pPr marL="0" indent="0">
              <a:buNone/>
            </a:pPr>
            <a:r>
              <a:rPr lang="en-US" sz="1000" b="1" i="1" dirty="0"/>
              <a:t>      return </a:t>
            </a:r>
            <a:r>
              <a:rPr lang="en-US" sz="1000" b="1" i="1" dirty="0" err="1"/>
              <a:t>eid</a:t>
            </a:r>
            <a:r>
              <a:rPr lang="en-US" sz="1000" b="1" i="1" dirty="0"/>
              <a:t>;</a:t>
            </a:r>
          </a:p>
          <a:p>
            <a:pPr marL="0" indent="0">
              <a:buNone/>
            </a:pPr>
            <a:r>
              <a:rPr lang="en-US" sz="1000" b="1" i="1" dirty="0"/>
              <a:t>   }</a:t>
            </a:r>
          </a:p>
          <a:p>
            <a:pPr marL="0" indent="0">
              <a:buNone/>
            </a:pPr>
            <a:r>
              <a:rPr lang="en-US" sz="1000" b="1" i="1" dirty="0"/>
              <a:t>   public void </a:t>
            </a:r>
            <a:r>
              <a:rPr lang="en-US" sz="1000" b="1" i="1" dirty="0" err="1"/>
              <a:t>setEid</a:t>
            </a:r>
            <a:r>
              <a:rPr lang="en-US" sz="1000" b="1" i="1" dirty="0"/>
              <a:t>(int </a:t>
            </a:r>
            <a:r>
              <a:rPr lang="en-US" sz="1000" b="1" i="1" dirty="0" err="1"/>
              <a:t>eid</a:t>
            </a:r>
            <a:r>
              <a:rPr lang="en-US" sz="1000" b="1" i="1" dirty="0"/>
              <a:t>) {</a:t>
            </a:r>
          </a:p>
          <a:p>
            <a:pPr marL="0" indent="0">
              <a:buNone/>
            </a:pPr>
            <a:r>
              <a:rPr lang="en-US" sz="1000" b="1" i="1" dirty="0"/>
              <a:t>        </a:t>
            </a:r>
            <a:r>
              <a:rPr lang="en-US" sz="1000" b="1" i="1" dirty="0" err="1"/>
              <a:t>this.eid</a:t>
            </a:r>
            <a:r>
              <a:rPr lang="en-US" sz="1000" b="1" i="1" dirty="0"/>
              <a:t> = </a:t>
            </a:r>
            <a:r>
              <a:rPr lang="en-US" sz="1000" b="1" i="1" dirty="0" err="1"/>
              <a:t>eid</a:t>
            </a:r>
            <a:r>
              <a:rPr lang="en-US" sz="1000" b="1" i="1" dirty="0"/>
              <a:t>;</a:t>
            </a:r>
          </a:p>
          <a:p>
            <a:pPr marL="0" indent="0">
              <a:buNone/>
            </a:pPr>
            <a:r>
              <a:rPr lang="en-US" sz="1000" b="1" i="1" dirty="0"/>
              <a:t>    }</a:t>
            </a:r>
          </a:p>
          <a:p>
            <a:pPr marL="0" indent="0">
              <a:buNone/>
            </a:pPr>
            <a:r>
              <a:rPr lang="en-US" sz="1000" b="1" i="1" dirty="0"/>
              <a:t>    public String </a:t>
            </a:r>
            <a:r>
              <a:rPr lang="en-US" sz="1000" b="1" i="1" dirty="0" err="1"/>
              <a:t>getEname</a:t>
            </a:r>
            <a:r>
              <a:rPr lang="en-US" sz="1000" b="1" i="1" dirty="0"/>
              <a:t>() {</a:t>
            </a:r>
          </a:p>
          <a:p>
            <a:pPr marL="0" indent="0">
              <a:buNone/>
            </a:pPr>
            <a:r>
              <a:rPr lang="en-US" sz="1000" b="1" i="1" dirty="0"/>
              <a:t>        return </a:t>
            </a:r>
            <a:r>
              <a:rPr lang="en-US" sz="1000" b="1" i="1" dirty="0" err="1"/>
              <a:t>ename</a:t>
            </a:r>
            <a:r>
              <a:rPr lang="en-US" sz="1000" b="1" i="1" dirty="0"/>
              <a:t>;</a:t>
            </a:r>
          </a:p>
          <a:p>
            <a:pPr marL="0" indent="0">
              <a:buNone/>
            </a:pPr>
            <a:r>
              <a:rPr lang="en-US" sz="1000" b="1" i="1" dirty="0"/>
              <a:t>    }</a:t>
            </a:r>
          </a:p>
          <a:p>
            <a:pPr marL="0" indent="0">
              <a:buNone/>
            </a:pPr>
            <a:r>
              <a:rPr lang="en-US" sz="1000" b="1" i="1" dirty="0"/>
              <a:t>    public void </a:t>
            </a:r>
            <a:r>
              <a:rPr lang="en-US" sz="1000" b="1" i="1" dirty="0" err="1"/>
              <a:t>setEname</a:t>
            </a:r>
            <a:r>
              <a:rPr lang="en-US" sz="1000" b="1" i="1" dirty="0"/>
              <a:t>(String </a:t>
            </a:r>
            <a:r>
              <a:rPr lang="en-US" sz="1000" b="1" i="1" dirty="0" err="1"/>
              <a:t>ename</a:t>
            </a:r>
            <a:r>
              <a:rPr lang="en-US" sz="1000" b="1" i="1" dirty="0"/>
              <a:t>) {</a:t>
            </a:r>
          </a:p>
          <a:p>
            <a:pPr marL="0" indent="0">
              <a:buNone/>
            </a:pPr>
            <a:r>
              <a:rPr lang="en-US" sz="1000" b="1" i="1" dirty="0"/>
              <a:t>        </a:t>
            </a:r>
            <a:r>
              <a:rPr lang="en-US" sz="1000" b="1" i="1" dirty="0" err="1"/>
              <a:t>this.ename</a:t>
            </a:r>
            <a:r>
              <a:rPr lang="en-US" sz="1000" b="1" i="1" dirty="0"/>
              <a:t> = </a:t>
            </a:r>
            <a:r>
              <a:rPr lang="en-US" sz="1000" b="1" i="1" dirty="0" err="1"/>
              <a:t>ename</a:t>
            </a:r>
            <a:r>
              <a:rPr lang="en-US" sz="1000" b="1" i="1" dirty="0"/>
              <a:t>;</a:t>
            </a:r>
          </a:p>
          <a:p>
            <a:pPr marL="0" indent="0">
              <a:buNone/>
            </a:pPr>
            <a:r>
              <a:rPr lang="en-US" sz="1000" b="1" i="1" dirty="0"/>
              <a:t>    }</a:t>
            </a:r>
          </a:p>
        </p:txBody>
      </p:sp>
      <p:sp>
        <p:nvSpPr>
          <p:cNvPr id="39" name="Content Placeholder 37">
            <a:extLst>
              <a:ext uri="{FF2B5EF4-FFF2-40B4-BE49-F238E27FC236}">
                <a16:creationId xmlns:a16="http://schemas.microsoft.com/office/drawing/2014/main" id="{E23189A8-0587-46A8-9CB5-07D53B16E546}"/>
              </a:ext>
            </a:extLst>
          </p:cNvPr>
          <p:cNvSpPr txBox="1">
            <a:spLocks/>
          </p:cNvSpPr>
          <p:nvPr/>
        </p:nvSpPr>
        <p:spPr>
          <a:xfrm>
            <a:off x="6956385" y="1834025"/>
            <a:ext cx="3594904"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t>public Department </a:t>
            </a:r>
            <a:r>
              <a:rPr lang="en-US" sz="1200" b="1" dirty="0" err="1"/>
              <a:t>getDepartment</a:t>
            </a:r>
            <a:r>
              <a:rPr lang="en-US" sz="1200" b="1" dirty="0"/>
              <a:t>() {</a:t>
            </a:r>
          </a:p>
          <a:p>
            <a:pPr marL="0" indent="0">
              <a:buNone/>
            </a:pPr>
            <a:r>
              <a:rPr lang="en-US" sz="1200" b="1" dirty="0"/>
              <a:t>        return department;</a:t>
            </a:r>
          </a:p>
          <a:p>
            <a:pPr marL="0" indent="0">
              <a:buNone/>
            </a:pPr>
            <a:r>
              <a:rPr lang="en-US" sz="1200" b="1" dirty="0"/>
              <a:t>    }</a:t>
            </a:r>
          </a:p>
          <a:p>
            <a:pPr marL="0" indent="0">
              <a:buNone/>
            </a:pPr>
            <a:r>
              <a:rPr lang="en-US" sz="1200" b="1" dirty="0">
                <a:solidFill>
                  <a:srgbClr val="00B0F0"/>
                </a:solidFill>
              </a:rPr>
              <a:t>@</a:t>
            </a:r>
            <a:r>
              <a:rPr lang="en-US" sz="1200" b="1" dirty="0" err="1">
                <a:solidFill>
                  <a:srgbClr val="00B0F0"/>
                </a:solidFill>
              </a:rPr>
              <a:t>Autowired</a:t>
            </a:r>
            <a:endParaRPr lang="en-US" sz="1200" b="1" dirty="0">
              <a:solidFill>
                <a:srgbClr val="00B0F0"/>
              </a:solidFill>
            </a:endParaRPr>
          </a:p>
          <a:p>
            <a:pPr marL="0" indent="0">
              <a:buNone/>
            </a:pPr>
            <a:r>
              <a:rPr lang="en-US" sz="1200" b="1" dirty="0">
                <a:solidFill>
                  <a:srgbClr val="00B0F0"/>
                </a:solidFill>
              </a:rPr>
              <a:t>    public void </a:t>
            </a:r>
            <a:r>
              <a:rPr lang="en-US" sz="1200" b="1" dirty="0" err="1">
                <a:solidFill>
                  <a:srgbClr val="00B0F0"/>
                </a:solidFill>
              </a:rPr>
              <a:t>setDepartment</a:t>
            </a:r>
            <a:r>
              <a:rPr lang="en-US" sz="1200" b="1" dirty="0">
                <a:solidFill>
                  <a:srgbClr val="00B0F0"/>
                </a:solidFill>
              </a:rPr>
              <a:t>(Department department) {</a:t>
            </a:r>
          </a:p>
          <a:p>
            <a:pPr marL="0" indent="0">
              <a:buNone/>
            </a:pPr>
            <a:r>
              <a:rPr lang="en-US" sz="1200" b="1" dirty="0">
                <a:solidFill>
                  <a:srgbClr val="00B0F0"/>
                </a:solidFill>
              </a:rPr>
              <a:t>        </a:t>
            </a:r>
            <a:r>
              <a:rPr lang="en-US" sz="1200" b="1" dirty="0" err="1">
                <a:solidFill>
                  <a:srgbClr val="00B0F0"/>
                </a:solidFill>
              </a:rPr>
              <a:t>this.department</a:t>
            </a:r>
            <a:r>
              <a:rPr lang="en-US" sz="1200" b="1" dirty="0">
                <a:solidFill>
                  <a:srgbClr val="00B0F0"/>
                </a:solidFill>
              </a:rPr>
              <a:t> = department;</a:t>
            </a:r>
          </a:p>
          <a:p>
            <a:pPr marL="0" indent="0">
              <a:buNone/>
            </a:pPr>
            <a:r>
              <a:rPr lang="en-US" sz="1200" b="1" dirty="0">
                <a:solidFill>
                  <a:srgbClr val="00B0F0"/>
                </a:solidFill>
              </a:rPr>
              <a:t>    }</a:t>
            </a:r>
          </a:p>
          <a:p>
            <a:pPr marL="0" indent="0">
              <a:buNone/>
            </a:pPr>
            <a:r>
              <a:rPr lang="en-US" sz="1200" b="1" dirty="0"/>
              <a:t>    public void </a:t>
            </a:r>
            <a:r>
              <a:rPr lang="en-US" sz="1200" b="1" dirty="0" err="1"/>
              <a:t>showEployeeDetails</a:t>
            </a:r>
            <a:r>
              <a:rPr lang="en-US" sz="1200" b="1" dirty="0"/>
              <a:t>(){</a:t>
            </a:r>
          </a:p>
          <a:p>
            <a:pPr marL="0" indent="0">
              <a:buNone/>
            </a:pPr>
            <a:r>
              <a:rPr lang="en-US" sz="1200" b="1" dirty="0"/>
              <a:t>        </a:t>
            </a:r>
            <a:r>
              <a:rPr lang="en-US" sz="1200" b="1" dirty="0" err="1"/>
              <a:t>System.out.println</a:t>
            </a:r>
            <a:r>
              <a:rPr lang="en-US" sz="1200" b="1" dirty="0"/>
              <a:t>("Employee Id : " + </a:t>
            </a:r>
            <a:r>
              <a:rPr lang="en-US" sz="1200" b="1" dirty="0" err="1"/>
              <a:t>eid</a:t>
            </a:r>
            <a:r>
              <a:rPr lang="en-US" sz="1200" b="1" dirty="0"/>
              <a:t>);</a:t>
            </a:r>
          </a:p>
          <a:p>
            <a:pPr marL="0" indent="0">
              <a:buNone/>
            </a:pPr>
            <a:r>
              <a:rPr lang="en-US" sz="1200" b="1" dirty="0"/>
              <a:t>        </a:t>
            </a:r>
            <a:r>
              <a:rPr lang="en-US" sz="1200" b="1" dirty="0" err="1"/>
              <a:t>System.out.println</a:t>
            </a:r>
            <a:r>
              <a:rPr lang="en-US" sz="1200" b="1" dirty="0"/>
              <a:t>("Employee Name : " + </a:t>
            </a:r>
            <a:r>
              <a:rPr lang="en-US" sz="1200" b="1" dirty="0" err="1"/>
              <a:t>ename</a:t>
            </a:r>
            <a:r>
              <a:rPr lang="en-US" sz="1200" b="1" dirty="0"/>
              <a:t>);</a:t>
            </a:r>
          </a:p>
          <a:p>
            <a:pPr marL="0" indent="0">
              <a:buNone/>
            </a:pPr>
            <a:r>
              <a:rPr lang="en-US" sz="1200" b="1" dirty="0"/>
              <a:t>        </a:t>
            </a:r>
            <a:r>
              <a:rPr lang="en-US" sz="1200" b="1" dirty="0" err="1"/>
              <a:t>department.setDeptName</a:t>
            </a:r>
            <a:r>
              <a:rPr lang="en-US" sz="1200" b="1" dirty="0"/>
              <a:t>("Information Technology");</a:t>
            </a:r>
          </a:p>
          <a:p>
            <a:pPr marL="0" indent="0">
              <a:buNone/>
            </a:pPr>
            <a:r>
              <a:rPr lang="en-US" sz="1200" b="1" dirty="0"/>
              <a:t>        </a:t>
            </a:r>
            <a:r>
              <a:rPr lang="en-US" sz="1200" b="1" dirty="0" err="1"/>
              <a:t>System.out.println</a:t>
            </a:r>
            <a:r>
              <a:rPr lang="en-US" sz="1200" b="1" dirty="0"/>
              <a:t>("Department : " + </a:t>
            </a:r>
            <a:r>
              <a:rPr lang="en-US" sz="1200" b="1" dirty="0" err="1"/>
              <a:t>department.getDeptName</a:t>
            </a:r>
            <a:r>
              <a:rPr lang="en-US" sz="1200" b="1" dirty="0"/>
              <a:t>());</a:t>
            </a:r>
          </a:p>
          <a:p>
            <a:pPr marL="0" indent="0">
              <a:buNone/>
            </a:pPr>
            <a:r>
              <a:rPr lang="en-US" sz="1200" b="1" dirty="0"/>
              <a:t>    }</a:t>
            </a:r>
          </a:p>
          <a:p>
            <a:pPr marL="0" indent="0">
              <a:buNone/>
            </a:pPr>
            <a:r>
              <a:rPr lang="en-US" sz="1200" dirty="0"/>
              <a:t>}</a:t>
            </a:r>
          </a:p>
          <a:p>
            <a:pPr marL="0" indent="0">
              <a:buFont typeface="Arial" panose="020B0604020202020204" pitchFamily="34" charset="0"/>
              <a:buNone/>
            </a:pPr>
            <a:endParaRPr lang="en-US" sz="1200" dirty="0"/>
          </a:p>
        </p:txBody>
      </p:sp>
    </p:spTree>
    <p:extLst>
      <p:ext uri="{BB962C8B-B14F-4D97-AF65-F5344CB8AC3E}">
        <p14:creationId xmlns:p14="http://schemas.microsoft.com/office/powerpoint/2010/main" val="3298093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D547-597C-4500-B8AA-AA23EF86B300}"/>
              </a:ext>
            </a:extLst>
          </p:cNvPr>
          <p:cNvSpPr>
            <a:spLocks noGrp="1"/>
          </p:cNvSpPr>
          <p:nvPr>
            <p:ph type="title"/>
          </p:nvPr>
        </p:nvSpPr>
        <p:spPr/>
        <p:txBody>
          <a:bodyPr/>
          <a:lstStyle/>
          <a:p>
            <a:r>
              <a:rPr lang="en-US" b="1" dirty="0"/>
              <a:t>@</a:t>
            </a:r>
            <a:r>
              <a:rPr lang="en-US" b="1" dirty="0" err="1"/>
              <a:t>Autowired</a:t>
            </a:r>
            <a:r>
              <a:rPr lang="en-US" b="1" dirty="0"/>
              <a:t> on Constructors</a:t>
            </a:r>
            <a:endParaRPr lang="en-US" dirty="0"/>
          </a:p>
        </p:txBody>
      </p:sp>
      <p:sp>
        <p:nvSpPr>
          <p:cNvPr id="3" name="Content Placeholder 2">
            <a:extLst>
              <a:ext uri="{FF2B5EF4-FFF2-40B4-BE49-F238E27FC236}">
                <a16:creationId xmlns:a16="http://schemas.microsoft.com/office/drawing/2014/main" id="{F3C14073-9931-45CD-B809-2D7375F20593}"/>
              </a:ext>
            </a:extLst>
          </p:cNvPr>
          <p:cNvSpPr>
            <a:spLocks noGrp="1"/>
          </p:cNvSpPr>
          <p:nvPr>
            <p:ph idx="1"/>
          </p:nvPr>
        </p:nvSpPr>
        <p:spPr>
          <a:xfrm>
            <a:off x="838200" y="1825625"/>
            <a:ext cx="4972291" cy="4667250"/>
          </a:xfrm>
        </p:spPr>
        <p:txBody>
          <a:bodyPr>
            <a:normAutofit/>
          </a:bodyPr>
          <a:lstStyle/>
          <a:p>
            <a:pPr marL="0" indent="0">
              <a:buNone/>
            </a:pPr>
            <a:r>
              <a:rPr lang="en-US" sz="1400" b="1" i="1" dirty="0"/>
              <a:t>Example:-</a:t>
            </a:r>
          </a:p>
          <a:p>
            <a:pPr marL="0" indent="0">
              <a:buNone/>
            </a:pPr>
            <a:r>
              <a:rPr lang="en-US" sz="1400" b="1" i="1" dirty="0"/>
              <a:t>import </a:t>
            </a:r>
            <a:r>
              <a:rPr lang="en-US" sz="1400" b="1" i="1" dirty="0" err="1"/>
              <a:t>org.springframework.stereotype.Component</a:t>
            </a:r>
            <a:r>
              <a:rPr lang="en-US" sz="1400" b="1" i="1" dirty="0"/>
              <a:t>;</a:t>
            </a:r>
          </a:p>
          <a:p>
            <a:pPr marL="0" indent="0">
              <a:buNone/>
            </a:pPr>
            <a:r>
              <a:rPr lang="en-US" sz="1400" b="1" i="1" dirty="0"/>
              <a:t>@Component</a:t>
            </a:r>
          </a:p>
          <a:p>
            <a:pPr marL="0" indent="0">
              <a:buNone/>
            </a:pPr>
            <a:r>
              <a:rPr lang="en-US" sz="1400" b="1" i="1" dirty="0"/>
              <a:t>public class Department {</a:t>
            </a:r>
          </a:p>
          <a:p>
            <a:pPr marL="0" indent="0">
              <a:buNone/>
            </a:pPr>
            <a:r>
              <a:rPr lang="en-US" sz="1400" b="1" i="1" dirty="0"/>
              <a:t>private String </a:t>
            </a:r>
            <a:r>
              <a:rPr lang="en-US" sz="1400" b="1" i="1" dirty="0" err="1"/>
              <a:t>deptName</a:t>
            </a:r>
            <a:r>
              <a:rPr lang="en-US" sz="1400" b="1" i="1" dirty="0"/>
              <a:t>;</a:t>
            </a:r>
          </a:p>
          <a:p>
            <a:pPr marL="0" indent="0">
              <a:buNone/>
            </a:pPr>
            <a:r>
              <a:rPr lang="en-US" sz="1400" b="1" i="1" dirty="0"/>
              <a:t>public String </a:t>
            </a:r>
            <a:r>
              <a:rPr lang="en-US" sz="1400" b="1" i="1" dirty="0" err="1"/>
              <a:t>getDeptName</a:t>
            </a:r>
            <a:r>
              <a:rPr lang="en-US" sz="1400" b="1" i="1" dirty="0"/>
              <a:t>() {</a:t>
            </a:r>
          </a:p>
          <a:p>
            <a:pPr marL="0" indent="0">
              <a:buNone/>
            </a:pPr>
            <a:r>
              <a:rPr lang="en-US" sz="1400" b="1" i="1" dirty="0"/>
              <a:t>return </a:t>
            </a:r>
            <a:r>
              <a:rPr lang="en-US" sz="1400" b="1" i="1" dirty="0" err="1"/>
              <a:t>deptName</a:t>
            </a:r>
            <a:r>
              <a:rPr lang="en-US" sz="1400" b="1" i="1" dirty="0"/>
              <a:t>;</a:t>
            </a:r>
          </a:p>
          <a:p>
            <a:pPr marL="0" indent="0">
              <a:buNone/>
            </a:pPr>
            <a:r>
              <a:rPr lang="en-US" sz="1400" b="1" i="1" dirty="0"/>
              <a:t>}</a:t>
            </a:r>
          </a:p>
          <a:p>
            <a:pPr marL="0" indent="0">
              <a:buNone/>
            </a:pPr>
            <a:r>
              <a:rPr lang="en-US" sz="1400" b="1" i="1" dirty="0"/>
              <a:t>public void </a:t>
            </a:r>
            <a:r>
              <a:rPr lang="en-US" sz="1400" b="1" i="1" dirty="0" err="1"/>
              <a:t>setDeptName</a:t>
            </a:r>
            <a:r>
              <a:rPr lang="en-US" sz="1400" b="1" i="1" dirty="0"/>
              <a:t>(String </a:t>
            </a:r>
            <a:r>
              <a:rPr lang="en-US" sz="1400" b="1" i="1" dirty="0" err="1"/>
              <a:t>deptName</a:t>
            </a:r>
            <a:r>
              <a:rPr lang="en-US" sz="1400" b="1" i="1" dirty="0"/>
              <a:t>) {</a:t>
            </a:r>
          </a:p>
          <a:p>
            <a:pPr marL="0" indent="0">
              <a:buNone/>
            </a:pPr>
            <a:r>
              <a:rPr lang="en-US" sz="1400" b="1" i="1" dirty="0" err="1"/>
              <a:t>this.deptName</a:t>
            </a:r>
            <a:r>
              <a:rPr lang="en-US" sz="1400" b="1" i="1" dirty="0"/>
              <a:t> = </a:t>
            </a:r>
            <a:r>
              <a:rPr lang="en-US" sz="1400" b="1" i="1" dirty="0" err="1"/>
              <a:t>deptName</a:t>
            </a:r>
            <a:r>
              <a:rPr lang="en-US" sz="1400" b="1" i="1" dirty="0"/>
              <a:t>;</a:t>
            </a:r>
          </a:p>
          <a:p>
            <a:pPr marL="0" indent="0">
              <a:buNone/>
            </a:pPr>
            <a:r>
              <a:rPr lang="en-US" sz="1400" b="1" i="1" dirty="0"/>
              <a:t>}</a:t>
            </a:r>
          </a:p>
          <a:p>
            <a:pPr marL="0" indent="0">
              <a:buNone/>
            </a:pPr>
            <a:r>
              <a:rPr lang="en-US" sz="1400" b="1" i="1" dirty="0"/>
              <a:t>}</a:t>
            </a:r>
          </a:p>
        </p:txBody>
      </p:sp>
      <p:sp>
        <p:nvSpPr>
          <p:cNvPr id="4" name="Content Placeholder 2">
            <a:extLst>
              <a:ext uri="{FF2B5EF4-FFF2-40B4-BE49-F238E27FC236}">
                <a16:creationId xmlns:a16="http://schemas.microsoft.com/office/drawing/2014/main" id="{583E1F74-2B73-441B-9C43-56C106F09196}"/>
              </a:ext>
            </a:extLst>
          </p:cNvPr>
          <p:cNvSpPr txBox="1">
            <a:spLocks/>
          </p:cNvSpPr>
          <p:nvPr/>
        </p:nvSpPr>
        <p:spPr>
          <a:xfrm>
            <a:off x="6199208" y="1281615"/>
            <a:ext cx="4972291" cy="4667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i="1" dirty="0"/>
              <a:t>Example:-</a:t>
            </a:r>
          </a:p>
          <a:p>
            <a:pPr marL="0" indent="0">
              <a:buNone/>
            </a:pPr>
            <a:r>
              <a:rPr lang="en-US" sz="1400" b="1" i="1" dirty="0"/>
              <a:t>import </a:t>
            </a:r>
            <a:r>
              <a:rPr lang="en-US" sz="1400" b="1" i="1" dirty="0" err="1"/>
              <a:t>org.springframework.beans.factory.annotation.Autowired</a:t>
            </a:r>
            <a:r>
              <a:rPr lang="en-US" sz="1400" b="1" i="1" dirty="0"/>
              <a:t>;</a:t>
            </a:r>
          </a:p>
          <a:p>
            <a:pPr marL="0" indent="0">
              <a:buNone/>
            </a:pPr>
            <a:r>
              <a:rPr lang="en-US" sz="1400" b="1" i="1" dirty="0"/>
              <a:t>public class Employee {</a:t>
            </a:r>
          </a:p>
          <a:p>
            <a:pPr marL="0" indent="0">
              <a:buNone/>
            </a:pPr>
            <a:r>
              <a:rPr lang="en-US" sz="1400" b="1" i="1" dirty="0"/>
              <a:t>    private int </a:t>
            </a:r>
            <a:r>
              <a:rPr lang="en-US" sz="1400" b="1" i="1" dirty="0" err="1"/>
              <a:t>eid</a:t>
            </a:r>
            <a:r>
              <a:rPr lang="en-US" sz="1400" b="1" i="1" dirty="0"/>
              <a:t>;  private String </a:t>
            </a:r>
            <a:r>
              <a:rPr lang="en-US" sz="1400" b="1" i="1" dirty="0" err="1"/>
              <a:t>ename</a:t>
            </a:r>
            <a:r>
              <a:rPr lang="en-US" sz="1400" b="1" i="1" dirty="0"/>
              <a:t>;</a:t>
            </a:r>
          </a:p>
          <a:p>
            <a:pPr marL="0" indent="0">
              <a:buNone/>
            </a:pPr>
            <a:r>
              <a:rPr lang="en-US" sz="1400" b="1" i="1" dirty="0"/>
              <a:t>    private Department </a:t>
            </a:r>
            <a:r>
              <a:rPr lang="en-US" sz="1400" b="1" i="1" dirty="0" err="1"/>
              <a:t>department</a:t>
            </a:r>
            <a:r>
              <a:rPr lang="en-US" sz="1400" b="1" i="1" dirty="0"/>
              <a:t>;</a:t>
            </a:r>
          </a:p>
          <a:p>
            <a:pPr marL="0" indent="0">
              <a:buNone/>
            </a:pPr>
            <a:r>
              <a:rPr lang="en-US" sz="1400" b="1" i="1" dirty="0">
                <a:solidFill>
                  <a:srgbClr val="00B0F0"/>
                </a:solidFill>
              </a:rPr>
              <a:t> @</a:t>
            </a:r>
            <a:r>
              <a:rPr lang="en-US" sz="1400" b="1" i="1" dirty="0" err="1">
                <a:solidFill>
                  <a:srgbClr val="00B0F0"/>
                </a:solidFill>
              </a:rPr>
              <a:t>Autowired</a:t>
            </a:r>
            <a:endParaRPr lang="en-US" sz="1400" b="1" i="1" dirty="0">
              <a:solidFill>
                <a:srgbClr val="00B0F0"/>
              </a:solidFill>
            </a:endParaRPr>
          </a:p>
          <a:p>
            <a:pPr marL="0" indent="0">
              <a:buNone/>
            </a:pPr>
            <a:r>
              <a:rPr lang="en-US" sz="1400" b="1" i="1" dirty="0">
                <a:solidFill>
                  <a:srgbClr val="00B0F0"/>
                </a:solidFill>
              </a:rPr>
              <a:t>    public </a:t>
            </a:r>
            <a:r>
              <a:rPr lang="en-US" sz="1400" b="1" i="1" dirty="0" err="1">
                <a:solidFill>
                  <a:srgbClr val="00B0F0"/>
                </a:solidFill>
              </a:rPr>
              <a:t>EmployeeBean</a:t>
            </a:r>
            <a:r>
              <a:rPr lang="en-US" sz="1400" b="1" i="1" dirty="0">
                <a:solidFill>
                  <a:srgbClr val="00B0F0"/>
                </a:solidFill>
              </a:rPr>
              <a:t>(</a:t>
            </a:r>
            <a:r>
              <a:rPr lang="en-US" sz="1400" b="1" i="1" dirty="0" err="1">
                <a:solidFill>
                  <a:srgbClr val="00B0F0"/>
                </a:solidFill>
              </a:rPr>
              <a:t>DepartmentBean</a:t>
            </a:r>
            <a:r>
              <a:rPr lang="en-US" sz="1400" b="1" i="1" dirty="0">
                <a:solidFill>
                  <a:srgbClr val="00B0F0"/>
                </a:solidFill>
              </a:rPr>
              <a:t> </a:t>
            </a:r>
            <a:r>
              <a:rPr lang="en-US" sz="1400" b="1" i="1" dirty="0" err="1">
                <a:solidFill>
                  <a:srgbClr val="00B0F0"/>
                </a:solidFill>
              </a:rPr>
              <a:t>deptBean</a:t>
            </a:r>
            <a:r>
              <a:rPr lang="en-US" sz="1400" b="1" i="1" dirty="0">
                <a:solidFill>
                  <a:srgbClr val="00B0F0"/>
                </a:solidFill>
              </a:rPr>
              <a:t>) {</a:t>
            </a:r>
          </a:p>
          <a:p>
            <a:pPr marL="0" indent="0">
              <a:buNone/>
            </a:pPr>
            <a:r>
              <a:rPr lang="en-US" sz="1400" b="1" i="1" dirty="0">
                <a:solidFill>
                  <a:srgbClr val="00B0F0"/>
                </a:solidFill>
              </a:rPr>
              <a:t>        </a:t>
            </a:r>
            <a:r>
              <a:rPr lang="en-US" sz="1400" b="1" i="1" dirty="0" err="1">
                <a:solidFill>
                  <a:srgbClr val="00B0F0"/>
                </a:solidFill>
              </a:rPr>
              <a:t>System.out.println</a:t>
            </a:r>
            <a:r>
              <a:rPr lang="en-US" sz="1400" b="1" i="1" dirty="0">
                <a:solidFill>
                  <a:srgbClr val="00B0F0"/>
                </a:solidFill>
              </a:rPr>
              <a:t>("*** </a:t>
            </a:r>
            <a:r>
              <a:rPr lang="en-US" sz="1400" b="1" i="1" dirty="0" err="1">
                <a:solidFill>
                  <a:srgbClr val="00B0F0"/>
                </a:solidFill>
              </a:rPr>
              <a:t>Autowiring</a:t>
            </a:r>
            <a:r>
              <a:rPr lang="en-US" sz="1400" b="1" i="1" dirty="0">
                <a:solidFill>
                  <a:srgbClr val="00B0F0"/>
                </a:solidFill>
              </a:rPr>
              <a:t> by using @</a:t>
            </a:r>
            <a:r>
              <a:rPr lang="en-US" sz="1400" b="1" i="1" dirty="0" err="1">
                <a:solidFill>
                  <a:srgbClr val="00B0F0"/>
                </a:solidFill>
              </a:rPr>
              <a:t>Autowire</a:t>
            </a:r>
            <a:r>
              <a:rPr lang="en-US" sz="1400" b="1" i="1" dirty="0">
                <a:solidFill>
                  <a:srgbClr val="00B0F0"/>
                </a:solidFill>
              </a:rPr>
              <a:t> annotation on constructor ***");</a:t>
            </a:r>
          </a:p>
          <a:p>
            <a:pPr marL="0" indent="0">
              <a:buNone/>
            </a:pPr>
            <a:r>
              <a:rPr lang="en-US" sz="1400" b="1" i="1" dirty="0">
                <a:solidFill>
                  <a:srgbClr val="00B0F0"/>
                </a:solidFill>
              </a:rPr>
              <a:t>        </a:t>
            </a:r>
            <a:r>
              <a:rPr lang="en-US" sz="1400" b="1" i="1" dirty="0" err="1">
                <a:solidFill>
                  <a:srgbClr val="00B0F0"/>
                </a:solidFill>
              </a:rPr>
              <a:t>this.deptBean</a:t>
            </a:r>
            <a:r>
              <a:rPr lang="en-US" sz="1400" b="1" i="1" dirty="0">
                <a:solidFill>
                  <a:srgbClr val="00B0F0"/>
                </a:solidFill>
              </a:rPr>
              <a:t> = </a:t>
            </a:r>
            <a:r>
              <a:rPr lang="en-US" sz="1400" b="1" i="1" dirty="0" err="1">
                <a:solidFill>
                  <a:srgbClr val="00B0F0"/>
                </a:solidFill>
              </a:rPr>
              <a:t>deptBean</a:t>
            </a:r>
            <a:r>
              <a:rPr lang="en-US" sz="1400" b="1" i="1" dirty="0">
                <a:solidFill>
                  <a:srgbClr val="00B0F0"/>
                </a:solidFill>
              </a:rPr>
              <a:t>;</a:t>
            </a:r>
          </a:p>
          <a:p>
            <a:pPr marL="0" indent="0">
              <a:buNone/>
            </a:pPr>
            <a:r>
              <a:rPr lang="en-US" sz="1400" b="1" i="1" dirty="0">
                <a:solidFill>
                  <a:srgbClr val="00B0F0"/>
                </a:solidFill>
              </a:rPr>
              <a:t>    }</a:t>
            </a:r>
          </a:p>
          <a:p>
            <a:pPr marL="0" indent="0">
              <a:buNone/>
            </a:pPr>
            <a:r>
              <a:rPr lang="en-US" sz="1400" b="1" i="1" dirty="0"/>
              <a:t>    public int </a:t>
            </a:r>
            <a:r>
              <a:rPr lang="en-US" sz="1400" b="1" i="1" dirty="0" err="1"/>
              <a:t>getEid</a:t>
            </a:r>
            <a:r>
              <a:rPr lang="en-US" sz="1400" b="1" i="1" dirty="0"/>
              <a:t>() {return </a:t>
            </a:r>
            <a:r>
              <a:rPr lang="en-US" sz="1400" b="1" i="1" dirty="0" err="1"/>
              <a:t>eid</a:t>
            </a:r>
            <a:r>
              <a:rPr lang="en-US" sz="1400" b="1" i="1" dirty="0"/>
              <a:t>; }</a:t>
            </a:r>
          </a:p>
          <a:p>
            <a:pPr marL="0" indent="0">
              <a:buNone/>
            </a:pPr>
            <a:r>
              <a:rPr lang="en-US" sz="1400" b="1" i="1" dirty="0"/>
              <a:t>    public void </a:t>
            </a:r>
            <a:r>
              <a:rPr lang="en-US" sz="1400" b="1" i="1" dirty="0" err="1"/>
              <a:t>setEid</a:t>
            </a:r>
            <a:r>
              <a:rPr lang="en-US" sz="1400" b="1" i="1" dirty="0"/>
              <a:t>(int </a:t>
            </a:r>
            <a:r>
              <a:rPr lang="en-US" sz="1400" b="1" i="1" dirty="0" err="1"/>
              <a:t>eid</a:t>
            </a:r>
            <a:r>
              <a:rPr lang="en-US" sz="1400" b="1" i="1" dirty="0"/>
              <a:t>) {</a:t>
            </a:r>
            <a:r>
              <a:rPr lang="en-US" sz="1400" b="1" i="1" dirty="0" err="1"/>
              <a:t>this.eid</a:t>
            </a:r>
            <a:r>
              <a:rPr lang="en-US" sz="1400" b="1" i="1" dirty="0"/>
              <a:t> = </a:t>
            </a:r>
            <a:r>
              <a:rPr lang="en-US" sz="1400" b="1" i="1" dirty="0" err="1"/>
              <a:t>eid</a:t>
            </a:r>
            <a:r>
              <a:rPr lang="en-US" sz="1400" b="1" i="1" dirty="0"/>
              <a:t>;}</a:t>
            </a:r>
          </a:p>
          <a:p>
            <a:pPr marL="0" indent="0">
              <a:buNone/>
            </a:pPr>
            <a:r>
              <a:rPr lang="en-US" sz="1400" b="1" i="1" dirty="0"/>
              <a:t>    public String </a:t>
            </a:r>
            <a:r>
              <a:rPr lang="en-US" sz="1400" b="1" i="1" dirty="0" err="1"/>
              <a:t>getEname</a:t>
            </a:r>
            <a:r>
              <a:rPr lang="en-US" sz="1400" b="1" i="1" dirty="0"/>
              <a:t>() {return </a:t>
            </a:r>
            <a:r>
              <a:rPr lang="en-US" sz="1400" b="1" i="1" dirty="0" err="1"/>
              <a:t>ename</a:t>
            </a:r>
            <a:r>
              <a:rPr lang="en-US" sz="1400" b="1" i="1" dirty="0"/>
              <a:t>;}</a:t>
            </a:r>
          </a:p>
          <a:p>
            <a:pPr marL="0" indent="0">
              <a:buNone/>
            </a:pPr>
            <a:r>
              <a:rPr lang="en-US" sz="1400" b="1" i="1" dirty="0"/>
              <a:t>    public void </a:t>
            </a:r>
            <a:r>
              <a:rPr lang="en-US" sz="1400" b="1" i="1" dirty="0" err="1"/>
              <a:t>setEname</a:t>
            </a:r>
            <a:r>
              <a:rPr lang="en-US" sz="1400" b="1" i="1" dirty="0"/>
              <a:t>(String </a:t>
            </a:r>
            <a:r>
              <a:rPr lang="en-US" sz="1400" b="1" i="1" dirty="0" err="1"/>
              <a:t>ename</a:t>
            </a:r>
            <a:r>
              <a:rPr lang="en-US" sz="1400" b="1" i="1" dirty="0"/>
              <a:t>) { </a:t>
            </a:r>
            <a:r>
              <a:rPr lang="en-US" sz="1400" b="1" i="1" dirty="0" err="1"/>
              <a:t>this.ename</a:t>
            </a:r>
            <a:r>
              <a:rPr lang="en-US" sz="1400" b="1" i="1" dirty="0"/>
              <a:t> = </a:t>
            </a:r>
            <a:r>
              <a:rPr lang="en-US" sz="1400" b="1" i="1" dirty="0" err="1"/>
              <a:t>ename</a:t>
            </a:r>
            <a:r>
              <a:rPr lang="en-US" sz="1400" b="1" i="1" dirty="0"/>
              <a:t>; }</a:t>
            </a:r>
          </a:p>
          <a:p>
            <a:pPr marL="0" indent="0">
              <a:buNone/>
            </a:pPr>
            <a:r>
              <a:rPr lang="en-US" sz="1400" b="1" i="1" dirty="0"/>
              <a:t>    public void </a:t>
            </a:r>
            <a:r>
              <a:rPr lang="en-US" sz="1400" b="1" i="1" dirty="0" err="1"/>
              <a:t>showEployeeDetails</a:t>
            </a:r>
            <a:r>
              <a:rPr lang="en-US" sz="1400" b="1" i="1" dirty="0"/>
              <a:t>(){</a:t>
            </a:r>
          </a:p>
          <a:p>
            <a:pPr marL="0" indent="0">
              <a:buNone/>
            </a:pPr>
            <a:r>
              <a:rPr lang="en-US" sz="1400" b="1" i="1" dirty="0"/>
              <a:t>        </a:t>
            </a:r>
            <a:r>
              <a:rPr lang="en-US" sz="1400" b="1" i="1" dirty="0" err="1"/>
              <a:t>System.out.println</a:t>
            </a:r>
            <a:r>
              <a:rPr lang="en-US" sz="1400" b="1" i="1" dirty="0"/>
              <a:t>("Employee Id : " + </a:t>
            </a:r>
            <a:r>
              <a:rPr lang="en-US" sz="1400" b="1" i="1" dirty="0" err="1"/>
              <a:t>eid</a:t>
            </a:r>
            <a:r>
              <a:rPr lang="en-US" sz="1400" b="1" i="1" dirty="0"/>
              <a:t>);</a:t>
            </a:r>
          </a:p>
          <a:p>
            <a:pPr marL="0" indent="0">
              <a:buNone/>
            </a:pPr>
            <a:r>
              <a:rPr lang="en-US" sz="1400" b="1" i="1" dirty="0"/>
              <a:t>        </a:t>
            </a:r>
            <a:r>
              <a:rPr lang="en-US" sz="1400" b="1" i="1" dirty="0" err="1"/>
              <a:t>System.out.println</a:t>
            </a:r>
            <a:r>
              <a:rPr lang="en-US" sz="1400" b="1" i="1" dirty="0"/>
              <a:t>("Employee Name : " + </a:t>
            </a:r>
            <a:r>
              <a:rPr lang="en-US" sz="1400" b="1" i="1" dirty="0" err="1"/>
              <a:t>ename</a:t>
            </a:r>
            <a:r>
              <a:rPr lang="en-US" sz="1400" b="1" i="1" dirty="0"/>
              <a:t>);</a:t>
            </a:r>
          </a:p>
          <a:p>
            <a:pPr marL="0" indent="0">
              <a:buNone/>
            </a:pPr>
            <a:r>
              <a:rPr lang="en-US" sz="1400" b="1" i="1" dirty="0"/>
              <a:t>        </a:t>
            </a:r>
            <a:r>
              <a:rPr lang="en-US" sz="1400" b="1" i="1" dirty="0" err="1"/>
              <a:t>department.setDeptName</a:t>
            </a:r>
            <a:r>
              <a:rPr lang="en-US" sz="1400" b="1" i="1" dirty="0"/>
              <a:t>("Information Technology");</a:t>
            </a:r>
          </a:p>
          <a:p>
            <a:pPr marL="0" indent="0">
              <a:buNone/>
            </a:pPr>
            <a:r>
              <a:rPr lang="en-US" sz="1400" b="1" i="1" dirty="0"/>
              <a:t>        </a:t>
            </a:r>
            <a:r>
              <a:rPr lang="en-US" sz="1400" b="1" i="1" dirty="0" err="1"/>
              <a:t>System.out.println</a:t>
            </a:r>
            <a:r>
              <a:rPr lang="en-US" sz="1400" b="1" i="1" dirty="0"/>
              <a:t>("Department : " + </a:t>
            </a:r>
            <a:r>
              <a:rPr lang="en-US" sz="1400" b="1" i="1" dirty="0" err="1"/>
              <a:t>department.getDeptName</a:t>
            </a:r>
            <a:r>
              <a:rPr lang="en-US" sz="1400" b="1" i="1" dirty="0"/>
              <a:t>());</a:t>
            </a:r>
          </a:p>
          <a:p>
            <a:pPr marL="0" indent="0">
              <a:buNone/>
            </a:pPr>
            <a:r>
              <a:rPr lang="en-US" sz="1400" b="1" i="1" dirty="0"/>
              <a:t>    }}</a:t>
            </a:r>
          </a:p>
        </p:txBody>
      </p:sp>
    </p:spTree>
    <p:extLst>
      <p:ext uri="{BB962C8B-B14F-4D97-AF65-F5344CB8AC3E}">
        <p14:creationId xmlns:p14="http://schemas.microsoft.com/office/powerpoint/2010/main" val="348844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8155B-4030-46BB-9B98-2CA2FC613880}"/>
              </a:ext>
            </a:extLst>
          </p:cNvPr>
          <p:cNvSpPr>
            <a:spLocks noGrp="1"/>
          </p:cNvSpPr>
          <p:nvPr>
            <p:ph type="title"/>
          </p:nvPr>
        </p:nvSpPr>
        <p:spPr/>
        <p:txBody>
          <a:bodyPr/>
          <a:lstStyle/>
          <a:p>
            <a:r>
              <a:rPr lang="en-US" dirty="0" err="1"/>
              <a:t>AutoWiring</a:t>
            </a:r>
            <a:r>
              <a:rPr lang="en-US" dirty="0"/>
              <a:t> - Example</a:t>
            </a:r>
          </a:p>
        </p:txBody>
      </p:sp>
      <p:sp>
        <p:nvSpPr>
          <p:cNvPr id="3" name="Content Placeholder 2">
            <a:extLst>
              <a:ext uri="{FF2B5EF4-FFF2-40B4-BE49-F238E27FC236}">
                <a16:creationId xmlns:a16="http://schemas.microsoft.com/office/drawing/2014/main" id="{6631736F-A6BC-47B6-B3C2-E5AECF843DA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32538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D7BDD-EA70-416F-8F15-E192904EDB8B}"/>
              </a:ext>
            </a:extLst>
          </p:cNvPr>
          <p:cNvSpPr>
            <a:spLocks noGrp="1"/>
          </p:cNvSpPr>
          <p:nvPr>
            <p:ph type="title"/>
          </p:nvPr>
        </p:nvSpPr>
        <p:spPr/>
        <p:txBody>
          <a:bodyPr/>
          <a:lstStyle/>
          <a:p>
            <a:r>
              <a:rPr lang="en-US" dirty="0"/>
              <a:t>Spring Bean Scopes</a:t>
            </a:r>
          </a:p>
        </p:txBody>
      </p:sp>
      <p:sp>
        <p:nvSpPr>
          <p:cNvPr id="3" name="Content Placeholder 2">
            <a:extLst>
              <a:ext uri="{FF2B5EF4-FFF2-40B4-BE49-F238E27FC236}">
                <a16:creationId xmlns:a16="http://schemas.microsoft.com/office/drawing/2014/main" id="{88BBB8B8-DD0D-4649-B1BC-9B5D90AC5754}"/>
              </a:ext>
            </a:extLst>
          </p:cNvPr>
          <p:cNvSpPr>
            <a:spLocks noGrp="1"/>
          </p:cNvSpPr>
          <p:nvPr>
            <p:ph idx="1"/>
          </p:nvPr>
        </p:nvSpPr>
        <p:spPr/>
        <p:txBody>
          <a:bodyPr/>
          <a:lstStyle/>
          <a:p>
            <a:pPr marL="0" indent="0">
              <a:buNone/>
            </a:pPr>
            <a:r>
              <a:rPr lang="en-US" dirty="0"/>
              <a:t>Whenever we define a bean, then you can control not only the various dependencies and configuration values that are to be plugged into an object that is created from a particular bean definition, but also we can control the scope of the objects created from a particular bean definition</a:t>
            </a:r>
          </a:p>
          <a:p>
            <a:pPr marL="0" indent="0">
              <a:buNone/>
            </a:pPr>
            <a:endParaRPr lang="en-US" dirty="0"/>
          </a:p>
          <a:p>
            <a:pPr marL="0" indent="0">
              <a:buNone/>
            </a:pPr>
            <a:r>
              <a:rPr lang="en-US" dirty="0"/>
              <a:t>Spring Framework  supports exactly five scopes.</a:t>
            </a:r>
          </a:p>
        </p:txBody>
      </p:sp>
    </p:spTree>
    <p:extLst>
      <p:ext uri="{BB962C8B-B14F-4D97-AF65-F5344CB8AC3E}">
        <p14:creationId xmlns:p14="http://schemas.microsoft.com/office/powerpoint/2010/main" val="3671635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549D-B76E-4286-9213-9F75C4E3F17C}"/>
              </a:ext>
            </a:extLst>
          </p:cNvPr>
          <p:cNvSpPr>
            <a:spLocks noGrp="1"/>
          </p:cNvSpPr>
          <p:nvPr>
            <p:ph type="title"/>
          </p:nvPr>
        </p:nvSpPr>
        <p:spPr/>
        <p:txBody>
          <a:bodyPr/>
          <a:lstStyle/>
          <a:p>
            <a:r>
              <a:rPr lang="en-US" dirty="0"/>
              <a:t>Bean Scopes</a:t>
            </a:r>
          </a:p>
        </p:txBody>
      </p:sp>
      <p:sp>
        <p:nvSpPr>
          <p:cNvPr id="3" name="Content Placeholder 2">
            <a:extLst>
              <a:ext uri="{FF2B5EF4-FFF2-40B4-BE49-F238E27FC236}">
                <a16:creationId xmlns:a16="http://schemas.microsoft.com/office/drawing/2014/main" id="{C33FE13E-5E36-42C9-A87D-057C0E3A551C}"/>
              </a:ext>
            </a:extLst>
          </p:cNvPr>
          <p:cNvSpPr>
            <a:spLocks noGrp="1"/>
          </p:cNvSpPr>
          <p:nvPr>
            <p:ph idx="1"/>
          </p:nvPr>
        </p:nvSpPr>
        <p:spPr/>
        <p:txBody>
          <a:bodyPr>
            <a:normAutofit fontScale="77500" lnSpcReduction="20000"/>
          </a:bodyPr>
          <a:lstStyle/>
          <a:p>
            <a:pPr marL="0" indent="0">
              <a:buNone/>
            </a:pPr>
            <a:r>
              <a:rPr lang="en-US" dirty="0"/>
              <a:t>Singleton:</a:t>
            </a:r>
          </a:p>
          <a:p>
            <a:pPr marL="0" indent="0">
              <a:buNone/>
            </a:pPr>
            <a:r>
              <a:rPr lang="en-US" dirty="0"/>
              <a:t>- Only one shared instance of the Bean will be created</a:t>
            </a:r>
          </a:p>
          <a:p>
            <a:pPr>
              <a:buFontTx/>
              <a:buChar char="-"/>
            </a:pPr>
            <a:r>
              <a:rPr lang="en-US" dirty="0"/>
              <a:t>All Requests for the Bean will return a shared reference of the same Bean</a:t>
            </a:r>
          </a:p>
          <a:p>
            <a:pPr>
              <a:buFontTx/>
              <a:buChar char="-"/>
            </a:pPr>
            <a:r>
              <a:rPr lang="en-US" dirty="0"/>
              <a:t>Default Scope</a:t>
            </a:r>
          </a:p>
          <a:p>
            <a:pPr marL="0" indent="0">
              <a:buNone/>
            </a:pPr>
            <a:r>
              <a:rPr lang="en-US" dirty="0"/>
              <a:t>Prototype:</a:t>
            </a:r>
          </a:p>
          <a:p>
            <a:pPr>
              <a:buFontTx/>
              <a:buChar char="-"/>
            </a:pPr>
            <a:r>
              <a:rPr lang="en-US" dirty="0"/>
              <a:t>Creates a new Bean instance for each container request</a:t>
            </a:r>
          </a:p>
          <a:p>
            <a:pPr marL="0" indent="0">
              <a:buNone/>
            </a:pPr>
            <a:r>
              <a:rPr lang="en-US" dirty="0"/>
              <a:t>Request:</a:t>
            </a:r>
          </a:p>
          <a:p>
            <a:pPr>
              <a:buFontTx/>
              <a:buChar char="-"/>
            </a:pPr>
            <a:r>
              <a:rPr lang="en-US" dirty="0"/>
              <a:t>Scope to an HTTP web request</a:t>
            </a:r>
          </a:p>
          <a:p>
            <a:pPr marL="0" indent="0">
              <a:buNone/>
            </a:pPr>
            <a:r>
              <a:rPr lang="en-US" dirty="0"/>
              <a:t>Session:</a:t>
            </a:r>
          </a:p>
          <a:p>
            <a:pPr marL="0" indent="0">
              <a:buNone/>
            </a:pPr>
            <a:r>
              <a:rPr lang="en-US" dirty="0"/>
              <a:t>-Scoped to an HTTP web session</a:t>
            </a:r>
          </a:p>
          <a:p>
            <a:pPr marL="0" indent="0">
              <a:buNone/>
            </a:pPr>
            <a:r>
              <a:rPr lang="en-US" dirty="0"/>
              <a:t>Global-session:</a:t>
            </a:r>
          </a:p>
          <a:p>
            <a:pPr marL="0" indent="0">
              <a:buNone/>
            </a:pPr>
            <a:r>
              <a:rPr lang="en-US" dirty="0"/>
              <a:t>- Scoped to a global HTTP web session</a:t>
            </a:r>
          </a:p>
        </p:txBody>
      </p:sp>
    </p:spTree>
    <p:extLst>
      <p:ext uri="{BB962C8B-B14F-4D97-AF65-F5344CB8AC3E}">
        <p14:creationId xmlns:p14="http://schemas.microsoft.com/office/powerpoint/2010/main" val="1228800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FAB2-BA51-4DF1-A14A-252972DF7641}"/>
              </a:ext>
            </a:extLst>
          </p:cNvPr>
          <p:cNvSpPr>
            <a:spLocks noGrp="1"/>
          </p:cNvSpPr>
          <p:nvPr>
            <p:ph type="title"/>
          </p:nvPr>
        </p:nvSpPr>
        <p:spPr/>
        <p:txBody>
          <a:bodyPr/>
          <a:lstStyle/>
          <a:p>
            <a:r>
              <a:rPr lang="en-US" dirty="0"/>
              <a:t>Bean Scope Example – Singleton vs Prototype	</a:t>
            </a:r>
          </a:p>
        </p:txBody>
      </p:sp>
      <p:sp>
        <p:nvSpPr>
          <p:cNvPr id="3" name="Content Placeholder 2">
            <a:extLst>
              <a:ext uri="{FF2B5EF4-FFF2-40B4-BE49-F238E27FC236}">
                <a16:creationId xmlns:a16="http://schemas.microsoft.com/office/drawing/2014/main" id="{D198640D-299E-4CE3-85AF-12B9A012F0CF}"/>
              </a:ext>
            </a:extLst>
          </p:cNvPr>
          <p:cNvSpPr>
            <a:spLocks noGrp="1"/>
          </p:cNvSpPr>
          <p:nvPr>
            <p:ph idx="1"/>
          </p:nvPr>
        </p:nvSpPr>
        <p:spPr>
          <a:xfrm>
            <a:off x="838200" y="1825625"/>
            <a:ext cx="4787096" cy="4123762"/>
          </a:xfrm>
        </p:spPr>
        <p:txBody>
          <a:bodyPr>
            <a:normAutofit fontScale="55000" lnSpcReduction="20000"/>
          </a:bodyPr>
          <a:lstStyle/>
          <a:p>
            <a:pPr marL="0" indent="0">
              <a:buNone/>
            </a:pPr>
            <a:r>
              <a:rPr lang="en-US" b="1" dirty="0"/>
              <a:t>package </a:t>
            </a:r>
            <a:r>
              <a:rPr lang="en-US" b="1" dirty="0" err="1"/>
              <a:t>com.springbeanscopeexample.customer.services</a:t>
            </a:r>
            <a:r>
              <a:rPr lang="en-US" b="1" dirty="0"/>
              <a:t>;</a:t>
            </a:r>
          </a:p>
          <a:p>
            <a:pPr marL="0" indent="0">
              <a:buNone/>
            </a:pPr>
            <a:endParaRPr lang="en-US" b="1" dirty="0"/>
          </a:p>
          <a:p>
            <a:pPr marL="0" indent="0">
              <a:buNone/>
            </a:pPr>
            <a:r>
              <a:rPr lang="en-US" b="1" dirty="0"/>
              <a:t>public class </a:t>
            </a:r>
            <a:r>
              <a:rPr lang="en-US" b="1" dirty="0" err="1"/>
              <a:t>CustomerService</a:t>
            </a:r>
            <a:r>
              <a:rPr lang="en-US" b="1" dirty="0"/>
              <a:t> </a:t>
            </a:r>
          </a:p>
          <a:p>
            <a:pPr marL="0" indent="0">
              <a:buNone/>
            </a:pPr>
            <a:r>
              <a:rPr lang="en-US" b="1" dirty="0"/>
              <a:t>{</a:t>
            </a:r>
          </a:p>
          <a:p>
            <a:pPr marL="0" indent="0">
              <a:buNone/>
            </a:pPr>
            <a:r>
              <a:rPr lang="en-US" b="1" dirty="0"/>
              <a:t>	String message;</a:t>
            </a:r>
          </a:p>
          <a:p>
            <a:pPr marL="0" indent="0">
              <a:buNone/>
            </a:pPr>
            <a:r>
              <a:rPr lang="en-US" b="1" dirty="0"/>
              <a:t>	</a:t>
            </a:r>
          </a:p>
          <a:p>
            <a:pPr marL="0" indent="0">
              <a:buNone/>
            </a:pPr>
            <a:r>
              <a:rPr lang="en-US" b="1" dirty="0"/>
              <a:t>	public String </a:t>
            </a:r>
            <a:r>
              <a:rPr lang="en-US" b="1" dirty="0" err="1"/>
              <a:t>getMessage</a:t>
            </a:r>
            <a:r>
              <a:rPr lang="en-US" b="1" dirty="0"/>
              <a:t>() {</a:t>
            </a:r>
          </a:p>
          <a:p>
            <a:pPr marL="0" indent="0">
              <a:buNone/>
            </a:pPr>
            <a:r>
              <a:rPr lang="en-US" b="1" dirty="0"/>
              <a:t>		return message;</a:t>
            </a:r>
          </a:p>
          <a:p>
            <a:pPr marL="0" indent="0">
              <a:buNone/>
            </a:pPr>
            <a:r>
              <a:rPr lang="en-US" b="1" dirty="0"/>
              <a:t>	}</a:t>
            </a:r>
          </a:p>
          <a:p>
            <a:pPr marL="0" indent="0">
              <a:buNone/>
            </a:pPr>
            <a:endParaRPr lang="en-US" b="1" dirty="0"/>
          </a:p>
          <a:p>
            <a:pPr marL="0" indent="0">
              <a:buNone/>
            </a:pPr>
            <a:r>
              <a:rPr lang="en-US" b="1" dirty="0"/>
              <a:t>	public void </a:t>
            </a:r>
            <a:r>
              <a:rPr lang="en-US" b="1" dirty="0" err="1"/>
              <a:t>setMessage</a:t>
            </a:r>
            <a:r>
              <a:rPr lang="en-US" b="1" dirty="0"/>
              <a:t>(String message) {</a:t>
            </a:r>
          </a:p>
          <a:p>
            <a:pPr marL="0" indent="0">
              <a:buNone/>
            </a:pPr>
            <a:r>
              <a:rPr lang="en-US" b="1" dirty="0"/>
              <a:t>		</a:t>
            </a:r>
            <a:r>
              <a:rPr lang="en-US" b="1" dirty="0" err="1"/>
              <a:t>this.message</a:t>
            </a:r>
            <a:r>
              <a:rPr lang="en-US" b="1" dirty="0"/>
              <a:t> = message;</a:t>
            </a:r>
          </a:p>
          <a:p>
            <a:pPr marL="0" indent="0">
              <a:buNone/>
            </a:pPr>
            <a:r>
              <a:rPr lang="en-US" b="1" dirty="0"/>
              <a:t>	}</a:t>
            </a:r>
          </a:p>
          <a:p>
            <a:pPr marL="0" indent="0">
              <a:buNone/>
            </a:pPr>
            <a:r>
              <a:rPr lang="en-US" b="1" dirty="0"/>
              <a:t>}</a:t>
            </a:r>
          </a:p>
          <a:p>
            <a:pPr marL="0" indent="0">
              <a:buNone/>
            </a:pPr>
            <a:endParaRPr lang="en-US" dirty="0"/>
          </a:p>
        </p:txBody>
      </p:sp>
    </p:spTree>
    <p:extLst>
      <p:ext uri="{BB962C8B-B14F-4D97-AF65-F5344CB8AC3E}">
        <p14:creationId xmlns:p14="http://schemas.microsoft.com/office/powerpoint/2010/main" val="2916491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FAB2-BA51-4DF1-A14A-252972DF7641}"/>
              </a:ext>
            </a:extLst>
          </p:cNvPr>
          <p:cNvSpPr>
            <a:spLocks noGrp="1"/>
          </p:cNvSpPr>
          <p:nvPr>
            <p:ph type="title"/>
          </p:nvPr>
        </p:nvSpPr>
        <p:spPr/>
        <p:txBody>
          <a:bodyPr/>
          <a:lstStyle/>
          <a:p>
            <a:r>
              <a:rPr lang="en-US" dirty="0"/>
              <a:t>Bean Scope Example – Singleton 	</a:t>
            </a:r>
          </a:p>
        </p:txBody>
      </p:sp>
      <p:sp>
        <p:nvSpPr>
          <p:cNvPr id="3" name="Content Placeholder 2">
            <a:extLst>
              <a:ext uri="{FF2B5EF4-FFF2-40B4-BE49-F238E27FC236}">
                <a16:creationId xmlns:a16="http://schemas.microsoft.com/office/drawing/2014/main" id="{D198640D-299E-4CE3-85AF-12B9A012F0CF}"/>
              </a:ext>
            </a:extLst>
          </p:cNvPr>
          <p:cNvSpPr>
            <a:spLocks noGrp="1"/>
          </p:cNvSpPr>
          <p:nvPr>
            <p:ph idx="1"/>
          </p:nvPr>
        </p:nvSpPr>
        <p:spPr>
          <a:xfrm>
            <a:off x="838200" y="1825625"/>
            <a:ext cx="9822084" cy="4123762"/>
          </a:xfrm>
        </p:spPr>
        <p:txBody>
          <a:bodyPr>
            <a:normAutofit fontScale="77500" lnSpcReduction="20000"/>
          </a:bodyPr>
          <a:lstStyle/>
          <a:p>
            <a:pPr marL="0" indent="0">
              <a:buNone/>
            </a:pPr>
            <a:r>
              <a:rPr lang="en-US" b="1" dirty="0"/>
              <a:t>&lt;beans </a:t>
            </a:r>
            <a:r>
              <a:rPr lang="en-US" b="1" dirty="0" err="1"/>
              <a:t>xmlns</a:t>
            </a:r>
            <a:r>
              <a:rPr lang="en-US" b="1" dirty="0"/>
              <a:t>="http://www.springframework.org/schema/beans"</a:t>
            </a:r>
          </a:p>
          <a:p>
            <a:pPr marL="0" indent="0">
              <a:buNone/>
            </a:pPr>
            <a:r>
              <a:rPr lang="en-US" b="1" dirty="0"/>
              <a:t>	</a:t>
            </a:r>
            <a:r>
              <a:rPr lang="en-US" b="1" dirty="0" err="1"/>
              <a:t>xmlns:xsi</a:t>
            </a:r>
            <a:r>
              <a:rPr lang="en-US" b="1" dirty="0"/>
              <a:t>="http://www.w3.org/2001/XMLSchema-instance"</a:t>
            </a:r>
          </a:p>
          <a:p>
            <a:pPr marL="0" indent="0">
              <a:buNone/>
            </a:pPr>
            <a:r>
              <a:rPr lang="en-US" b="1" dirty="0"/>
              <a:t>	</a:t>
            </a:r>
            <a:r>
              <a:rPr lang="en-US" b="1" dirty="0" err="1"/>
              <a:t>xsi:schemaLocation</a:t>
            </a:r>
            <a:r>
              <a:rPr lang="en-US" b="1" dirty="0"/>
              <a:t>="http://www.springframework.org/schema/beans</a:t>
            </a:r>
          </a:p>
          <a:p>
            <a:pPr marL="0" indent="0">
              <a:buNone/>
            </a:pPr>
            <a:r>
              <a:rPr lang="en-US" b="1" dirty="0"/>
              <a:t>	http://www.springframework.org/schema/beans/spring-beans-2.5.xsd"&gt;</a:t>
            </a:r>
          </a:p>
          <a:p>
            <a:pPr marL="0" indent="0">
              <a:buNone/>
            </a:pPr>
            <a:endParaRPr lang="en-US" b="1" dirty="0"/>
          </a:p>
          <a:p>
            <a:pPr marL="0" indent="0">
              <a:buNone/>
            </a:pPr>
            <a:r>
              <a:rPr lang="en-US" b="1" dirty="0"/>
              <a:t>       &lt;bean id="</a:t>
            </a:r>
            <a:r>
              <a:rPr lang="en-US" b="1" dirty="0" err="1"/>
              <a:t>customerService</a:t>
            </a:r>
            <a:r>
              <a:rPr lang="en-US" b="1" dirty="0"/>
              <a:t>" </a:t>
            </a:r>
          </a:p>
          <a:p>
            <a:pPr marL="0" indent="0">
              <a:buNone/>
            </a:pPr>
            <a:r>
              <a:rPr lang="en-US" b="1" dirty="0"/>
              <a:t>            class=</a:t>
            </a:r>
            <a:r>
              <a:rPr lang="en-US" b="1" i="1" dirty="0"/>
              <a:t>"</a:t>
            </a:r>
            <a:r>
              <a:rPr lang="en-US" b="1" i="1" dirty="0" err="1"/>
              <a:t>com.springbeanscopeexample.customer.services.CustomerService</a:t>
            </a:r>
            <a:r>
              <a:rPr lang="en-US" b="1" i="1" dirty="0"/>
              <a:t>“ </a:t>
            </a:r>
            <a:r>
              <a:rPr lang="en-US" b="1" dirty="0"/>
              <a:t>/&gt;</a:t>
            </a:r>
          </a:p>
          <a:p>
            <a:pPr marL="0" indent="0">
              <a:buNone/>
            </a:pPr>
            <a:r>
              <a:rPr lang="en-US" b="1" dirty="0"/>
              <a:t>		</a:t>
            </a:r>
          </a:p>
          <a:p>
            <a:pPr marL="0" indent="0">
              <a:buNone/>
            </a:pPr>
            <a:r>
              <a:rPr lang="en-US" b="1" dirty="0"/>
              <a:t>&lt;/beans&gt;</a:t>
            </a:r>
          </a:p>
        </p:txBody>
      </p:sp>
    </p:spTree>
    <p:extLst>
      <p:ext uri="{BB962C8B-B14F-4D97-AF65-F5344CB8AC3E}">
        <p14:creationId xmlns:p14="http://schemas.microsoft.com/office/powerpoint/2010/main" val="4063733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FAB2-BA51-4DF1-A14A-252972DF7641}"/>
              </a:ext>
            </a:extLst>
          </p:cNvPr>
          <p:cNvSpPr>
            <a:spLocks noGrp="1"/>
          </p:cNvSpPr>
          <p:nvPr>
            <p:ph type="title"/>
          </p:nvPr>
        </p:nvSpPr>
        <p:spPr/>
        <p:txBody>
          <a:bodyPr/>
          <a:lstStyle/>
          <a:p>
            <a:r>
              <a:rPr lang="en-US" dirty="0"/>
              <a:t>Bean Scope Example – Singleton 	</a:t>
            </a:r>
          </a:p>
        </p:txBody>
      </p:sp>
      <p:sp>
        <p:nvSpPr>
          <p:cNvPr id="3" name="Content Placeholder 2">
            <a:extLst>
              <a:ext uri="{FF2B5EF4-FFF2-40B4-BE49-F238E27FC236}">
                <a16:creationId xmlns:a16="http://schemas.microsoft.com/office/drawing/2014/main" id="{D198640D-299E-4CE3-85AF-12B9A012F0CF}"/>
              </a:ext>
            </a:extLst>
          </p:cNvPr>
          <p:cNvSpPr>
            <a:spLocks noGrp="1"/>
          </p:cNvSpPr>
          <p:nvPr>
            <p:ph idx="1"/>
          </p:nvPr>
        </p:nvSpPr>
        <p:spPr>
          <a:xfrm>
            <a:off x="838200" y="1825625"/>
            <a:ext cx="9822084" cy="4667250"/>
          </a:xfrm>
        </p:spPr>
        <p:txBody>
          <a:bodyPr>
            <a:noAutofit/>
          </a:bodyPr>
          <a:lstStyle/>
          <a:p>
            <a:pPr marL="0" indent="0">
              <a:buNone/>
            </a:pPr>
            <a:r>
              <a:rPr lang="en-US" sz="1400" b="1" dirty="0"/>
              <a:t>package </a:t>
            </a:r>
            <a:r>
              <a:rPr lang="en-US" sz="1400" b="1" dirty="0" err="1"/>
              <a:t>com.springbeanscopeexample.common</a:t>
            </a:r>
            <a:r>
              <a:rPr lang="en-US" sz="1400" b="1" dirty="0"/>
              <a:t>;</a:t>
            </a:r>
          </a:p>
          <a:p>
            <a:pPr marL="0" indent="0">
              <a:buNone/>
            </a:pPr>
            <a:r>
              <a:rPr lang="en-US" sz="1400" b="1" dirty="0"/>
              <a:t>import </a:t>
            </a:r>
            <a:r>
              <a:rPr lang="en-US" sz="1400" b="1" dirty="0" err="1"/>
              <a:t>org.springframework.context.ApplicationContext</a:t>
            </a:r>
            <a:r>
              <a:rPr lang="en-US" sz="1400" b="1" dirty="0"/>
              <a:t>;</a:t>
            </a:r>
          </a:p>
          <a:p>
            <a:pPr marL="0" indent="0">
              <a:buNone/>
            </a:pPr>
            <a:r>
              <a:rPr lang="en-US" sz="1400" b="1" dirty="0"/>
              <a:t>import org.springframework.context.support.ClassPathXmlApplicationContext;</a:t>
            </a:r>
          </a:p>
          <a:p>
            <a:pPr marL="0" indent="0">
              <a:buNone/>
            </a:pPr>
            <a:r>
              <a:rPr lang="en-US" sz="1400" b="1" dirty="0"/>
              <a:t>import </a:t>
            </a:r>
            <a:r>
              <a:rPr lang="en-US" sz="1400" b="1" dirty="0" err="1"/>
              <a:t>com.springbeanscopeexample.customer.services.CustomerService</a:t>
            </a:r>
            <a:r>
              <a:rPr lang="en-US" sz="1400" b="1" dirty="0"/>
              <a:t>;</a:t>
            </a:r>
          </a:p>
          <a:p>
            <a:pPr marL="0" indent="0">
              <a:buNone/>
            </a:pPr>
            <a:r>
              <a:rPr lang="en-US" sz="1400" b="1" dirty="0"/>
              <a:t>public class App </a:t>
            </a:r>
          </a:p>
          <a:p>
            <a:pPr marL="0" indent="0">
              <a:buNone/>
            </a:pPr>
            <a:r>
              <a:rPr lang="en-US" sz="1400" b="1" dirty="0"/>
              <a:t>{</a:t>
            </a:r>
          </a:p>
          <a:p>
            <a:pPr marL="0" indent="0">
              <a:buNone/>
            </a:pPr>
            <a:r>
              <a:rPr lang="en-US" sz="1400" b="1" dirty="0"/>
              <a:t>    public static void main( String[] </a:t>
            </a:r>
            <a:r>
              <a:rPr lang="en-US" sz="1400" b="1" dirty="0" err="1"/>
              <a:t>args</a:t>
            </a:r>
            <a:r>
              <a:rPr lang="en-US" sz="1400" b="1" dirty="0"/>
              <a:t> )    {</a:t>
            </a:r>
          </a:p>
          <a:p>
            <a:pPr marL="0" indent="0">
              <a:buNone/>
            </a:pPr>
            <a:r>
              <a:rPr lang="en-US" sz="1400" b="1" dirty="0" err="1"/>
              <a:t>ApplicationContext</a:t>
            </a:r>
            <a:r>
              <a:rPr lang="en-US" sz="1400" b="1" dirty="0"/>
              <a:t> context = new </a:t>
            </a:r>
            <a:r>
              <a:rPr lang="en-US" sz="1400" b="1" dirty="0" err="1"/>
              <a:t>ClassPathXmlApplicationContext</a:t>
            </a:r>
            <a:r>
              <a:rPr lang="en-US" sz="1400" b="1" dirty="0"/>
              <a:t>(new String[] {"Spring-Customer.xml"});</a:t>
            </a:r>
          </a:p>
          <a:p>
            <a:pPr marL="0" indent="0">
              <a:buNone/>
            </a:pPr>
            <a:r>
              <a:rPr lang="en-US" sz="1400" b="1" dirty="0"/>
              <a:t>    	</a:t>
            </a:r>
            <a:r>
              <a:rPr lang="en-US" sz="1400" b="1" dirty="0" err="1"/>
              <a:t>CustomerService</a:t>
            </a:r>
            <a:r>
              <a:rPr lang="en-US" sz="1400" b="1" dirty="0"/>
              <a:t> </a:t>
            </a:r>
            <a:r>
              <a:rPr lang="en-US" sz="1400" b="1" dirty="0" err="1"/>
              <a:t>custA</a:t>
            </a:r>
            <a:r>
              <a:rPr lang="en-US" sz="1400" b="1" dirty="0"/>
              <a:t> = (</a:t>
            </a:r>
            <a:r>
              <a:rPr lang="en-US" sz="1400" b="1" dirty="0" err="1"/>
              <a:t>CustomerService</a:t>
            </a:r>
            <a:r>
              <a:rPr lang="en-US" sz="1400" b="1" dirty="0"/>
              <a:t>)</a:t>
            </a:r>
            <a:r>
              <a:rPr lang="en-US" sz="1400" b="1" dirty="0" err="1"/>
              <a:t>context.getBean</a:t>
            </a:r>
            <a:r>
              <a:rPr lang="en-US" sz="1400" b="1" dirty="0"/>
              <a:t>("</a:t>
            </a:r>
            <a:r>
              <a:rPr lang="en-US" sz="1400" b="1" dirty="0" err="1"/>
              <a:t>customerService</a:t>
            </a:r>
            <a:r>
              <a:rPr lang="en-US" sz="1400" b="1" dirty="0"/>
              <a:t>");</a:t>
            </a:r>
          </a:p>
          <a:p>
            <a:pPr marL="0" indent="0">
              <a:buNone/>
            </a:pPr>
            <a:r>
              <a:rPr lang="en-US" sz="1400" b="1" dirty="0"/>
              <a:t>    	</a:t>
            </a:r>
            <a:r>
              <a:rPr lang="en-US" sz="1400" b="1" dirty="0" err="1"/>
              <a:t>custA.setMessage</a:t>
            </a:r>
            <a:r>
              <a:rPr lang="en-US" sz="1400" b="1" dirty="0"/>
              <a:t>("Message by </a:t>
            </a:r>
            <a:r>
              <a:rPr lang="en-US" sz="1400" b="1" dirty="0" err="1"/>
              <a:t>custA</a:t>
            </a:r>
            <a:r>
              <a:rPr lang="en-US" sz="1400" b="1" dirty="0"/>
              <a:t>");</a:t>
            </a:r>
          </a:p>
          <a:p>
            <a:pPr marL="0" indent="0">
              <a:buNone/>
            </a:pPr>
            <a:r>
              <a:rPr lang="en-US" sz="1400" b="1" dirty="0"/>
              <a:t>    	</a:t>
            </a:r>
            <a:r>
              <a:rPr lang="en-US" sz="1400" b="1" dirty="0" err="1"/>
              <a:t>System.out.println</a:t>
            </a:r>
            <a:r>
              <a:rPr lang="en-US" sz="1400" b="1" dirty="0"/>
              <a:t>("Message : " + </a:t>
            </a:r>
            <a:r>
              <a:rPr lang="en-US" sz="1400" b="1" dirty="0" err="1"/>
              <a:t>custA.getMessage</a:t>
            </a:r>
            <a:r>
              <a:rPr lang="en-US" sz="1400" b="1" dirty="0"/>
              <a:t>());</a:t>
            </a:r>
          </a:p>
          <a:p>
            <a:pPr marL="0" indent="0">
              <a:buNone/>
            </a:pPr>
            <a:r>
              <a:rPr lang="en-US" sz="1400" b="1" dirty="0"/>
              <a:t>    	//retrieve it again</a:t>
            </a:r>
          </a:p>
          <a:p>
            <a:pPr marL="0" indent="0">
              <a:buNone/>
            </a:pPr>
            <a:r>
              <a:rPr lang="en-US" sz="1400" b="1" dirty="0"/>
              <a:t>    	</a:t>
            </a:r>
            <a:r>
              <a:rPr lang="en-US" sz="1400" b="1" dirty="0" err="1"/>
              <a:t>CustomerService</a:t>
            </a:r>
            <a:r>
              <a:rPr lang="en-US" sz="1400" b="1" dirty="0"/>
              <a:t> </a:t>
            </a:r>
            <a:r>
              <a:rPr lang="en-US" sz="1400" b="1" dirty="0" err="1"/>
              <a:t>custB</a:t>
            </a:r>
            <a:r>
              <a:rPr lang="en-US" sz="1400" b="1" dirty="0"/>
              <a:t> = (</a:t>
            </a:r>
            <a:r>
              <a:rPr lang="en-US" sz="1400" b="1" dirty="0" err="1"/>
              <a:t>CustomerService</a:t>
            </a:r>
            <a:r>
              <a:rPr lang="en-US" sz="1400" b="1" dirty="0"/>
              <a:t>)</a:t>
            </a:r>
            <a:r>
              <a:rPr lang="en-US" sz="1400" b="1" dirty="0" err="1"/>
              <a:t>context.getBean</a:t>
            </a:r>
            <a:r>
              <a:rPr lang="en-US" sz="1400" b="1" dirty="0"/>
              <a:t>("</a:t>
            </a:r>
            <a:r>
              <a:rPr lang="en-US" sz="1400" b="1" dirty="0" err="1"/>
              <a:t>customerService</a:t>
            </a:r>
            <a:r>
              <a:rPr lang="en-US" sz="1400" b="1" dirty="0"/>
              <a:t>");</a:t>
            </a:r>
          </a:p>
          <a:p>
            <a:pPr marL="0" indent="0">
              <a:buNone/>
            </a:pPr>
            <a:r>
              <a:rPr lang="en-US" sz="1400" b="1" dirty="0"/>
              <a:t>    	</a:t>
            </a:r>
            <a:r>
              <a:rPr lang="en-US" sz="1400" b="1" dirty="0" err="1"/>
              <a:t>System.out.println</a:t>
            </a:r>
            <a:r>
              <a:rPr lang="en-US" sz="1400" b="1" dirty="0"/>
              <a:t>("Message : " + </a:t>
            </a:r>
            <a:r>
              <a:rPr lang="en-US" sz="1400" b="1" dirty="0" err="1"/>
              <a:t>custB.getMessage</a:t>
            </a:r>
            <a:r>
              <a:rPr lang="en-US" sz="1400" b="1" dirty="0"/>
              <a:t>());</a:t>
            </a:r>
          </a:p>
          <a:p>
            <a:pPr marL="0" indent="0">
              <a:buNone/>
            </a:pPr>
            <a:r>
              <a:rPr lang="en-US" sz="1400" b="1" dirty="0"/>
              <a:t>    }}</a:t>
            </a:r>
          </a:p>
        </p:txBody>
      </p:sp>
    </p:spTree>
    <p:extLst>
      <p:ext uri="{BB962C8B-B14F-4D97-AF65-F5344CB8AC3E}">
        <p14:creationId xmlns:p14="http://schemas.microsoft.com/office/powerpoint/2010/main" val="394758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A49A9-1698-47AA-885B-E24FB22EDFA8}"/>
              </a:ext>
            </a:extLst>
          </p:cNvPr>
          <p:cNvSpPr>
            <a:spLocks noGrp="1"/>
          </p:cNvSpPr>
          <p:nvPr>
            <p:ph type="title"/>
          </p:nvPr>
        </p:nvSpPr>
        <p:spPr/>
        <p:txBody>
          <a:bodyPr/>
          <a:lstStyle/>
          <a:p>
            <a:r>
              <a:rPr lang="en-US" b="1" dirty="0"/>
              <a:t>Auto Wiring</a:t>
            </a:r>
          </a:p>
        </p:txBody>
      </p:sp>
      <p:sp>
        <p:nvSpPr>
          <p:cNvPr id="3" name="Content Placeholder 2">
            <a:extLst>
              <a:ext uri="{FF2B5EF4-FFF2-40B4-BE49-F238E27FC236}">
                <a16:creationId xmlns:a16="http://schemas.microsoft.com/office/drawing/2014/main" id="{CECB8EEE-FF78-4C43-A64A-977FE40E9FF0}"/>
              </a:ext>
            </a:extLst>
          </p:cNvPr>
          <p:cNvSpPr>
            <a:spLocks noGrp="1"/>
          </p:cNvSpPr>
          <p:nvPr>
            <p:ph idx="1"/>
          </p:nvPr>
        </p:nvSpPr>
        <p:spPr/>
        <p:txBody>
          <a:bodyPr>
            <a:normAutofit lnSpcReduction="10000"/>
          </a:bodyPr>
          <a:lstStyle/>
          <a:p>
            <a:r>
              <a:rPr lang="en-US" dirty="0"/>
              <a:t>Spring container can </a:t>
            </a:r>
            <a:r>
              <a:rPr lang="en-US" dirty="0" err="1"/>
              <a:t>Autowire</a:t>
            </a:r>
            <a:r>
              <a:rPr lang="en-US" dirty="0"/>
              <a:t> relationships between collaborating Beans automatically</a:t>
            </a:r>
          </a:p>
          <a:p>
            <a:r>
              <a:rPr lang="en-US" dirty="0"/>
              <a:t>This can be done by declaring all the bean dependencies in Spring configuration file.</a:t>
            </a:r>
          </a:p>
          <a:p>
            <a:r>
              <a:rPr lang="en-US" dirty="0"/>
              <a:t>Spring uses </a:t>
            </a:r>
            <a:r>
              <a:rPr lang="en-US" dirty="0" err="1"/>
              <a:t>BeanFactory</a:t>
            </a:r>
            <a:r>
              <a:rPr lang="en-US" dirty="0"/>
              <a:t> to know the dependencies across all the used beans.</a:t>
            </a:r>
          </a:p>
          <a:p>
            <a:pPr marL="0" indent="0">
              <a:buNone/>
            </a:pPr>
            <a:endParaRPr lang="en-US" dirty="0"/>
          </a:p>
          <a:p>
            <a:pPr marL="0" indent="0">
              <a:buNone/>
            </a:pPr>
            <a:r>
              <a:rPr lang="en-US" b="1" dirty="0"/>
              <a:t>Advantages of Using </a:t>
            </a:r>
            <a:r>
              <a:rPr lang="en-US" b="1" dirty="0" err="1"/>
              <a:t>AutoWiring</a:t>
            </a:r>
            <a:endParaRPr lang="en-US" b="1" dirty="0"/>
          </a:p>
          <a:p>
            <a:r>
              <a:rPr lang="en-US" dirty="0"/>
              <a:t>Reduces the amount of code written in XML configuration</a:t>
            </a:r>
          </a:p>
          <a:p>
            <a:r>
              <a:rPr lang="en-US" dirty="0"/>
              <a:t>Update Configuration as the objects of the application evolve</a:t>
            </a:r>
          </a:p>
        </p:txBody>
      </p:sp>
    </p:spTree>
    <p:extLst>
      <p:ext uri="{BB962C8B-B14F-4D97-AF65-F5344CB8AC3E}">
        <p14:creationId xmlns:p14="http://schemas.microsoft.com/office/powerpoint/2010/main" val="4176746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FAB2-BA51-4DF1-A14A-252972DF7641}"/>
              </a:ext>
            </a:extLst>
          </p:cNvPr>
          <p:cNvSpPr>
            <a:spLocks noGrp="1"/>
          </p:cNvSpPr>
          <p:nvPr>
            <p:ph type="title"/>
          </p:nvPr>
        </p:nvSpPr>
        <p:spPr/>
        <p:txBody>
          <a:bodyPr/>
          <a:lstStyle/>
          <a:p>
            <a:r>
              <a:rPr lang="en-US" dirty="0"/>
              <a:t>Bean Scope Example – Singleton 	</a:t>
            </a:r>
          </a:p>
        </p:txBody>
      </p:sp>
      <p:sp>
        <p:nvSpPr>
          <p:cNvPr id="3" name="Content Placeholder 2">
            <a:extLst>
              <a:ext uri="{FF2B5EF4-FFF2-40B4-BE49-F238E27FC236}">
                <a16:creationId xmlns:a16="http://schemas.microsoft.com/office/drawing/2014/main" id="{D198640D-299E-4CE3-85AF-12B9A012F0CF}"/>
              </a:ext>
            </a:extLst>
          </p:cNvPr>
          <p:cNvSpPr>
            <a:spLocks noGrp="1"/>
          </p:cNvSpPr>
          <p:nvPr>
            <p:ph idx="1"/>
          </p:nvPr>
        </p:nvSpPr>
        <p:spPr>
          <a:xfrm>
            <a:off x="838200" y="1825625"/>
            <a:ext cx="9822084" cy="4667250"/>
          </a:xfrm>
        </p:spPr>
        <p:txBody>
          <a:bodyPr>
            <a:noAutofit/>
          </a:bodyPr>
          <a:lstStyle/>
          <a:p>
            <a:pPr marL="0" indent="0">
              <a:buNone/>
            </a:pPr>
            <a:r>
              <a:rPr lang="en-US" sz="2400" b="1" dirty="0"/>
              <a:t>Output</a:t>
            </a:r>
          </a:p>
          <a:p>
            <a:pPr marL="0" indent="0">
              <a:buNone/>
            </a:pPr>
            <a:endParaRPr lang="en-US" sz="2400" b="1" dirty="0"/>
          </a:p>
          <a:p>
            <a:pPr marL="0" indent="0">
              <a:buNone/>
            </a:pPr>
            <a:r>
              <a:rPr lang="en-US" sz="2400" b="1" dirty="0"/>
              <a:t>Message : Message by </a:t>
            </a:r>
            <a:r>
              <a:rPr lang="en-US" sz="2400" b="1" dirty="0" err="1"/>
              <a:t>custA</a:t>
            </a:r>
            <a:endParaRPr lang="en-US" sz="2400" b="1" dirty="0"/>
          </a:p>
          <a:p>
            <a:pPr marL="0" indent="0">
              <a:buNone/>
            </a:pPr>
            <a:r>
              <a:rPr lang="en-US" sz="2400" b="1" dirty="0"/>
              <a:t>Message : Message by </a:t>
            </a:r>
            <a:r>
              <a:rPr lang="en-US" sz="2400" b="1" dirty="0" err="1"/>
              <a:t>custA</a:t>
            </a:r>
            <a:endParaRPr lang="en-US" sz="2400" b="1" dirty="0"/>
          </a:p>
        </p:txBody>
      </p:sp>
    </p:spTree>
    <p:extLst>
      <p:ext uri="{BB962C8B-B14F-4D97-AF65-F5344CB8AC3E}">
        <p14:creationId xmlns:p14="http://schemas.microsoft.com/office/powerpoint/2010/main" val="180129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FAB2-BA51-4DF1-A14A-252972DF7641}"/>
              </a:ext>
            </a:extLst>
          </p:cNvPr>
          <p:cNvSpPr>
            <a:spLocks noGrp="1"/>
          </p:cNvSpPr>
          <p:nvPr>
            <p:ph type="title"/>
          </p:nvPr>
        </p:nvSpPr>
        <p:spPr/>
        <p:txBody>
          <a:bodyPr/>
          <a:lstStyle/>
          <a:p>
            <a:r>
              <a:rPr lang="en-US" dirty="0"/>
              <a:t>Bean Scope Example – Prototype 	</a:t>
            </a:r>
          </a:p>
        </p:txBody>
      </p:sp>
      <p:sp>
        <p:nvSpPr>
          <p:cNvPr id="3" name="Content Placeholder 2">
            <a:extLst>
              <a:ext uri="{FF2B5EF4-FFF2-40B4-BE49-F238E27FC236}">
                <a16:creationId xmlns:a16="http://schemas.microsoft.com/office/drawing/2014/main" id="{D198640D-299E-4CE3-85AF-12B9A012F0CF}"/>
              </a:ext>
            </a:extLst>
          </p:cNvPr>
          <p:cNvSpPr>
            <a:spLocks noGrp="1"/>
          </p:cNvSpPr>
          <p:nvPr>
            <p:ph idx="1"/>
          </p:nvPr>
        </p:nvSpPr>
        <p:spPr>
          <a:xfrm>
            <a:off x="838200" y="1825625"/>
            <a:ext cx="10921678" cy="4667250"/>
          </a:xfrm>
        </p:spPr>
        <p:txBody>
          <a:bodyPr>
            <a:noAutofit/>
          </a:bodyPr>
          <a:lstStyle/>
          <a:p>
            <a:pPr marL="0" indent="0">
              <a:buNone/>
            </a:pPr>
            <a:r>
              <a:rPr lang="en-US" sz="2000" b="1" i="1" dirty="0"/>
              <a:t>&lt;beans </a:t>
            </a:r>
            <a:r>
              <a:rPr lang="en-US" sz="2000" b="1" i="1" dirty="0" err="1"/>
              <a:t>xmlns</a:t>
            </a:r>
            <a:r>
              <a:rPr lang="en-US" sz="2000" b="1" i="1" dirty="0"/>
              <a:t>="http://www.springframework.org/schema/beans"</a:t>
            </a:r>
          </a:p>
          <a:p>
            <a:pPr marL="0" indent="0">
              <a:buNone/>
            </a:pPr>
            <a:r>
              <a:rPr lang="en-US" sz="2000" b="1" i="1" dirty="0" err="1"/>
              <a:t>xmlns:xsi</a:t>
            </a:r>
            <a:r>
              <a:rPr lang="en-US" sz="2000" b="1" i="1" dirty="0"/>
              <a:t>="http://www.w3.org/2001/XMLSchema-instance"</a:t>
            </a:r>
          </a:p>
          <a:p>
            <a:pPr marL="0" indent="0">
              <a:buNone/>
            </a:pPr>
            <a:r>
              <a:rPr lang="en-US" sz="2000" b="1" i="1" dirty="0" err="1"/>
              <a:t>xsi:schemaLocation</a:t>
            </a:r>
            <a:r>
              <a:rPr lang="en-US" sz="2000" b="1" i="1" dirty="0"/>
              <a:t>="http://www.springframework.org/schema/beans</a:t>
            </a:r>
          </a:p>
          <a:p>
            <a:pPr marL="0" indent="0">
              <a:buNone/>
            </a:pPr>
            <a:r>
              <a:rPr lang="en-US" sz="2000" b="1" i="1" dirty="0"/>
              <a:t>http://www.springframework.org/schema/beans/spring-beans-2.5.xsd"&gt;</a:t>
            </a:r>
          </a:p>
          <a:p>
            <a:pPr marL="0" indent="0">
              <a:buNone/>
            </a:pPr>
            <a:r>
              <a:rPr lang="en-US" sz="2000" b="1" i="1" dirty="0"/>
              <a:t>   &lt;bean id="</a:t>
            </a:r>
            <a:r>
              <a:rPr lang="en-US" sz="2000" b="1" i="1" dirty="0" err="1"/>
              <a:t>customerService</a:t>
            </a:r>
            <a:r>
              <a:rPr lang="en-US" sz="2000" b="1" i="1" dirty="0"/>
              <a:t>" class="</a:t>
            </a:r>
            <a:r>
              <a:rPr lang="en-US" sz="2000" b="1" i="1" dirty="0" err="1"/>
              <a:t>com.springbeanscopeexample.customer.services.CustomerService</a:t>
            </a:r>
            <a:r>
              <a:rPr lang="en-US" sz="2000" b="1" i="1" dirty="0"/>
              <a:t>" scope="prototype"/&gt;</a:t>
            </a:r>
          </a:p>
          <a:p>
            <a:pPr marL="0" indent="0">
              <a:buNone/>
            </a:pPr>
            <a:r>
              <a:rPr lang="en-US" sz="2000" b="1" i="1" dirty="0"/>
              <a:t>&lt;/beans&gt;</a:t>
            </a:r>
          </a:p>
          <a:p>
            <a:pPr marL="0" indent="0">
              <a:buNone/>
            </a:pPr>
            <a:r>
              <a:rPr lang="en-US" sz="2400" b="1" dirty="0"/>
              <a:t>Output</a:t>
            </a:r>
          </a:p>
          <a:p>
            <a:pPr marL="0" indent="0">
              <a:buNone/>
            </a:pPr>
            <a:r>
              <a:rPr lang="en-US" sz="2400" b="1" dirty="0"/>
              <a:t>Message : Message by </a:t>
            </a:r>
            <a:r>
              <a:rPr lang="en-US" sz="2400" b="1" dirty="0" err="1"/>
              <a:t>custA</a:t>
            </a:r>
            <a:endParaRPr lang="en-US" sz="2400" b="1" dirty="0"/>
          </a:p>
          <a:p>
            <a:pPr marL="0" indent="0">
              <a:buNone/>
            </a:pPr>
            <a:r>
              <a:rPr lang="en-US" sz="2400" b="1" dirty="0"/>
              <a:t>Message : null</a:t>
            </a:r>
          </a:p>
        </p:txBody>
      </p:sp>
    </p:spTree>
    <p:extLst>
      <p:ext uri="{BB962C8B-B14F-4D97-AF65-F5344CB8AC3E}">
        <p14:creationId xmlns:p14="http://schemas.microsoft.com/office/powerpoint/2010/main" val="14622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FAB2-BA51-4DF1-A14A-252972DF7641}"/>
              </a:ext>
            </a:extLst>
          </p:cNvPr>
          <p:cNvSpPr>
            <a:spLocks noGrp="1"/>
          </p:cNvSpPr>
          <p:nvPr>
            <p:ph type="title"/>
          </p:nvPr>
        </p:nvSpPr>
        <p:spPr/>
        <p:txBody>
          <a:bodyPr/>
          <a:lstStyle/>
          <a:p>
            <a:r>
              <a:rPr lang="en-US" dirty="0"/>
              <a:t>Bean Scope Annotation</a:t>
            </a:r>
          </a:p>
        </p:txBody>
      </p:sp>
      <p:sp>
        <p:nvSpPr>
          <p:cNvPr id="3" name="Content Placeholder 2">
            <a:extLst>
              <a:ext uri="{FF2B5EF4-FFF2-40B4-BE49-F238E27FC236}">
                <a16:creationId xmlns:a16="http://schemas.microsoft.com/office/drawing/2014/main" id="{D198640D-299E-4CE3-85AF-12B9A012F0CF}"/>
              </a:ext>
            </a:extLst>
          </p:cNvPr>
          <p:cNvSpPr>
            <a:spLocks noGrp="1"/>
          </p:cNvSpPr>
          <p:nvPr>
            <p:ph idx="1"/>
          </p:nvPr>
        </p:nvSpPr>
        <p:spPr>
          <a:xfrm>
            <a:off x="838200" y="1825625"/>
            <a:ext cx="10921678" cy="4667250"/>
          </a:xfrm>
        </p:spPr>
        <p:txBody>
          <a:bodyPr>
            <a:noAutofit/>
          </a:bodyPr>
          <a:lstStyle/>
          <a:p>
            <a:pPr marL="0" indent="0">
              <a:buNone/>
            </a:pPr>
            <a:r>
              <a:rPr lang="en-US" sz="2000" b="1" dirty="0"/>
              <a:t>package </a:t>
            </a:r>
            <a:r>
              <a:rPr lang="en-US" sz="2000" b="1" dirty="0" err="1"/>
              <a:t>com.springbeanscopeexample.customer.services</a:t>
            </a:r>
            <a:r>
              <a:rPr lang="en-US" sz="2000" b="1" dirty="0"/>
              <a:t>;</a:t>
            </a:r>
          </a:p>
          <a:p>
            <a:pPr marL="0" indent="0">
              <a:buNone/>
            </a:pPr>
            <a:r>
              <a:rPr lang="en-US" sz="2000" b="1" dirty="0"/>
              <a:t>@Service</a:t>
            </a:r>
          </a:p>
          <a:p>
            <a:pPr marL="0" indent="0">
              <a:buNone/>
            </a:pPr>
            <a:r>
              <a:rPr lang="en-US" sz="2000" b="1" dirty="0"/>
              <a:t>@Scope("prototype")</a:t>
            </a:r>
          </a:p>
          <a:p>
            <a:pPr marL="0" indent="0">
              <a:buNone/>
            </a:pPr>
            <a:r>
              <a:rPr lang="en-US" sz="2000" b="1" dirty="0"/>
              <a:t>public class </a:t>
            </a:r>
            <a:r>
              <a:rPr lang="en-US" sz="2000" b="1" dirty="0" err="1"/>
              <a:t>CustomerService</a:t>
            </a:r>
            <a:r>
              <a:rPr lang="en-US" sz="2000" b="1" dirty="0"/>
              <a:t> </a:t>
            </a:r>
          </a:p>
          <a:p>
            <a:pPr marL="0" indent="0">
              <a:buNone/>
            </a:pPr>
            <a:r>
              <a:rPr lang="en-US" sz="2000" b="1" dirty="0"/>
              <a:t>{</a:t>
            </a:r>
          </a:p>
          <a:p>
            <a:pPr marL="0" indent="0">
              <a:buNone/>
            </a:pPr>
            <a:r>
              <a:rPr lang="en-US" sz="2000" b="1" dirty="0"/>
              <a:t>	String message;</a:t>
            </a:r>
          </a:p>
          <a:p>
            <a:pPr marL="0" indent="0">
              <a:buNone/>
            </a:pPr>
            <a:r>
              <a:rPr lang="en-US" sz="2000" b="1" dirty="0"/>
              <a:t>	public String </a:t>
            </a:r>
            <a:r>
              <a:rPr lang="en-US" sz="2000" b="1" dirty="0" err="1"/>
              <a:t>getMessage</a:t>
            </a:r>
            <a:r>
              <a:rPr lang="en-US" sz="2000" b="1" dirty="0"/>
              <a:t>() {</a:t>
            </a:r>
          </a:p>
          <a:p>
            <a:pPr marL="0" indent="0">
              <a:buNone/>
            </a:pPr>
            <a:r>
              <a:rPr lang="en-US" sz="2000" b="1" dirty="0"/>
              <a:t>		return message;}</a:t>
            </a:r>
          </a:p>
          <a:p>
            <a:pPr marL="0" indent="0">
              <a:buNone/>
            </a:pPr>
            <a:r>
              <a:rPr lang="en-US" sz="2000" b="1" dirty="0"/>
              <a:t>	public void </a:t>
            </a:r>
            <a:r>
              <a:rPr lang="en-US" sz="2000" b="1" dirty="0" err="1"/>
              <a:t>setMessage</a:t>
            </a:r>
            <a:r>
              <a:rPr lang="en-US" sz="2000" b="1" dirty="0"/>
              <a:t>(String message) {</a:t>
            </a:r>
          </a:p>
          <a:p>
            <a:pPr marL="0" indent="0">
              <a:buNone/>
            </a:pPr>
            <a:r>
              <a:rPr lang="en-US" sz="2000" b="1" dirty="0"/>
              <a:t>		</a:t>
            </a:r>
            <a:r>
              <a:rPr lang="en-US" sz="2000" b="1" dirty="0" err="1"/>
              <a:t>this.message</a:t>
            </a:r>
            <a:r>
              <a:rPr lang="en-US" sz="2000" b="1" dirty="0"/>
              <a:t> = message;</a:t>
            </a:r>
          </a:p>
          <a:p>
            <a:pPr marL="0" indent="0">
              <a:buNone/>
            </a:pPr>
            <a:r>
              <a:rPr lang="en-US" sz="2000" b="1" dirty="0"/>
              <a:t>	}</a:t>
            </a:r>
          </a:p>
          <a:p>
            <a:pPr marL="0" indent="0">
              <a:buNone/>
            </a:pPr>
            <a:r>
              <a:rPr lang="en-US" sz="2000" b="1" dirty="0"/>
              <a:t>}</a:t>
            </a:r>
          </a:p>
        </p:txBody>
      </p:sp>
    </p:spTree>
    <p:extLst>
      <p:ext uri="{BB962C8B-B14F-4D97-AF65-F5344CB8AC3E}">
        <p14:creationId xmlns:p14="http://schemas.microsoft.com/office/powerpoint/2010/main" val="2580348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FAB2-BA51-4DF1-A14A-252972DF7641}"/>
              </a:ext>
            </a:extLst>
          </p:cNvPr>
          <p:cNvSpPr>
            <a:spLocks noGrp="1"/>
          </p:cNvSpPr>
          <p:nvPr>
            <p:ph type="title"/>
          </p:nvPr>
        </p:nvSpPr>
        <p:spPr/>
        <p:txBody>
          <a:bodyPr/>
          <a:lstStyle/>
          <a:p>
            <a:r>
              <a:rPr lang="en-US" dirty="0"/>
              <a:t>Bean Scope- Enable Component Scanning</a:t>
            </a:r>
          </a:p>
        </p:txBody>
      </p:sp>
      <p:sp>
        <p:nvSpPr>
          <p:cNvPr id="3" name="Content Placeholder 2">
            <a:extLst>
              <a:ext uri="{FF2B5EF4-FFF2-40B4-BE49-F238E27FC236}">
                <a16:creationId xmlns:a16="http://schemas.microsoft.com/office/drawing/2014/main" id="{D198640D-299E-4CE3-85AF-12B9A012F0CF}"/>
              </a:ext>
            </a:extLst>
          </p:cNvPr>
          <p:cNvSpPr>
            <a:spLocks noGrp="1"/>
          </p:cNvSpPr>
          <p:nvPr>
            <p:ph idx="1"/>
          </p:nvPr>
        </p:nvSpPr>
        <p:spPr>
          <a:xfrm>
            <a:off x="838200" y="1825625"/>
            <a:ext cx="10921678" cy="4667250"/>
          </a:xfrm>
        </p:spPr>
        <p:txBody>
          <a:bodyPr>
            <a:noAutofit/>
          </a:bodyPr>
          <a:lstStyle/>
          <a:p>
            <a:pPr marL="0" indent="0">
              <a:buNone/>
            </a:pPr>
            <a:r>
              <a:rPr lang="en-US" sz="2000" b="1" dirty="0"/>
              <a:t>&lt;beans </a:t>
            </a:r>
            <a:r>
              <a:rPr lang="en-US" sz="2000" b="1" dirty="0" err="1"/>
              <a:t>xmlns</a:t>
            </a:r>
            <a:r>
              <a:rPr lang="en-US" sz="2000" b="1" dirty="0"/>
              <a:t>="http://www.springframework.org/schema/beans"</a:t>
            </a:r>
          </a:p>
          <a:p>
            <a:pPr marL="0" indent="0">
              <a:buNone/>
            </a:pPr>
            <a:r>
              <a:rPr lang="en-US" sz="2000" b="1" dirty="0"/>
              <a:t>	</a:t>
            </a:r>
            <a:r>
              <a:rPr lang="en-US" sz="2000" b="1" dirty="0" err="1"/>
              <a:t>xmlns:xsi</a:t>
            </a:r>
            <a:r>
              <a:rPr lang="en-US" sz="2000" b="1" dirty="0"/>
              <a:t>="http://www.w3.org/2001/XMLSchema-instance"</a:t>
            </a:r>
          </a:p>
          <a:p>
            <a:pPr marL="0" indent="0">
              <a:buNone/>
            </a:pPr>
            <a:r>
              <a:rPr lang="en-US" sz="2000" b="1" dirty="0"/>
              <a:t>	</a:t>
            </a:r>
            <a:r>
              <a:rPr lang="en-US" sz="2000" b="1" dirty="0" err="1"/>
              <a:t>xmlns:context</a:t>
            </a:r>
            <a:r>
              <a:rPr lang="en-US" sz="2000" b="1" dirty="0"/>
              <a:t>="http://www.springframework.org/schema/context"</a:t>
            </a:r>
          </a:p>
          <a:p>
            <a:pPr marL="0" indent="0">
              <a:buNone/>
            </a:pPr>
            <a:r>
              <a:rPr lang="en-US" sz="2000" b="1" dirty="0"/>
              <a:t>	</a:t>
            </a:r>
            <a:r>
              <a:rPr lang="en-US" sz="2000" b="1" dirty="0" err="1"/>
              <a:t>xsi:schemaLocation</a:t>
            </a:r>
            <a:r>
              <a:rPr lang="en-US" sz="2000" b="1" dirty="0"/>
              <a:t>="http://www.springframework.org/schema/beans</a:t>
            </a:r>
          </a:p>
          <a:p>
            <a:pPr marL="0" indent="0">
              <a:buNone/>
            </a:pPr>
            <a:r>
              <a:rPr lang="en-US" sz="2000" b="1" dirty="0"/>
              <a:t>	http://www.springframework.org/schema/beans/spring-beans-2.5.xsd</a:t>
            </a:r>
          </a:p>
          <a:p>
            <a:pPr marL="0" indent="0">
              <a:buNone/>
            </a:pPr>
            <a:r>
              <a:rPr lang="en-US" sz="2000" b="1" dirty="0"/>
              <a:t>	http://www.springframework.org/schema/context</a:t>
            </a:r>
          </a:p>
          <a:p>
            <a:pPr marL="0" indent="0">
              <a:buNone/>
            </a:pPr>
            <a:r>
              <a:rPr lang="en-US" sz="2000" b="1" dirty="0"/>
              <a:t>	http://www.springframework.org/schema/context/spring-context-2.5.xsd"&gt;</a:t>
            </a:r>
          </a:p>
          <a:p>
            <a:pPr marL="0" indent="0">
              <a:buNone/>
            </a:pPr>
            <a:endParaRPr lang="en-US" sz="2000" b="1" dirty="0"/>
          </a:p>
          <a:p>
            <a:pPr marL="0" indent="0">
              <a:buNone/>
            </a:pPr>
            <a:r>
              <a:rPr lang="en-US" sz="2000" b="1" dirty="0"/>
              <a:t>       &lt;</a:t>
            </a:r>
            <a:r>
              <a:rPr lang="en-US" sz="2000" b="1" dirty="0" err="1"/>
              <a:t>context:component-scan</a:t>
            </a:r>
            <a:r>
              <a:rPr lang="en-US" sz="2000" b="1" dirty="0"/>
              <a:t> base-package="</a:t>
            </a:r>
            <a:r>
              <a:rPr lang="en-US" sz="2000" b="1" dirty="0" err="1"/>
              <a:t>com.springbeanscopeexample</a:t>
            </a:r>
            <a:r>
              <a:rPr lang="en-US" sz="2000" b="1" dirty="0"/>
              <a:t>" /&gt;</a:t>
            </a:r>
          </a:p>
          <a:p>
            <a:pPr marL="0" indent="0">
              <a:buNone/>
            </a:pPr>
            <a:r>
              <a:rPr lang="en-US" sz="2000" b="1" dirty="0"/>
              <a:t>&lt;/beans&gt;</a:t>
            </a:r>
          </a:p>
        </p:txBody>
      </p:sp>
    </p:spTree>
    <p:extLst>
      <p:ext uri="{BB962C8B-B14F-4D97-AF65-F5344CB8AC3E}">
        <p14:creationId xmlns:p14="http://schemas.microsoft.com/office/powerpoint/2010/main" val="2787157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E1781-1432-48B5-AF03-E50C66C42822}"/>
              </a:ext>
            </a:extLst>
          </p:cNvPr>
          <p:cNvSpPr>
            <a:spLocks noGrp="1"/>
          </p:cNvSpPr>
          <p:nvPr>
            <p:ph type="title"/>
          </p:nvPr>
        </p:nvSpPr>
        <p:spPr/>
        <p:txBody>
          <a:bodyPr/>
          <a:lstStyle/>
          <a:p>
            <a:r>
              <a:rPr lang="en-US" dirty="0"/>
              <a:t>Bean Scope Reference</a:t>
            </a:r>
          </a:p>
        </p:txBody>
      </p:sp>
      <p:sp>
        <p:nvSpPr>
          <p:cNvPr id="3" name="Content Placeholder 2">
            <a:extLst>
              <a:ext uri="{FF2B5EF4-FFF2-40B4-BE49-F238E27FC236}">
                <a16:creationId xmlns:a16="http://schemas.microsoft.com/office/drawing/2014/main" id="{C8BBBA1D-44C8-40AA-AC87-FE8451AD6268}"/>
              </a:ext>
            </a:extLst>
          </p:cNvPr>
          <p:cNvSpPr>
            <a:spLocks noGrp="1"/>
          </p:cNvSpPr>
          <p:nvPr>
            <p:ph idx="1"/>
          </p:nvPr>
        </p:nvSpPr>
        <p:spPr/>
        <p:txBody>
          <a:bodyPr/>
          <a:lstStyle/>
          <a:p>
            <a:pPr marL="0" indent="0">
              <a:buNone/>
            </a:pPr>
            <a:r>
              <a:rPr lang="en-US" dirty="0">
                <a:hlinkClick r:id="rId2"/>
              </a:rPr>
              <a:t>https://docs.spring.io/spring/docs/3.0.0.M3/reference/html/ch04s04.html</a:t>
            </a:r>
            <a:endParaRPr lang="en-US" dirty="0"/>
          </a:p>
          <a:p>
            <a:pPr marL="0" indent="0">
              <a:buNone/>
            </a:pPr>
            <a:endParaRPr lang="en-US" dirty="0"/>
          </a:p>
          <a:p>
            <a:pPr marL="0" indent="0">
              <a:buNone/>
            </a:pPr>
            <a:r>
              <a:rPr lang="en-US">
                <a:hlinkClick r:id="rId3"/>
              </a:rPr>
              <a:t>https://docs.spring.io/spring/docs/3.2.x/spring-framework-reference/html/beans.html</a:t>
            </a:r>
            <a:endParaRPr lang="en-US" dirty="0"/>
          </a:p>
        </p:txBody>
      </p:sp>
    </p:spTree>
    <p:extLst>
      <p:ext uri="{BB962C8B-B14F-4D97-AF65-F5344CB8AC3E}">
        <p14:creationId xmlns:p14="http://schemas.microsoft.com/office/powerpoint/2010/main" val="3927361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7BB0E-C418-4282-B7A3-E3164C3701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770FE3-73E0-4E87-B444-292764C6D3D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38322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7308A-BA51-418B-A48D-38EDCE35E91B}"/>
              </a:ext>
            </a:extLst>
          </p:cNvPr>
          <p:cNvSpPr>
            <a:spLocks noGrp="1"/>
          </p:cNvSpPr>
          <p:nvPr>
            <p:ph type="title"/>
          </p:nvPr>
        </p:nvSpPr>
        <p:spPr/>
        <p:txBody>
          <a:bodyPr/>
          <a:lstStyle/>
          <a:p>
            <a:r>
              <a:rPr lang="en-US" dirty="0" err="1"/>
              <a:t>Autowiring</a:t>
            </a:r>
            <a:r>
              <a:rPr lang="en-US" dirty="0"/>
              <a:t> Modes</a:t>
            </a:r>
          </a:p>
        </p:txBody>
      </p:sp>
      <p:sp>
        <p:nvSpPr>
          <p:cNvPr id="3" name="Content Placeholder 2">
            <a:extLst>
              <a:ext uri="{FF2B5EF4-FFF2-40B4-BE49-F238E27FC236}">
                <a16:creationId xmlns:a16="http://schemas.microsoft.com/office/drawing/2014/main" id="{623706F3-2111-486A-A0F3-39D6481B7D1C}"/>
              </a:ext>
            </a:extLst>
          </p:cNvPr>
          <p:cNvSpPr>
            <a:spLocks noGrp="1"/>
          </p:cNvSpPr>
          <p:nvPr>
            <p:ph idx="1"/>
          </p:nvPr>
        </p:nvSpPr>
        <p:spPr/>
        <p:txBody>
          <a:bodyPr>
            <a:normAutofit fontScale="77500" lnSpcReduction="20000"/>
          </a:bodyPr>
          <a:lstStyle/>
          <a:p>
            <a:pPr marL="0" indent="0">
              <a:buNone/>
            </a:pPr>
            <a:r>
              <a:rPr lang="en-US" dirty="0"/>
              <a:t>Spring supports the following </a:t>
            </a:r>
            <a:r>
              <a:rPr lang="en-US" dirty="0" err="1"/>
              <a:t>autowiring</a:t>
            </a:r>
            <a:r>
              <a:rPr lang="en-US" dirty="0"/>
              <a:t> modes:</a:t>
            </a:r>
          </a:p>
          <a:p>
            <a:pPr marL="0" indent="0">
              <a:buNone/>
            </a:pPr>
            <a:endParaRPr lang="en-US" dirty="0"/>
          </a:p>
          <a:p>
            <a:r>
              <a:rPr lang="en-US" dirty="0"/>
              <a:t>no: It’s the default </a:t>
            </a:r>
            <a:r>
              <a:rPr lang="en-US" dirty="0" err="1"/>
              <a:t>autowiring</a:t>
            </a:r>
            <a:r>
              <a:rPr lang="en-US" dirty="0"/>
              <a:t> mode. It means no </a:t>
            </a:r>
            <a:r>
              <a:rPr lang="en-US" dirty="0" err="1"/>
              <a:t>autowiring</a:t>
            </a:r>
            <a:r>
              <a:rPr lang="en-US" dirty="0"/>
              <a:t>.</a:t>
            </a:r>
          </a:p>
          <a:p>
            <a:r>
              <a:rPr lang="en-US" dirty="0" err="1"/>
              <a:t>byName</a:t>
            </a:r>
            <a:r>
              <a:rPr lang="en-US" dirty="0"/>
              <a:t>: The </a:t>
            </a:r>
            <a:r>
              <a:rPr lang="en-US" dirty="0" err="1"/>
              <a:t>byName</a:t>
            </a:r>
            <a:r>
              <a:rPr lang="en-US" dirty="0"/>
              <a:t> mode injects the object dependency according to name of the bean. In such a case, the property and bean name should be the same. It internally calls the setter method.</a:t>
            </a:r>
          </a:p>
          <a:p>
            <a:r>
              <a:rPr lang="en-US" dirty="0" err="1"/>
              <a:t>byType</a:t>
            </a:r>
            <a:r>
              <a:rPr lang="en-US" dirty="0"/>
              <a:t>: The </a:t>
            </a:r>
            <a:r>
              <a:rPr lang="en-US" dirty="0" err="1"/>
              <a:t>byType</a:t>
            </a:r>
            <a:r>
              <a:rPr lang="en-US" dirty="0"/>
              <a:t> mode injects the object dependency according to type. So it can have a different property and bean name. It internally calls the setter method.</a:t>
            </a:r>
          </a:p>
          <a:p>
            <a:r>
              <a:rPr lang="en-US" dirty="0"/>
              <a:t>constructor: The constructor mode injects the dependency by calling the constructor of the class. It calls the constructor having a large number of parameters.</a:t>
            </a:r>
          </a:p>
          <a:p>
            <a:r>
              <a:rPr lang="en-US" dirty="0"/>
              <a:t>autodetect: In this mode, Spring first tries to </a:t>
            </a:r>
            <a:r>
              <a:rPr lang="en-US" dirty="0" err="1"/>
              <a:t>autowire</a:t>
            </a:r>
            <a:r>
              <a:rPr lang="en-US" dirty="0"/>
              <a:t> by the constructor. If this fails, it tries to </a:t>
            </a:r>
            <a:r>
              <a:rPr lang="en-US" dirty="0" err="1"/>
              <a:t>autowire</a:t>
            </a:r>
            <a:r>
              <a:rPr lang="en-US" dirty="0"/>
              <a:t> by using </a:t>
            </a:r>
            <a:r>
              <a:rPr lang="en-US" dirty="0" err="1"/>
              <a:t>byType</a:t>
            </a:r>
            <a:r>
              <a:rPr lang="en-US" dirty="0"/>
              <a:t>.</a:t>
            </a:r>
          </a:p>
        </p:txBody>
      </p:sp>
    </p:spTree>
    <p:extLst>
      <p:ext uri="{BB962C8B-B14F-4D97-AF65-F5344CB8AC3E}">
        <p14:creationId xmlns:p14="http://schemas.microsoft.com/office/powerpoint/2010/main" val="3777448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A450-1250-43BA-99D0-5B9C023C7D69}"/>
              </a:ext>
            </a:extLst>
          </p:cNvPr>
          <p:cNvSpPr>
            <a:spLocks noGrp="1"/>
          </p:cNvSpPr>
          <p:nvPr>
            <p:ph type="title"/>
          </p:nvPr>
        </p:nvSpPr>
        <p:spPr/>
        <p:txBody>
          <a:bodyPr/>
          <a:lstStyle/>
          <a:p>
            <a:r>
              <a:rPr lang="en-US" dirty="0" err="1"/>
              <a:t>AutoWiring</a:t>
            </a:r>
            <a:r>
              <a:rPr lang="en-US" dirty="0"/>
              <a:t> – “no”</a:t>
            </a:r>
          </a:p>
        </p:txBody>
      </p:sp>
      <p:sp>
        <p:nvSpPr>
          <p:cNvPr id="3" name="Content Placeholder 2">
            <a:extLst>
              <a:ext uri="{FF2B5EF4-FFF2-40B4-BE49-F238E27FC236}">
                <a16:creationId xmlns:a16="http://schemas.microsoft.com/office/drawing/2014/main" id="{971A8B80-9D3A-4ABF-88FA-0A61F80DE132}"/>
              </a:ext>
            </a:extLst>
          </p:cNvPr>
          <p:cNvSpPr>
            <a:spLocks noGrp="1"/>
          </p:cNvSpPr>
          <p:nvPr>
            <p:ph idx="1"/>
          </p:nvPr>
        </p:nvSpPr>
        <p:spPr>
          <a:xfrm>
            <a:off x="669235" y="1690688"/>
            <a:ext cx="10515600" cy="4351338"/>
          </a:xfrm>
        </p:spPr>
        <p:txBody>
          <a:bodyPr/>
          <a:lstStyle/>
          <a:p>
            <a:pPr marL="0" indent="0">
              <a:buNone/>
            </a:pPr>
            <a:r>
              <a:rPr lang="en-US" dirty="0"/>
              <a:t>This is a default </a:t>
            </a:r>
            <a:r>
              <a:rPr lang="en-US" dirty="0" err="1"/>
              <a:t>autowiring</a:t>
            </a:r>
            <a:r>
              <a:rPr lang="en-US" dirty="0"/>
              <a:t> mode. It means no </a:t>
            </a:r>
            <a:r>
              <a:rPr lang="en-US" dirty="0" err="1"/>
              <a:t>autowiring</a:t>
            </a:r>
            <a:r>
              <a:rPr lang="en-US" dirty="0"/>
              <a:t>.</a:t>
            </a:r>
          </a:p>
          <a:p>
            <a:pPr marL="0" indent="0">
              <a:buNone/>
            </a:pPr>
            <a:r>
              <a:rPr lang="en-US" b="1" i="1" dirty="0"/>
              <a:t>&lt;bean id="department" class=“</a:t>
            </a:r>
            <a:r>
              <a:rPr lang="en-US" b="1" i="1" dirty="0" err="1"/>
              <a:t>com.springexample.autowiringdemo.Department</a:t>
            </a:r>
            <a:r>
              <a:rPr lang="en-US" b="1" i="1" dirty="0"/>
              <a:t>"&gt;</a:t>
            </a:r>
          </a:p>
          <a:p>
            <a:pPr marL="0" indent="0">
              <a:buNone/>
            </a:pPr>
            <a:r>
              <a:rPr lang="en-US" b="1" i="1" dirty="0"/>
              <a:t>  &lt;property name="</a:t>
            </a:r>
            <a:r>
              <a:rPr lang="en-US" b="1" i="1" dirty="0" err="1"/>
              <a:t>deptName</a:t>
            </a:r>
            <a:r>
              <a:rPr lang="en-US" b="1" i="1" dirty="0"/>
              <a:t>" value=“</a:t>
            </a:r>
            <a:r>
              <a:rPr lang="en-US" b="1" i="1" dirty="0" err="1"/>
              <a:t>AeroSpace</a:t>
            </a:r>
            <a:r>
              <a:rPr lang="en-US" b="1" i="1" dirty="0"/>
              <a:t> Engineering" /&gt;</a:t>
            </a:r>
          </a:p>
          <a:p>
            <a:pPr marL="0" indent="0">
              <a:buNone/>
            </a:pPr>
            <a:r>
              <a:rPr lang="en-US" b="1" i="1" dirty="0"/>
              <a:t>&lt;/bean&gt;</a:t>
            </a:r>
          </a:p>
          <a:p>
            <a:pPr marL="0" indent="0">
              <a:buNone/>
            </a:pPr>
            <a:r>
              <a:rPr lang="en-US" b="1" i="1" dirty="0"/>
              <a:t>&lt;bean id="employee" class=" </a:t>
            </a:r>
            <a:r>
              <a:rPr lang="en-US" b="1" i="1" dirty="0" err="1"/>
              <a:t>com.springexample.autowiringdemo.Employee</a:t>
            </a:r>
            <a:r>
              <a:rPr lang="en-US" b="1" i="1" dirty="0"/>
              <a:t>"&gt;&lt;/bean&gt;</a:t>
            </a:r>
          </a:p>
        </p:txBody>
      </p:sp>
    </p:spTree>
    <p:extLst>
      <p:ext uri="{BB962C8B-B14F-4D97-AF65-F5344CB8AC3E}">
        <p14:creationId xmlns:p14="http://schemas.microsoft.com/office/powerpoint/2010/main" val="245561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5F4D-D623-4486-8FC5-EFE7A205E1FF}"/>
              </a:ext>
            </a:extLst>
          </p:cNvPr>
          <p:cNvSpPr>
            <a:spLocks noGrp="1"/>
          </p:cNvSpPr>
          <p:nvPr>
            <p:ph type="title"/>
          </p:nvPr>
        </p:nvSpPr>
        <p:spPr/>
        <p:txBody>
          <a:bodyPr/>
          <a:lstStyle/>
          <a:p>
            <a:r>
              <a:rPr lang="en-US" dirty="0" err="1"/>
              <a:t>AutoWiring</a:t>
            </a:r>
            <a:r>
              <a:rPr lang="en-US" dirty="0"/>
              <a:t>- “</a:t>
            </a:r>
            <a:r>
              <a:rPr lang="en-US" dirty="0" err="1"/>
              <a:t>byName</a:t>
            </a:r>
            <a:r>
              <a:rPr lang="en-US" dirty="0"/>
              <a:t>”</a:t>
            </a:r>
          </a:p>
        </p:txBody>
      </p:sp>
      <p:sp>
        <p:nvSpPr>
          <p:cNvPr id="3" name="Content Placeholder 2">
            <a:extLst>
              <a:ext uri="{FF2B5EF4-FFF2-40B4-BE49-F238E27FC236}">
                <a16:creationId xmlns:a16="http://schemas.microsoft.com/office/drawing/2014/main" id="{8DAF6154-E666-4B5B-AD08-1E6340BF990A}"/>
              </a:ext>
            </a:extLst>
          </p:cNvPr>
          <p:cNvSpPr>
            <a:spLocks noGrp="1"/>
          </p:cNvSpPr>
          <p:nvPr>
            <p:ph idx="1"/>
          </p:nvPr>
        </p:nvSpPr>
        <p:spPr/>
        <p:txBody>
          <a:bodyPr/>
          <a:lstStyle/>
          <a:p>
            <a:pPr marL="0" indent="0">
              <a:buNone/>
            </a:pPr>
            <a:r>
              <a:rPr lang="en-US" dirty="0"/>
              <a:t>This option enables </a:t>
            </a:r>
            <a:r>
              <a:rPr lang="en-US" dirty="0" err="1"/>
              <a:t>autowire</a:t>
            </a:r>
            <a:r>
              <a:rPr lang="en-US" dirty="0"/>
              <a:t> based on bean names.</a:t>
            </a:r>
          </a:p>
          <a:p>
            <a:pPr marL="0" indent="0">
              <a:buNone/>
            </a:pPr>
            <a:r>
              <a:rPr lang="en-US" b="1" i="1" dirty="0"/>
              <a:t>&lt;bean id="department" class=“</a:t>
            </a:r>
            <a:r>
              <a:rPr lang="en-US" b="1" i="1" dirty="0" err="1"/>
              <a:t>com.springexample.autowiringdemo.Department</a:t>
            </a:r>
            <a:r>
              <a:rPr lang="en-US" b="1" i="1" dirty="0"/>
              <a:t>"&gt;</a:t>
            </a:r>
          </a:p>
          <a:p>
            <a:pPr marL="0" indent="0">
              <a:buNone/>
            </a:pPr>
            <a:r>
              <a:rPr lang="en-US" b="1" i="1" dirty="0"/>
              <a:t>  &lt;property name="</a:t>
            </a:r>
            <a:r>
              <a:rPr lang="en-US" b="1" i="1" dirty="0" err="1"/>
              <a:t>deptName</a:t>
            </a:r>
            <a:r>
              <a:rPr lang="en-US" b="1" i="1" dirty="0"/>
              <a:t>" value=“</a:t>
            </a:r>
            <a:r>
              <a:rPr lang="en-US" b="1" i="1" dirty="0" err="1"/>
              <a:t>AeroSpace</a:t>
            </a:r>
            <a:r>
              <a:rPr lang="en-US" b="1" i="1" dirty="0"/>
              <a:t> Engineering" /&gt;</a:t>
            </a:r>
          </a:p>
          <a:p>
            <a:pPr marL="0" indent="0">
              <a:buNone/>
            </a:pPr>
            <a:r>
              <a:rPr lang="en-US" b="1" i="1" dirty="0"/>
              <a:t>&lt;/bean&gt;</a:t>
            </a:r>
          </a:p>
          <a:p>
            <a:pPr marL="0" indent="0">
              <a:buNone/>
            </a:pPr>
            <a:r>
              <a:rPr lang="en-US" b="1" i="1" dirty="0"/>
              <a:t>&lt;bean id="employee" class=" </a:t>
            </a:r>
            <a:r>
              <a:rPr lang="en-US" b="1" i="1" dirty="0" err="1"/>
              <a:t>com.springexample.autowiringdemo.Employee</a:t>
            </a:r>
            <a:r>
              <a:rPr lang="en-US" b="1" i="1" dirty="0"/>
              <a:t>“ </a:t>
            </a:r>
            <a:r>
              <a:rPr lang="en-US" b="1" i="1" dirty="0" err="1"/>
              <a:t>autowire</a:t>
            </a:r>
            <a:r>
              <a:rPr lang="en-US" b="1" i="1" dirty="0"/>
              <a:t> =“ </a:t>
            </a:r>
            <a:r>
              <a:rPr lang="en-US" b="1" i="1" dirty="0" err="1"/>
              <a:t>byName</a:t>
            </a:r>
            <a:r>
              <a:rPr lang="en-US" b="1" i="1" dirty="0"/>
              <a:t> " &gt;&lt;/bean&gt;</a:t>
            </a:r>
          </a:p>
          <a:p>
            <a:pPr marL="0" indent="0">
              <a:buNone/>
            </a:pPr>
            <a:r>
              <a:rPr lang="en-US" dirty="0"/>
              <a:t> </a:t>
            </a:r>
          </a:p>
        </p:txBody>
      </p:sp>
    </p:spTree>
    <p:extLst>
      <p:ext uri="{BB962C8B-B14F-4D97-AF65-F5344CB8AC3E}">
        <p14:creationId xmlns:p14="http://schemas.microsoft.com/office/powerpoint/2010/main" val="3092478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5F4D-D623-4486-8FC5-EFE7A205E1FF}"/>
              </a:ext>
            </a:extLst>
          </p:cNvPr>
          <p:cNvSpPr>
            <a:spLocks noGrp="1"/>
          </p:cNvSpPr>
          <p:nvPr>
            <p:ph type="title"/>
          </p:nvPr>
        </p:nvSpPr>
        <p:spPr/>
        <p:txBody>
          <a:bodyPr/>
          <a:lstStyle/>
          <a:p>
            <a:r>
              <a:rPr lang="en-US" dirty="0" err="1"/>
              <a:t>AutoWiring</a:t>
            </a:r>
            <a:r>
              <a:rPr lang="en-US" dirty="0"/>
              <a:t>- “</a:t>
            </a:r>
            <a:r>
              <a:rPr lang="en-US" dirty="0" err="1"/>
              <a:t>byType</a:t>
            </a:r>
            <a:r>
              <a:rPr lang="en-US" dirty="0"/>
              <a:t>”</a:t>
            </a:r>
          </a:p>
        </p:txBody>
      </p:sp>
      <p:sp>
        <p:nvSpPr>
          <p:cNvPr id="3" name="Content Placeholder 2">
            <a:extLst>
              <a:ext uri="{FF2B5EF4-FFF2-40B4-BE49-F238E27FC236}">
                <a16:creationId xmlns:a16="http://schemas.microsoft.com/office/drawing/2014/main" id="{8DAF6154-E666-4B5B-AD08-1E6340BF990A}"/>
              </a:ext>
            </a:extLst>
          </p:cNvPr>
          <p:cNvSpPr>
            <a:spLocks noGrp="1"/>
          </p:cNvSpPr>
          <p:nvPr>
            <p:ph idx="1"/>
          </p:nvPr>
        </p:nvSpPr>
        <p:spPr/>
        <p:txBody>
          <a:bodyPr/>
          <a:lstStyle/>
          <a:p>
            <a:pPr marL="0" indent="0">
              <a:buNone/>
            </a:pPr>
            <a:r>
              <a:rPr lang="en-US" dirty="0"/>
              <a:t>This option enables </a:t>
            </a:r>
            <a:r>
              <a:rPr lang="en-US" dirty="0" err="1"/>
              <a:t>autowire</a:t>
            </a:r>
            <a:r>
              <a:rPr lang="en-US" dirty="0"/>
              <a:t> based on bean type.</a:t>
            </a:r>
          </a:p>
          <a:p>
            <a:pPr marL="0" indent="0">
              <a:buNone/>
            </a:pPr>
            <a:r>
              <a:rPr lang="en-US" b="1" i="1" dirty="0"/>
              <a:t>&lt;bean id="department" class=“</a:t>
            </a:r>
            <a:r>
              <a:rPr lang="en-US" b="1" i="1" dirty="0" err="1"/>
              <a:t>com.springexample.autowiringdemo.Department</a:t>
            </a:r>
            <a:r>
              <a:rPr lang="en-US" b="1" i="1" dirty="0"/>
              <a:t>"&gt;</a:t>
            </a:r>
          </a:p>
          <a:p>
            <a:pPr marL="0" indent="0">
              <a:buNone/>
            </a:pPr>
            <a:r>
              <a:rPr lang="en-US" b="1" i="1" dirty="0"/>
              <a:t>  &lt;property name="</a:t>
            </a:r>
            <a:r>
              <a:rPr lang="en-US" b="1" i="1" dirty="0" err="1"/>
              <a:t>deptName</a:t>
            </a:r>
            <a:r>
              <a:rPr lang="en-US" b="1" i="1" dirty="0"/>
              <a:t>" value=“</a:t>
            </a:r>
            <a:r>
              <a:rPr lang="en-US" b="1" i="1" dirty="0" err="1"/>
              <a:t>AeroSpace</a:t>
            </a:r>
            <a:r>
              <a:rPr lang="en-US" b="1" i="1" dirty="0"/>
              <a:t> Engineering" /&gt;</a:t>
            </a:r>
          </a:p>
          <a:p>
            <a:pPr marL="0" indent="0">
              <a:buNone/>
            </a:pPr>
            <a:r>
              <a:rPr lang="en-US" b="1" i="1" dirty="0"/>
              <a:t>&lt;/bean&gt;</a:t>
            </a:r>
          </a:p>
          <a:p>
            <a:pPr marL="0" indent="0">
              <a:buNone/>
            </a:pPr>
            <a:r>
              <a:rPr lang="en-US" b="1" i="1" dirty="0"/>
              <a:t>&lt;bean id="employee" class=" </a:t>
            </a:r>
            <a:r>
              <a:rPr lang="en-US" b="1" i="1" dirty="0" err="1"/>
              <a:t>com.springexample.autowiringdemo.Employee</a:t>
            </a:r>
            <a:r>
              <a:rPr lang="en-US" b="1" i="1" dirty="0"/>
              <a:t>“ </a:t>
            </a:r>
            <a:r>
              <a:rPr lang="en-US" b="1" i="1" dirty="0" err="1"/>
              <a:t>autowire</a:t>
            </a:r>
            <a:r>
              <a:rPr lang="en-US" b="1" i="1" dirty="0"/>
              <a:t> =“ </a:t>
            </a:r>
            <a:r>
              <a:rPr lang="en-US" b="1" i="1" dirty="0" err="1"/>
              <a:t>byType</a:t>
            </a:r>
            <a:r>
              <a:rPr lang="en-US" b="1" i="1" dirty="0"/>
              <a:t> " &gt;&lt;/bean&gt;</a:t>
            </a:r>
          </a:p>
          <a:p>
            <a:pPr marL="0" indent="0">
              <a:buNone/>
            </a:pPr>
            <a:r>
              <a:rPr lang="en-US" dirty="0"/>
              <a:t> </a:t>
            </a:r>
          </a:p>
        </p:txBody>
      </p:sp>
    </p:spTree>
    <p:extLst>
      <p:ext uri="{BB962C8B-B14F-4D97-AF65-F5344CB8AC3E}">
        <p14:creationId xmlns:p14="http://schemas.microsoft.com/office/powerpoint/2010/main" val="127670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5F4D-D623-4486-8FC5-EFE7A205E1FF}"/>
              </a:ext>
            </a:extLst>
          </p:cNvPr>
          <p:cNvSpPr>
            <a:spLocks noGrp="1"/>
          </p:cNvSpPr>
          <p:nvPr>
            <p:ph type="title"/>
          </p:nvPr>
        </p:nvSpPr>
        <p:spPr/>
        <p:txBody>
          <a:bodyPr/>
          <a:lstStyle/>
          <a:p>
            <a:r>
              <a:rPr lang="en-US" dirty="0" err="1"/>
              <a:t>AutoWiring</a:t>
            </a:r>
            <a:r>
              <a:rPr lang="en-US" dirty="0"/>
              <a:t>- “constructor”</a:t>
            </a:r>
          </a:p>
        </p:txBody>
      </p:sp>
      <p:sp>
        <p:nvSpPr>
          <p:cNvPr id="3" name="Content Placeholder 2">
            <a:extLst>
              <a:ext uri="{FF2B5EF4-FFF2-40B4-BE49-F238E27FC236}">
                <a16:creationId xmlns:a16="http://schemas.microsoft.com/office/drawing/2014/main" id="{8DAF6154-E666-4B5B-AD08-1E6340BF990A}"/>
              </a:ext>
            </a:extLst>
          </p:cNvPr>
          <p:cNvSpPr>
            <a:spLocks noGrp="1"/>
          </p:cNvSpPr>
          <p:nvPr>
            <p:ph idx="1"/>
          </p:nvPr>
        </p:nvSpPr>
        <p:spPr/>
        <p:txBody>
          <a:bodyPr/>
          <a:lstStyle/>
          <a:p>
            <a:pPr marL="0" indent="0">
              <a:buNone/>
            </a:pPr>
            <a:r>
              <a:rPr lang="en-US" dirty="0"/>
              <a:t>This option enables </a:t>
            </a:r>
            <a:r>
              <a:rPr lang="en-US" dirty="0" err="1"/>
              <a:t>autowire</a:t>
            </a:r>
            <a:r>
              <a:rPr lang="en-US" dirty="0"/>
              <a:t> based on constructor.</a:t>
            </a:r>
          </a:p>
          <a:p>
            <a:pPr marL="0" indent="0">
              <a:buNone/>
            </a:pPr>
            <a:r>
              <a:rPr lang="en-US" b="1" i="1" dirty="0"/>
              <a:t>&lt;bean id="department" class=“</a:t>
            </a:r>
            <a:r>
              <a:rPr lang="en-US" b="1" i="1" dirty="0" err="1"/>
              <a:t>com.springexample.autowiringdemo.Department</a:t>
            </a:r>
            <a:r>
              <a:rPr lang="en-US" b="1" i="1" dirty="0"/>
              <a:t>"&gt;</a:t>
            </a:r>
          </a:p>
          <a:p>
            <a:pPr marL="0" indent="0">
              <a:buNone/>
            </a:pPr>
            <a:r>
              <a:rPr lang="en-US" b="1" i="1" dirty="0"/>
              <a:t>  &lt;property name="</a:t>
            </a:r>
            <a:r>
              <a:rPr lang="en-US" b="1" i="1" dirty="0" err="1"/>
              <a:t>deptName</a:t>
            </a:r>
            <a:r>
              <a:rPr lang="en-US" b="1" i="1" dirty="0"/>
              <a:t>" value=“</a:t>
            </a:r>
            <a:r>
              <a:rPr lang="en-US" b="1" i="1" dirty="0" err="1"/>
              <a:t>AeroSpace</a:t>
            </a:r>
            <a:r>
              <a:rPr lang="en-US" b="1" i="1" dirty="0"/>
              <a:t> Engineering" /&gt;</a:t>
            </a:r>
          </a:p>
          <a:p>
            <a:pPr marL="0" indent="0">
              <a:buNone/>
            </a:pPr>
            <a:r>
              <a:rPr lang="en-US" b="1" i="1" dirty="0"/>
              <a:t>&lt;/bean&gt;</a:t>
            </a:r>
          </a:p>
          <a:p>
            <a:pPr marL="0" indent="0">
              <a:buNone/>
            </a:pPr>
            <a:r>
              <a:rPr lang="en-US" b="1" i="1" dirty="0"/>
              <a:t>&lt;bean id="employee" class=" </a:t>
            </a:r>
            <a:r>
              <a:rPr lang="en-US" b="1" i="1" dirty="0" err="1"/>
              <a:t>com.springexample.autowiringdemo.Employee</a:t>
            </a:r>
            <a:r>
              <a:rPr lang="en-US" b="1" i="1" dirty="0"/>
              <a:t>“ </a:t>
            </a:r>
            <a:r>
              <a:rPr lang="en-US" b="1" i="1" dirty="0" err="1"/>
              <a:t>autowire</a:t>
            </a:r>
            <a:r>
              <a:rPr lang="en-US" b="1" i="1" dirty="0"/>
              <a:t> =“ constructor " &gt;&lt;/bean&gt;</a:t>
            </a:r>
          </a:p>
          <a:p>
            <a:pPr marL="0" indent="0">
              <a:buNone/>
            </a:pPr>
            <a:r>
              <a:rPr lang="en-US" dirty="0"/>
              <a:t> </a:t>
            </a:r>
          </a:p>
        </p:txBody>
      </p:sp>
    </p:spTree>
    <p:extLst>
      <p:ext uri="{BB962C8B-B14F-4D97-AF65-F5344CB8AC3E}">
        <p14:creationId xmlns:p14="http://schemas.microsoft.com/office/powerpoint/2010/main" val="1759055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5F4D-D623-4486-8FC5-EFE7A205E1FF}"/>
              </a:ext>
            </a:extLst>
          </p:cNvPr>
          <p:cNvSpPr>
            <a:spLocks noGrp="1"/>
          </p:cNvSpPr>
          <p:nvPr>
            <p:ph type="title"/>
          </p:nvPr>
        </p:nvSpPr>
        <p:spPr/>
        <p:txBody>
          <a:bodyPr/>
          <a:lstStyle/>
          <a:p>
            <a:r>
              <a:rPr lang="en-US" dirty="0" err="1"/>
              <a:t>AutoWiring</a:t>
            </a:r>
            <a:r>
              <a:rPr lang="en-US" dirty="0"/>
              <a:t>- “autodetect”</a:t>
            </a:r>
            <a:r>
              <a:rPr lang="en-US" b="1" dirty="0"/>
              <a:t>(deprecated)</a:t>
            </a:r>
          </a:p>
        </p:txBody>
      </p:sp>
      <p:sp>
        <p:nvSpPr>
          <p:cNvPr id="3" name="Content Placeholder 2">
            <a:extLst>
              <a:ext uri="{FF2B5EF4-FFF2-40B4-BE49-F238E27FC236}">
                <a16:creationId xmlns:a16="http://schemas.microsoft.com/office/drawing/2014/main" id="{8DAF6154-E666-4B5B-AD08-1E6340BF990A}"/>
              </a:ext>
            </a:extLst>
          </p:cNvPr>
          <p:cNvSpPr>
            <a:spLocks noGrp="1"/>
          </p:cNvSpPr>
          <p:nvPr>
            <p:ph idx="1"/>
          </p:nvPr>
        </p:nvSpPr>
        <p:spPr/>
        <p:txBody>
          <a:bodyPr>
            <a:normAutofit fontScale="92500" lnSpcReduction="20000"/>
          </a:bodyPr>
          <a:lstStyle/>
          <a:p>
            <a:pPr marL="0" indent="0">
              <a:buNone/>
            </a:pPr>
            <a:r>
              <a:rPr lang="en-US" dirty="0"/>
              <a:t>This option enables </a:t>
            </a:r>
            <a:r>
              <a:rPr lang="en-US" dirty="0" err="1"/>
              <a:t>autowire</a:t>
            </a:r>
            <a:r>
              <a:rPr lang="en-US" dirty="0"/>
              <a:t> based on autodetect.</a:t>
            </a:r>
          </a:p>
          <a:p>
            <a:pPr marL="0" indent="0">
              <a:buNone/>
            </a:pPr>
            <a:r>
              <a:rPr lang="en-US" dirty="0" err="1"/>
              <a:t>Autowiring</a:t>
            </a:r>
            <a:r>
              <a:rPr lang="en-US" dirty="0"/>
              <a:t> by autodetect uses two modes, i.e. constructor or </a:t>
            </a:r>
            <a:r>
              <a:rPr lang="en-US" dirty="0" err="1"/>
              <a:t>byType</a:t>
            </a:r>
            <a:r>
              <a:rPr lang="en-US" dirty="0"/>
              <a:t> modes.</a:t>
            </a:r>
          </a:p>
          <a:p>
            <a:pPr marL="0" indent="0">
              <a:buNone/>
            </a:pPr>
            <a:r>
              <a:rPr lang="en-US" b="1" i="1" dirty="0"/>
              <a:t>&lt;bean id="department" class=“</a:t>
            </a:r>
            <a:r>
              <a:rPr lang="en-US" b="1" i="1" dirty="0" err="1"/>
              <a:t>com.springexample.autowiringdemo.Department</a:t>
            </a:r>
            <a:r>
              <a:rPr lang="en-US" b="1" i="1" dirty="0"/>
              <a:t>"&gt;</a:t>
            </a:r>
          </a:p>
          <a:p>
            <a:pPr marL="0" indent="0">
              <a:buNone/>
            </a:pPr>
            <a:r>
              <a:rPr lang="en-US" b="1" i="1" dirty="0"/>
              <a:t>  &lt;property name="</a:t>
            </a:r>
            <a:r>
              <a:rPr lang="en-US" b="1" i="1" dirty="0" err="1"/>
              <a:t>deptName</a:t>
            </a:r>
            <a:r>
              <a:rPr lang="en-US" b="1" i="1" dirty="0"/>
              <a:t>" value=“</a:t>
            </a:r>
            <a:r>
              <a:rPr lang="en-US" b="1" i="1" dirty="0" err="1"/>
              <a:t>AeroSpace</a:t>
            </a:r>
            <a:r>
              <a:rPr lang="en-US" b="1" i="1" dirty="0"/>
              <a:t> Engineering" /&gt;</a:t>
            </a:r>
          </a:p>
          <a:p>
            <a:pPr marL="0" indent="0">
              <a:buNone/>
            </a:pPr>
            <a:r>
              <a:rPr lang="en-US" b="1" i="1" dirty="0"/>
              <a:t>&lt;/bean&gt;</a:t>
            </a:r>
          </a:p>
          <a:p>
            <a:pPr marL="0" indent="0">
              <a:buNone/>
            </a:pPr>
            <a:r>
              <a:rPr lang="en-US" b="1" i="1" dirty="0"/>
              <a:t>&lt;bean id="employee" class=" </a:t>
            </a:r>
            <a:r>
              <a:rPr lang="en-US" b="1" i="1" dirty="0" err="1"/>
              <a:t>com.springexample.autowiringdemo.Employee</a:t>
            </a:r>
            <a:r>
              <a:rPr lang="en-US" b="1" i="1" dirty="0"/>
              <a:t>“ </a:t>
            </a:r>
            <a:r>
              <a:rPr lang="en-US" b="1" i="1" dirty="0" err="1"/>
              <a:t>autowire</a:t>
            </a:r>
            <a:r>
              <a:rPr lang="en-US" b="1" i="1" dirty="0"/>
              <a:t> =“ autodetect " &gt;&lt;/bean&gt;</a:t>
            </a:r>
          </a:p>
          <a:p>
            <a:pPr marL="0" indent="0">
              <a:buNone/>
            </a:pPr>
            <a:r>
              <a:rPr lang="en-US" dirty="0"/>
              <a:t> </a:t>
            </a:r>
          </a:p>
          <a:p>
            <a:pPr marL="0" indent="0">
              <a:buNone/>
            </a:pPr>
            <a:r>
              <a:rPr lang="en-US" b="1" dirty="0"/>
              <a:t>Note:</a:t>
            </a:r>
            <a:r>
              <a:rPr lang="en-US" dirty="0"/>
              <a:t> Autodetect functionality will work with the 2.5 and 2.0 schemas. It will not work from 3.0+.</a:t>
            </a:r>
          </a:p>
        </p:txBody>
      </p:sp>
    </p:spTree>
    <p:extLst>
      <p:ext uri="{BB962C8B-B14F-4D97-AF65-F5344CB8AC3E}">
        <p14:creationId xmlns:p14="http://schemas.microsoft.com/office/powerpoint/2010/main" val="160863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C5AB-414C-4093-8681-0A4012C6A903}"/>
              </a:ext>
            </a:extLst>
          </p:cNvPr>
          <p:cNvSpPr>
            <a:spLocks noGrp="1"/>
          </p:cNvSpPr>
          <p:nvPr>
            <p:ph type="title"/>
          </p:nvPr>
        </p:nvSpPr>
        <p:spPr/>
        <p:txBody>
          <a:bodyPr/>
          <a:lstStyle/>
          <a:p>
            <a:r>
              <a:rPr lang="en-US" dirty="0"/>
              <a:t>Limitations of </a:t>
            </a:r>
            <a:r>
              <a:rPr lang="en-US" dirty="0" err="1"/>
              <a:t>Autowiring</a:t>
            </a:r>
            <a:endParaRPr lang="en-US" dirty="0"/>
          </a:p>
        </p:txBody>
      </p:sp>
      <p:sp>
        <p:nvSpPr>
          <p:cNvPr id="3" name="Content Placeholder 2">
            <a:extLst>
              <a:ext uri="{FF2B5EF4-FFF2-40B4-BE49-F238E27FC236}">
                <a16:creationId xmlns:a16="http://schemas.microsoft.com/office/drawing/2014/main" id="{29A30337-0DA3-4565-BB5C-7BC3496FA0FF}"/>
              </a:ext>
            </a:extLst>
          </p:cNvPr>
          <p:cNvSpPr>
            <a:spLocks noGrp="1"/>
          </p:cNvSpPr>
          <p:nvPr>
            <p:ph idx="1"/>
          </p:nvPr>
        </p:nvSpPr>
        <p:spPr/>
        <p:txBody>
          <a:bodyPr/>
          <a:lstStyle/>
          <a:p>
            <a:r>
              <a:rPr lang="en-US" dirty="0"/>
              <a:t>Explicit dependencies in property and constructor-</a:t>
            </a:r>
            <a:r>
              <a:rPr lang="en-US" dirty="0" err="1"/>
              <a:t>args</a:t>
            </a:r>
            <a:r>
              <a:rPr lang="en-US" dirty="0"/>
              <a:t> settings will always override </a:t>
            </a:r>
            <a:r>
              <a:rPr lang="en-US" dirty="0" err="1"/>
              <a:t>Autowiring</a:t>
            </a:r>
            <a:endParaRPr lang="en-US" dirty="0"/>
          </a:p>
          <a:p>
            <a:r>
              <a:rPr lang="en-US" dirty="0"/>
              <a:t>Cannot be applicable for simple properties such as primitives, Strings etc.</a:t>
            </a:r>
          </a:p>
        </p:txBody>
      </p:sp>
    </p:spTree>
    <p:extLst>
      <p:ext uri="{BB962C8B-B14F-4D97-AF65-F5344CB8AC3E}">
        <p14:creationId xmlns:p14="http://schemas.microsoft.com/office/powerpoint/2010/main" val="1295252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2320</Words>
  <Application>Microsoft Office PowerPoint</Application>
  <PresentationFormat>Widescreen</PresentationFormat>
  <Paragraphs>302</Paragraphs>
  <Slides>25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Spring – Auto Wiring</vt:lpstr>
      <vt:lpstr>Auto Wiring</vt:lpstr>
      <vt:lpstr>Autowiring Modes</vt:lpstr>
      <vt:lpstr>AutoWiring – “no”</vt:lpstr>
      <vt:lpstr>AutoWiring- “byName”</vt:lpstr>
      <vt:lpstr>AutoWiring- “byType”</vt:lpstr>
      <vt:lpstr>AutoWiring- “constructor”</vt:lpstr>
      <vt:lpstr>AutoWiring- “autodetect”(deprecated)</vt:lpstr>
      <vt:lpstr>Limitations of Autowiring</vt:lpstr>
      <vt:lpstr>@Autowired Annotation </vt:lpstr>
      <vt:lpstr>@Autowired on Properties</vt:lpstr>
      <vt:lpstr>@Autowired on Setters</vt:lpstr>
      <vt:lpstr>@Autowired on Constructors</vt:lpstr>
      <vt:lpstr>AutoWiring - Example</vt:lpstr>
      <vt:lpstr>Spring Bean Scopes</vt:lpstr>
      <vt:lpstr>Bean Scopes</vt:lpstr>
      <vt:lpstr>Bean Scope Example – Singleton vs Prototype </vt:lpstr>
      <vt:lpstr>Bean Scope Example – Singleton  </vt:lpstr>
      <vt:lpstr>Bean Scope Example – Singleton  </vt:lpstr>
      <vt:lpstr>Bean Scope Example – Singleton  </vt:lpstr>
      <vt:lpstr>Bean Scope Example – Prototype  </vt:lpstr>
      <vt:lpstr>Bean Scope Annotation</vt:lpstr>
      <vt:lpstr>Bean Scope- Enable Component Scanning</vt:lpstr>
      <vt:lpstr>Bean Scope 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 Auto Wiring</dc:title>
  <dc:creator>Admin</dc:creator>
  <cp:lastModifiedBy>Admin</cp:lastModifiedBy>
  <cp:revision>28</cp:revision>
  <dcterms:created xsi:type="dcterms:W3CDTF">2019-10-31T03:08:51Z</dcterms:created>
  <dcterms:modified xsi:type="dcterms:W3CDTF">2019-10-31T05:13:11Z</dcterms:modified>
</cp:coreProperties>
</file>