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7" r:id="rId4"/>
    <p:sldId id="269" r:id="rId5"/>
    <p:sldId id="268" r:id="rId6"/>
  </p:sldIdLst>
  <p:sldSz cx="9144000" cy="5143500" type="screen16x9"/>
  <p:notesSz cx="6858000" cy="9144000"/>
  <p:embeddedFontLs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673"/>
  </p:normalViewPr>
  <p:slideViewPr>
    <p:cSldViewPr snapToGrid="0">
      <p:cViewPr varScale="1">
        <p:scale>
          <a:sx n="109" d="100"/>
          <a:sy n="109" d="100"/>
        </p:scale>
        <p:origin x="86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483D5-6D7F-4F70-97A2-9D7DB53D1DB1}" type="doc">
      <dgm:prSet loTypeId="urn:microsoft.com/office/officeart/2008/layout/RadialCluster" loCatId="cycle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5934524A-A419-4CAF-B97E-489E7ABFDD2C}">
      <dgm:prSet phldrT="[Text]"/>
      <dgm:spPr/>
      <dgm:t>
        <a:bodyPr/>
        <a:lstStyle/>
        <a:p>
          <a:r>
            <a:rPr lang="en-IN" dirty="0" err="1"/>
            <a:t>Opportunites</a:t>
          </a:r>
          <a:endParaRPr lang="en-IN" dirty="0"/>
        </a:p>
      </dgm:t>
    </dgm:pt>
    <dgm:pt modelId="{438C229D-24AD-4113-891F-8AA24AB25B59}" type="parTrans" cxnId="{10AF8391-7F89-40A1-964D-815C8D8D1F79}">
      <dgm:prSet/>
      <dgm:spPr/>
      <dgm:t>
        <a:bodyPr/>
        <a:lstStyle/>
        <a:p>
          <a:endParaRPr lang="en-IN"/>
        </a:p>
      </dgm:t>
    </dgm:pt>
    <dgm:pt modelId="{0C286847-B420-4429-9A64-D59B5D387EAB}" type="sibTrans" cxnId="{10AF8391-7F89-40A1-964D-815C8D8D1F79}">
      <dgm:prSet/>
      <dgm:spPr/>
      <dgm:t>
        <a:bodyPr/>
        <a:lstStyle/>
        <a:p>
          <a:endParaRPr lang="en-IN"/>
        </a:p>
      </dgm:t>
    </dgm:pt>
    <dgm:pt modelId="{8F778FE8-D329-477B-B7AE-4B73A3356F48}">
      <dgm:prSet phldrT="[Text]"/>
      <dgm:spPr/>
      <dgm:t>
        <a:bodyPr/>
        <a:lstStyle/>
        <a:p>
          <a:r>
            <a:rPr lang="en-IN" b="1" dirty="0"/>
            <a:t>Eco-Friendly Village Travel</a:t>
          </a:r>
          <a:br>
            <a:rPr lang="en-US" dirty="0"/>
          </a:br>
          <a:r>
            <a:rPr lang="en-US" dirty="0"/>
            <a:t>Help reduce crowding in popular cities and encourage safe, nature-friendly travel to peaceful villages.</a:t>
          </a:r>
          <a:endParaRPr lang="en-IN" dirty="0"/>
        </a:p>
      </dgm:t>
    </dgm:pt>
    <dgm:pt modelId="{F8DE39EB-A39C-47E7-B051-85AF7732F5B8}" type="parTrans" cxnId="{41825AAB-E10F-42A0-8B3B-4DAA60E4BCFF}">
      <dgm:prSet/>
      <dgm:spPr/>
      <dgm:t>
        <a:bodyPr/>
        <a:lstStyle/>
        <a:p>
          <a:endParaRPr lang="en-IN"/>
        </a:p>
      </dgm:t>
    </dgm:pt>
    <dgm:pt modelId="{4427DB59-E0EA-4792-BF2B-FB4FA726D5ED}" type="sibTrans" cxnId="{41825AAB-E10F-42A0-8B3B-4DAA60E4BCFF}">
      <dgm:prSet/>
      <dgm:spPr/>
      <dgm:t>
        <a:bodyPr/>
        <a:lstStyle/>
        <a:p>
          <a:endParaRPr lang="en-IN"/>
        </a:p>
      </dgm:t>
    </dgm:pt>
    <dgm:pt modelId="{DBD9569A-5086-4BB6-9563-805496EB6341}">
      <dgm:prSet phldrT="[Text]"/>
      <dgm:spPr/>
      <dgm:t>
        <a:bodyPr/>
        <a:lstStyle/>
        <a:p>
          <a:r>
            <a:rPr lang="en-US" b="1" dirty="0"/>
            <a:t>Scalability Across India</a:t>
          </a:r>
          <a:br>
            <a:rPr lang="en-US" dirty="0"/>
          </a:br>
          <a:r>
            <a:rPr lang="en-US" dirty="0"/>
            <a:t>The model can be replicated state-by-state with regional support, language packs, and government partnerships.</a:t>
          </a:r>
          <a:endParaRPr lang="en-IN" dirty="0"/>
        </a:p>
      </dgm:t>
    </dgm:pt>
    <dgm:pt modelId="{56494A72-5A5B-4EB8-9A84-2D6BFE6D3421}" type="parTrans" cxnId="{E8616D7A-A0AB-4AFD-BD26-207447CB07D4}">
      <dgm:prSet/>
      <dgm:spPr/>
      <dgm:t>
        <a:bodyPr/>
        <a:lstStyle/>
        <a:p>
          <a:endParaRPr lang="en-IN"/>
        </a:p>
      </dgm:t>
    </dgm:pt>
    <dgm:pt modelId="{A9797D98-1995-4A6F-BE7E-9645EC531D7F}" type="sibTrans" cxnId="{E8616D7A-A0AB-4AFD-BD26-207447CB07D4}">
      <dgm:prSet/>
      <dgm:spPr/>
      <dgm:t>
        <a:bodyPr/>
        <a:lstStyle/>
        <a:p>
          <a:endParaRPr lang="en-IN"/>
        </a:p>
      </dgm:t>
    </dgm:pt>
    <dgm:pt modelId="{AE8FE4ED-CD33-4708-B9B2-A055FC8A340E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1" dirty="0"/>
            <a:t>Rural Empowerment</a:t>
          </a:r>
          <a:br>
            <a:rPr lang="en-US" dirty="0"/>
          </a:br>
          <a:r>
            <a:rPr lang="en-US" dirty="0"/>
            <a:t>Create new income streams for villagers through homestays and traditional skill-based tourism.</a:t>
          </a:r>
        </a:p>
      </dgm:t>
    </dgm:pt>
    <dgm:pt modelId="{B5F91CE2-E86A-4A8E-AA9A-3103063DE5DA}" type="parTrans" cxnId="{2DAF9D5B-B6FA-4AD1-9E39-98B1F462AC36}">
      <dgm:prSet/>
      <dgm:spPr/>
      <dgm:t>
        <a:bodyPr/>
        <a:lstStyle/>
        <a:p>
          <a:endParaRPr lang="en-IN"/>
        </a:p>
      </dgm:t>
    </dgm:pt>
    <dgm:pt modelId="{93F0E5C5-C65F-4CB1-8C67-F89714C49A2E}" type="sibTrans" cxnId="{2DAF9D5B-B6FA-4AD1-9E39-98B1F462AC36}">
      <dgm:prSet/>
      <dgm:spPr/>
      <dgm:t>
        <a:bodyPr/>
        <a:lstStyle/>
        <a:p>
          <a:endParaRPr lang="en-IN"/>
        </a:p>
      </dgm:t>
    </dgm:pt>
    <dgm:pt modelId="{1D0570CB-7DED-47DF-BA38-9E042E206AFF}" type="pres">
      <dgm:prSet presAssocID="{909483D5-6D7F-4F70-97A2-9D7DB53D1D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9DF5CF-3C18-4266-A6F0-58CF80AAA0EE}" type="pres">
      <dgm:prSet presAssocID="{5934524A-A419-4CAF-B97E-489E7ABFDD2C}" presName="singleCycle" presStyleCnt="0"/>
      <dgm:spPr/>
    </dgm:pt>
    <dgm:pt modelId="{C9B2F55D-7813-4198-A0C6-D04DA65DC78D}" type="pres">
      <dgm:prSet presAssocID="{5934524A-A419-4CAF-B97E-489E7ABFDD2C}" presName="singleCenter" presStyleLbl="node1" presStyleIdx="0" presStyleCnt="4" custScaleX="127497" custScaleY="68087" custLinFactNeighborX="-194" custLinFactNeighborY="-22516">
        <dgm:presLayoutVars>
          <dgm:chMax val="7"/>
          <dgm:chPref val="7"/>
        </dgm:presLayoutVars>
      </dgm:prSet>
      <dgm:spPr/>
    </dgm:pt>
    <dgm:pt modelId="{65C99C22-298C-4E67-8117-CA0395D771EB}" type="pres">
      <dgm:prSet presAssocID="{F8DE39EB-A39C-47E7-B051-85AF7732F5B8}" presName="Name56" presStyleLbl="parChTrans1D2" presStyleIdx="0" presStyleCnt="3"/>
      <dgm:spPr/>
    </dgm:pt>
    <dgm:pt modelId="{87DFEE23-93C8-41E3-BED6-4823AF6EECC6}" type="pres">
      <dgm:prSet presAssocID="{8F778FE8-D329-477B-B7AE-4B73A3356F48}" presName="text0" presStyleLbl="node1" presStyleIdx="1" presStyleCnt="4" custScaleX="406063" custScaleY="106434" custRadScaleRad="111338" custRadScaleInc="-315">
        <dgm:presLayoutVars>
          <dgm:bulletEnabled val="1"/>
        </dgm:presLayoutVars>
      </dgm:prSet>
      <dgm:spPr/>
    </dgm:pt>
    <dgm:pt modelId="{0382A147-CB5A-4A80-92B3-BFBAD24849F8}" type="pres">
      <dgm:prSet presAssocID="{56494A72-5A5B-4EB8-9A84-2D6BFE6D3421}" presName="Name56" presStyleLbl="parChTrans1D2" presStyleIdx="1" presStyleCnt="3"/>
      <dgm:spPr/>
    </dgm:pt>
    <dgm:pt modelId="{FE36D54E-12AF-4B04-AFA3-FD2B5ED3A1C2}" type="pres">
      <dgm:prSet presAssocID="{DBD9569A-5086-4BB6-9563-805496EB6341}" presName="text0" presStyleLbl="node1" presStyleIdx="2" presStyleCnt="4" custScaleX="345972" custScaleY="133170" custRadScaleRad="91474" custRadScaleInc="-20440">
        <dgm:presLayoutVars>
          <dgm:bulletEnabled val="1"/>
        </dgm:presLayoutVars>
      </dgm:prSet>
      <dgm:spPr/>
    </dgm:pt>
    <dgm:pt modelId="{896C8AA2-DAEB-43E8-9EE9-BFC7B0ED33BC}" type="pres">
      <dgm:prSet presAssocID="{B5F91CE2-E86A-4A8E-AA9A-3103063DE5DA}" presName="Name56" presStyleLbl="parChTrans1D2" presStyleIdx="2" presStyleCnt="3"/>
      <dgm:spPr/>
    </dgm:pt>
    <dgm:pt modelId="{C32FE214-58BA-4C4B-B5DF-B94E9AEB5775}" type="pres">
      <dgm:prSet presAssocID="{AE8FE4ED-CD33-4708-B9B2-A055FC8A340E}" presName="text0" presStyleLbl="node1" presStyleIdx="3" presStyleCnt="4" custScaleX="373631" custScaleY="121495" custRadScaleRad="92726" custRadScaleInc="20852">
        <dgm:presLayoutVars>
          <dgm:bulletEnabled val="1"/>
        </dgm:presLayoutVars>
      </dgm:prSet>
      <dgm:spPr/>
    </dgm:pt>
  </dgm:ptLst>
  <dgm:cxnLst>
    <dgm:cxn modelId="{40BC6025-76A2-447C-92FE-33554050878D}" type="presOf" srcId="{AE8FE4ED-CD33-4708-B9B2-A055FC8A340E}" destId="{C32FE214-58BA-4C4B-B5DF-B94E9AEB5775}" srcOrd="0" destOrd="0" presId="urn:microsoft.com/office/officeart/2008/layout/RadialCluster"/>
    <dgm:cxn modelId="{B4805129-93FA-4025-8447-54233CFADB3B}" type="presOf" srcId="{DBD9569A-5086-4BB6-9563-805496EB6341}" destId="{FE36D54E-12AF-4B04-AFA3-FD2B5ED3A1C2}" srcOrd="0" destOrd="0" presId="urn:microsoft.com/office/officeart/2008/layout/RadialCluster"/>
    <dgm:cxn modelId="{9ACFD836-537D-4956-85D7-F0B42DD5172B}" type="presOf" srcId="{5934524A-A419-4CAF-B97E-489E7ABFDD2C}" destId="{C9B2F55D-7813-4198-A0C6-D04DA65DC78D}" srcOrd="0" destOrd="0" presId="urn:microsoft.com/office/officeart/2008/layout/RadialCluster"/>
    <dgm:cxn modelId="{2DAF9D5B-B6FA-4AD1-9E39-98B1F462AC36}" srcId="{5934524A-A419-4CAF-B97E-489E7ABFDD2C}" destId="{AE8FE4ED-CD33-4708-B9B2-A055FC8A340E}" srcOrd="2" destOrd="0" parTransId="{B5F91CE2-E86A-4A8E-AA9A-3103063DE5DA}" sibTransId="{93F0E5C5-C65F-4CB1-8C67-F89714C49A2E}"/>
    <dgm:cxn modelId="{F88C765D-02E4-4208-9C6D-B0AE0D88CD24}" type="presOf" srcId="{F8DE39EB-A39C-47E7-B051-85AF7732F5B8}" destId="{65C99C22-298C-4E67-8117-CA0395D771EB}" srcOrd="0" destOrd="0" presId="urn:microsoft.com/office/officeart/2008/layout/RadialCluster"/>
    <dgm:cxn modelId="{E8616D7A-A0AB-4AFD-BD26-207447CB07D4}" srcId="{5934524A-A419-4CAF-B97E-489E7ABFDD2C}" destId="{DBD9569A-5086-4BB6-9563-805496EB6341}" srcOrd="1" destOrd="0" parTransId="{56494A72-5A5B-4EB8-9A84-2D6BFE6D3421}" sibTransId="{A9797D98-1995-4A6F-BE7E-9645EC531D7F}"/>
    <dgm:cxn modelId="{10AF8391-7F89-40A1-964D-815C8D8D1F79}" srcId="{909483D5-6D7F-4F70-97A2-9D7DB53D1DB1}" destId="{5934524A-A419-4CAF-B97E-489E7ABFDD2C}" srcOrd="0" destOrd="0" parTransId="{438C229D-24AD-4113-891F-8AA24AB25B59}" sibTransId="{0C286847-B420-4429-9A64-D59B5D387EAB}"/>
    <dgm:cxn modelId="{F678B4A1-335D-4766-951B-CA6833DDEF8E}" type="presOf" srcId="{56494A72-5A5B-4EB8-9A84-2D6BFE6D3421}" destId="{0382A147-CB5A-4A80-92B3-BFBAD24849F8}" srcOrd="0" destOrd="0" presId="urn:microsoft.com/office/officeart/2008/layout/RadialCluster"/>
    <dgm:cxn modelId="{C8CA57A3-0273-4842-86B8-DA9D52134C13}" type="presOf" srcId="{909483D5-6D7F-4F70-97A2-9D7DB53D1DB1}" destId="{1D0570CB-7DED-47DF-BA38-9E042E206AFF}" srcOrd="0" destOrd="0" presId="urn:microsoft.com/office/officeart/2008/layout/RadialCluster"/>
    <dgm:cxn modelId="{41825AAB-E10F-42A0-8B3B-4DAA60E4BCFF}" srcId="{5934524A-A419-4CAF-B97E-489E7ABFDD2C}" destId="{8F778FE8-D329-477B-B7AE-4B73A3356F48}" srcOrd="0" destOrd="0" parTransId="{F8DE39EB-A39C-47E7-B051-85AF7732F5B8}" sibTransId="{4427DB59-E0EA-4792-BF2B-FB4FA726D5ED}"/>
    <dgm:cxn modelId="{65CEC6C4-D16E-4D39-A7CD-DB9DFE015CEA}" type="presOf" srcId="{8F778FE8-D329-477B-B7AE-4B73A3356F48}" destId="{87DFEE23-93C8-41E3-BED6-4823AF6EECC6}" srcOrd="0" destOrd="0" presId="urn:microsoft.com/office/officeart/2008/layout/RadialCluster"/>
    <dgm:cxn modelId="{E1E466F4-FD8F-4511-BCA4-5090FA028BB2}" type="presOf" srcId="{B5F91CE2-E86A-4A8E-AA9A-3103063DE5DA}" destId="{896C8AA2-DAEB-43E8-9EE9-BFC7B0ED33BC}" srcOrd="0" destOrd="0" presId="urn:microsoft.com/office/officeart/2008/layout/RadialCluster"/>
    <dgm:cxn modelId="{1ED15AC9-34AC-4EDF-A589-A805C7AD7A79}" type="presParOf" srcId="{1D0570CB-7DED-47DF-BA38-9E042E206AFF}" destId="{BA9DF5CF-3C18-4266-A6F0-58CF80AAA0EE}" srcOrd="0" destOrd="0" presId="urn:microsoft.com/office/officeart/2008/layout/RadialCluster"/>
    <dgm:cxn modelId="{7E7C9BA3-2D97-4C28-8879-E6E7176B856B}" type="presParOf" srcId="{BA9DF5CF-3C18-4266-A6F0-58CF80AAA0EE}" destId="{C9B2F55D-7813-4198-A0C6-D04DA65DC78D}" srcOrd="0" destOrd="0" presId="urn:microsoft.com/office/officeart/2008/layout/RadialCluster"/>
    <dgm:cxn modelId="{188611D1-F923-4B11-89F7-7A5B3C95B452}" type="presParOf" srcId="{BA9DF5CF-3C18-4266-A6F0-58CF80AAA0EE}" destId="{65C99C22-298C-4E67-8117-CA0395D771EB}" srcOrd="1" destOrd="0" presId="urn:microsoft.com/office/officeart/2008/layout/RadialCluster"/>
    <dgm:cxn modelId="{942C9415-6219-40B0-BC5B-54C253A8E82D}" type="presParOf" srcId="{BA9DF5CF-3C18-4266-A6F0-58CF80AAA0EE}" destId="{87DFEE23-93C8-41E3-BED6-4823AF6EECC6}" srcOrd="2" destOrd="0" presId="urn:microsoft.com/office/officeart/2008/layout/RadialCluster"/>
    <dgm:cxn modelId="{5FFD3F90-0D79-4656-A78B-CE7DC504114A}" type="presParOf" srcId="{BA9DF5CF-3C18-4266-A6F0-58CF80AAA0EE}" destId="{0382A147-CB5A-4A80-92B3-BFBAD24849F8}" srcOrd="3" destOrd="0" presId="urn:microsoft.com/office/officeart/2008/layout/RadialCluster"/>
    <dgm:cxn modelId="{7111E7B3-D673-4A94-B27A-12296CA563D1}" type="presParOf" srcId="{BA9DF5CF-3C18-4266-A6F0-58CF80AAA0EE}" destId="{FE36D54E-12AF-4B04-AFA3-FD2B5ED3A1C2}" srcOrd="4" destOrd="0" presId="urn:microsoft.com/office/officeart/2008/layout/RadialCluster"/>
    <dgm:cxn modelId="{CB674054-D463-4516-8021-E92B72C397DD}" type="presParOf" srcId="{BA9DF5CF-3C18-4266-A6F0-58CF80AAA0EE}" destId="{896C8AA2-DAEB-43E8-9EE9-BFC7B0ED33BC}" srcOrd="5" destOrd="0" presId="urn:microsoft.com/office/officeart/2008/layout/RadialCluster"/>
    <dgm:cxn modelId="{7FD8B17D-4A08-4BBB-93F1-B71C3931DB50}" type="presParOf" srcId="{BA9DF5CF-3C18-4266-A6F0-58CF80AAA0EE}" destId="{C32FE214-58BA-4C4B-B5DF-B94E9AEB577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2F55D-7813-4198-A0C6-D04DA65DC78D}">
      <dsp:nvSpPr>
        <dsp:cNvPr id="0" name=""/>
        <dsp:cNvSpPr/>
      </dsp:nvSpPr>
      <dsp:spPr>
        <a:xfrm>
          <a:off x="1482949" y="760831"/>
          <a:ext cx="996273" cy="53203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Opportunites</a:t>
          </a:r>
          <a:endParaRPr lang="en-IN" sz="1200" kern="1200" dirty="0"/>
        </a:p>
      </dsp:txBody>
      <dsp:txXfrm>
        <a:off x="1508921" y="786803"/>
        <a:ext cx="944329" cy="480094"/>
      </dsp:txXfrm>
    </dsp:sp>
    <dsp:sp modelId="{65C99C22-298C-4E67-8117-CA0395D771EB}">
      <dsp:nvSpPr>
        <dsp:cNvPr id="0" name=""/>
        <dsp:cNvSpPr/>
      </dsp:nvSpPr>
      <dsp:spPr>
        <a:xfrm rot="16201144">
          <a:off x="1879407" y="659030"/>
          <a:ext cx="2036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602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FEE23-93C8-41E3-BED6-4823AF6EECC6}">
      <dsp:nvSpPr>
        <dsp:cNvPr id="0" name=""/>
        <dsp:cNvSpPr/>
      </dsp:nvSpPr>
      <dsp:spPr>
        <a:xfrm>
          <a:off x="918375" y="0"/>
          <a:ext cx="2125918" cy="557228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50327"/>
                <a:satOff val="-1015"/>
                <a:lumOff val="20077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50327"/>
                <a:satOff val="-1015"/>
                <a:lumOff val="20077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50327"/>
                <a:satOff val="-1015"/>
                <a:lumOff val="200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Eco-Friendly Village Travel</a:t>
          </a:r>
          <a:br>
            <a:rPr lang="en-US" sz="800" kern="1200" dirty="0"/>
          </a:br>
          <a:r>
            <a:rPr lang="en-US" sz="800" kern="1200" dirty="0"/>
            <a:t>Help reduce crowding in popular cities and encourage safe, nature-friendly travel to peaceful villages.</a:t>
          </a:r>
          <a:endParaRPr lang="en-IN" sz="800" kern="1200" dirty="0"/>
        </a:p>
      </dsp:txBody>
      <dsp:txXfrm>
        <a:off x="945577" y="27202"/>
        <a:ext cx="2071514" cy="502824"/>
      </dsp:txXfrm>
    </dsp:sp>
    <dsp:sp modelId="{0382A147-CB5A-4A80-92B3-BFBAD24849F8}">
      <dsp:nvSpPr>
        <dsp:cNvPr id="0" name=""/>
        <dsp:cNvSpPr/>
      </dsp:nvSpPr>
      <dsp:spPr>
        <a:xfrm rot="2397776">
          <a:off x="2251155" y="1423165"/>
          <a:ext cx="405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723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D54E-12AF-4B04-AFA3-FD2B5ED3A1C2}">
      <dsp:nvSpPr>
        <dsp:cNvPr id="0" name=""/>
        <dsp:cNvSpPr/>
      </dsp:nvSpPr>
      <dsp:spPr>
        <a:xfrm>
          <a:off x="2119838" y="1553461"/>
          <a:ext cx="1811315" cy="697203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00654"/>
                <a:satOff val="-2031"/>
                <a:lumOff val="40153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100654"/>
                <a:satOff val="-2031"/>
                <a:lumOff val="40153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100654"/>
                <a:satOff val="-2031"/>
                <a:lumOff val="4015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Scalability Across India</a:t>
          </a:r>
          <a:br>
            <a:rPr lang="en-US" sz="800" kern="1200" dirty="0"/>
          </a:br>
          <a:r>
            <a:rPr lang="en-US" sz="800" kern="1200" dirty="0"/>
            <a:t>The model can be replicated state-by-state with regional support, language packs, and government partnerships.</a:t>
          </a:r>
          <a:endParaRPr lang="en-IN" sz="800" kern="1200" dirty="0"/>
        </a:p>
      </dsp:txBody>
      <dsp:txXfrm>
        <a:off x="2153873" y="1587496"/>
        <a:ext cx="1743245" cy="629133"/>
      </dsp:txXfrm>
    </dsp:sp>
    <dsp:sp modelId="{896C8AA2-DAEB-43E8-9EE9-BFC7B0ED33BC}">
      <dsp:nvSpPr>
        <dsp:cNvPr id="0" name=""/>
        <dsp:cNvSpPr/>
      </dsp:nvSpPr>
      <dsp:spPr>
        <a:xfrm rot="8387046">
          <a:off x="1268832" y="1438447"/>
          <a:ext cx="4509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93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FE214-58BA-4C4B-B5DF-B94E9AEB5775}">
      <dsp:nvSpPr>
        <dsp:cNvPr id="0" name=""/>
        <dsp:cNvSpPr/>
      </dsp:nvSpPr>
      <dsp:spPr>
        <a:xfrm>
          <a:off x="-32069" y="1584024"/>
          <a:ext cx="1956123" cy="636079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50327"/>
                <a:satOff val="-1015"/>
                <a:lumOff val="20077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50327"/>
                <a:satOff val="-1015"/>
                <a:lumOff val="20077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50327"/>
                <a:satOff val="-1015"/>
                <a:lumOff val="200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  <a:r>
            <a:rPr lang="en-US" sz="900" b="1" kern="1200" dirty="0"/>
            <a:t>Rural Empowerment</a:t>
          </a:r>
          <a:br>
            <a:rPr lang="en-US" sz="900" kern="1200" dirty="0"/>
          </a:br>
          <a:r>
            <a:rPr lang="en-US" sz="900" kern="1200" dirty="0"/>
            <a:t>Create new income streams for villagers through homestays and traditional skill-based tourism.</a:t>
          </a:r>
        </a:p>
      </dsp:txBody>
      <dsp:txXfrm>
        <a:off x="-1018" y="1615075"/>
        <a:ext cx="1894021" cy="57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3cbba7a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3cbba7a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8A8F3DD-A655-405D-AC56-A0122947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3cbba7a2_0_1:notes">
            <a:extLst>
              <a:ext uri="{FF2B5EF4-FFF2-40B4-BE49-F238E27FC236}">
                <a16:creationId xmlns:a16="http://schemas.microsoft.com/office/drawing/2014/main" id="{0AA379A3-AA9D-D7C2-08D4-B8BCFF7DDF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3cbba7a2_0_1:notes">
            <a:extLst>
              <a:ext uri="{FF2B5EF4-FFF2-40B4-BE49-F238E27FC236}">
                <a16:creationId xmlns:a16="http://schemas.microsoft.com/office/drawing/2014/main" id="{0AFB0446-F930-A720-DE47-3E7C093BC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44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FDC058-F8B5-933C-F573-E0337CF4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3cbba7a2_0_1:notes">
            <a:extLst>
              <a:ext uri="{FF2B5EF4-FFF2-40B4-BE49-F238E27FC236}">
                <a16:creationId xmlns:a16="http://schemas.microsoft.com/office/drawing/2014/main" id="{4F1BF683-C160-895A-9A96-7C985EEB73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3cbba7a2_0_1:notes">
            <a:extLst>
              <a:ext uri="{FF2B5EF4-FFF2-40B4-BE49-F238E27FC236}">
                <a16:creationId xmlns:a16="http://schemas.microsoft.com/office/drawing/2014/main" id="{57B9992B-017D-2DC3-AA1E-D80C646CC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2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4D29B6-3748-96BE-241A-E5DF9A90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3cbba7a2_0_1:notes">
            <a:extLst>
              <a:ext uri="{FF2B5EF4-FFF2-40B4-BE49-F238E27FC236}">
                <a16:creationId xmlns:a16="http://schemas.microsoft.com/office/drawing/2014/main" id="{2293B09D-38FE-E2B8-9E71-0C5B01C86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3cbba7a2_0_1:notes">
            <a:extLst>
              <a:ext uri="{FF2B5EF4-FFF2-40B4-BE49-F238E27FC236}">
                <a16:creationId xmlns:a16="http://schemas.microsoft.com/office/drawing/2014/main" id="{BBA2848A-60CD-16AE-CDAA-42CF0845B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77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FE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CF90FA-B88B-7FBB-DD79-DE24D0A9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0"/>
            <a:ext cx="9105900" cy="5143500"/>
          </a:xfrm>
          <a:prstGeom prst="rect">
            <a:avLst/>
          </a:prstGeom>
        </p:spPr>
      </p:pic>
      <p:sp>
        <p:nvSpPr>
          <p:cNvPr id="59" name="Google Shape;59;p13"/>
          <p:cNvSpPr txBox="1"/>
          <p:nvPr/>
        </p:nvSpPr>
        <p:spPr>
          <a:xfrm>
            <a:off x="393550" y="376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21DED74E-48D8-CEAA-7CA7-94EDB0A6D64B}"/>
              </a:ext>
            </a:extLst>
          </p:cNvPr>
          <p:cNvSpPr txBox="1"/>
          <p:nvPr/>
        </p:nvSpPr>
        <p:spPr>
          <a:xfrm>
            <a:off x="582736" y="3749825"/>
            <a:ext cx="6609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34343"/>
                </a:solidFill>
                <a:latin typeface="+mj-lt"/>
                <a:ea typeface="Google Sans Medium"/>
                <a:cs typeface="Google Sans Medium"/>
                <a:sym typeface="Google Sans Medium"/>
              </a:rPr>
              <a:t>Team name: </a:t>
            </a:r>
            <a:r>
              <a:rPr lang="en-IN" sz="1500" b="1" dirty="0" err="1">
                <a:solidFill>
                  <a:srgbClr val="434343"/>
                </a:solidFill>
                <a:latin typeface="+mj-lt"/>
              </a:rPr>
              <a:t>TradTechies</a:t>
            </a:r>
            <a:r>
              <a:rPr lang="en-IN" sz="1500" dirty="0">
                <a:solidFill>
                  <a:srgbClr val="434343"/>
                </a:solidFill>
                <a:latin typeface="+mj-lt"/>
              </a:rPr>
              <a:t> – Tradition meets technology</a:t>
            </a:r>
            <a:endParaRPr sz="1500" dirty="0">
              <a:solidFill>
                <a:srgbClr val="434343"/>
              </a:solidFill>
              <a:latin typeface="+mj-lt"/>
            </a:endParaRPr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C5241147-86E3-5C17-733D-EE9B76F34539}"/>
              </a:ext>
            </a:extLst>
          </p:cNvPr>
          <p:cNvSpPr txBox="1"/>
          <p:nvPr/>
        </p:nvSpPr>
        <p:spPr>
          <a:xfrm>
            <a:off x="582736" y="4159456"/>
            <a:ext cx="660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34343"/>
                </a:solidFill>
                <a:latin typeface="+mj-lt"/>
                <a:ea typeface="Google Sans Medium"/>
                <a:cs typeface="Google Sans Medium"/>
                <a:sym typeface="Google Sans Medium"/>
              </a:rPr>
              <a:t>Team leader’s name: Om Gaikwad </a:t>
            </a:r>
            <a:endParaRPr sz="100" dirty="0">
              <a:latin typeface="+mj-lt"/>
            </a:endParaRPr>
          </a:p>
        </p:txBody>
      </p:sp>
      <p:sp>
        <p:nvSpPr>
          <p:cNvPr id="9" name="Google Shape;61;p13">
            <a:extLst>
              <a:ext uri="{FF2B5EF4-FFF2-40B4-BE49-F238E27FC236}">
                <a16:creationId xmlns:a16="http://schemas.microsoft.com/office/drawing/2014/main" id="{421FE9F9-8AF2-6263-FB1F-C3A724C1E72E}"/>
              </a:ext>
            </a:extLst>
          </p:cNvPr>
          <p:cNvSpPr txBox="1"/>
          <p:nvPr/>
        </p:nvSpPr>
        <p:spPr>
          <a:xfrm>
            <a:off x="582736" y="4612481"/>
            <a:ext cx="736551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34343"/>
                </a:solidFill>
                <a:latin typeface="+mj-lt"/>
                <a:ea typeface="Google Sans Medium"/>
                <a:cs typeface="Google Sans Medium"/>
                <a:sym typeface="Google Sans Medium"/>
              </a:rPr>
              <a:t>Problem Statement: </a:t>
            </a:r>
            <a:r>
              <a:rPr lang="en-US" sz="15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Challenge 18: </a:t>
            </a:r>
            <a:r>
              <a:rPr lang="en-US" sz="1500" dirty="0" err="1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VillageStay</a:t>
            </a:r>
            <a:r>
              <a:rPr lang="en-US" sz="15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- Authentic Rural Tourism Marketplace</a:t>
            </a:r>
            <a:r>
              <a:rPr lang="en-US" sz="15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+mn-lt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07F721-05CB-7B26-A8BF-599B8344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13" y="4636659"/>
            <a:ext cx="756968" cy="387165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25B9DC-F38F-5B7B-C34B-20A2B38CD0B6}"/>
              </a:ext>
            </a:extLst>
          </p:cNvPr>
          <p:cNvGrpSpPr/>
          <p:nvPr/>
        </p:nvGrpSpPr>
        <p:grpSpPr>
          <a:xfrm>
            <a:off x="0" y="2153639"/>
            <a:ext cx="9144000" cy="1036128"/>
            <a:chOff x="0" y="2893263"/>
            <a:chExt cx="12147746" cy="989957"/>
          </a:xfrm>
          <a:solidFill>
            <a:srgbClr val="00B0F0">
              <a:alpha val="14000"/>
            </a:srgb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39B3F1-774A-6D63-2A12-D1CA3B2608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31781" y="2893263"/>
              <a:ext cx="915965" cy="989957"/>
              <a:chOff x="3484" y="1775"/>
              <a:chExt cx="718" cy="776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302C568-6692-4031-C517-81ABD0AF6D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484" y="1776"/>
                <a:ext cx="88" cy="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7AB0CC3-88AF-6639-6369-5A23FF6FDD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551" y="1775"/>
                <a:ext cx="651" cy="776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7BA085-7C4E-1E1B-9FF0-96F082161E7E}"/>
                </a:ext>
              </a:extLst>
            </p:cNvPr>
            <p:cNvGrpSpPr/>
            <p:nvPr/>
          </p:nvGrpSpPr>
          <p:grpSpPr>
            <a:xfrm>
              <a:off x="0" y="2893263"/>
              <a:ext cx="915966" cy="989957"/>
              <a:chOff x="0" y="2829799"/>
              <a:chExt cx="1139826" cy="12319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7DCF90-A542-1C4D-95EE-D7B98A8B72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2831387"/>
                <a:ext cx="139700" cy="1171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3C5CD35C-F64C-3B1B-65D0-8629920FA93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6363" y="2829799"/>
                <a:ext cx="1033463" cy="1231900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70" name="Google Shape;70;p14"/>
          <p:cNvSpPr txBox="1"/>
          <p:nvPr/>
        </p:nvSpPr>
        <p:spPr>
          <a:xfrm>
            <a:off x="441672" y="319889"/>
            <a:ext cx="8260655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Defining Problem Statement Challenge 18: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VillageStay</a:t>
            </a:r>
            <a:r>
              <a:rPr lang="en-US" sz="1500" b="1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- Authentic Rural Tourism Marketplace</a:t>
            </a:r>
            <a:r>
              <a:rPr lang="en-US" sz="1500" b="1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sz="1500" b="1" dirty="0">
              <a:latin typeface="+mn-lt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AC850-949C-CA8B-D7C8-976E13580342}"/>
              </a:ext>
            </a:extLst>
          </p:cNvPr>
          <p:cNvSpPr txBox="1"/>
          <p:nvPr/>
        </p:nvSpPr>
        <p:spPr>
          <a:xfrm>
            <a:off x="1195834" y="1393346"/>
            <a:ext cx="6752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India's rural areas are rich in culture, traditions, and natural beauty, but these hidden gems often go unnoticed due to the lack of a digital presence and organized tourism infrastructure. While urban travelers seek authentic and offbeat travel experiences, there is no unified platform that connects them with rural homestays and cultural activities in a structured, accessible, and user-friendly way.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Additionally, many villagers lack the necessary technical tools to effectively showcase their offerings, resulting in missed economic and social development opportunities.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D64E4F-DD3C-182B-15FA-169A7E765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64" y="4051884"/>
            <a:ext cx="72832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“This is where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VillageStay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steps in as a comprehensive and innovative solution.”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8C4944C-C61A-A772-3E30-F8C18F2C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750539-8D6D-B9D8-F216-E56AE7161E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13" y="4636659"/>
            <a:ext cx="756968" cy="387165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15E5917-8AF0-6BA8-F5AD-8AE4CEE0BC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2153639"/>
            <a:ext cx="9144000" cy="1036128"/>
            <a:chOff x="0" y="2893263"/>
            <a:chExt cx="12147746" cy="989957"/>
          </a:xfrm>
          <a:solidFill>
            <a:srgbClr val="00B0F0">
              <a:alpha val="14000"/>
            </a:srgb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795015-649D-2C58-C351-6529BBAA0BCF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 bwMode="auto">
            <a:xfrm>
              <a:off x="11231781" y="2893263"/>
              <a:ext cx="915965" cy="989957"/>
              <a:chOff x="3484" y="1775"/>
              <a:chExt cx="718" cy="776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CD7AD34-BEDD-7294-C176-A8DD9730A27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3484" y="1776"/>
                <a:ext cx="88" cy="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7BA38251-734F-49B8-C237-B909E6F819B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3551" y="1775"/>
                <a:ext cx="651" cy="776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E6630D-167A-D152-D7A1-F08FE99930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2893263"/>
              <a:ext cx="915966" cy="989957"/>
              <a:chOff x="0" y="2829799"/>
              <a:chExt cx="1139826" cy="12319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95262C-85CD-A0C5-D5B7-772B395CFF6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0" y="2831387"/>
                <a:ext cx="139700" cy="1171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741088C-39F9-1A01-5D93-81C7DAA76C8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106363" y="2829799"/>
                <a:ext cx="1033463" cy="1231900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FD1A3A60-5D22-ECA8-F321-B30C706F808B}"/>
              </a:ext>
            </a:extLst>
          </p:cNvPr>
          <p:cNvSpPr txBox="1"/>
          <p:nvPr/>
        </p:nvSpPr>
        <p:spPr>
          <a:xfrm>
            <a:off x="513458" y="691545"/>
            <a:ext cx="802557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u="sng" dirty="0" err="1"/>
              <a:t>VillageStay</a:t>
            </a:r>
            <a:r>
              <a:rPr lang="en-US" sz="1200" b="1" u="sng" dirty="0"/>
              <a:t> can be a perfect solution for this problem.</a:t>
            </a:r>
            <a:br>
              <a:rPr lang="en-US" sz="1200" u="sng" dirty="0"/>
            </a:br>
            <a:endParaRPr lang="en-US" sz="1200" u="sng" dirty="0"/>
          </a:p>
          <a:p>
            <a:r>
              <a:rPr lang="en-US" sz="1200" dirty="0"/>
              <a:t>It will be a comprehensive web-based platform that connects rural communities with travelers seeking immersive experiences. By offering an interactive map interface and detailed village profiles, </a:t>
            </a:r>
            <a:r>
              <a:rPr lang="en-US" sz="1200" dirty="0" err="1"/>
              <a:t>VillageStay</a:t>
            </a:r>
            <a:r>
              <a:rPr lang="en-US" sz="1200" dirty="0"/>
              <a:t> helps users easily discover, explore, and book homestays and local cultural activities across India.</a:t>
            </a:r>
          </a:p>
          <a:p>
            <a:endParaRPr lang="en-US" sz="1200" dirty="0"/>
          </a:p>
          <a:p>
            <a:r>
              <a:rPr lang="en-US" sz="1200" dirty="0"/>
              <a:t>The platform empowers villagers to list their offerings—whether lodging, food, or traditional experiences—while providing tourists with a seamless way to engage with authentic rural life through a clean, multilingual, and mobile-friendly interface.</a:t>
            </a:r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0E8482F1-24D4-3EDD-6108-AA09FFB7D58E}"/>
              </a:ext>
            </a:extLst>
          </p:cNvPr>
          <p:cNvSpPr txBox="1"/>
          <p:nvPr/>
        </p:nvSpPr>
        <p:spPr>
          <a:xfrm>
            <a:off x="84504" y="145223"/>
            <a:ext cx="660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34343"/>
                </a:solidFill>
                <a:latin typeface="+mj-lt"/>
                <a:ea typeface="Google Sans"/>
                <a:cs typeface="Google Sans"/>
                <a:sym typeface="Google Sans"/>
              </a:rPr>
              <a:t>Solution approach -</a:t>
            </a:r>
            <a:endParaRPr sz="100" dirty="0">
              <a:latin typeface="+mj-lt"/>
              <a:ea typeface="Google Sans"/>
              <a:cs typeface="Google Sans"/>
              <a:sym typeface="Googl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39C0-FC97-3570-FAD0-CB4C608AF852}"/>
              </a:ext>
            </a:extLst>
          </p:cNvPr>
          <p:cNvSpPr txBox="1"/>
          <p:nvPr/>
        </p:nvSpPr>
        <p:spPr>
          <a:xfrm>
            <a:off x="985932" y="2538174"/>
            <a:ext cx="670309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Solution &amp; USP:</a:t>
            </a:r>
          </a:p>
          <a:p>
            <a:endParaRPr lang="en-IN" sz="1200" b="1" dirty="0"/>
          </a:p>
          <a:p>
            <a:r>
              <a:rPr lang="en-IN" sz="1200" b="1" dirty="0" err="1"/>
              <a:t>VillageStay</a:t>
            </a:r>
            <a:r>
              <a:rPr lang="en-IN" sz="1200" dirty="0"/>
              <a:t> bridges this gap with a complete, map-driven digital platform through:</a:t>
            </a:r>
          </a:p>
          <a:p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🗺️ </a:t>
            </a:r>
            <a:r>
              <a:rPr lang="en-IN" sz="1200" b="1" dirty="0"/>
              <a:t>Interactive Map</a:t>
            </a:r>
            <a:r>
              <a:rPr lang="en-IN" sz="1200" dirty="0"/>
              <a:t> to discover tourism-ready villages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🏡 </a:t>
            </a:r>
            <a:r>
              <a:rPr lang="en-IN" sz="1200" b="1" dirty="0"/>
              <a:t>Homestay Listings &amp; Cultural Experiences</a:t>
            </a:r>
            <a:r>
              <a:rPr lang="en-IN" sz="1200" dirty="0"/>
              <a:t> on one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💬 </a:t>
            </a:r>
            <a:r>
              <a:rPr lang="en-IN" sz="1200" b="1" dirty="0"/>
              <a:t>Multi-language Interface</a:t>
            </a:r>
            <a:r>
              <a:rPr lang="en-IN" sz="1200" dirty="0"/>
              <a:t> for accessibility across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📅 </a:t>
            </a:r>
            <a:r>
              <a:rPr lang="en-IN" sz="1200" b="1" dirty="0"/>
              <a:t>Booking &amp; Calendar Integration</a:t>
            </a:r>
            <a:r>
              <a:rPr lang="en-IN" sz="1200" dirty="0"/>
              <a:t> for real-time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💳 </a:t>
            </a:r>
            <a:r>
              <a:rPr lang="en-IN" sz="1200" b="1" dirty="0"/>
              <a:t>Secure Payments</a:t>
            </a:r>
            <a:r>
              <a:rPr lang="en-IN" sz="1200" dirty="0"/>
              <a:t> via </a:t>
            </a:r>
            <a:r>
              <a:rPr lang="en-IN" sz="1200" dirty="0" err="1"/>
              <a:t>Razorpay</a:t>
            </a:r>
            <a:r>
              <a:rPr lang="en-IN" sz="1200" dirty="0"/>
              <a:t>/Stripe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9819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3F2A3E0-2FAF-C118-AFD7-8AF8EADB7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C06DCA-9A9E-08BE-9D41-F5F6DAA634BD}"/>
              </a:ext>
            </a:extLst>
          </p:cNvPr>
          <p:cNvGrpSpPr/>
          <p:nvPr/>
        </p:nvGrpSpPr>
        <p:grpSpPr>
          <a:xfrm>
            <a:off x="0" y="2153639"/>
            <a:ext cx="9144000" cy="1036128"/>
            <a:chOff x="0" y="2893263"/>
            <a:chExt cx="12147746" cy="989957"/>
          </a:xfrm>
          <a:solidFill>
            <a:srgbClr val="00B0F0">
              <a:alpha val="14000"/>
            </a:srgb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2E2B1-A2E6-5A2B-A961-3F00BA3F2E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31781" y="2893263"/>
              <a:ext cx="915965" cy="989957"/>
              <a:chOff x="3484" y="1775"/>
              <a:chExt cx="718" cy="776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9FCB13-AA18-D5AD-8696-79B2BBC93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484" y="1776"/>
                <a:ext cx="88" cy="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54D0BCA2-B460-8838-163A-B8091EA07CC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551" y="1775"/>
                <a:ext cx="651" cy="776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704EF9-4418-27AC-AF4D-784BFC58C0A3}"/>
                </a:ext>
              </a:extLst>
            </p:cNvPr>
            <p:cNvGrpSpPr/>
            <p:nvPr/>
          </p:nvGrpSpPr>
          <p:grpSpPr>
            <a:xfrm>
              <a:off x="0" y="2893263"/>
              <a:ext cx="915966" cy="989957"/>
              <a:chOff x="0" y="2829799"/>
              <a:chExt cx="1139826" cy="12319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F9BC8C-DE40-3EB8-B3B2-E31CDC061A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2831387"/>
                <a:ext cx="139700" cy="1171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16723626-325E-2E6E-474F-4A9C46975ED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6363" y="2829799"/>
                <a:ext cx="1033463" cy="1231900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D76E45-4005-3244-3FBA-7A327DA8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13" y="4636659"/>
            <a:ext cx="756968" cy="387165"/>
          </a:xfrm>
          <a:prstGeom prst="rect">
            <a:avLst/>
          </a:prstGeom>
          <a:noFill/>
        </p:spPr>
      </p:pic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006C4D8B-47F3-3E3C-FD39-8116AE2AE0A3}"/>
              </a:ext>
            </a:extLst>
          </p:cNvPr>
          <p:cNvSpPr txBox="1"/>
          <p:nvPr/>
        </p:nvSpPr>
        <p:spPr>
          <a:xfrm>
            <a:off x="84504" y="145223"/>
            <a:ext cx="660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Technical outline :</a:t>
            </a:r>
            <a:endParaRPr sz="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18CA6A-ADE9-4076-36CE-FD426958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1525"/>
              </p:ext>
            </p:extLst>
          </p:nvPr>
        </p:nvGraphicFramePr>
        <p:xfrm>
          <a:off x="1782564" y="961644"/>
          <a:ext cx="5514535" cy="372885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0581">
                  <a:extLst>
                    <a:ext uri="{9D8B030D-6E8A-4147-A177-3AD203B41FA5}">
                      <a16:colId xmlns:a16="http://schemas.microsoft.com/office/drawing/2014/main" val="2300875838"/>
                    </a:ext>
                  </a:extLst>
                </a:gridCol>
                <a:gridCol w="1777093">
                  <a:extLst>
                    <a:ext uri="{9D8B030D-6E8A-4147-A177-3AD203B41FA5}">
                      <a16:colId xmlns:a16="http://schemas.microsoft.com/office/drawing/2014/main" val="2281397170"/>
                    </a:ext>
                  </a:extLst>
                </a:gridCol>
                <a:gridCol w="2396861">
                  <a:extLst>
                    <a:ext uri="{9D8B030D-6E8A-4147-A177-3AD203B41FA5}">
                      <a16:colId xmlns:a16="http://schemas.microsoft.com/office/drawing/2014/main" val="33645716"/>
                    </a:ext>
                  </a:extLst>
                </a:gridCol>
              </a:tblGrid>
              <a:tr h="228261"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u="sng" dirty="0"/>
                        <a:t>Technologies Chosen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u="sng" dirty="0"/>
                        <a:t>Purpose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2851123615"/>
                  </a:ext>
                </a:extLst>
              </a:tr>
              <a:tr h="364502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/>
                        <a:t>Frontend</a:t>
                      </a:r>
                      <a:endParaRPr lang="en-IN" sz="1200" dirty="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React.js, Bootstrap CSS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/>
                        <a:t>Responsive UI and interactive UX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3910261083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Map Integration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/>
                        <a:t>Mapbox</a:t>
                      </a:r>
                      <a:r>
                        <a:rPr lang="en-IN" sz="1200" dirty="0"/>
                        <a:t> GL JS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Display tourism-ready villages on map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1045094031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Backend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Node.js + Express.js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REST API, authentication, logic handling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2115875478"/>
                  </a:ext>
                </a:extLst>
              </a:tr>
              <a:tr h="388493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Database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MongoDB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Store users, villages, bookings, reviews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2868239621"/>
                  </a:ext>
                </a:extLst>
              </a:tr>
              <a:tr h="364502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Auth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Firebase Authentication 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User login, signup, and host access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2033599631"/>
                  </a:ext>
                </a:extLst>
              </a:tr>
              <a:tr h="364502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Payments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Razorpay</a:t>
                      </a:r>
                      <a:r>
                        <a:rPr lang="en-US" sz="1200" dirty="0"/>
                        <a:t> or Stripe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Secure online transactions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2680871497"/>
                  </a:ext>
                </a:extLst>
              </a:tr>
              <a:tr h="364502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Languages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i18next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/>
                        <a:t>Multi-language support for inclusivity</a:t>
                      </a:r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163604215"/>
                  </a:ext>
                </a:extLst>
              </a:tr>
              <a:tr h="228261">
                <a:tc>
                  <a:txBody>
                    <a:bodyPr/>
                    <a:lstStyle/>
                    <a:p>
                      <a:pPr algn="l"/>
                      <a:r>
                        <a:rPr lang="en-IN" sz="1200" b="1"/>
                        <a:t>Hosting</a:t>
                      </a:r>
                      <a:endParaRPr lang="en-IN" sz="1200"/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/>
                        <a:t>Vercel / Netlify (frontend),</a:t>
                      </a:r>
                    </a:p>
                  </a:txBody>
                  <a:tcPr marL="77643" marR="77643" marT="38822" marB="38822"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</a:txBody>
                  <a:tcPr marL="77643" marR="77643" marT="38822" marB="38822" anchor="ctr"/>
                </a:tc>
                <a:extLst>
                  <a:ext uri="{0D108BD9-81ED-4DB2-BD59-A6C34878D82A}">
                    <a16:rowId xmlns:a16="http://schemas.microsoft.com/office/drawing/2014/main" val="35740153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D4A7AD-F1F7-6783-6FB7-CDF8D0725922}"/>
              </a:ext>
            </a:extLst>
          </p:cNvPr>
          <p:cNvSpPr txBox="1"/>
          <p:nvPr/>
        </p:nvSpPr>
        <p:spPr>
          <a:xfrm>
            <a:off x="858483" y="560723"/>
            <a:ext cx="7427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creating </a:t>
            </a:r>
            <a:r>
              <a:rPr lang="en-IN" dirty="0" err="1"/>
              <a:t>VillageStay</a:t>
            </a:r>
            <a:r>
              <a:rPr lang="en-IN" dirty="0"/>
              <a:t>, we are going to use the technologies mentioned below in the table:</a:t>
            </a:r>
          </a:p>
        </p:txBody>
      </p:sp>
    </p:spTree>
    <p:extLst>
      <p:ext uri="{BB962C8B-B14F-4D97-AF65-F5344CB8AC3E}">
        <p14:creationId xmlns:p14="http://schemas.microsoft.com/office/powerpoint/2010/main" val="182928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878348C-8A08-D33F-E904-85130611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92FB89-3791-C980-EC6F-43E4FADAA4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13" y="4636659"/>
            <a:ext cx="756968" cy="387165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8AE7A4-865F-6388-F9A8-B0E6C3E541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2153639"/>
            <a:ext cx="9144000" cy="1036128"/>
            <a:chOff x="0" y="2893263"/>
            <a:chExt cx="12147746" cy="989957"/>
          </a:xfrm>
          <a:solidFill>
            <a:srgbClr val="00B0F0">
              <a:alpha val="14000"/>
            </a:srgb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2A04E6-6B7D-F2EA-76C8-4B2EA56054E4}"/>
                </a:ext>
              </a:extLst>
            </p:cNvPr>
            <p:cNvGrpSpPr>
              <a:grpSpLocks noGrp="1" noUngrp="1" noRot="1" noChangeAspect="1" noMove="1" noResize="1"/>
            </p:cNvGrpSpPr>
            <p:nvPr/>
          </p:nvGrpSpPr>
          <p:grpSpPr bwMode="auto">
            <a:xfrm>
              <a:off x="11231781" y="2893263"/>
              <a:ext cx="915965" cy="989957"/>
              <a:chOff x="3484" y="1775"/>
              <a:chExt cx="718" cy="776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49CF8C-54B8-7F3A-1E3F-81F5C466EA9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3484" y="1776"/>
                <a:ext cx="88" cy="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A7933C5C-4B6B-7E0E-61B3-E99C452A32B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3551" y="1775"/>
                <a:ext cx="651" cy="776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F170D6-C328-4D80-F6AA-064CEB61F8C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2893263"/>
              <a:ext cx="915966" cy="989957"/>
              <a:chOff x="0" y="2829799"/>
              <a:chExt cx="1139826" cy="1231900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F2FF9C-78DF-6860-6CAB-254CF3561E8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0" y="2831387"/>
                <a:ext cx="139700" cy="1171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E008C21A-03A3-ADFE-3922-64E75B8852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 bwMode="auto">
              <a:xfrm>
                <a:off x="106363" y="2829799"/>
                <a:ext cx="1033463" cy="1231900"/>
              </a:xfrm>
              <a:custGeom>
                <a:avLst/>
                <a:gdLst>
                  <a:gd name="T0" fmla="*/ 95 w 2830"/>
                  <a:gd name="T1" fmla="*/ 4 h 3366"/>
                  <a:gd name="T2" fmla="*/ 892 w 2830"/>
                  <a:gd name="T3" fmla="*/ 720 h 3366"/>
                  <a:gd name="T4" fmla="*/ 892 w 2830"/>
                  <a:gd name="T5" fmla="*/ 151 h 3366"/>
                  <a:gd name="T6" fmla="*/ 892 w 2830"/>
                  <a:gd name="T7" fmla="*/ 0 h 3366"/>
                  <a:gd name="T8" fmla="*/ 1008 w 2830"/>
                  <a:gd name="T9" fmla="*/ 97 h 3366"/>
                  <a:gd name="T10" fmla="*/ 2768 w 2830"/>
                  <a:gd name="T11" fmla="*/ 1577 h 3366"/>
                  <a:gd name="T12" fmla="*/ 2830 w 2830"/>
                  <a:gd name="T13" fmla="*/ 1629 h 3366"/>
                  <a:gd name="T14" fmla="*/ 2770 w 2830"/>
                  <a:gd name="T15" fmla="*/ 1683 h 3366"/>
                  <a:gd name="T16" fmla="*/ 892 w 2830"/>
                  <a:gd name="T17" fmla="*/ 3366 h 3366"/>
                  <a:gd name="T18" fmla="*/ 892 w 2830"/>
                  <a:gd name="T19" fmla="*/ 3177 h 3366"/>
                  <a:gd name="T20" fmla="*/ 2616 w 2830"/>
                  <a:gd name="T21" fmla="*/ 1632 h 3366"/>
                  <a:gd name="T22" fmla="*/ 1033 w 2830"/>
                  <a:gd name="T23" fmla="*/ 302 h 3366"/>
                  <a:gd name="T24" fmla="*/ 1033 w 2830"/>
                  <a:gd name="T25" fmla="*/ 847 h 3366"/>
                  <a:gd name="T26" fmla="*/ 1847 w 2830"/>
                  <a:gd name="T27" fmla="*/ 1578 h 3366"/>
                  <a:gd name="T28" fmla="*/ 1905 w 2830"/>
                  <a:gd name="T29" fmla="*/ 1630 h 3366"/>
                  <a:gd name="T30" fmla="*/ 1847 w 2830"/>
                  <a:gd name="T31" fmla="*/ 1683 h 3366"/>
                  <a:gd name="T32" fmla="*/ 1010 w 2830"/>
                  <a:gd name="T33" fmla="*/ 2438 h 3366"/>
                  <a:gd name="T34" fmla="*/ 892 w 2830"/>
                  <a:gd name="T35" fmla="*/ 2545 h 3366"/>
                  <a:gd name="T36" fmla="*/ 892 w 2830"/>
                  <a:gd name="T37" fmla="*/ 2386 h 3366"/>
                  <a:gd name="T38" fmla="*/ 892 w 2830"/>
                  <a:gd name="T39" fmla="*/ 909 h 3366"/>
                  <a:gd name="T40" fmla="*/ 0 w 2830"/>
                  <a:gd name="T41" fmla="*/ 108 h 3366"/>
                  <a:gd name="T42" fmla="*/ 94 w 2830"/>
                  <a:gd name="T43" fmla="*/ 4 h 3366"/>
                  <a:gd name="T44" fmla="*/ 95 w 2830"/>
                  <a:gd name="T45" fmla="*/ 4 h 3366"/>
                  <a:gd name="T46" fmla="*/ 1695 w 2830"/>
                  <a:gd name="T47" fmla="*/ 1631 h 3366"/>
                  <a:gd name="T48" fmla="*/ 1033 w 2830"/>
                  <a:gd name="T49" fmla="*/ 1036 h 3366"/>
                  <a:gd name="T50" fmla="*/ 1033 w 2830"/>
                  <a:gd name="T51" fmla="*/ 2227 h 3366"/>
                  <a:gd name="T52" fmla="*/ 1695 w 2830"/>
                  <a:gd name="T53" fmla="*/ 1631 h 3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30" h="3366">
                    <a:moveTo>
                      <a:pt x="95" y="4"/>
                    </a:moveTo>
                    <a:lnTo>
                      <a:pt x="892" y="720"/>
                    </a:lnTo>
                    <a:lnTo>
                      <a:pt x="892" y="151"/>
                    </a:lnTo>
                    <a:lnTo>
                      <a:pt x="892" y="0"/>
                    </a:lnTo>
                    <a:lnTo>
                      <a:pt x="1008" y="97"/>
                    </a:lnTo>
                    <a:lnTo>
                      <a:pt x="2768" y="1577"/>
                    </a:lnTo>
                    <a:lnTo>
                      <a:pt x="2830" y="1629"/>
                    </a:lnTo>
                    <a:lnTo>
                      <a:pt x="2770" y="1683"/>
                    </a:lnTo>
                    <a:lnTo>
                      <a:pt x="892" y="3366"/>
                    </a:lnTo>
                    <a:lnTo>
                      <a:pt x="892" y="3177"/>
                    </a:lnTo>
                    <a:lnTo>
                      <a:pt x="2616" y="1632"/>
                    </a:lnTo>
                    <a:lnTo>
                      <a:pt x="1033" y="302"/>
                    </a:lnTo>
                    <a:lnTo>
                      <a:pt x="1033" y="847"/>
                    </a:lnTo>
                    <a:lnTo>
                      <a:pt x="1847" y="1578"/>
                    </a:lnTo>
                    <a:lnTo>
                      <a:pt x="1905" y="1630"/>
                    </a:lnTo>
                    <a:lnTo>
                      <a:pt x="1847" y="1683"/>
                    </a:lnTo>
                    <a:lnTo>
                      <a:pt x="1010" y="2438"/>
                    </a:lnTo>
                    <a:lnTo>
                      <a:pt x="892" y="2545"/>
                    </a:lnTo>
                    <a:lnTo>
                      <a:pt x="892" y="2386"/>
                    </a:lnTo>
                    <a:lnTo>
                      <a:pt x="892" y="909"/>
                    </a:lnTo>
                    <a:lnTo>
                      <a:pt x="0" y="108"/>
                    </a:lnTo>
                    <a:lnTo>
                      <a:pt x="94" y="4"/>
                    </a:lnTo>
                    <a:lnTo>
                      <a:pt x="95" y="4"/>
                    </a:lnTo>
                    <a:close/>
                    <a:moveTo>
                      <a:pt x="1695" y="1631"/>
                    </a:moveTo>
                    <a:lnTo>
                      <a:pt x="1033" y="1036"/>
                    </a:lnTo>
                    <a:lnTo>
                      <a:pt x="1033" y="2227"/>
                    </a:lnTo>
                    <a:lnTo>
                      <a:pt x="1695" y="1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E512DE-9DF1-D6B4-7009-725A4B71A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480937"/>
              </p:ext>
            </p:extLst>
          </p:nvPr>
        </p:nvGraphicFramePr>
        <p:xfrm>
          <a:off x="5180576" y="2031962"/>
          <a:ext cx="3899085" cy="2604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678AF2-1A7C-675F-B846-5ED42376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8129"/>
              </p:ext>
            </p:extLst>
          </p:nvPr>
        </p:nvGraphicFramePr>
        <p:xfrm>
          <a:off x="689477" y="1351044"/>
          <a:ext cx="4374428" cy="291680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06012">
                  <a:extLst>
                    <a:ext uri="{9D8B030D-6E8A-4147-A177-3AD203B41FA5}">
                      <a16:colId xmlns:a16="http://schemas.microsoft.com/office/drawing/2014/main" val="2118248579"/>
                    </a:ext>
                  </a:extLst>
                </a:gridCol>
                <a:gridCol w="2468416">
                  <a:extLst>
                    <a:ext uri="{9D8B030D-6E8A-4147-A177-3AD203B41FA5}">
                      <a16:colId xmlns:a16="http://schemas.microsoft.com/office/drawing/2014/main" val="3452979472"/>
                    </a:ext>
                  </a:extLst>
                </a:gridCol>
              </a:tblGrid>
              <a:tr h="234019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Existing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err="1"/>
                        <a:t>VillageStay</a:t>
                      </a:r>
                      <a:endParaRPr lang="en-IN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62609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US" sz="1100"/>
                        <a:t>Focus mainly on hotels or BnBs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Focuses on </a:t>
                      </a:r>
                      <a:r>
                        <a:rPr lang="en-IN" sz="1100" b="1"/>
                        <a:t>authentic village homestays</a:t>
                      </a:r>
                      <a:endParaRPr lang="en-IN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419864"/>
                  </a:ext>
                </a:extLst>
              </a:tr>
              <a:tr h="371255">
                <a:tc>
                  <a:txBody>
                    <a:bodyPr/>
                    <a:lstStyle/>
                    <a:p>
                      <a:r>
                        <a:rPr lang="en-IN" sz="1100"/>
                        <a:t>Limited cultural experience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Offers </a:t>
                      </a:r>
                      <a:r>
                        <a:rPr lang="en-IN" sz="1100" b="1"/>
                        <a:t>immersive rural activities</a:t>
                      </a:r>
                      <a:endParaRPr lang="en-IN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87933"/>
                  </a:ext>
                </a:extLst>
              </a:tr>
              <a:tr h="524125">
                <a:tc>
                  <a:txBody>
                    <a:bodyPr/>
                    <a:lstStyle/>
                    <a:p>
                      <a:r>
                        <a:rPr lang="en-IN" sz="1100"/>
                        <a:t>English-only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Supports </a:t>
                      </a:r>
                      <a:r>
                        <a:rPr lang="en-US" sz="1100" b="1"/>
                        <a:t>regional languages</a:t>
                      </a:r>
                      <a:r>
                        <a:rPr lang="en-US" sz="1100"/>
                        <a:t> for broader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818738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IN" sz="1100"/>
                        <a:t>Hosts require tech skills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Low-tech friendly design</a:t>
                      </a:r>
                      <a:r>
                        <a:rPr lang="en-US" sz="1100"/>
                        <a:t> for villagers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85788"/>
                  </a:ext>
                </a:extLst>
              </a:tr>
              <a:tr h="385443">
                <a:tc>
                  <a:txBody>
                    <a:bodyPr/>
                    <a:lstStyle/>
                    <a:p>
                      <a:r>
                        <a:rPr lang="en-IN" sz="1100"/>
                        <a:t>Generic booking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Map-driven discovery</a:t>
                      </a:r>
                      <a:r>
                        <a:rPr lang="en-IN" sz="1100"/>
                        <a:t> + filter-based exploration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09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Tourism-centric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Combines </a:t>
                      </a:r>
                      <a:r>
                        <a:rPr lang="en-IN" sz="1100" b="1" dirty="0"/>
                        <a:t>tourism + community development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497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73D085-A0D3-20C8-435C-66BB0E2FE337}"/>
              </a:ext>
            </a:extLst>
          </p:cNvPr>
          <p:cNvSpPr txBox="1"/>
          <p:nvPr/>
        </p:nvSpPr>
        <p:spPr>
          <a:xfrm>
            <a:off x="6155331" y="1631852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/>
              <a:t>Opportunites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86B8F-1CE4-65C6-A13A-2574F6B7955C}"/>
              </a:ext>
            </a:extLst>
          </p:cNvPr>
          <p:cNvSpPr txBox="1"/>
          <p:nvPr/>
        </p:nvSpPr>
        <p:spPr>
          <a:xfrm>
            <a:off x="1118838" y="956603"/>
            <a:ext cx="351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Is It Different from Existing Ideas?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961471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fd8a196-24eb-41bb-9b22-e6a1875a70f5}" enabled="1" method="Privileged" siteId="{63ce7d59-2f3e-42cd-a8cc-be764cff5eb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520</Words>
  <Application>Microsoft Office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Google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Ida D'souza</dc:creator>
  <cp:lastModifiedBy>om gaikwad</cp:lastModifiedBy>
  <cp:revision>6</cp:revision>
  <dcterms:modified xsi:type="dcterms:W3CDTF">2025-07-08T19:26:11Z</dcterms:modified>
</cp:coreProperties>
</file>